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7"/>
  </p:sldMasterIdLst>
  <p:notesMasterIdLst>
    <p:notesMasterId r:id="rId16"/>
  </p:notesMasterIdLst>
  <p:sldIdLst>
    <p:sldId id="261" r:id="rId8"/>
    <p:sldId id="263" r:id="rId9"/>
    <p:sldId id="276" r:id="rId10"/>
    <p:sldId id="271" r:id="rId11"/>
    <p:sldId id="259" r:id="rId12"/>
    <p:sldId id="272" r:id="rId13"/>
    <p:sldId id="257" r:id="rId14"/>
    <p:sldId id="269" r:id="rId15"/>
  </p:sldIdLst>
  <p:sldSz cx="9906000" cy="6858000" type="A4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AEAEA"/>
    <a:srgbClr val="C0C0C0"/>
    <a:srgbClr val="B3FA6C"/>
    <a:srgbClr val="6699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4" autoAdjust="0"/>
    <p:restoredTop sz="94751" autoAdjust="0"/>
  </p:normalViewPr>
  <p:slideViewPr>
    <p:cSldViewPr>
      <p:cViewPr varScale="1">
        <p:scale>
          <a:sx n="69" d="100"/>
          <a:sy n="69" d="100"/>
        </p:scale>
        <p:origin x="726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14" Type="http://schemas.openxmlformats.org/officeDocument/2006/relationships/slide" Target="slides/slide7.xml"/><Relationship Id="rId9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109" cy="465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352" y="0"/>
            <a:ext cx="3044109" cy="465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698500"/>
            <a:ext cx="504190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983" y="4420856"/>
            <a:ext cx="5619136" cy="419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1710"/>
            <a:ext cx="3044109" cy="465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352" y="8841710"/>
            <a:ext cx="3044109" cy="465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4B9E22-20E5-4E7D-9924-3D7BC62508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6469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9E22-20E5-4E7D-9924-3D7BC625088C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3036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9E22-20E5-4E7D-9924-3D7BC625088C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0567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B9E22-20E5-4E7D-9924-3D7BC625088C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208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A0486C5-034A-42F1-9363-AF4F593AF5DA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91576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5A2587-DE94-42FD-862F-A99FFB957C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67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903DE-0834-4DBE-BB76-0737D6A997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152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C00F4B-07EB-4381-8E80-6DF1DE39A4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332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850235-04ED-413B-AF56-17A6EDC058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963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2C5060-E759-4B56-B427-9CFDB00D06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995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22C9F7-4E05-4962-B362-0D4BF5C9DE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627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3E9C9A-68EE-4D6D-AE8C-54DEA72717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3523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B5A8B-6DC5-480D-B310-64F6B13095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12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5EF346-85B8-4DB9-93D8-725F5C1C0E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861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A57FA4-A3EE-4C03-9078-94DEF45D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83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35470-2AA4-42AA-8C44-4A7EA74BDF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846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58AAC-E8C5-4B73-BC59-1AD0969A9C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039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A008EF-B38B-4848-84DE-86F31889C0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906000" cy="7429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344488" y="4005263"/>
            <a:ext cx="8820150" cy="2736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ECDC Point Prevalence Survey</a:t>
            </a:r>
            <a:r>
              <a:rPr lang="en-GB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healthcare-associated infections and antimicrobial use in European acute care </a:t>
            </a:r>
            <a:r>
              <a:rPr lang="en-GB" altLang="en-US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hospitals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2016–2017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Protocol </a:t>
            </a:r>
            <a:r>
              <a:rPr lang="en-US" altLang="en-US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v5.3</a:t>
            </a:r>
            <a:endParaRPr lang="en-US" altLang="en-US" sz="28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Forms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ECDC-Logo_4c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150813"/>
            <a:ext cx="7143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920750" y="115888"/>
            <a:ext cx="8713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 smtClean="0"/>
              <a:t>ECDC point </a:t>
            </a:r>
            <a:r>
              <a:rPr lang="en-US" altLang="en-US" sz="1400" b="1" dirty="0"/>
              <a:t>p</a:t>
            </a:r>
            <a:r>
              <a:rPr lang="en-US" altLang="en-US" sz="1400" b="1" dirty="0" smtClean="0"/>
              <a:t>revalence </a:t>
            </a:r>
            <a:r>
              <a:rPr lang="en-US" altLang="en-US" sz="1400" b="1" dirty="0"/>
              <a:t>s</a:t>
            </a:r>
            <a:r>
              <a:rPr lang="en-US" altLang="en-US" sz="1400" b="1" dirty="0" smtClean="0"/>
              <a:t>urvey </a:t>
            </a:r>
            <a:r>
              <a:rPr lang="en-US" altLang="en-US" sz="1400" b="1" dirty="0"/>
              <a:t>of </a:t>
            </a:r>
            <a:r>
              <a:rPr lang="en-US" altLang="en-US" sz="1400" b="1" dirty="0" smtClean="0"/>
              <a:t>healthcare-associated </a:t>
            </a:r>
            <a:r>
              <a:rPr lang="en-US" altLang="en-US" sz="1400" b="1" dirty="0"/>
              <a:t>i</a:t>
            </a:r>
            <a:r>
              <a:rPr lang="en-US" altLang="en-US" sz="1400" b="1" dirty="0" smtClean="0"/>
              <a:t>nfections </a:t>
            </a:r>
            <a:r>
              <a:rPr lang="en-US" altLang="en-US" sz="1400" b="1" dirty="0"/>
              <a:t>and </a:t>
            </a:r>
            <a:r>
              <a:rPr lang="en-US" altLang="en-US" sz="1400" b="1" dirty="0" smtClean="0"/>
              <a:t>antimicrobial </a:t>
            </a:r>
            <a:r>
              <a:rPr lang="en-US" altLang="en-US" sz="1400" b="1" dirty="0"/>
              <a:t>u</a:t>
            </a:r>
            <a:r>
              <a:rPr lang="en-US" altLang="en-US" sz="1400" b="1" dirty="0" smtClean="0"/>
              <a:t>se</a:t>
            </a:r>
            <a:endParaRPr lang="en-US" altLang="en-US" sz="14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Form H1. Hospital data </a:t>
            </a:r>
            <a:r>
              <a:rPr lang="en-US" altLang="en-US" sz="1400" b="1" dirty="0" smtClean="0"/>
              <a:t>1/3</a:t>
            </a:r>
            <a:endParaRPr lang="en-US" altLang="en-US" sz="1400" b="1" dirty="0"/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200025" y="836613"/>
            <a:ext cx="4176713" cy="4201150"/>
          </a:xfrm>
          <a:prstGeom prst="rect">
            <a:avLst/>
          </a:prstGeom>
          <a:noFill/>
          <a:ln w="28575">
            <a:solidFill>
              <a:srgbClr val="66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652463" eaLnBrk="0" hangingPunct="0">
              <a:spcBef>
                <a:spcPct val="20000"/>
              </a:spcBef>
              <a:buChar char="•"/>
              <a:tabLst>
                <a:tab pos="1173163" algn="l"/>
                <a:tab pos="2146300" algn="l"/>
                <a:tab pos="31400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Char char="–"/>
              <a:tabLst>
                <a:tab pos="1173163" algn="l"/>
                <a:tab pos="2146300" algn="l"/>
                <a:tab pos="31400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Char char="•"/>
              <a:tabLst>
                <a:tab pos="1173163" algn="l"/>
                <a:tab pos="2146300" algn="l"/>
                <a:tab pos="31400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Char char="–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Char char="»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/>
              <a:t>Hospital code: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Survey dates:  From  __ / __ /____  To:  </a:t>
            </a:r>
            <a:r>
              <a:rPr lang="en-US" altLang="en-US" sz="1200" dirty="0"/>
              <a:t> </a:t>
            </a:r>
            <a:r>
              <a:rPr lang="en-US" altLang="en-US" sz="1200" b="1" dirty="0"/>
              <a:t>__ / __  /</a:t>
            </a:r>
            <a:r>
              <a:rPr lang="en-US" altLang="en-US" sz="1200" dirty="0"/>
              <a:t> </a:t>
            </a:r>
            <a:r>
              <a:rPr lang="en-US" altLang="en-US" sz="1200" b="1" dirty="0"/>
              <a:t> ____</a:t>
            </a:r>
            <a:endParaRPr lang="en-US" altLang="en-US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/>
              <a:t>	        </a:t>
            </a:r>
            <a:r>
              <a:rPr lang="en-US" altLang="en-US" sz="1200" i="1" dirty="0" err="1"/>
              <a:t>dd</a:t>
            </a:r>
            <a:r>
              <a:rPr lang="en-US" altLang="en-US" sz="1200" i="1" dirty="0"/>
              <a:t> / mm / </a:t>
            </a:r>
            <a:r>
              <a:rPr lang="en-US" altLang="en-US" sz="1200" i="1" dirty="0" err="1"/>
              <a:t>yyyy</a:t>
            </a:r>
            <a:r>
              <a:rPr lang="en-US" altLang="en-US" sz="1200" i="1" dirty="0"/>
              <a:t>       </a:t>
            </a:r>
            <a:r>
              <a:rPr lang="en-US" altLang="en-US" sz="1200" i="1" dirty="0" err="1"/>
              <a:t>dd</a:t>
            </a:r>
            <a:r>
              <a:rPr lang="en-US" altLang="en-US" sz="1200" i="1" dirty="0"/>
              <a:t> / mm / </a:t>
            </a:r>
            <a:r>
              <a:rPr lang="en-US" altLang="en-US" sz="1200" i="1" dirty="0" err="1"/>
              <a:t>yyyy</a:t>
            </a:r>
            <a:r>
              <a:rPr lang="en-US" altLang="en-US" sz="1200" i="1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/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1200" dirty="0"/>
              <a:t>Hospital size (total number of beds)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1200" dirty="0"/>
              <a:t>Number of acute care beds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1200" dirty="0"/>
              <a:t>Number of ICU beds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/>
              <a:t>Exclusion of wards for PPS? 	</a:t>
            </a:r>
            <a:r>
              <a:rPr lang="en-US" altLang="en-US" sz="1800" dirty="0">
                <a:sym typeface="Wingdings" panose="05000000000000000000" pitchFamily="2" charset="2"/>
              </a:rPr>
              <a:t> </a:t>
            </a:r>
            <a:r>
              <a:rPr lang="en-US" altLang="en-US" sz="1200" dirty="0"/>
              <a:t>No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ym typeface="Wingdings" panose="05000000000000000000" pitchFamily="2" charset="2"/>
              </a:rPr>
              <a:t> </a:t>
            </a:r>
            <a:r>
              <a:rPr lang="en-US" altLang="en-US" sz="1200" dirty="0"/>
              <a:t>Yes, please specify which ward types were excluded: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/>
              <a:t>_______________________________________________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/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1200" dirty="0"/>
              <a:t>Total number of beds in included wards: 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en-US" altLang="en-US" sz="1200" dirty="0"/>
              <a:t>Total number of patients included in PPS: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Hospital </a:t>
            </a:r>
            <a:r>
              <a:rPr lang="en-US" altLang="en-US" sz="1200" dirty="0"/>
              <a:t>type </a:t>
            </a:r>
            <a:r>
              <a:rPr lang="en-US" altLang="en-US" sz="1200" dirty="0" smtClean="0"/>
              <a:t> </a:t>
            </a:r>
            <a:r>
              <a:rPr lang="en-US" altLang="en-US" sz="1800" dirty="0" smtClean="0">
                <a:sym typeface="Wingdings" panose="05000000000000000000" pitchFamily="2" charset="2"/>
              </a:rPr>
              <a:t> </a:t>
            </a:r>
            <a:r>
              <a:rPr lang="en-US" altLang="en-US" sz="1200" dirty="0" smtClean="0"/>
              <a:t>Primary </a:t>
            </a:r>
            <a:r>
              <a:rPr lang="en-US" altLang="en-US" sz="1800" dirty="0" smtClean="0">
                <a:sym typeface="Wingdings" panose="05000000000000000000" pitchFamily="2" charset="2"/>
              </a:rPr>
              <a:t> </a:t>
            </a:r>
            <a:r>
              <a:rPr lang="en-US" altLang="en-US" sz="1200" dirty="0" smtClean="0"/>
              <a:t>Secondary</a:t>
            </a:r>
            <a:r>
              <a:rPr lang="en-US" altLang="en-US" sz="1200" dirty="0"/>
              <a:t> </a:t>
            </a:r>
            <a:r>
              <a:rPr lang="en-US" altLang="en-US" sz="1800" dirty="0" smtClean="0">
                <a:sym typeface="Wingdings" panose="05000000000000000000" pitchFamily="2" charset="2"/>
              </a:rPr>
              <a:t> </a:t>
            </a:r>
            <a:r>
              <a:rPr lang="en-US" altLang="en-US" sz="1200" dirty="0" smtClean="0"/>
              <a:t>Tertiary     </a:t>
            </a:r>
            <a:r>
              <a:rPr lang="en-US" altLang="en-US" sz="1800" dirty="0" smtClean="0">
                <a:sym typeface="Wingdings" panose="05000000000000000000" pitchFamily="2" charset="2"/>
              </a:rPr>
              <a:t> </a:t>
            </a:r>
            <a:r>
              <a:rPr lang="en-US" altLang="en-US" sz="1200" dirty="0" err="1"/>
              <a:t>Specialised</a:t>
            </a:r>
            <a:r>
              <a:rPr lang="en-US" altLang="en-US" sz="1200" dirty="0"/>
              <a:t>, specify </a:t>
            </a:r>
            <a:r>
              <a:rPr lang="en-US" altLang="en-US" sz="1200" dirty="0" smtClean="0"/>
              <a:t>: ______________________</a:t>
            </a:r>
            <a:endParaRPr lang="en-US" altLang="en-US" sz="12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/>
              <a:t>Hospital ownership: </a:t>
            </a:r>
            <a:r>
              <a:rPr lang="en-US" altLang="en-US" sz="1200" dirty="0" smtClean="0"/>
              <a:t>  </a:t>
            </a:r>
            <a:r>
              <a:rPr lang="en-US" altLang="en-US" sz="1800" dirty="0" smtClean="0">
                <a:sym typeface="Wingdings" panose="05000000000000000000" pitchFamily="2" charset="2"/>
              </a:rPr>
              <a:t> </a:t>
            </a:r>
            <a:r>
              <a:rPr lang="en-US" altLang="en-US" sz="1200" dirty="0" smtClean="0"/>
              <a:t>Public   </a:t>
            </a:r>
            <a:r>
              <a:rPr lang="en-US" altLang="en-US" sz="1800" dirty="0" smtClean="0">
                <a:sym typeface="Wingdings" panose="05000000000000000000" pitchFamily="2" charset="2"/>
              </a:rPr>
              <a:t> </a:t>
            </a:r>
            <a:r>
              <a:rPr lang="en-US" altLang="en-US" sz="1200" dirty="0" smtClean="0"/>
              <a:t>Private, not-for-profit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ym typeface="Wingdings" panose="05000000000000000000" pitchFamily="2" charset="2"/>
              </a:rPr>
              <a:t>	</a:t>
            </a:r>
            <a:r>
              <a:rPr lang="en-US" altLang="en-US" sz="1800" dirty="0" smtClean="0">
                <a:sym typeface="Wingdings" panose="05000000000000000000" pitchFamily="2" charset="2"/>
              </a:rPr>
              <a:t> </a:t>
            </a:r>
            <a:r>
              <a:rPr lang="en-US" altLang="en-US" sz="1200" dirty="0" smtClean="0"/>
              <a:t>Private, for profit </a:t>
            </a:r>
            <a:r>
              <a:rPr lang="en-US" altLang="en-US" sz="1800" dirty="0">
                <a:sym typeface="Wingdings" panose="05000000000000000000" pitchFamily="2" charset="2"/>
              </a:rPr>
              <a:t> </a:t>
            </a:r>
            <a:r>
              <a:rPr lang="en-US" altLang="en-US" sz="1200" dirty="0" smtClean="0">
                <a:sym typeface="Wingdings" panose="05000000000000000000" pitchFamily="2" charset="2"/>
              </a:rPr>
              <a:t>Other/unknown</a:t>
            </a:r>
            <a:r>
              <a:rPr lang="en-US" altLang="en-US" sz="1200" dirty="0" smtClean="0"/>
              <a:t> </a:t>
            </a:r>
            <a:endParaRPr lang="en-US" altLang="en-US" sz="1200" dirty="0"/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1352550" y="908050"/>
            <a:ext cx="720725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grpSp>
        <p:nvGrpSpPr>
          <p:cNvPr id="3078" name="Group 390"/>
          <p:cNvGrpSpPr>
            <a:grpSpLocks/>
          </p:cNvGrpSpPr>
          <p:nvPr/>
        </p:nvGrpSpPr>
        <p:grpSpPr bwMode="auto">
          <a:xfrm>
            <a:off x="2792413" y="1798638"/>
            <a:ext cx="720725" cy="612775"/>
            <a:chOff x="1714" y="1116"/>
            <a:chExt cx="454" cy="386"/>
          </a:xfrm>
        </p:grpSpPr>
        <p:sp>
          <p:nvSpPr>
            <p:cNvPr id="3156" name="Rectangle 12"/>
            <p:cNvSpPr>
              <a:spLocks noChangeArrowheads="1"/>
            </p:cNvSpPr>
            <p:nvPr/>
          </p:nvSpPr>
          <p:spPr bwMode="auto">
            <a:xfrm>
              <a:off x="1714" y="1116"/>
              <a:ext cx="454" cy="11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57" name="Rectangle 13"/>
            <p:cNvSpPr>
              <a:spLocks noChangeArrowheads="1"/>
            </p:cNvSpPr>
            <p:nvPr/>
          </p:nvSpPr>
          <p:spPr bwMode="auto">
            <a:xfrm>
              <a:off x="1714" y="1252"/>
              <a:ext cx="454" cy="11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58" name="Rectangle 14"/>
            <p:cNvSpPr>
              <a:spLocks noChangeArrowheads="1"/>
            </p:cNvSpPr>
            <p:nvPr/>
          </p:nvSpPr>
          <p:spPr bwMode="auto">
            <a:xfrm>
              <a:off x="1714" y="1389"/>
              <a:ext cx="454" cy="11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</p:grpSp>
      <p:sp>
        <p:nvSpPr>
          <p:cNvPr id="3079" name="Rectangle 80"/>
          <p:cNvSpPr>
            <a:spLocks noChangeArrowheads="1"/>
          </p:cNvSpPr>
          <p:nvPr/>
        </p:nvSpPr>
        <p:spPr bwMode="auto">
          <a:xfrm>
            <a:off x="3224213" y="3465636"/>
            <a:ext cx="720725" cy="179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3080" name="Rectangle 81"/>
          <p:cNvSpPr>
            <a:spLocks noChangeArrowheads="1"/>
          </p:cNvSpPr>
          <p:nvPr/>
        </p:nvSpPr>
        <p:spPr bwMode="auto">
          <a:xfrm>
            <a:off x="3224213" y="3681660"/>
            <a:ext cx="720725" cy="179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graphicFrame>
        <p:nvGraphicFramePr>
          <p:cNvPr id="4155" name="Group 59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259005263"/>
              </p:ext>
            </p:extLst>
          </p:nvPr>
        </p:nvGraphicFramePr>
        <p:xfrm>
          <a:off x="4556125" y="836712"/>
          <a:ext cx="5149403" cy="5184774"/>
        </p:xfrm>
        <a:graphic>
          <a:graphicData uri="http://schemas.openxmlformats.org/drawingml/2006/table">
            <a:tbl>
              <a:tblPr/>
              <a:tblGrid>
                <a:gridCol w="3060378"/>
                <a:gridCol w="762322"/>
                <a:gridCol w="487362"/>
                <a:gridCol w="839341"/>
              </a:tblGrid>
              <a:tr h="464197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Number</a:t>
                      </a: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Year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</a:t>
                      </a: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Inc./ Total (1)</a:t>
                      </a: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discharges/admissions in year</a:t>
                      </a:r>
                    </a:p>
                  </a:txBody>
                  <a:tcPr marL="36000" marR="36000" marT="35999" marB="35999" anchor="ctr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Tot     </a:t>
                      </a:r>
                    </a:p>
                  </a:txBody>
                  <a:tcPr marL="36000" marR="36000" marT="35999" marB="359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18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patient-days in year</a:t>
                      </a:r>
                    </a:p>
                  </a:txBody>
                  <a:tcPr marL="36000" marR="36000" marT="35999" marB="35999" anchor="ctr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Alcohol hand rub consumption liters/year</a:t>
                      </a:r>
                    </a:p>
                  </a:txBody>
                  <a:tcPr marL="36000" marR="36000" marT="35999" marB="35999" anchor="ctr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Tot</a:t>
                      </a: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1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 observed hand hygiene opportunities/year</a:t>
                      </a:r>
                    </a:p>
                  </a:txBody>
                  <a:tcPr marL="36000" marR="36000" marT="35999" marB="35999" anchor="ctr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Tot</a:t>
                      </a: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1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blood culture sets/year</a:t>
                      </a:r>
                    </a:p>
                  </a:txBody>
                  <a:tcPr marL="36000" marR="36000" marT="35999" marB="35999" anchor="ctr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Tot</a:t>
                      </a: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1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stool tests for CDI/year</a:t>
                      </a:r>
                    </a:p>
                  </a:txBody>
                  <a:tcPr marL="36000" marR="36000" marT="35999" marB="35999" anchor="ctr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Tot</a:t>
                      </a: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FTE infection control nurses</a:t>
                      </a:r>
                    </a:p>
                  </a:txBody>
                  <a:tcPr marL="36000" marR="36000" marT="35999" marB="35999" anchor="ctr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Tot</a:t>
                      </a:r>
                    </a:p>
                  </a:txBody>
                  <a:tcPr marL="36000" marR="36000" marT="35999" marB="359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FTE infection control doctors</a:t>
                      </a:r>
                    </a:p>
                  </a:txBody>
                  <a:tcPr marL="36000" marR="36000" marT="35999" marB="35999" anchor="ctr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3971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FTE antimicrobial stewardship consultants</a:t>
                      </a:r>
                    </a:p>
                  </a:txBody>
                  <a:tcPr marL="36000" marR="36000" marT="35999" marB="35999" anchor="ctr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1" marB="3600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1" marB="360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19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FTE registered nurses</a:t>
                      </a:r>
                    </a:p>
                  </a:txBody>
                  <a:tcPr marL="36000" marR="36000" marT="35999" marB="35999" anchor="ctr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Tot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1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FTE nursing assistants</a:t>
                      </a:r>
                    </a:p>
                  </a:txBody>
                  <a:tcPr marL="36000" marR="36000" marT="35999" marB="35999" anchor="ctr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1" marB="3600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1" marB="360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1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FTE registered nurses in ICU</a:t>
                      </a:r>
                    </a:p>
                  </a:txBody>
                  <a:tcPr marL="36000" marR="36000" marT="35999" marB="35999" anchor="ctr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1" marB="3600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1" marB="360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1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FTE nursing assistants in ICU</a:t>
                      </a:r>
                    </a:p>
                  </a:txBody>
                  <a:tcPr marL="36000" marR="36000" marT="35999" marB="35999" anchor="ctr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1" marB="3600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1" marB="360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529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 of  airborne infection isolation rooms</a:t>
                      </a:r>
                    </a:p>
                  </a:txBody>
                  <a:tcPr marL="36000" marR="36000" marT="35999" marB="35999" anchor="ctr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5999" marB="359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51" name="Rectangle 326"/>
          <p:cNvSpPr>
            <a:spLocks noChangeArrowheads="1"/>
          </p:cNvSpPr>
          <p:nvPr/>
        </p:nvSpPr>
        <p:spPr bwMode="auto">
          <a:xfrm>
            <a:off x="200025" y="6382489"/>
            <a:ext cx="9505503" cy="430887"/>
          </a:xfrm>
          <a:prstGeom prst="rect">
            <a:avLst/>
          </a:prstGeom>
          <a:noFill/>
          <a:ln w="28575">
            <a:solidFill>
              <a:srgbClr val="66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000000"/>
                </a:solidFill>
              </a:rPr>
              <a:t>PPS Protocol: 	</a:t>
            </a:r>
            <a:r>
              <a:rPr lang="en-US" altLang="en-US" sz="1100" dirty="0">
                <a:solidFill>
                  <a:srgbClr val="000000"/>
                </a:solidFill>
                <a:sym typeface="Wingdings" panose="05000000000000000000" pitchFamily="2" charset="2"/>
              </a:rPr>
              <a:t></a:t>
            </a:r>
            <a:r>
              <a:rPr lang="en-US" altLang="en-US" sz="1100" dirty="0">
                <a:sym typeface="Wingdings" panose="05000000000000000000" pitchFamily="2" charset="2"/>
              </a:rPr>
              <a:t> </a:t>
            </a:r>
            <a:r>
              <a:rPr lang="en-US" altLang="en-US" sz="1100" dirty="0">
                <a:solidFill>
                  <a:srgbClr val="000000"/>
                </a:solidFill>
              </a:rPr>
              <a:t>Standard </a:t>
            </a:r>
            <a:r>
              <a:rPr lang="en-US" altLang="en-US" sz="1100" dirty="0">
                <a:solidFill>
                  <a:srgbClr val="000000"/>
                </a:solidFill>
                <a:sym typeface="Wingdings" panose="05000000000000000000" pitchFamily="2" charset="2"/>
              </a:rPr>
              <a:t></a:t>
            </a:r>
            <a:r>
              <a:rPr lang="en-US" altLang="en-US" sz="1100" dirty="0">
                <a:sym typeface="Wingdings" panose="05000000000000000000" pitchFamily="2" charset="2"/>
              </a:rPr>
              <a:t> </a:t>
            </a:r>
            <a:r>
              <a:rPr lang="en-US" altLang="en-US" sz="1100" dirty="0">
                <a:solidFill>
                  <a:srgbClr val="000000"/>
                </a:solidFill>
              </a:rPr>
              <a:t>Light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000000"/>
                </a:solidFill>
              </a:rPr>
              <a:t>Is the hospital part of a national representative sample of hospitals ? 	</a:t>
            </a:r>
            <a:r>
              <a:rPr lang="en-US" altLang="en-US" sz="1100" dirty="0">
                <a:solidFill>
                  <a:srgbClr val="000000"/>
                </a:solidFill>
                <a:sym typeface="Wingdings" panose="05000000000000000000" pitchFamily="2" charset="2"/>
              </a:rPr>
              <a:t></a:t>
            </a:r>
            <a:r>
              <a:rPr lang="en-US" altLang="en-US" sz="1100" dirty="0">
                <a:sym typeface="Wingdings" panose="05000000000000000000" pitchFamily="2" charset="2"/>
              </a:rPr>
              <a:t> </a:t>
            </a:r>
            <a:r>
              <a:rPr lang="en-US" altLang="en-US" sz="1100" dirty="0">
                <a:solidFill>
                  <a:srgbClr val="000000"/>
                </a:solidFill>
              </a:rPr>
              <a:t>No	 </a:t>
            </a:r>
            <a:r>
              <a:rPr lang="en-US" altLang="en-US" sz="1100" dirty="0">
                <a:solidFill>
                  <a:srgbClr val="000000"/>
                </a:solidFill>
                <a:sym typeface="Wingdings" panose="05000000000000000000" pitchFamily="2" charset="2"/>
              </a:rPr>
              <a:t></a:t>
            </a:r>
            <a:r>
              <a:rPr lang="en-US" altLang="en-US" sz="1100" dirty="0">
                <a:sym typeface="Wingdings" panose="05000000000000000000" pitchFamily="2" charset="2"/>
              </a:rPr>
              <a:t> </a:t>
            </a:r>
            <a:r>
              <a:rPr lang="en-US" altLang="en-US" sz="1100" dirty="0">
                <a:solidFill>
                  <a:srgbClr val="000000"/>
                </a:solidFill>
              </a:rPr>
              <a:t>Yes	 </a:t>
            </a:r>
            <a:r>
              <a:rPr lang="en-US" altLang="en-US" sz="1100" dirty="0">
                <a:solidFill>
                  <a:srgbClr val="000000"/>
                </a:solidFill>
                <a:sym typeface="Wingdings" panose="05000000000000000000" pitchFamily="2" charset="2"/>
              </a:rPr>
              <a:t></a:t>
            </a:r>
            <a:r>
              <a:rPr lang="en-US" altLang="en-US" sz="1100" dirty="0">
                <a:sym typeface="Wingdings" panose="05000000000000000000" pitchFamily="2" charset="2"/>
              </a:rPr>
              <a:t> </a:t>
            </a:r>
            <a:r>
              <a:rPr lang="en-US" altLang="en-US" sz="1100" dirty="0">
                <a:solidFill>
                  <a:srgbClr val="000000"/>
                </a:solidFill>
              </a:rPr>
              <a:t>Unknown</a:t>
            </a:r>
          </a:p>
        </p:txBody>
      </p:sp>
      <p:sp>
        <p:nvSpPr>
          <p:cNvPr id="3152" name="Rectangle 389"/>
          <p:cNvSpPr>
            <a:spLocks noChangeArrowheads="1"/>
          </p:cNvSpPr>
          <p:nvPr/>
        </p:nvSpPr>
        <p:spPr bwMode="auto">
          <a:xfrm>
            <a:off x="4556125" y="5985614"/>
            <a:ext cx="50403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</a:rPr>
              <a:t>(1) Data were collected for</a:t>
            </a:r>
            <a:r>
              <a:rPr lang="en-US" altLang="en-US" sz="1000" b="1" dirty="0">
                <a:solidFill>
                  <a:srgbClr val="000000"/>
                </a:solidFill>
              </a:rPr>
              <a:t> </a:t>
            </a:r>
            <a:r>
              <a:rPr lang="en-US" altLang="en-US" sz="1000" dirty="0">
                <a:solidFill>
                  <a:srgbClr val="000000"/>
                </a:solidFill>
              </a:rPr>
              <a:t>i</a:t>
            </a:r>
            <a:r>
              <a:rPr lang="en-US" altLang="en-US" sz="1000" dirty="0" smtClean="0">
                <a:solidFill>
                  <a:srgbClr val="000000"/>
                </a:solidFill>
              </a:rPr>
              <a:t>ncluded </a:t>
            </a:r>
            <a:r>
              <a:rPr lang="en-US" altLang="en-US" sz="1000" dirty="0">
                <a:solidFill>
                  <a:srgbClr val="000000"/>
                </a:solidFill>
              </a:rPr>
              <a:t>wards only (</a:t>
            </a:r>
            <a:r>
              <a:rPr lang="en-US" altLang="en-US" sz="1000" b="1" dirty="0" err="1" smtClean="0">
                <a:solidFill>
                  <a:srgbClr val="000000"/>
                </a:solidFill>
              </a:rPr>
              <a:t>Inc</a:t>
            </a:r>
            <a:r>
              <a:rPr lang="en-US" altLang="en-US" sz="1000" dirty="0" smtClean="0">
                <a:solidFill>
                  <a:srgbClr val="000000"/>
                </a:solidFill>
              </a:rPr>
              <a:t> </a:t>
            </a:r>
            <a:r>
              <a:rPr lang="en-US" altLang="en-US" sz="1000" dirty="0">
                <a:solidFill>
                  <a:srgbClr val="000000"/>
                </a:solidFill>
              </a:rPr>
              <a:t>= recommended) or for the total hospital (</a:t>
            </a:r>
            <a:r>
              <a:rPr lang="en-US" altLang="en-US" sz="1000" b="1" dirty="0">
                <a:solidFill>
                  <a:srgbClr val="000000"/>
                </a:solidFill>
              </a:rPr>
              <a:t>Tot</a:t>
            </a:r>
            <a:r>
              <a:rPr lang="en-US" altLang="en-US" sz="1000" dirty="0">
                <a:solidFill>
                  <a:srgbClr val="000000"/>
                </a:solidFill>
              </a:rPr>
              <a:t>); if all wards were included in PPS (</a:t>
            </a:r>
            <a:r>
              <a:rPr lang="en-US" altLang="en-US" sz="1000" dirty="0" err="1" smtClean="0">
                <a:solidFill>
                  <a:srgbClr val="000000"/>
                </a:solidFill>
              </a:rPr>
              <a:t>Inc</a:t>
            </a:r>
            <a:r>
              <a:rPr lang="en-US" altLang="en-US" sz="1000" dirty="0" smtClean="0">
                <a:solidFill>
                  <a:srgbClr val="000000"/>
                </a:solidFill>
              </a:rPr>
              <a:t> = Tot</a:t>
            </a:r>
            <a:r>
              <a:rPr lang="en-US" altLang="en-US" sz="1000" dirty="0">
                <a:solidFill>
                  <a:srgbClr val="000000"/>
                </a:solidFill>
              </a:rPr>
              <a:t>), mark “</a:t>
            </a:r>
            <a:r>
              <a:rPr lang="en-US" altLang="en-US" sz="1000" dirty="0" err="1">
                <a:solidFill>
                  <a:srgbClr val="000000"/>
                </a:solidFill>
              </a:rPr>
              <a:t>Inc</a:t>
            </a:r>
            <a:r>
              <a:rPr lang="en-US" altLang="en-US" sz="1000" dirty="0" smtClean="0">
                <a:solidFill>
                  <a:srgbClr val="000000"/>
                </a:solidFill>
              </a:rPr>
              <a:t>”; N=Number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3153" name="Rectangle 82"/>
          <p:cNvSpPr>
            <a:spLocks noChangeArrowheads="1"/>
          </p:cNvSpPr>
          <p:nvPr/>
        </p:nvSpPr>
        <p:spPr bwMode="auto">
          <a:xfrm>
            <a:off x="201613" y="5013176"/>
            <a:ext cx="4175125" cy="1277273"/>
          </a:xfrm>
          <a:prstGeom prst="rect">
            <a:avLst/>
          </a:prstGeom>
          <a:noFill/>
          <a:ln w="28575">
            <a:solidFill>
              <a:srgbClr val="66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652463" eaLnBrk="0" hangingPunct="0">
              <a:spcBef>
                <a:spcPct val="20000"/>
              </a:spcBef>
              <a:buChar char="•"/>
              <a:tabLst>
                <a:tab pos="1252538" algn="l"/>
                <a:tab pos="2146300" algn="l"/>
                <a:tab pos="31400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Char char="–"/>
              <a:tabLst>
                <a:tab pos="1252538" algn="l"/>
                <a:tab pos="2146300" algn="l"/>
                <a:tab pos="31400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Char char="•"/>
              <a:tabLst>
                <a:tab pos="1252538" algn="l"/>
                <a:tab pos="2146300" algn="l"/>
                <a:tab pos="31400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Char char="–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Char char="»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/>
              <a:t>Hospital is part of </a:t>
            </a:r>
            <a:r>
              <a:rPr lang="en-US" altLang="en-US" sz="1100" dirty="0" smtClean="0"/>
              <a:t>administrative hospital group (</a:t>
            </a:r>
            <a:r>
              <a:rPr lang="en-US" altLang="en-US" sz="1100" b="1" dirty="0" smtClean="0"/>
              <a:t>AHG</a:t>
            </a:r>
            <a:r>
              <a:rPr lang="en-US" altLang="en-US" sz="1100" dirty="0" smtClean="0"/>
              <a:t>): 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100" dirty="0" smtClean="0">
                <a:sym typeface="Wingdings" panose="05000000000000000000" pitchFamily="2" charset="2"/>
              </a:rPr>
              <a:t> </a:t>
            </a:r>
            <a:r>
              <a:rPr lang="en-US" altLang="en-US" sz="1100" dirty="0">
                <a:sym typeface="Wingdings" panose="05000000000000000000" pitchFamily="2" charset="2"/>
              </a:rPr>
              <a:t>No</a:t>
            </a:r>
            <a:r>
              <a:rPr lang="en-US" altLang="en-US" sz="1100" dirty="0"/>
              <a:t>      </a:t>
            </a:r>
            <a:r>
              <a:rPr lang="en-US" altLang="en-US" sz="1100" dirty="0">
                <a:sym typeface="Wingdings" panose="05000000000000000000" pitchFamily="2" charset="2"/>
              </a:rPr>
              <a:t> </a:t>
            </a:r>
            <a:r>
              <a:rPr lang="en-US" altLang="en-US" sz="1100" dirty="0" smtClean="0"/>
              <a:t>Yes  </a:t>
            </a:r>
            <a:r>
              <a:rPr lang="en-US" altLang="en-US" sz="1100" dirty="0" smtClean="0">
                <a:sym typeface="Wingdings" panose="05000000000000000000" pitchFamily="2" charset="2"/>
              </a:rPr>
              <a:t> </a:t>
            </a:r>
            <a:r>
              <a:rPr lang="en-US" altLang="en-US" sz="1100" i="1" dirty="0" smtClean="0">
                <a:sym typeface="Wingdings" panose="05000000000000000000" pitchFamily="2" charset="2"/>
              </a:rPr>
              <a:t>if yes:</a:t>
            </a:r>
            <a:endParaRPr lang="en-US" altLang="en-US" sz="1100" i="1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100" dirty="0" smtClean="0"/>
              <a:t>Data </a:t>
            </a:r>
            <a:r>
              <a:rPr lang="en-US" altLang="en-US" sz="1100" dirty="0"/>
              <a:t>apply to: </a:t>
            </a:r>
            <a:r>
              <a:rPr lang="en-US" altLang="en-US" sz="1100" dirty="0">
                <a:sym typeface="Wingdings" panose="05000000000000000000" pitchFamily="2" charset="2"/>
              </a:rPr>
              <a:t> Hospital site</a:t>
            </a:r>
            <a:r>
              <a:rPr lang="en-US" altLang="en-US" sz="1100" dirty="0"/>
              <a:t> </a:t>
            </a:r>
            <a:r>
              <a:rPr lang="en-US" altLang="en-US" sz="1100" dirty="0" smtClean="0"/>
              <a:t>only     </a:t>
            </a:r>
            <a:r>
              <a:rPr lang="en-US" altLang="en-US" sz="1100" dirty="0">
                <a:sym typeface="Wingdings" panose="05000000000000000000" pitchFamily="2" charset="2"/>
              </a:rPr>
              <a:t> </a:t>
            </a:r>
            <a:r>
              <a:rPr lang="en-US" altLang="en-US" sz="1100" dirty="0" smtClean="0">
                <a:sym typeface="Wingdings" panose="05000000000000000000" pitchFamily="2" charset="2"/>
              </a:rPr>
              <a:t>All hospitals in AHG</a:t>
            </a:r>
            <a:endParaRPr lang="en-US" altLang="en-US" sz="1100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en-US" sz="1100" dirty="0" smtClean="0"/>
              <a:t>AHG code:</a:t>
            </a:r>
            <a:r>
              <a:rPr lang="en-US" altLang="en-US" sz="1100" dirty="0"/>
              <a:t>	 </a:t>
            </a:r>
            <a:r>
              <a:rPr lang="en-US" altLang="en-US" sz="1100" dirty="0" smtClean="0"/>
              <a:t>          AHG type: Prim  Sec  </a:t>
            </a:r>
            <a:r>
              <a:rPr lang="en-US" altLang="en-US" sz="1100" dirty="0" err="1" smtClean="0"/>
              <a:t>Tert</a:t>
            </a:r>
            <a:r>
              <a:rPr lang="en-US" altLang="en-US" sz="1100" dirty="0" smtClean="0"/>
              <a:t>  Spec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1100" dirty="0" smtClean="0"/>
              <a:t>N </a:t>
            </a:r>
            <a:r>
              <a:rPr lang="en-US" altLang="en-US" sz="1100" dirty="0"/>
              <a:t>of beds </a:t>
            </a:r>
            <a:r>
              <a:rPr lang="en-US" altLang="en-US" sz="1100" dirty="0" smtClean="0"/>
              <a:t>AHG:  </a:t>
            </a:r>
            <a:r>
              <a:rPr lang="en-US" altLang="en-US" sz="1100" dirty="0"/>
              <a:t>Total                      Acute care </a:t>
            </a:r>
            <a:r>
              <a:rPr lang="en-US" altLang="en-US" sz="1100" dirty="0" smtClean="0"/>
              <a:t>beds</a:t>
            </a:r>
            <a:endParaRPr lang="en-US" altLang="en-US" sz="1100" dirty="0"/>
          </a:p>
        </p:txBody>
      </p:sp>
      <p:sp>
        <p:nvSpPr>
          <p:cNvPr id="3154" name="Rectangle 80"/>
          <p:cNvSpPr>
            <a:spLocks noChangeArrowheads="1"/>
          </p:cNvSpPr>
          <p:nvPr/>
        </p:nvSpPr>
        <p:spPr bwMode="auto">
          <a:xfrm>
            <a:off x="1701857" y="6021288"/>
            <a:ext cx="720725" cy="1588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3155" name="Rectangle 80"/>
          <p:cNvSpPr>
            <a:spLocks noChangeArrowheads="1"/>
          </p:cNvSpPr>
          <p:nvPr/>
        </p:nvSpPr>
        <p:spPr bwMode="auto">
          <a:xfrm>
            <a:off x="3584203" y="6021288"/>
            <a:ext cx="720725" cy="1446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8" name="Rectangle 80"/>
          <p:cNvSpPr>
            <a:spLocks noChangeArrowheads="1"/>
          </p:cNvSpPr>
          <p:nvPr/>
        </p:nvSpPr>
        <p:spPr bwMode="auto">
          <a:xfrm>
            <a:off x="992560" y="5788647"/>
            <a:ext cx="720725" cy="1606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ECDC-Logo_4c_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150813"/>
            <a:ext cx="7143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920750" y="96813"/>
            <a:ext cx="8713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ECDC point prevalence survey of healthcare-associated infections and antimicrobial use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 smtClean="0"/>
              <a:t>Form </a:t>
            </a:r>
            <a:r>
              <a:rPr lang="en-US" altLang="en-US" sz="1400" b="1" dirty="0"/>
              <a:t>H2. Hospital data </a:t>
            </a:r>
            <a:r>
              <a:rPr lang="en-US" altLang="en-US" sz="1400" b="1" dirty="0" smtClean="0"/>
              <a:t>2/3</a:t>
            </a:r>
            <a:endParaRPr lang="en-US" altLang="en-US" sz="1400" b="1" dirty="0"/>
          </a:p>
        </p:txBody>
      </p:sp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200025" y="836613"/>
            <a:ext cx="4536951" cy="4644000"/>
          </a:xfrm>
          <a:prstGeom prst="rect">
            <a:avLst/>
          </a:prstGeom>
          <a:noFill/>
          <a:ln w="28575">
            <a:solidFill>
              <a:srgbClr val="66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defTabSz="652463" eaLnBrk="0" hangingPunct="0">
              <a:spcBef>
                <a:spcPct val="20000"/>
              </a:spcBef>
              <a:buChar char="•"/>
              <a:tabLst>
                <a:tab pos="1173163" algn="l"/>
                <a:tab pos="2146300" algn="l"/>
                <a:tab pos="3140075" algn="l"/>
              </a:tabLs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652463" eaLnBrk="0" hangingPunct="0">
              <a:spcBef>
                <a:spcPct val="20000"/>
              </a:spcBef>
              <a:buChar char="–"/>
              <a:tabLst>
                <a:tab pos="1173163" algn="l"/>
                <a:tab pos="2146300" algn="l"/>
                <a:tab pos="3140075" algn="l"/>
              </a:tabLs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Char char="•"/>
              <a:tabLst>
                <a:tab pos="1173163" algn="l"/>
                <a:tab pos="2146300" algn="l"/>
                <a:tab pos="3140075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Char char="–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Char char="»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1200" dirty="0" smtClean="0"/>
              <a:t>Hospital code:		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200" b="1" dirty="0" smtClean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200" b="1" dirty="0" smtClean="0"/>
              <a:t>Survey dates:  From  __ / __ /____  To:  </a:t>
            </a:r>
            <a:r>
              <a:rPr lang="en-US" altLang="en-US" sz="1200" dirty="0" smtClean="0"/>
              <a:t> </a:t>
            </a:r>
            <a:r>
              <a:rPr lang="en-US" altLang="en-US" sz="1200" b="1" dirty="0" smtClean="0"/>
              <a:t>__ / __  /</a:t>
            </a:r>
            <a:r>
              <a:rPr lang="en-US" altLang="en-US" sz="1200" dirty="0" smtClean="0"/>
              <a:t> </a:t>
            </a:r>
            <a:r>
              <a:rPr lang="en-US" altLang="en-US" sz="1200" b="1" dirty="0" smtClean="0"/>
              <a:t> ____</a:t>
            </a:r>
            <a:endParaRPr lang="en-US" altLang="en-US" sz="1200" dirty="0" smtClean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200" dirty="0" smtClean="0"/>
              <a:t>	        </a:t>
            </a:r>
            <a:r>
              <a:rPr lang="en-US" altLang="en-US" sz="1200" i="1" dirty="0" err="1" smtClean="0"/>
              <a:t>dd</a:t>
            </a:r>
            <a:r>
              <a:rPr lang="en-US" altLang="en-US" sz="1200" i="1" dirty="0" smtClean="0"/>
              <a:t> / mm / </a:t>
            </a:r>
            <a:r>
              <a:rPr lang="en-US" altLang="en-US" sz="1200" i="1" dirty="0" err="1" smtClean="0"/>
              <a:t>yyyy</a:t>
            </a:r>
            <a:r>
              <a:rPr lang="en-US" altLang="en-US" sz="1200" i="1" dirty="0" smtClean="0"/>
              <a:t>       </a:t>
            </a:r>
            <a:r>
              <a:rPr lang="en-US" altLang="en-US" sz="1200" i="1" dirty="0" err="1" smtClean="0"/>
              <a:t>dd</a:t>
            </a:r>
            <a:r>
              <a:rPr lang="en-US" altLang="en-US" sz="1200" i="1" dirty="0" smtClean="0"/>
              <a:t> / mm / </a:t>
            </a:r>
            <a:r>
              <a:rPr lang="en-US" altLang="en-US" sz="1200" i="1" dirty="0" err="1" smtClean="0"/>
              <a:t>yyyy</a:t>
            </a:r>
            <a:r>
              <a:rPr lang="en-US" altLang="en-US" sz="1200" i="1" dirty="0" smtClean="0"/>
              <a:t> </a:t>
            </a:r>
          </a:p>
          <a:p>
            <a:pPr eaLnBrk="1" hangingPunct="1">
              <a:spcBef>
                <a:spcPts val="0"/>
              </a:spcBef>
              <a:buFontTx/>
              <a:buNone/>
              <a:tabLst>
                <a:tab pos="447675" algn="l"/>
                <a:tab pos="1524000" algn="l"/>
              </a:tabLst>
              <a:defRPr/>
            </a:pPr>
            <a:endParaRPr lang="en-US" altLang="en-US" sz="1200" spc="10" dirty="0"/>
          </a:p>
          <a:p>
            <a:pPr eaLnBrk="1" hangingPunct="1">
              <a:spcBef>
                <a:spcPts val="0"/>
              </a:spcBef>
              <a:buFontTx/>
              <a:buNone/>
              <a:tabLst>
                <a:tab pos="447675" algn="l"/>
                <a:tab pos="1524000" algn="l"/>
              </a:tabLst>
              <a:defRPr/>
            </a:pPr>
            <a:r>
              <a:rPr lang="en-US" altLang="en-US" sz="1200" b="1" u="sng" spc="10" dirty="0" smtClean="0"/>
              <a:t>Infection prevention and control (IPC) </a:t>
            </a:r>
            <a:r>
              <a:rPr lang="en-US" altLang="en-US" sz="1200" b="1" u="sng" spc="10" dirty="0" err="1" smtClean="0"/>
              <a:t>programme</a:t>
            </a:r>
            <a:r>
              <a:rPr lang="en-US" altLang="en-US" sz="1200" b="1" spc="10" dirty="0" smtClean="0"/>
              <a:t>:</a:t>
            </a:r>
            <a:endParaRPr lang="en-US" altLang="en-US" sz="1200" b="1" spc="10" dirty="0"/>
          </a:p>
          <a:p>
            <a:pPr eaLnBrk="1" hangingPunct="1">
              <a:spcBef>
                <a:spcPts val="300"/>
              </a:spcBef>
              <a:buFontTx/>
              <a:buNone/>
              <a:tabLst>
                <a:tab pos="447675" algn="l"/>
                <a:tab pos="1524000" algn="l"/>
              </a:tabLst>
              <a:defRPr/>
            </a:pPr>
            <a:r>
              <a:rPr lang="en-GB" sz="1200" dirty="0" smtClean="0"/>
              <a:t>Is </a:t>
            </a:r>
            <a:r>
              <a:rPr lang="en-GB" sz="1200" dirty="0"/>
              <a:t>there an annual IPC </a:t>
            </a:r>
            <a:r>
              <a:rPr lang="en-GB" sz="1200" dirty="0" smtClean="0"/>
              <a:t>plan, approved by </a:t>
            </a:r>
            <a:r>
              <a:rPr lang="en-GB" sz="1200" dirty="0"/>
              <a:t>the hospital </a:t>
            </a:r>
            <a:r>
              <a:rPr lang="en-GB" sz="1200" dirty="0" smtClean="0"/>
              <a:t>CEO or a senior executive officer? </a:t>
            </a:r>
            <a:r>
              <a:rPr lang="en-GB" sz="1200" dirty="0"/>
              <a:t>	</a:t>
            </a:r>
            <a:r>
              <a:rPr lang="en-US" altLang="en-US" sz="1200" dirty="0">
                <a:sym typeface="Wingdings" pitchFamily="2" charset="2"/>
              </a:rPr>
              <a:t> </a:t>
            </a:r>
            <a:r>
              <a:rPr lang="en-US" altLang="en-US" sz="1200" dirty="0" smtClean="0">
                <a:sym typeface="Wingdings" pitchFamily="2" charset="2"/>
              </a:rPr>
              <a:t>Yes</a:t>
            </a:r>
            <a:r>
              <a:rPr lang="en-US" altLang="en-US" sz="1200" dirty="0">
                <a:sym typeface="Wingdings" pitchFamily="2" charset="2"/>
              </a:rPr>
              <a:t>	</a:t>
            </a:r>
            <a:r>
              <a:rPr lang="en-US" altLang="en-US" sz="1200" dirty="0" smtClean="0">
                <a:sym typeface="Wingdings" pitchFamily="2" charset="2"/>
              </a:rPr>
              <a:t>      No</a:t>
            </a:r>
            <a:endParaRPr lang="en-US" altLang="en-US" sz="1200" dirty="0">
              <a:sym typeface="Wingdings" pitchFamily="2" charset="2"/>
            </a:endParaRPr>
          </a:p>
          <a:p>
            <a:pPr eaLnBrk="1" hangingPunct="1">
              <a:spcBef>
                <a:spcPts val="0"/>
              </a:spcBef>
              <a:buFontTx/>
              <a:buNone/>
              <a:tabLst>
                <a:tab pos="447675" algn="l"/>
                <a:tab pos="1524000" algn="l"/>
              </a:tabLst>
              <a:defRPr/>
            </a:pPr>
            <a:endParaRPr lang="en-GB" sz="800" dirty="0" smtClean="0"/>
          </a:p>
          <a:p>
            <a:pPr eaLnBrk="1" hangingPunct="1">
              <a:spcBef>
                <a:spcPts val="0"/>
              </a:spcBef>
              <a:buFontTx/>
              <a:buNone/>
              <a:tabLst>
                <a:tab pos="447675" algn="l"/>
                <a:tab pos="1524000" algn="l"/>
              </a:tabLst>
              <a:defRPr/>
            </a:pPr>
            <a:r>
              <a:rPr lang="en-GB" sz="1200" dirty="0" smtClean="0"/>
              <a:t>Is </a:t>
            </a:r>
            <a:r>
              <a:rPr lang="en-GB" sz="1200" dirty="0"/>
              <a:t>there an annual IPC </a:t>
            </a:r>
            <a:r>
              <a:rPr lang="en-GB" sz="1200" dirty="0" smtClean="0"/>
              <a:t>report, </a:t>
            </a:r>
            <a:r>
              <a:rPr lang="en-GB" sz="1200" dirty="0"/>
              <a:t>approved by the hospital CEO or a senior executive officer? 	</a:t>
            </a:r>
            <a:r>
              <a:rPr lang="en-US" altLang="en-US" sz="1200" dirty="0">
                <a:sym typeface="Wingdings" pitchFamily="2" charset="2"/>
              </a:rPr>
              <a:t> Yes	      No</a:t>
            </a:r>
          </a:p>
          <a:p>
            <a:pPr eaLnBrk="1" hangingPunct="1">
              <a:spcBef>
                <a:spcPts val="0"/>
              </a:spcBef>
              <a:buFontTx/>
              <a:buNone/>
              <a:tabLst>
                <a:tab pos="447675" algn="l"/>
                <a:tab pos="1524000" algn="l"/>
              </a:tabLst>
              <a:defRPr/>
            </a:pPr>
            <a:endParaRPr lang="en-US" altLang="en-US" sz="1200" spc="10" dirty="0" smtClean="0"/>
          </a:p>
          <a:p>
            <a:pPr eaLnBrk="1" hangingPunct="1">
              <a:spcBef>
                <a:spcPct val="5000"/>
              </a:spcBef>
              <a:buFontTx/>
              <a:buNone/>
              <a:defRPr/>
            </a:pPr>
            <a:r>
              <a:rPr lang="en-GB" sz="1200" b="1" u="sng" dirty="0"/>
              <a:t>Participation in surveillance networks</a:t>
            </a:r>
            <a:r>
              <a:rPr lang="en-GB" sz="1200" b="1" dirty="0"/>
              <a:t>:</a:t>
            </a:r>
          </a:p>
          <a:p>
            <a:pPr eaLnBrk="1" hangingPunct="1">
              <a:spcBef>
                <a:spcPts val="300"/>
              </a:spcBef>
              <a:buFontTx/>
              <a:buNone/>
              <a:defRPr/>
            </a:pPr>
            <a:r>
              <a:rPr lang="en-GB" sz="1200" dirty="0" smtClean="0"/>
              <a:t>In </a:t>
            </a:r>
            <a:r>
              <a:rPr lang="en-GB" sz="1200" dirty="0"/>
              <a:t>the previous year, which surveillance networks did your hospital participate in ? (</a:t>
            </a:r>
            <a:r>
              <a:rPr lang="en-GB" sz="1200" i="1" dirty="0"/>
              <a:t>tick all that apply</a:t>
            </a:r>
            <a:r>
              <a:rPr lang="en-GB" sz="1200" dirty="0"/>
              <a:t>) </a:t>
            </a:r>
            <a:endParaRPr lang="en-GB" sz="1200" dirty="0" smtClean="0"/>
          </a:p>
          <a:p>
            <a:pPr marL="171450" indent="-171450" eaLnBrk="1" hangingPunct="1">
              <a:spcBef>
                <a:spcPts val="0"/>
              </a:spcBef>
              <a:buFont typeface="Wingdings" pitchFamily="2" charset="2"/>
              <a:buChar char="¨"/>
              <a:tabLst>
                <a:tab pos="447675" algn="l"/>
                <a:tab pos="1524000" algn="l"/>
              </a:tabLst>
              <a:defRPr/>
            </a:pPr>
            <a:r>
              <a:rPr lang="en-US" altLang="en-US" sz="1200" spc="10" dirty="0" smtClean="0"/>
              <a:t>SSI</a:t>
            </a:r>
            <a:r>
              <a:rPr lang="en-US" altLang="en-US" sz="1200" spc="10" dirty="0"/>
              <a:t>	</a:t>
            </a:r>
            <a:r>
              <a:rPr lang="en-US" altLang="en-US" sz="1200" spc="10" dirty="0" smtClean="0"/>
              <a:t>  </a:t>
            </a:r>
            <a:r>
              <a:rPr lang="en-US" altLang="en-US" sz="1200" spc="10" dirty="0" smtClean="0">
                <a:sym typeface="Wingdings" pitchFamily="2" charset="2"/>
              </a:rPr>
              <a:t> </a:t>
            </a:r>
            <a:r>
              <a:rPr lang="en-US" altLang="en-US" sz="1200" spc="10" dirty="0"/>
              <a:t>ICU </a:t>
            </a:r>
            <a:r>
              <a:rPr lang="en-US" altLang="en-US" sz="1200" spc="10" dirty="0" smtClean="0"/>
              <a:t>  </a:t>
            </a:r>
            <a:r>
              <a:rPr lang="en-US" altLang="en-US" sz="1200" spc="10" dirty="0" smtClean="0">
                <a:sym typeface="Wingdings" pitchFamily="2" charset="2"/>
              </a:rPr>
              <a:t> </a:t>
            </a:r>
            <a:r>
              <a:rPr lang="en-US" altLang="en-US" sz="1200" spc="10" dirty="0"/>
              <a:t>CDI </a:t>
            </a:r>
            <a:r>
              <a:rPr lang="en-US" altLang="en-US" sz="1200" spc="10" dirty="0" smtClean="0"/>
              <a:t>  </a:t>
            </a:r>
            <a:r>
              <a:rPr lang="en-US" altLang="en-US" sz="1200" spc="10" dirty="0" smtClean="0">
                <a:sym typeface="Wingdings" pitchFamily="2" charset="2"/>
              </a:rPr>
              <a:t> </a:t>
            </a:r>
            <a:r>
              <a:rPr lang="en-US" altLang="en-US" sz="1200" spc="10" dirty="0"/>
              <a:t>Antimicrobial resistance	 </a:t>
            </a:r>
          </a:p>
          <a:p>
            <a:pPr marL="171450" indent="-171450" eaLnBrk="1" hangingPunct="1">
              <a:spcBef>
                <a:spcPts val="0"/>
              </a:spcBef>
              <a:buFont typeface="Wingdings" pitchFamily="2" charset="2"/>
              <a:buChar char="¨"/>
              <a:tabLst>
                <a:tab pos="447675" algn="l"/>
                <a:tab pos="1524000" algn="l"/>
              </a:tabLst>
              <a:defRPr/>
            </a:pPr>
            <a:r>
              <a:rPr lang="en-US" altLang="en-US" sz="1200" spc="10" dirty="0"/>
              <a:t>Antimicrobial consumption </a:t>
            </a:r>
            <a:r>
              <a:rPr lang="en-US" altLang="en-US" sz="1200" spc="10" dirty="0" smtClean="0"/>
              <a:t>  </a:t>
            </a:r>
            <a:r>
              <a:rPr lang="en-US" altLang="en-US" sz="1200" spc="10" dirty="0" smtClean="0">
                <a:sym typeface="Wingdings" pitchFamily="2" charset="2"/>
              </a:rPr>
              <a:t> Other, specify ____________ ________________________________________________</a:t>
            </a:r>
            <a:endParaRPr lang="en-US" altLang="en-US" sz="1200" spc="10" dirty="0"/>
          </a:p>
          <a:p>
            <a:pPr eaLnBrk="1" hangingPunct="1">
              <a:spcBef>
                <a:spcPts val="400"/>
              </a:spcBef>
              <a:buFontTx/>
              <a:buNone/>
              <a:defRPr/>
            </a:pPr>
            <a:endParaRPr lang="en-US" altLang="en-US" sz="800" b="1" u="sng" dirty="0" smtClean="0"/>
          </a:p>
          <a:p>
            <a:pPr eaLnBrk="1" hangingPunct="1">
              <a:spcBef>
                <a:spcPts val="400"/>
              </a:spcBef>
              <a:buFontTx/>
              <a:buNone/>
              <a:defRPr/>
            </a:pPr>
            <a:r>
              <a:rPr lang="en-US" altLang="en-US" sz="1200" b="1" u="sng" dirty="0" smtClean="0"/>
              <a:t>Microbiology/diagnostic services</a:t>
            </a:r>
            <a:r>
              <a:rPr lang="en-US" altLang="en-US" sz="1200" b="1" dirty="0" smtClean="0"/>
              <a:t>:</a:t>
            </a:r>
            <a:endParaRPr lang="en-US" altLang="en-US" sz="1200" b="1" dirty="0"/>
          </a:p>
          <a:p>
            <a:pPr eaLnBrk="1" hangingPunct="1">
              <a:spcBef>
                <a:spcPts val="300"/>
              </a:spcBef>
              <a:buFontTx/>
              <a:buNone/>
              <a:defRPr/>
            </a:pPr>
            <a:r>
              <a:rPr lang="en-GB" altLang="en-US" sz="1200" dirty="0" smtClean="0"/>
              <a:t>On </a:t>
            </a:r>
            <a:r>
              <a:rPr lang="en-GB" altLang="en-US" sz="1200" dirty="0"/>
              <a:t>weekends, can clinicians request routine microbiological tests and </a:t>
            </a:r>
            <a:r>
              <a:rPr lang="en-GB" altLang="en-US" sz="1200" dirty="0" smtClean="0"/>
              <a:t>get back results</a:t>
            </a:r>
            <a:r>
              <a:rPr lang="en-GB" altLang="en-US" sz="1200" dirty="0"/>
              <a:t>?</a:t>
            </a:r>
          </a:p>
          <a:p>
            <a:pPr eaLnBrk="1" hangingPunct="1">
              <a:spcBef>
                <a:spcPct val="5000"/>
              </a:spcBef>
              <a:buFontTx/>
              <a:buNone/>
              <a:defRPr/>
            </a:pPr>
            <a:r>
              <a:rPr lang="en-US" altLang="en-US" sz="1200" dirty="0">
                <a:sym typeface="Wingdings" pitchFamily="2" charset="2"/>
              </a:rPr>
              <a:t>Clinical tests: 	 Saturday</a:t>
            </a:r>
            <a:r>
              <a:rPr lang="en-US" altLang="en-US" sz="1200" dirty="0"/>
              <a:t>	</a:t>
            </a:r>
            <a:r>
              <a:rPr lang="en-US" altLang="en-US" sz="1200" dirty="0">
                <a:sym typeface="Wingdings" pitchFamily="2" charset="2"/>
              </a:rPr>
              <a:t> Sunday</a:t>
            </a:r>
            <a:r>
              <a:rPr lang="en-US" altLang="en-US" sz="1200" dirty="0"/>
              <a:t> 	</a:t>
            </a:r>
          </a:p>
          <a:p>
            <a:pPr eaLnBrk="1" hangingPunct="1">
              <a:spcBef>
                <a:spcPct val="5000"/>
              </a:spcBef>
              <a:buFontTx/>
              <a:buNone/>
              <a:defRPr/>
            </a:pPr>
            <a:r>
              <a:rPr lang="en-US" altLang="en-US" sz="1200" dirty="0">
                <a:sym typeface="Wingdings" pitchFamily="2" charset="2"/>
              </a:rPr>
              <a:t>Screening tests: 	 </a:t>
            </a:r>
            <a:r>
              <a:rPr lang="en-GB" altLang="en-US" sz="1200" dirty="0">
                <a:sym typeface="Wingdings" pitchFamily="2" charset="2"/>
              </a:rPr>
              <a:t>Saturday	</a:t>
            </a:r>
            <a:r>
              <a:rPr lang="en-US" altLang="en-US" sz="1200" dirty="0">
                <a:sym typeface="Wingdings" pitchFamily="2" charset="2"/>
              </a:rPr>
              <a:t> </a:t>
            </a:r>
            <a:r>
              <a:rPr lang="en-US" altLang="en-US" sz="1200" dirty="0" smtClean="0">
                <a:sym typeface="Wingdings" pitchFamily="2" charset="2"/>
              </a:rPr>
              <a:t>Sunday</a:t>
            </a:r>
          </a:p>
        </p:txBody>
      </p:sp>
      <p:sp>
        <p:nvSpPr>
          <p:cNvPr id="4101" name="Rectangle 9"/>
          <p:cNvSpPr>
            <a:spLocks noChangeArrowheads="1"/>
          </p:cNvSpPr>
          <p:nvPr/>
        </p:nvSpPr>
        <p:spPr bwMode="auto">
          <a:xfrm>
            <a:off x="1352550" y="908050"/>
            <a:ext cx="720725" cy="21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4102" name="Rectangle 289"/>
          <p:cNvSpPr>
            <a:spLocks noChangeArrowheads="1"/>
          </p:cNvSpPr>
          <p:nvPr/>
        </p:nvSpPr>
        <p:spPr bwMode="auto">
          <a:xfrm>
            <a:off x="214682" y="5998059"/>
            <a:ext cx="9590966" cy="738664"/>
          </a:xfrm>
          <a:prstGeom prst="rect">
            <a:avLst/>
          </a:prstGeom>
          <a:noFill/>
          <a:ln w="28575">
            <a:solidFill>
              <a:srgbClr val="66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defTabSz="652463" eaLnBrk="0" hangingPunct="0">
              <a:spcBef>
                <a:spcPct val="20000"/>
              </a:spcBef>
              <a:buChar char="•"/>
              <a:tabLst>
                <a:tab pos="1252538" algn="l"/>
                <a:tab pos="2146300" algn="l"/>
                <a:tab pos="31400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Char char="–"/>
              <a:tabLst>
                <a:tab pos="1252538" algn="l"/>
                <a:tab pos="2146300" algn="l"/>
                <a:tab pos="31400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Char char="•"/>
              <a:tabLst>
                <a:tab pos="1252538" algn="l"/>
                <a:tab pos="2146300" algn="l"/>
                <a:tab pos="31400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Char char="–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Char char="»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</a:rPr>
              <a:t>Comments/observations:   </a:t>
            </a:r>
            <a:r>
              <a:rPr lang="en-US" altLang="en-US" sz="1400" dirty="0" smtClean="0">
                <a:solidFill>
                  <a:srgbClr val="000000"/>
                </a:solidFill>
              </a:rPr>
              <a:t>_________________________________________________________________________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</a:rPr>
              <a:t> </a:t>
            </a:r>
            <a:r>
              <a:rPr lang="en-US" altLang="en-US" sz="1400" dirty="0" smtClean="0">
                <a:solidFill>
                  <a:srgbClr val="000000"/>
                </a:solidFill>
              </a:rPr>
              <a:t>___________________________________________________________________________________________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945260" y="690358"/>
            <a:ext cx="4681538" cy="53830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defTabSz="652463" eaLnBrk="0" hangingPunct="0">
              <a:spcBef>
                <a:spcPct val="20000"/>
              </a:spcBef>
              <a:buChar char="•"/>
              <a:tabLst>
                <a:tab pos="1173163" algn="l"/>
                <a:tab pos="2146300" algn="l"/>
                <a:tab pos="3140075" algn="l"/>
              </a:tabLs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652463" eaLnBrk="0" hangingPunct="0">
              <a:spcBef>
                <a:spcPct val="20000"/>
              </a:spcBef>
              <a:buChar char="–"/>
              <a:tabLst>
                <a:tab pos="1173163" algn="l"/>
                <a:tab pos="2146300" algn="l"/>
                <a:tab pos="3140075" algn="l"/>
              </a:tabLs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Char char="•"/>
              <a:tabLst>
                <a:tab pos="1173163" algn="l"/>
                <a:tab pos="2146300" algn="l"/>
                <a:tab pos="3140075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Char char="–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Char char="»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73163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Tx/>
              <a:buNone/>
              <a:defRPr/>
            </a:pPr>
            <a:r>
              <a:rPr lang="en-GB" sz="1200" dirty="0" smtClean="0"/>
              <a:t>Does </a:t>
            </a:r>
            <a:r>
              <a:rPr lang="en-GB" sz="1200" dirty="0"/>
              <a:t>your hospital have </a:t>
            </a:r>
            <a:r>
              <a:rPr lang="en-GB" sz="1200" dirty="0" smtClean="0"/>
              <a:t>the following in place for HAI </a:t>
            </a:r>
            <a:r>
              <a:rPr lang="en-GB" sz="1200" dirty="0"/>
              <a:t>prevention </a:t>
            </a:r>
            <a:r>
              <a:rPr lang="en-GB" sz="1200" dirty="0" smtClean="0"/>
              <a:t>or antimicrobial stewardship? (</a:t>
            </a:r>
            <a:r>
              <a:rPr lang="en-GB" sz="1200" i="1" dirty="0" smtClean="0"/>
              <a:t>Y/N/U</a:t>
            </a:r>
            <a:r>
              <a:rPr lang="en-GB" sz="1200" dirty="0" smtClean="0"/>
              <a:t>)</a:t>
            </a:r>
          </a:p>
          <a:p>
            <a:pPr>
              <a:buFontTx/>
              <a:buNone/>
              <a:defRPr/>
            </a:pPr>
            <a:endParaRPr lang="en-GB" sz="1200" dirty="0"/>
          </a:p>
          <a:p>
            <a:pPr>
              <a:buFontTx/>
              <a:buNone/>
              <a:defRPr/>
            </a:pPr>
            <a:endParaRPr lang="en-GB" sz="1200" dirty="0" smtClean="0"/>
          </a:p>
          <a:p>
            <a:pPr>
              <a:buFontTx/>
              <a:buNone/>
              <a:defRPr/>
            </a:pPr>
            <a:endParaRPr lang="en-GB" sz="1200" dirty="0"/>
          </a:p>
          <a:p>
            <a:pPr>
              <a:buFontTx/>
              <a:buNone/>
              <a:defRPr/>
            </a:pPr>
            <a:endParaRPr lang="en-GB" sz="1200" dirty="0" smtClean="0"/>
          </a:p>
          <a:p>
            <a:pPr>
              <a:buFontTx/>
              <a:buNone/>
              <a:defRPr/>
            </a:pPr>
            <a:endParaRPr lang="en-GB" sz="1200" dirty="0"/>
          </a:p>
          <a:p>
            <a:pPr>
              <a:buFontTx/>
              <a:buNone/>
              <a:defRPr/>
            </a:pPr>
            <a:endParaRPr lang="en-GB" sz="1200" dirty="0" smtClean="0"/>
          </a:p>
          <a:p>
            <a:pPr>
              <a:buFontTx/>
              <a:buNone/>
              <a:defRPr/>
            </a:pPr>
            <a:endParaRPr lang="en-GB" sz="1200" dirty="0"/>
          </a:p>
          <a:p>
            <a:pPr>
              <a:buFontTx/>
              <a:buNone/>
              <a:defRPr/>
            </a:pPr>
            <a:endParaRPr lang="en-GB" sz="1200" dirty="0" smtClean="0"/>
          </a:p>
          <a:p>
            <a:pPr>
              <a:buFontTx/>
              <a:buNone/>
              <a:defRPr/>
            </a:pPr>
            <a:endParaRPr lang="en-GB" sz="1200" dirty="0"/>
          </a:p>
          <a:p>
            <a:pPr>
              <a:buFontTx/>
              <a:buNone/>
              <a:defRPr/>
            </a:pPr>
            <a:endParaRPr lang="en-GB" sz="1200" dirty="0" smtClean="0"/>
          </a:p>
          <a:p>
            <a:pPr>
              <a:buFontTx/>
              <a:buNone/>
              <a:defRPr/>
            </a:pPr>
            <a:endParaRPr lang="en-GB" sz="1200" dirty="0"/>
          </a:p>
          <a:p>
            <a:pPr>
              <a:buFontTx/>
              <a:buNone/>
              <a:defRPr/>
            </a:pPr>
            <a:endParaRPr lang="en-GB" sz="1200" dirty="0" smtClean="0"/>
          </a:p>
          <a:p>
            <a:pPr>
              <a:buFontTx/>
              <a:buNone/>
              <a:defRPr/>
            </a:pPr>
            <a:endParaRPr lang="en-GB" sz="1200" dirty="0"/>
          </a:p>
          <a:p>
            <a:pPr eaLnBrk="1" hangingPunct="1">
              <a:spcBef>
                <a:spcPts val="0"/>
              </a:spcBef>
              <a:buFontTx/>
              <a:buNone/>
              <a:tabLst>
                <a:tab pos="447675" algn="l"/>
                <a:tab pos="1524000" algn="l"/>
              </a:tabLst>
              <a:defRPr/>
            </a:pPr>
            <a:endParaRPr lang="en-US" altLang="en-US" sz="1200" spc="10" dirty="0" smtClean="0"/>
          </a:p>
          <a:p>
            <a:pPr eaLnBrk="1" hangingPunct="1">
              <a:spcBef>
                <a:spcPts val="0"/>
              </a:spcBef>
              <a:buFontTx/>
              <a:buNone/>
              <a:tabLst>
                <a:tab pos="447675" algn="l"/>
                <a:tab pos="1524000" algn="l"/>
              </a:tabLst>
              <a:defRPr/>
            </a:pPr>
            <a:endParaRPr lang="en-US" altLang="en-US" sz="1200" spc="10" dirty="0" smtClean="0"/>
          </a:p>
          <a:p>
            <a:pPr eaLnBrk="1" hangingPunct="1">
              <a:spcBef>
                <a:spcPts val="0"/>
              </a:spcBef>
              <a:buFontTx/>
              <a:buNone/>
              <a:tabLst>
                <a:tab pos="447675" algn="l"/>
                <a:tab pos="1524000" algn="l"/>
              </a:tabLst>
              <a:defRPr/>
            </a:pPr>
            <a:endParaRPr lang="en-US" altLang="en-US" sz="1200" spc="10" dirty="0"/>
          </a:p>
          <a:p>
            <a:pPr eaLnBrk="1" hangingPunct="1">
              <a:spcBef>
                <a:spcPts val="0"/>
              </a:spcBef>
              <a:buFontTx/>
              <a:buNone/>
              <a:tabLst>
                <a:tab pos="447675" algn="l"/>
                <a:tab pos="1524000" algn="l"/>
              </a:tabLst>
              <a:defRPr/>
            </a:pPr>
            <a:endParaRPr lang="en-US" altLang="en-US" sz="1200" spc="10" dirty="0" smtClean="0"/>
          </a:p>
          <a:p>
            <a:pPr eaLnBrk="1" hangingPunct="1">
              <a:spcBef>
                <a:spcPts val="0"/>
              </a:spcBef>
              <a:buFontTx/>
              <a:buNone/>
              <a:tabLst>
                <a:tab pos="447675" algn="l"/>
                <a:tab pos="1524000" algn="l"/>
              </a:tabLst>
              <a:defRPr/>
            </a:pPr>
            <a:endParaRPr lang="en-US" altLang="en-US" sz="1200" spc="10" dirty="0"/>
          </a:p>
          <a:p>
            <a:pPr eaLnBrk="1" hangingPunct="1">
              <a:spcBef>
                <a:spcPts val="0"/>
              </a:spcBef>
              <a:buFontTx/>
              <a:buNone/>
              <a:tabLst>
                <a:tab pos="447675" algn="l"/>
                <a:tab pos="1524000" algn="l"/>
              </a:tabLst>
              <a:defRPr/>
            </a:pPr>
            <a:endParaRPr lang="en-US" altLang="en-US" sz="1200" spc="10" dirty="0" smtClean="0"/>
          </a:p>
          <a:p>
            <a:pPr eaLnBrk="1" hangingPunct="1">
              <a:spcBef>
                <a:spcPts val="0"/>
              </a:spcBef>
              <a:buFontTx/>
              <a:buNone/>
              <a:tabLst>
                <a:tab pos="447675" algn="l"/>
                <a:tab pos="1524000" algn="l"/>
              </a:tabLst>
              <a:defRPr/>
            </a:pPr>
            <a:endParaRPr lang="en-US" altLang="en-US" sz="1200" spc="10" dirty="0" smtClean="0"/>
          </a:p>
          <a:p>
            <a:pPr eaLnBrk="1" hangingPunct="1">
              <a:spcBef>
                <a:spcPts val="0"/>
              </a:spcBef>
              <a:buFontTx/>
              <a:buNone/>
              <a:tabLst>
                <a:tab pos="447675" algn="l"/>
                <a:tab pos="1524000" algn="l"/>
              </a:tabLst>
              <a:defRPr/>
            </a:pPr>
            <a:endParaRPr lang="en-US" altLang="en-US" sz="1200" spc="10" dirty="0" smtClean="0"/>
          </a:p>
          <a:p>
            <a:pPr eaLnBrk="1" hangingPunct="1">
              <a:spcBef>
                <a:spcPts val="0"/>
              </a:spcBef>
              <a:buFontTx/>
              <a:buNone/>
              <a:tabLst>
                <a:tab pos="447675" algn="l"/>
                <a:tab pos="1524000" algn="l"/>
              </a:tabLst>
              <a:defRPr/>
            </a:pPr>
            <a:endParaRPr lang="en-US" altLang="en-US" sz="1200" spc="10" dirty="0" smtClean="0"/>
          </a:p>
          <a:p>
            <a:pPr eaLnBrk="1" hangingPunct="1">
              <a:spcBef>
                <a:spcPct val="5000"/>
              </a:spcBef>
              <a:buFontTx/>
              <a:buNone/>
              <a:defRPr/>
            </a:pPr>
            <a:endParaRPr lang="en-GB" sz="1200" b="1" u="sng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387993"/>
              </p:ext>
            </p:extLst>
          </p:nvPr>
        </p:nvGraphicFramePr>
        <p:xfrm>
          <a:off x="5025010" y="1155966"/>
          <a:ext cx="4780638" cy="40102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93214"/>
                <a:gridCol w="463550"/>
                <a:gridCol w="463550"/>
                <a:gridCol w="463550"/>
                <a:gridCol w="406124"/>
                <a:gridCol w="463550"/>
                <a:gridCol w="463550"/>
                <a:gridCol w="463550"/>
              </a:tblGrid>
              <a:tr h="11237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Guideline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Care</a:t>
                      </a:r>
                      <a:r>
                        <a:rPr lang="en-GB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b</a:t>
                      </a:r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undle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Training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Checklist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Audit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Surveillance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Feedback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</a:tr>
              <a:tr h="26122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ICU</a:t>
                      </a: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12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Pneumonia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</a:tr>
              <a:tr h="2612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Bloodstream infections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</a:tr>
              <a:tr h="2612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Urinary</a:t>
                      </a:r>
                      <a:r>
                        <a:rPr lang="en-GB" sz="12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tract</a:t>
                      </a:r>
                      <a:r>
                        <a:rPr lang="en-GB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infections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</a:tr>
              <a:tr h="2612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Antimicrobial use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>
                    <a:solidFill>
                      <a:schemeClr val="bg1"/>
                    </a:solidFill>
                  </a:tcPr>
                </a:tc>
              </a:tr>
              <a:tr h="261220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Hospital-wide / other wards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12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Pneumonia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</a:tr>
              <a:tr h="2612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Bloodstream infections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</a:tr>
              <a:tr h="2612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Surgical site infections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</a:tr>
              <a:tr h="2612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Urinary tract infections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</a:tr>
              <a:tr h="2612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Antimicrobial use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vert="vert27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389"/>
          <p:cNvSpPr>
            <a:spLocks noChangeArrowheads="1"/>
          </p:cNvSpPr>
          <p:nvPr/>
        </p:nvSpPr>
        <p:spPr bwMode="auto">
          <a:xfrm>
            <a:off x="4902257" y="5155630"/>
            <a:ext cx="50483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000000"/>
                </a:solidFill>
              </a:rPr>
              <a:t>Fill yes (Y), no (N) or unknown (U) in every cell; Pneumonia, bloodstream infections and urinary tract infections: healthcare-associated and/or device-associated; Care bundle: 3-5 evidence-based practices to improve patient outcome; Training: training or education; Checklist: self-applied; Audit: external process (surveillance, observations).</a:t>
            </a:r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8464" y="5496483"/>
            <a:ext cx="46085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000" dirty="0" smtClean="0">
                <a:solidFill>
                  <a:srgbClr val="000000"/>
                </a:solidFill>
              </a:rPr>
              <a:t>CEO: Chief Executive Officer, Managing Director; </a:t>
            </a:r>
            <a:r>
              <a:rPr lang="en-US" altLang="en-US" sz="1000" dirty="0">
                <a:solidFill>
                  <a:srgbClr val="000000"/>
                </a:solidFill>
              </a:rPr>
              <a:t>SSI: surgical site infections; ICU: intensive care </a:t>
            </a:r>
            <a:r>
              <a:rPr lang="en-US" altLang="en-US" sz="1000" dirty="0" smtClean="0">
                <a:solidFill>
                  <a:srgbClr val="000000"/>
                </a:solidFill>
              </a:rPr>
              <a:t>unit </a:t>
            </a:r>
            <a:r>
              <a:rPr lang="en-US" altLang="en-US" sz="1000" dirty="0">
                <a:solidFill>
                  <a:srgbClr val="000000"/>
                </a:solidFill>
              </a:rPr>
              <a:t>(HAIs in </a:t>
            </a:r>
            <a:r>
              <a:rPr lang="en-US" altLang="en-US" sz="1000" dirty="0" smtClean="0">
                <a:solidFill>
                  <a:srgbClr val="000000"/>
                </a:solidFill>
              </a:rPr>
              <a:t>ICUs)</a:t>
            </a:r>
            <a:r>
              <a:rPr lang="en-GB" altLang="en-US" sz="1000" dirty="0" smtClean="0"/>
              <a:t>; </a:t>
            </a:r>
            <a:r>
              <a:rPr lang="en-US" altLang="en-US" sz="1000" dirty="0" smtClean="0">
                <a:solidFill>
                  <a:srgbClr val="000000"/>
                </a:solidFill>
              </a:rPr>
              <a:t>CDI: </a:t>
            </a:r>
            <a:r>
              <a:rPr lang="en-US" altLang="en-US" sz="1000" i="1" dirty="0" smtClean="0">
                <a:solidFill>
                  <a:srgbClr val="000000"/>
                </a:solidFill>
              </a:rPr>
              <a:t>Clostridium difficile </a:t>
            </a:r>
            <a:r>
              <a:rPr lang="en-US" altLang="en-US" sz="1000" dirty="0" smtClean="0">
                <a:solidFill>
                  <a:srgbClr val="000000"/>
                </a:solidFill>
              </a:rPr>
              <a:t>infection 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37913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ECDC-Logo_4c_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150813"/>
            <a:ext cx="7143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920750" y="115888"/>
            <a:ext cx="8713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ECDC point prevalence survey of healthcare-associated infections and antimicrobial use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 smtClean="0"/>
              <a:t>Form H3. </a:t>
            </a:r>
            <a:r>
              <a:rPr lang="en-US" altLang="en-US" sz="1400" b="1" dirty="0"/>
              <a:t>Hospital data </a:t>
            </a:r>
            <a:r>
              <a:rPr lang="en-US" altLang="en-US" sz="1400" b="1" dirty="0" smtClean="0"/>
              <a:t>3/3</a:t>
            </a:r>
            <a:endParaRPr lang="en-US" altLang="en-US" sz="1400" b="1" dirty="0"/>
          </a:p>
        </p:txBody>
      </p:sp>
      <p:sp>
        <p:nvSpPr>
          <p:cNvPr id="5124" name="Rectangle 657"/>
          <p:cNvSpPr>
            <a:spLocks noChangeArrowheads="1"/>
          </p:cNvSpPr>
          <p:nvPr/>
        </p:nvSpPr>
        <p:spPr bwMode="auto">
          <a:xfrm>
            <a:off x="560388" y="879103"/>
            <a:ext cx="9001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1200" dirty="0"/>
              <a:t>Hospital code:		</a:t>
            </a:r>
            <a:r>
              <a:rPr lang="en-US" altLang="en-US" sz="1200" dirty="0" smtClean="0"/>
              <a:t>                 </a:t>
            </a:r>
            <a:r>
              <a:rPr lang="en-US" altLang="en-US" sz="1200" b="1" dirty="0" smtClean="0"/>
              <a:t>Survey </a:t>
            </a:r>
            <a:r>
              <a:rPr lang="en-US" altLang="en-US" sz="1200" b="1" dirty="0"/>
              <a:t>dates:  From  __ / __ /____  To:  </a:t>
            </a:r>
            <a:r>
              <a:rPr lang="en-US" altLang="en-US" sz="1200" dirty="0"/>
              <a:t> </a:t>
            </a:r>
            <a:r>
              <a:rPr lang="en-US" altLang="en-US" sz="1200" b="1" dirty="0"/>
              <a:t>__ / __  /</a:t>
            </a:r>
            <a:r>
              <a:rPr lang="en-US" altLang="en-US" sz="1200" dirty="0"/>
              <a:t> </a:t>
            </a:r>
            <a:r>
              <a:rPr lang="en-US" altLang="en-US" sz="1200" b="1" dirty="0"/>
              <a:t> ____</a:t>
            </a:r>
            <a:endParaRPr lang="en-US" altLang="en-US" sz="12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200" dirty="0"/>
              <a:t>	       </a:t>
            </a:r>
            <a:r>
              <a:rPr lang="en-US" altLang="en-US" sz="1200" dirty="0" smtClean="0"/>
              <a:t>				         </a:t>
            </a:r>
            <a:r>
              <a:rPr lang="en-US" altLang="en-US" sz="1200" i="1" dirty="0" err="1"/>
              <a:t>dd</a:t>
            </a:r>
            <a:r>
              <a:rPr lang="en-US" altLang="en-US" sz="1200" i="1" dirty="0"/>
              <a:t> / mm / </a:t>
            </a:r>
            <a:r>
              <a:rPr lang="en-US" altLang="en-US" sz="1200" i="1" dirty="0" err="1"/>
              <a:t>yyyy</a:t>
            </a:r>
            <a:r>
              <a:rPr lang="en-US" altLang="en-US" sz="1200" i="1" dirty="0"/>
              <a:t>       </a:t>
            </a:r>
            <a:r>
              <a:rPr lang="en-US" altLang="en-US" sz="1200" i="1" dirty="0" err="1"/>
              <a:t>dd</a:t>
            </a:r>
            <a:r>
              <a:rPr lang="en-US" altLang="en-US" sz="1200" i="1" dirty="0"/>
              <a:t> / mm / </a:t>
            </a:r>
            <a:r>
              <a:rPr lang="en-US" altLang="en-US" sz="1200" i="1" dirty="0" err="1"/>
              <a:t>yyyy</a:t>
            </a:r>
            <a:r>
              <a:rPr lang="en-US" altLang="en-US" sz="1200" i="1" dirty="0"/>
              <a:t> </a:t>
            </a:r>
          </a:p>
        </p:txBody>
      </p:sp>
      <p:sp>
        <p:nvSpPr>
          <p:cNvPr id="5125" name="Rectangle 659"/>
          <p:cNvSpPr>
            <a:spLocks noChangeArrowheads="1"/>
          </p:cNvSpPr>
          <p:nvPr/>
        </p:nvSpPr>
        <p:spPr bwMode="auto">
          <a:xfrm>
            <a:off x="1856656" y="908844"/>
            <a:ext cx="1008063" cy="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5157" name="Rectangle 950"/>
          <p:cNvSpPr>
            <a:spLocks noChangeArrowheads="1"/>
          </p:cNvSpPr>
          <p:nvPr/>
        </p:nvSpPr>
        <p:spPr bwMode="auto">
          <a:xfrm>
            <a:off x="557213" y="6309320"/>
            <a:ext cx="9220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10000"/>
              </a:spcAft>
              <a:buNone/>
            </a:pPr>
            <a:r>
              <a:rPr lang="en-US" altLang="en-US" sz="1000" dirty="0" smtClean="0"/>
              <a:t>AHR = Alcohol-based hand rub; Variables ‘</a:t>
            </a:r>
            <a:r>
              <a:rPr lang="en-US" altLang="en-US" sz="1000" dirty="0" smtClean="0">
                <a:latin typeface="Arial" charset="0"/>
                <a:cs typeface="Arial" charset="0"/>
              </a:rPr>
              <a:t>Number </a:t>
            </a:r>
            <a:r>
              <a:rPr lang="en-US" altLang="en-US" sz="1000" dirty="0">
                <a:latin typeface="Arial" charset="0"/>
                <a:cs typeface="Arial" charset="0"/>
              </a:rPr>
              <a:t>of beds assessed for presence of AHR </a:t>
            </a:r>
            <a:r>
              <a:rPr lang="en-US" altLang="en-US" sz="1000" dirty="0" smtClean="0">
                <a:latin typeface="Arial" charset="0"/>
                <a:cs typeface="Arial" charset="0"/>
              </a:rPr>
              <a:t>dispensers’ and ‘Number </a:t>
            </a:r>
            <a:r>
              <a:rPr lang="en-US" altLang="en-US" sz="1000" dirty="0">
                <a:latin typeface="Arial" charset="0"/>
                <a:cs typeface="Arial" charset="0"/>
              </a:rPr>
              <a:t>of beds assessed for occupancy at 00:01 on the day of </a:t>
            </a:r>
            <a:r>
              <a:rPr lang="en-US" altLang="en-US" sz="1000" dirty="0" smtClean="0">
                <a:latin typeface="Arial" charset="0"/>
                <a:cs typeface="Arial" charset="0"/>
              </a:rPr>
              <a:t>PPS’ are denominator data, typically same number as the total number of beds in the hospital; ICU=intensive care unit. </a:t>
            </a:r>
            <a:endParaRPr lang="en-US" altLang="en-US" sz="1000" dirty="0">
              <a:latin typeface="Arial" charset="0"/>
              <a:cs typeface="Arial" charset="0"/>
            </a:endParaRPr>
          </a:p>
        </p:txBody>
      </p:sp>
      <p:graphicFrame>
        <p:nvGraphicFramePr>
          <p:cNvPr id="11" name="Group 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9007022"/>
              </p:ext>
            </p:extLst>
          </p:nvPr>
        </p:nvGraphicFramePr>
        <p:xfrm>
          <a:off x="852446" y="1692295"/>
          <a:ext cx="6476818" cy="2456785"/>
        </p:xfrm>
        <a:graphic>
          <a:graphicData uri="http://schemas.openxmlformats.org/drawingml/2006/table">
            <a:tbl>
              <a:tblPr/>
              <a:tblGrid>
                <a:gridCol w="5137492"/>
                <a:gridCol w="669663"/>
                <a:gridCol w="669663"/>
              </a:tblGrid>
              <a:tr h="447081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Number</a:t>
                      </a: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Inc./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(1)</a:t>
                      </a: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7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beds with AHR dispensers at point of care</a:t>
                      </a:r>
                    </a:p>
                  </a:txBody>
                  <a:tcPr marL="35992" marR="35992" marT="35994" marB="35994" anchor="b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67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beds assessed for presence of AHR dispensers</a:t>
                      </a:r>
                    </a:p>
                  </a:txBody>
                  <a:tcPr marL="35992" marR="35992" marT="35994" marB="35994" anchor="b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067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patient rooms in hospital</a:t>
                      </a:r>
                    </a:p>
                  </a:txBody>
                  <a:tcPr marL="35992" marR="35992" marT="35994" marB="35994" anchor="b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451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single patient rooms in hospital</a:t>
                      </a:r>
                    </a:p>
                  </a:txBody>
                  <a:tcPr marL="35992" marR="35992" marT="35994" marB="35994" anchor="b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451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single patient rooms with individual toilet and shower in hospital</a:t>
                      </a:r>
                    </a:p>
                  </a:txBody>
                  <a:tcPr marL="35992" marR="35992" marT="35994" marB="35994" anchor="b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beds occupied at 00:01 on the day of PPS </a:t>
                      </a:r>
                    </a:p>
                  </a:txBody>
                  <a:tcPr marL="35992" marR="35992" marT="35994" marB="35994" anchor="b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460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beds assessed for occupancy at 00:01 on the day of PPS </a:t>
                      </a:r>
                    </a:p>
                  </a:txBody>
                  <a:tcPr marL="35992" marR="35992" marT="35994" marB="35994" anchor="b" horzOverflow="overflow">
                    <a:lnL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04" name="Rectangle 1"/>
          <p:cNvSpPr>
            <a:spLocks noChangeArrowheads="1"/>
          </p:cNvSpPr>
          <p:nvPr/>
        </p:nvSpPr>
        <p:spPr bwMode="auto">
          <a:xfrm>
            <a:off x="521320" y="5480182"/>
            <a:ext cx="7076232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US" altLang="en-US" sz="1200" dirty="0"/>
              <a:t>Is there a formal procedure to review the appropriateness of an antimicrobial </a:t>
            </a:r>
            <a:r>
              <a:rPr lang="en-US" altLang="en-US" sz="1200" dirty="0" smtClean="0"/>
              <a:t>within 72 hours from </a:t>
            </a:r>
            <a:r>
              <a:rPr lang="en-US" altLang="en-US" sz="1200" dirty="0"/>
              <a:t>the initial order in </a:t>
            </a:r>
            <a:r>
              <a:rPr lang="en-US" altLang="en-US" sz="1200" dirty="0" smtClean="0"/>
              <a:t>the hospital (</a:t>
            </a:r>
            <a:r>
              <a:rPr lang="en-US" altLang="en-US" sz="1200" b="1" dirty="0"/>
              <a:t>post-prescription review</a:t>
            </a:r>
            <a:r>
              <a:rPr lang="en-US" altLang="en-US" sz="1200" dirty="0"/>
              <a:t>)? 	</a:t>
            </a:r>
            <a:endParaRPr lang="en-US" altLang="en-US" sz="1200" dirty="0" smtClean="0"/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US" altLang="en-US" sz="1200" dirty="0" smtClean="0"/>
              <a:t>O Yes, in all wards</a:t>
            </a:r>
            <a:r>
              <a:rPr lang="en-US" altLang="en-US" sz="1200" dirty="0"/>
              <a:t> O </a:t>
            </a:r>
            <a:r>
              <a:rPr lang="en-US" altLang="en-US" sz="1200" dirty="0" smtClean="0"/>
              <a:t>Yes, in selected wards only </a:t>
            </a:r>
            <a:r>
              <a:rPr lang="en-US" altLang="en-US" sz="1200" dirty="0"/>
              <a:t>O Yes, in </a:t>
            </a:r>
            <a:r>
              <a:rPr lang="en-US" altLang="en-US" sz="1200" dirty="0" smtClean="0"/>
              <a:t>ICU </a:t>
            </a:r>
            <a:r>
              <a:rPr lang="en-US" altLang="en-US" sz="1200" dirty="0"/>
              <a:t>only</a:t>
            </a:r>
            <a:r>
              <a:rPr lang="en-US" altLang="en-US" sz="1200" b="1" dirty="0"/>
              <a:t> </a:t>
            </a:r>
            <a:r>
              <a:rPr lang="en-US" altLang="en-US" sz="1200" dirty="0" smtClean="0"/>
              <a:t>O </a:t>
            </a:r>
            <a:r>
              <a:rPr lang="en-US" altLang="en-US" sz="1200" dirty="0"/>
              <a:t>No</a:t>
            </a:r>
            <a:endParaRPr lang="en-US" altLang="en-US" sz="1200" b="1" dirty="0"/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541064" y="4616086"/>
            <a:ext cx="8444384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US" altLang="en-US" sz="1200" dirty="0" smtClean="0"/>
              <a:t>In your hospital, do healthcare workers (HCWs) carry AHR dispensers (e.g. in </a:t>
            </a:r>
            <a:r>
              <a:rPr lang="en-US" altLang="en-US" sz="1200" dirty="0"/>
              <a:t>their </a:t>
            </a:r>
            <a:r>
              <a:rPr lang="en-US" altLang="en-US" sz="1200" dirty="0" smtClean="0"/>
              <a:t>pockets) </a:t>
            </a:r>
            <a:r>
              <a:rPr lang="en-US" altLang="en-US" sz="1200" dirty="0"/>
              <a:t>? </a:t>
            </a:r>
            <a:r>
              <a:rPr lang="en-US" altLang="en-US" sz="1200" dirty="0" smtClean="0"/>
              <a:t>(if yes, please estimate percentage) 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US" altLang="en-US" sz="1200" dirty="0" smtClean="0"/>
              <a:t>O No   O &gt;0-25% of HCWs   O &gt;25-50% of HCWs   O &gt;50-75% of HCWs   O &gt;75</a:t>
            </a:r>
            <a:r>
              <a:rPr lang="en-US" altLang="en-US" sz="1200" dirty="0"/>
              <a:t>% of </a:t>
            </a:r>
            <a:r>
              <a:rPr lang="en-US" altLang="en-US" sz="1200" dirty="0" smtClean="0"/>
              <a:t>HCWs </a:t>
            </a:r>
            <a:r>
              <a:rPr lang="en-US" altLang="en-US" sz="1200" dirty="0"/>
              <a:t>O </a:t>
            </a:r>
            <a:r>
              <a:rPr lang="en-US" altLang="en-US" sz="1200" dirty="0" smtClean="0"/>
              <a:t>Yes, percentage unknown</a:t>
            </a:r>
            <a:endParaRPr lang="en-US" altLang="en-US" sz="1200" b="1" dirty="0"/>
          </a:p>
        </p:txBody>
      </p:sp>
      <p:sp>
        <p:nvSpPr>
          <p:cNvPr id="2" name="Rectangle 1"/>
          <p:cNvSpPr/>
          <p:nvPr/>
        </p:nvSpPr>
        <p:spPr>
          <a:xfrm>
            <a:off x="521320" y="1370630"/>
            <a:ext cx="40719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200" dirty="0" smtClean="0"/>
              <a:t>Optional: ward indicators collected at hospital-wide level: </a:t>
            </a:r>
            <a:endParaRPr lang="en-GB" sz="1200" dirty="0"/>
          </a:p>
        </p:txBody>
      </p:sp>
      <p:sp>
        <p:nvSpPr>
          <p:cNvPr id="13" name="Rectangle 389"/>
          <p:cNvSpPr>
            <a:spLocks noChangeArrowheads="1"/>
          </p:cNvSpPr>
          <p:nvPr/>
        </p:nvSpPr>
        <p:spPr bwMode="auto">
          <a:xfrm>
            <a:off x="776784" y="4165836"/>
            <a:ext cx="6696496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</a:rPr>
              <a:t>(1) Data were collected for</a:t>
            </a:r>
            <a:r>
              <a:rPr lang="en-US" altLang="en-US" sz="1000" b="1" dirty="0">
                <a:solidFill>
                  <a:srgbClr val="000000"/>
                </a:solidFill>
              </a:rPr>
              <a:t> </a:t>
            </a:r>
            <a:r>
              <a:rPr lang="en-US" altLang="en-US" sz="1000" dirty="0">
                <a:solidFill>
                  <a:srgbClr val="000000"/>
                </a:solidFill>
              </a:rPr>
              <a:t>Included wards only (</a:t>
            </a:r>
            <a:r>
              <a:rPr lang="en-US" altLang="en-US" sz="1000" b="1" dirty="0" err="1" smtClean="0">
                <a:solidFill>
                  <a:srgbClr val="000000"/>
                </a:solidFill>
              </a:rPr>
              <a:t>Inc</a:t>
            </a:r>
            <a:r>
              <a:rPr lang="en-US" altLang="en-US" sz="1000" dirty="0" smtClean="0">
                <a:solidFill>
                  <a:srgbClr val="000000"/>
                </a:solidFill>
              </a:rPr>
              <a:t> </a:t>
            </a:r>
            <a:r>
              <a:rPr lang="en-US" altLang="en-US" sz="1000" dirty="0">
                <a:solidFill>
                  <a:srgbClr val="000000"/>
                </a:solidFill>
              </a:rPr>
              <a:t>= recommended) or for the total hospital (</a:t>
            </a:r>
            <a:r>
              <a:rPr lang="en-US" altLang="en-US" sz="1000" b="1" dirty="0">
                <a:solidFill>
                  <a:srgbClr val="000000"/>
                </a:solidFill>
              </a:rPr>
              <a:t>Tot</a:t>
            </a:r>
            <a:r>
              <a:rPr lang="en-US" altLang="en-US" sz="1000" dirty="0">
                <a:solidFill>
                  <a:srgbClr val="000000"/>
                </a:solidFill>
              </a:rPr>
              <a:t>); if all wards were included in PPS (</a:t>
            </a:r>
            <a:r>
              <a:rPr lang="en-US" altLang="en-US" sz="1000" dirty="0" err="1">
                <a:solidFill>
                  <a:srgbClr val="000000"/>
                </a:solidFill>
              </a:rPr>
              <a:t>Inc</a:t>
            </a:r>
            <a:r>
              <a:rPr lang="en-US" altLang="en-US" sz="1000" dirty="0">
                <a:solidFill>
                  <a:srgbClr val="000000"/>
                </a:solidFill>
              </a:rPr>
              <a:t>=Tot), mark “</a:t>
            </a:r>
            <a:r>
              <a:rPr lang="en-US" altLang="en-US" sz="1000" dirty="0" err="1">
                <a:solidFill>
                  <a:srgbClr val="000000"/>
                </a:solidFill>
              </a:rPr>
              <a:t>Inc</a:t>
            </a:r>
            <a:r>
              <a:rPr lang="en-US" altLang="en-US" sz="1000" dirty="0">
                <a:solidFill>
                  <a:srgbClr val="000000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917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ECDC-Logo_4c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150813"/>
            <a:ext cx="7143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920750" y="115888"/>
            <a:ext cx="8713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ECDC point prevalence survey of healthcare-associated infections and antimicrobial use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 smtClean="0"/>
              <a:t>Form </a:t>
            </a:r>
            <a:r>
              <a:rPr lang="en-US" altLang="en-US" sz="1400" b="1" dirty="0"/>
              <a:t>W. Ward data</a:t>
            </a:r>
          </a:p>
        </p:txBody>
      </p:sp>
      <p:sp>
        <p:nvSpPr>
          <p:cNvPr id="5124" name="Rectangle 657"/>
          <p:cNvSpPr>
            <a:spLocks noChangeArrowheads="1"/>
          </p:cNvSpPr>
          <p:nvPr/>
        </p:nvSpPr>
        <p:spPr bwMode="auto">
          <a:xfrm>
            <a:off x="560388" y="908050"/>
            <a:ext cx="9001125" cy="1966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</a:rPr>
              <a:t>Hospital code </a:t>
            </a:r>
            <a:r>
              <a:rPr lang="en-US" altLang="en-US" sz="1200" dirty="0">
                <a:solidFill>
                  <a:srgbClr val="000000"/>
                </a:solidFill>
              </a:rPr>
              <a:t>[__________] </a:t>
            </a:r>
            <a:r>
              <a:rPr lang="en-US" altLang="en-US" sz="1200" dirty="0" smtClean="0">
                <a:solidFill>
                  <a:srgbClr val="000000"/>
                </a:solidFill>
              </a:rPr>
              <a:t>          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Ward </a:t>
            </a:r>
            <a:r>
              <a:rPr lang="en-US" altLang="en-US" sz="1200" b="1" dirty="0">
                <a:solidFill>
                  <a:srgbClr val="000000"/>
                </a:solidFill>
              </a:rPr>
              <a:t>name (abbr.) /Unit Id </a:t>
            </a:r>
            <a:r>
              <a:rPr lang="en-US" altLang="en-US" sz="1200" dirty="0" smtClean="0">
                <a:solidFill>
                  <a:srgbClr val="000000"/>
                </a:solidFill>
              </a:rPr>
              <a:t>[__________]        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Survey </a:t>
            </a:r>
            <a:r>
              <a:rPr lang="en-US" altLang="en-US" sz="1200" b="1" dirty="0">
                <a:solidFill>
                  <a:srgbClr val="000000"/>
                </a:solidFill>
              </a:rPr>
              <a:t>date</a:t>
            </a:r>
            <a:r>
              <a:rPr lang="en-US" altLang="en-US" sz="1200" baseline="30000" dirty="0">
                <a:solidFill>
                  <a:srgbClr val="000000"/>
                </a:solidFill>
              </a:rPr>
              <a:t>1</a:t>
            </a:r>
            <a:r>
              <a:rPr lang="en-US" altLang="en-US" sz="1200" b="1" dirty="0">
                <a:solidFill>
                  <a:srgbClr val="000000"/>
                </a:solidFill>
              </a:rPr>
              <a:t>:         ___  / ___  /  _______ 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5000"/>
              </a:spcBef>
              <a:spcAft>
                <a:spcPts val="600"/>
              </a:spcAft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	            </a:t>
            </a:r>
            <a:r>
              <a:rPr lang="en-US" altLang="en-US" sz="1200" dirty="0" smtClean="0">
                <a:solidFill>
                  <a:srgbClr val="000000"/>
                </a:solidFill>
              </a:rPr>
              <a:t> 						                  </a:t>
            </a:r>
            <a:r>
              <a:rPr lang="en-US" altLang="en-US" sz="1200" i="1" dirty="0" err="1" smtClean="0">
                <a:solidFill>
                  <a:srgbClr val="000000"/>
                </a:solidFill>
              </a:rPr>
              <a:t>dd</a:t>
            </a:r>
            <a:r>
              <a:rPr lang="en-US" altLang="en-US" sz="1200" i="1" dirty="0" smtClean="0">
                <a:solidFill>
                  <a:srgbClr val="000000"/>
                </a:solidFill>
              </a:rPr>
              <a:t> </a:t>
            </a:r>
            <a:r>
              <a:rPr lang="en-US" altLang="en-US" sz="1200" i="1" dirty="0">
                <a:solidFill>
                  <a:srgbClr val="000000"/>
                </a:solidFill>
              </a:rPr>
              <a:t>/ mm / </a:t>
            </a:r>
            <a:r>
              <a:rPr lang="en-US" altLang="en-US" sz="1200" i="1" dirty="0" err="1" smtClean="0">
                <a:solidFill>
                  <a:srgbClr val="000000"/>
                </a:solidFill>
              </a:rPr>
              <a:t>yyyy</a:t>
            </a:r>
            <a:r>
              <a:rPr lang="en-US" altLang="en-US" sz="1200" dirty="0" smtClean="0">
                <a:solidFill>
                  <a:srgbClr val="000000"/>
                </a:solidFill>
              </a:rPr>
              <a:t>   </a:t>
            </a:r>
          </a:p>
          <a:p>
            <a:pPr eaLnBrk="1" hangingPunct="1">
              <a:spcBef>
                <a:spcPct val="5000"/>
              </a:spcBef>
              <a:spcAft>
                <a:spcPts val="600"/>
              </a:spcAft>
              <a:buFontTx/>
              <a:buNone/>
            </a:pPr>
            <a:r>
              <a:rPr lang="en-US" altLang="en-US" sz="1200" b="1" dirty="0" smtClean="0"/>
              <a:t>Ward </a:t>
            </a:r>
            <a:r>
              <a:rPr lang="en-US" altLang="en-US" sz="1200" b="1" dirty="0"/>
              <a:t>specialty</a:t>
            </a:r>
            <a:r>
              <a:rPr lang="en-US" altLang="en-US" sz="1200" baseline="30000" dirty="0"/>
              <a:t>2</a:t>
            </a:r>
            <a:r>
              <a:rPr lang="en-US" altLang="en-US" sz="1200" dirty="0"/>
              <a:t>  </a:t>
            </a:r>
            <a:r>
              <a:rPr lang="en-US" altLang="en-US" sz="1200" dirty="0">
                <a:sym typeface="Wingdings" panose="05000000000000000000" pitchFamily="2" charset="2"/>
              </a:rPr>
              <a:t> PED  NEO  ICU  MED  SUR  </a:t>
            </a:r>
            <a:r>
              <a:rPr lang="en-US" altLang="en-US" sz="1200" dirty="0" smtClean="0">
                <a:sym typeface="Wingdings" panose="05000000000000000000" pitchFamily="2" charset="2"/>
              </a:rPr>
              <a:t>G/O </a:t>
            </a:r>
            <a:r>
              <a:rPr lang="en-US" altLang="en-US" sz="1200" dirty="0">
                <a:sym typeface="Wingdings" panose="05000000000000000000" pitchFamily="2" charset="2"/>
              </a:rPr>
              <a:t> GER </a:t>
            </a:r>
            <a:r>
              <a:rPr lang="en-US" altLang="en-US" sz="1200" dirty="0" smtClean="0">
                <a:sym typeface="Wingdings" panose="05000000000000000000" pitchFamily="2" charset="2"/>
              </a:rPr>
              <a:t> </a:t>
            </a:r>
            <a:r>
              <a:rPr lang="en-US" altLang="en-US" sz="1200" dirty="0">
                <a:sym typeface="Wingdings" panose="05000000000000000000" pitchFamily="2" charset="2"/>
              </a:rPr>
              <a:t>PSY  RHB  LTC  OTH  MIX</a:t>
            </a:r>
            <a:endParaRPr lang="en-US" altLang="en-US" sz="1200" dirty="0"/>
          </a:p>
          <a:p>
            <a:pPr eaLnBrk="1" hangingPunct="1">
              <a:spcBef>
                <a:spcPts val="600"/>
              </a:spcBef>
              <a:spcAft>
                <a:spcPct val="30000"/>
              </a:spcAft>
              <a:buFontTx/>
              <a:buNone/>
            </a:pPr>
            <a:r>
              <a:rPr lang="en-US" altLang="en-US" sz="1200" b="1" dirty="0" smtClean="0"/>
              <a:t>Total </a:t>
            </a:r>
            <a:r>
              <a:rPr lang="en-US" altLang="en-US" sz="1200" b="1" dirty="0"/>
              <a:t>number of patients in </a:t>
            </a:r>
            <a:r>
              <a:rPr lang="en-US" altLang="en-US" sz="1200" b="1" dirty="0" smtClean="0"/>
              <a:t>ward</a:t>
            </a:r>
            <a:r>
              <a:rPr lang="en-US" altLang="en-US" sz="1200" baseline="30000" dirty="0" smtClean="0"/>
              <a:t>3 </a:t>
            </a:r>
            <a:r>
              <a:rPr lang="en-US" altLang="en-US" sz="1200" dirty="0"/>
              <a:t>[__________] </a:t>
            </a:r>
            <a:endParaRPr lang="en-US" altLang="en-US" sz="1200" baseline="30000" dirty="0"/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Tx/>
              <a:buNone/>
            </a:pPr>
            <a:endParaRPr lang="en-US" altLang="en-US" sz="1200" b="1" dirty="0" smtClean="0"/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US" altLang="en-US" sz="1200" b="1" dirty="0" smtClean="0"/>
              <a:t>Number </a:t>
            </a:r>
            <a:r>
              <a:rPr lang="en-US" altLang="en-US" sz="1200" b="1" dirty="0"/>
              <a:t>of patients by consultant/patient specialty </a:t>
            </a:r>
          </a:p>
          <a:p>
            <a:pPr eaLnBrk="1" hangingPunct="1">
              <a:spcBef>
                <a:spcPts val="0"/>
              </a:spcBef>
              <a:spcAft>
                <a:spcPct val="30000"/>
              </a:spcAft>
              <a:buFontTx/>
              <a:buNone/>
            </a:pPr>
            <a:r>
              <a:rPr lang="en-US" altLang="en-US" sz="1200" b="1" dirty="0"/>
              <a:t>(LIGHT </a:t>
            </a:r>
            <a:r>
              <a:rPr lang="en-US" altLang="en-US" sz="1200" b="1" dirty="0" smtClean="0"/>
              <a:t>option only</a:t>
            </a:r>
            <a:r>
              <a:rPr lang="en-US" altLang="en-US" sz="1200" b="1" dirty="0"/>
              <a:t>):</a:t>
            </a:r>
          </a:p>
        </p:txBody>
      </p:sp>
      <p:graphicFrame>
        <p:nvGraphicFramePr>
          <p:cNvPr id="7099" name="Group 9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729387"/>
              </p:ext>
            </p:extLst>
          </p:nvPr>
        </p:nvGraphicFramePr>
        <p:xfrm>
          <a:off x="632520" y="2885426"/>
          <a:ext cx="3816350" cy="2378073"/>
        </p:xfrm>
        <a:graphic>
          <a:graphicData uri="http://schemas.openxmlformats.org/drawingml/2006/table">
            <a:tbl>
              <a:tblPr/>
              <a:tblGrid>
                <a:gridCol w="1844886"/>
                <a:gridCol w="1971464"/>
              </a:tblGrid>
              <a:tr h="457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Consultant/patient Specialty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2" marR="91422"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patients in ward</a:t>
                      </a:r>
                      <a:r>
                        <a:rPr kumimoji="0" lang="en-US" alt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200" b="0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2" marR="91422"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0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91422" marR="91422"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91422" marR="91422"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0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91422" marR="91422"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91422" marR="91422"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0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91422" marR="91422"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91422" marR="91422"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0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91422" marR="91422"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91422" marR="91422"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0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91422" marR="91422"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91422" marR="91422"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0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2" marR="91422"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91422" marR="91422"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0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91422" marR="91422"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91422" marR="91422"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57" name="Rectangle 950"/>
          <p:cNvSpPr>
            <a:spLocks noChangeArrowheads="1"/>
          </p:cNvSpPr>
          <p:nvPr/>
        </p:nvSpPr>
        <p:spPr bwMode="auto">
          <a:xfrm>
            <a:off x="557213" y="5517232"/>
            <a:ext cx="9220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sz="1000" baseline="30000" dirty="0" smtClean="0"/>
              <a:t>1 </a:t>
            </a:r>
            <a:r>
              <a:rPr lang="en-US" altLang="en-US" sz="1000" dirty="0" smtClean="0"/>
              <a:t>Patients </a:t>
            </a:r>
            <a:r>
              <a:rPr lang="en-US" altLang="en-US" sz="1000" dirty="0"/>
              <a:t>on the same ward should be included on a single day if possible; </a:t>
            </a:r>
            <a:r>
              <a:rPr lang="en-US" altLang="en-US" sz="1000" baseline="30000" dirty="0" smtClean="0"/>
              <a:t>2 </a:t>
            </a:r>
            <a:r>
              <a:rPr lang="en-US" altLang="en-US" sz="1000" dirty="0" smtClean="0"/>
              <a:t>Main </a:t>
            </a:r>
            <a:r>
              <a:rPr lang="en-US" altLang="en-US" sz="1000" dirty="0"/>
              <a:t>ward specialty: &gt;=80% of patients belong to this specialty, </a:t>
            </a:r>
            <a:r>
              <a:rPr lang="en-US" altLang="en-US" sz="1000" dirty="0" smtClean="0"/>
              <a:t>otherwise </a:t>
            </a:r>
            <a:r>
              <a:rPr lang="en-US" altLang="en-US" sz="1000" dirty="0"/>
              <a:t>choose mixed </a:t>
            </a:r>
            <a:r>
              <a:rPr lang="en-US" altLang="en-US" sz="1000" dirty="0" smtClean="0"/>
              <a:t> </a:t>
            </a:r>
            <a:r>
              <a:rPr lang="en-US" altLang="en-US" sz="1000" baseline="30000" dirty="0" smtClean="0"/>
              <a:t>3 </a:t>
            </a:r>
            <a:r>
              <a:rPr lang="en-US" altLang="en-US" sz="1000" dirty="0" smtClean="0"/>
              <a:t>Optional for standard, mandatory for light protocol option;</a:t>
            </a:r>
            <a:r>
              <a:rPr lang="en-US" altLang="en-US" sz="1000" baseline="30000" dirty="0" smtClean="0"/>
              <a:t> 3-4</a:t>
            </a:r>
            <a:r>
              <a:rPr lang="en-US" altLang="en-US" sz="1000" dirty="0"/>
              <a:t> </a:t>
            </a:r>
            <a:r>
              <a:rPr lang="en-US" altLang="en-US" sz="1000" dirty="0" smtClean="0"/>
              <a:t>number of patients admitted to </a:t>
            </a:r>
            <a:r>
              <a:rPr lang="en-US" altLang="en-US" sz="1000" dirty="0"/>
              <a:t>the ward before or at 8:00 AM and not discharged from the ward at time of the survey; </a:t>
            </a:r>
            <a:r>
              <a:rPr lang="en-US" altLang="en-US" sz="1000" baseline="30000" dirty="0" smtClean="0"/>
              <a:t>5 </a:t>
            </a:r>
            <a:r>
              <a:rPr lang="en-US" altLang="en-US" sz="1000" dirty="0" smtClean="0"/>
              <a:t>Year</a:t>
            </a:r>
            <a:r>
              <a:rPr lang="en-US" altLang="en-US" sz="1000" dirty="0"/>
              <a:t>: </a:t>
            </a:r>
            <a:r>
              <a:rPr lang="en-US" altLang="en-US" sz="1000" dirty="0" smtClean="0"/>
              <a:t>year of data, previous </a:t>
            </a:r>
            <a:r>
              <a:rPr lang="en-US" altLang="en-US" sz="1000" dirty="0"/>
              <a:t>year or most recent available year; </a:t>
            </a:r>
            <a:r>
              <a:rPr lang="en-US" altLang="en-US" sz="1000" baseline="30000" dirty="0" smtClean="0"/>
              <a:t>6 </a:t>
            </a:r>
            <a:r>
              <a:rPr lang="en-US" altLang="en-US" sz="1000" dirty="0" smtClean="0"/>
              <a:t>Alcohol </a:t>
            </a:r>
            <a:r>
              <a:rPr lang="en-US" altLang="en-US" sz="1000" dirty="0"/>
              <a:t>hand rub solution in liters delivered to the ward during the same </a:t>
            </a:r>
            <a:r>
              <a:rPr lang="en-US" altLang="en-US" sz="1000" dirty="0" smtClean="0"/>
              <a:t>year; N = number; AHR=alcohol hand </a:t>
            </a:r>
            <a:r>
              <a:rPr lang="en-US" altLang="en-US" sz="1000" dirty="0"/>
              <a:t>rub; HCW=healthcare </a:t>
            </a:r>
            <a:r>
              <a:rPr lang="en-US" altLang="en-US" sz="1000" dirty="0" smtClean="0"/>
              <a:t>worker.</a:t>
            </a:r>
            <a:endParaRPr lang="en-US" altLang="en-US" sz="1000" dirty="0"/>
          </a:p>
        </p:txBody>
      </p:sp>
      <p:graphicFrame>
        <p:nvGraphicFramePr>
          <p:cNvPr id="11" name="Group 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592206"/>
              </p:ext>
            </p:extLst>
          </p:nvPr>
        </p:nvGraphicFramePr>
        <p:xfrm>
          <a:off x="4808538" y="2288528"/>
          <a:ext cx="4826000" cy="3219326"/>
        </p:xfrm>
        <a:graphic>
          <a:graphicData uri="http://schemas.openxmlformats.org/drawingml/2006/table">
            <a:tbl>
              <a:tblPr/>
              <a:tblGrid>
                <a:gridCol w="3601805"/>
                <a:gridCol w="686880"/>
                <a:gridCol w="537315"/>
              </a:tblGrid>
              <a:tr h="204368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Number</a:t>
                      </a: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Year</a:t>
                      </a:r>
                      <a:r>
                        <a:rPr kumimoji="0" lang="en-US" alt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9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patient-days in ward / year</a:t>
                      </a:r>
                      <a:endParaRPr kumimoji="0" lang="en-US" altLang="en-US" sz="12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9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Alcohol hand rub consumption in ward liters/year</a:t>
                      </a:r>
                      <a:r>
                        <a:rPr kumimoji="0" lang="en-US" alt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1" marB="3600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917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 of hand hygiene opportunities observed /year</a:t>
                      </a: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917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beds in ward</a:t>
                      </a: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97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 of beds with AHR dispensers at point of care</a:t>
                      </a: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1" marB="3600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917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HCWs on ward at time of PPS</a:t>
                      </a: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76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HCWs on ward carrying AHR dispensers </a:t>
                      </a: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8067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rooms in ward</a:t>
                      </a: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2451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single rooms in ward</a:t>
                      </a: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2451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 of single rooms with individual toilet and shower</a:t>
                      </a: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9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 of beds occupied at 00:01 on the day of PPS </a:t>
                      </a: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5992" marR="35992" marT="35994" marB="35994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1" marB="3600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04" name="Rectangle 1"/>
          <p:cNvSpPr>
            <a:spLocks noChangeArrowheads="1"/>
          </p:cNvSpPr>
          <p:nvPr/>
        </p:nvSpPr>
        <p:spPr bwMode="auto">
          <a:xfrm>
            <a:off x="4759251" y="1626453"/>
            <a:ext cx="4953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US" altLang="en-US" sz="1200" dirty="0"/>
              <a:t>Is there a formal procedure to review the appropriateness of an antimicrobial </a:t>
            </a:r>
            <a:r>
              <a:rPr lang="en-US" altLang="en-US" sz="1200" dirty="0" smtClean="0"/>
              <a:t>within 72 hours </a:t>
            </a:r>
            <a:r>
              <a:rPr lang="en-US" altLang="en-US" sz="1200" dirty="0"/>
              <a:t>from the initial order in this ward (</a:t>
            </a:r>
            <a:r>
              <a:rPr lang="en-US" altLang="en-US" sz="1200" b="1" dirty="0"/>
              <a:t>post-prescription review</a:t>
            </a:r>
            <a:r>
              <a:rPr lang="en-US" altLang="en-US" sz="1200" dirty="0"/>
              <a:t>)? 	O Yes O No</a:t>
            </a:r>
            <a:endParaRPr lang="en-US" altLang="en-US" sz="1200" b="1" dirty="0"/>
          </a:p>
        </p:txBody>
      </p:sp>
      <p:sp>
        <p:nvSpPr>
          <p:cNvPr id="12" name="Rectangle 289"/>
          <p:cNvSpPr>
            <a:spLocks noChangeArrowheads="1"/>
          </p:cNvSpPr>
          <p:nvPr/>
        </p:nvSpPr>
        <p:spPr bwMode="auto">
          <a:xfrm>
            <a:off x="632520" y="6248925"/>
            <a:ext cx="9073008" cy="492443"/>
          </a:xfrm>
          <a:prstGeom prst="rect">
            <a:avLst/>
          </a:prstGeom>
          <a:noFill/>
          <a:ln w="28575">
            <a:solidFill>
              <a:srgbClr val="66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defTabSz="652463" eaLnBrk="0" hangingPunct="0">
              <a:spcBef>
                <a:spcPct val="20000"/>
              </a:spcBef>
              <a:buChar char="•"/>
              <a:tabLst>
                <a:tab pos="1252538" algn="l"/>
                <a:tab pos="2146300" algn="l"/>
                <a:tab pos="31400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Char char="–"/>
              <a:tabLst>
                <a:tab pos="1252538" algn="l"/>
                <a:tab pos="2146300" algn="l"/>
                <a:tab pos="31400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Char char="•"/>
              <a:tabLst>
                <a:tab pos="1252538" algn="l"/>
                <a:tab pos="2146300" algn="l"/>
                <a:tab pos="31400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Char char="–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Char char="»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252538" algn="l"/>
                <a:tab pos="214630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Comments/observations: </a:t>
            </a:r>
            <a:r>
              <a:rPr lang="en-US" altLang="en-US" sz="1200" dirty="0" smtClean="0">
                <a:solidFill>
                  <a:srgbClr val="FF0000"/>
                </a:solidFill>
              </a:rPr>
              <a:t>   </a:t>
            </a:r>
            <a:r>
              <a:rPr lang="en-US" altLang="en-US" sz="1400" dirty="0" smtClean="0">
                <a:solidFill>
                  <a:srgbClr val="000000"/>
                </a:solidFill>
              </a:rPr>
              <a:t>_________________________________________________________________________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</a:rPr>
              <a:t> </a:t>
            </a:r>
            <a:endParaRPr lang="en-US" alt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ECDC-Logo_4c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150813"/>
            <a:ext cx="7143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920750" y="44624"/>
            <a:ext cx="87137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ECDC point prevalence survey of healthcare-associated infections and antimicrobial use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/>
              <a:t>Form </a:t>
            </a:r>
            <a:r>
              <a:rPr lang="en-US" altLang="en-US" sz="1200" b="1" dirty="0"/>
              <a:t>A. </a:t>
            </a:r>
            <a:r>
              <a:rPr lang="en-US" altLang="en-US" sz="1200" b="1" dirty="0" smtClean="0"/>
              <a:t>Standard option: Patient data, Antimicrobial (AM) use and HAI data</a:t>
            </a:r>
            <a:endParaRPr lang="en-US" altLang="en-US" sz="1200" b="1" dirty="0"/>
          </a:p>
        </p:txBody>
      </p:sp>
      <p:graphicFrame>
        <p:nvGraphicFramePr>
          <p:cNvPr id="3038" name="Group 9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56214"/>
              </p:ext>
            </p:extLst>
          </p:nvPr>
        </p:nvGraphicFramePr>
        <p:xfrm>
          <a:off x="4808538" y="2636912"/>
          <a:ext cx="4826002" cy="3525517"/>
        </p:xfrm>
        <a:graphic>
          <a:graphicData uri="http://schemas.openxmlformats.org/drawingml/2006/table">
            <a:tbl>
              <a:tblPr/>
              <a:tblGrid>
                <a:gridCol w="1512614"/>
                <a:gridCol w="648072"/>
                <a:gridCol w="504056"/>
                <a:gridCol w="288032"/>
                <a:gridCol w="216024"/>
                <a:gridCol w="661697"/>
                <a:gridCol w="490431"/>
                <a:gridCol w="288032"/>
                <a:gridCol w="217044"/>
              </a:tblGrid>
              <a:tr h="23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HAI 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HAI 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015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Case definition code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015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Relevant device </a:t>
                      </a:r>
                      <a:r>
                        <a:rPr kumimoji="0" lang="en-US" sz="9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(3)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 Yes  O No  O Unknown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 Yes  O No  O Unknown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60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Present on admission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 Yes   O No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 Yes   O No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015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Date of onset </a:t>
                      </a:r>
                      <a:r>
                        <a:rPr kumimoji="0" lang="en-US" sz="9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(4)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/          /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/          /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8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Origin of infection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 current hospital    O other hospital   O other origin/ 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unk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 current hospital    O other hospital   O other origin/ 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unk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5225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HAI associated to current ward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 Yes  O No  O Unknown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 Yes  O No  O Unknown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48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 BSI: source </a:t>
                      </a:r>
                      <a:r>
                        <a:rPr kumimoji="0" lang="en-US" sz="9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(5)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015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 code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AMR</a:t>
                      </a:r>
                      <a:endParaRPr kumimoji="0" lang="en-US" sz="9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800" dirty="0" smtClean="0">
                          <a:solidFill>
                            <a:schemeClr val="tx1"/>
                          </a:solidFill>
                        </a:rPr>
                        <a:t>PDR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 code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AMR</a:t>
                      </a:r>
                      <a:endParaRPr kumimoji="0" lang="en-US" sz="9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chemeClr val="tx1"/>
                          </a:solidFill>
                        </a:rPr>
                        <a:t>PDR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1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 (6)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SIR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 (6)</a:t>
                      </a:r>
                    </a:p>
                  </a:txBody>
                  <a:tcPr marL="0" marR="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SIR</a:t>
                      </a: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962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Microorganism 1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62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962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Microorganism 2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62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962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Microorganism 3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62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235" name="Rectangle 172"/>
          <p:cNvSpPr>
            <a:spLocks noChangeArrowheads="1"/>
          </p:cNvSpPr>
          <p:nvPr/>
        </p:nvSpPr>
        <p:spPr bwMode="auto">
          <a:xfrm>
            <a:off x="200025" y="1162050"/>
            <a:ext cx="4248150" cy="4284000"/>
          </a:xfrm>
          <a:prstGeom prst="rect">
            <a:avLst/>
          </a:prstGeom>
          <a:noFill/>
          <a:ln w="28575">
            <a:solidFill>
              <a:srgbClr val="66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65246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Hospital code </a:t>
            </a:r>
            <a:r>
              <a:rPr lang="en-US" altLang="en-US" sz="1000" dirty="0"/>
              <a:t>[__________]  </a:t>
            </a:r>
            <a:r>
              <a:rPr lang="en-US" altLang="en-US" sz="1000" b="1" dirty="0"/>
              <a:t>Ward name </a:t>
            </a:r>
            <a:r>
              <a:rPr lang="en-US" altLang="en-US" sz="1000" dirty="0"/>
              <a:t>(abbr.)/Unit Id [__________]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Survey date:   ___  / ___  /  </a:t>
            </a:r>
            <a:r>
              <a:rPr lang="en-US" altLang="en-US" sz="1000" dirty="0"/>
              <a:t>20</a:t>
            </a:r>
            <a:r>
              <a:rPr lang="en-US" altLang="en-US" sz="1000" b="1" dirty="0"/>
              <a:t>___ </a:t>
            </a:r>
            <a:r>
              <a:rPr lang="en-US" altLang="en-US" sz="1000" dirty="0"/>
              <a:t>(</a:t>
            </a:r>
            <a:r>
              <a:rPr lang="en-US" altLang="en-US" sz="1000" i="1" dirty="0" err="1"/>
              <a:t>dd</a:t>
            </a:r>
            <a:r>
              <a:rPr lang="en-US" altLang="en-US" sz="1000" i="1" dirty="0"/>
              <a:t>/mm/</a:t>
            </a:r>
            <a:r>
              <a:rPr lang="en-US" altLang="en-US" sz="1000" i="1" dirty="0" err="1"/>
              <a:t>yyyy</a:t>
            </a:r>
            <a:r>
              <a:rPr lang="en-US" altLang="en-US" sz="1000" dirty="0"/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Patient Counter:  </a:t>
            </a:r>
            <a:r>
              <a:rPr lang="en-US" altLang="en-US" sz="1000" dirty="0"/>
              <a:t>[_________________________________]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Age</a:t>
            </a:r>
            <a:r>
              <a:rPr lang="en-US" altLang="en-US" sz="1000" dirty="0"/>
              <a:t> in years: [____] </a:t>
            </a:r>
            <a:r>
              <a:rPr lang="en-US" altLang="en-US" sz="1000" dirty="0" err="1"/>
              <a:t>yrs</a:t>
            </a:r>
            <a:r>
              <a:rPr lang="en-US" altLang="en-US" sz="1000" dirty="0"/>
              <a:t>;   Age if &lt; 2 year old: [_____] months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Sex:  </a:t>
            </a:r>
            <a:r>
              <a:rPr lang="en-US" altLang="en-US" sz="1000" dirty="0"/>
              <a:t>M  /  F </a:t>
            </a:r>
            <a:r>
              <a:rPr lang="en-US" altLang="en-US" sz="1000" b="1" dirty="0"/>
              <a:t>        Date of hospital admission:  ___  / ___  /  _____</a:t>
            </a:r>
            <a:endParaRPr lang="en-US" altLang="en-US" sz="1000" dirty="0"/>
          </a:p>
          <a:p>
            <a:pPr eaLnBrk="1" hangingPunct="1">
              <a:spcBef>
                <a:spcPts val="900"/>
              </a:spcBef>
              <a:buFontTx/>
              <a:buNone/>
            </a:pPr>
            <a:r>
              <a:rPr lang="en-US" altLang="en-US" sz="1000" b="1" dirty="0"/>
              <a:t>Consultant/Patient Specialty</a:t>
            </a:r>
            <a:r>
              <a:rPr lang="en-US" altLang="en-US" sz="1000" dirty="0"/>
              <a:t>: [__________]		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Surgery since admission:  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1000" dirty="0"/>
              <a:t>  O No surgery	O Minimal invasive/non-NHSN surgery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1000" dirty="0"/>
              <a:t>  O NHSN </a:t>
            </a:r>
            <a:r>
              <a:rPr lang="en-US" altLang="en-US" sz="1000" dirty="0" smtClean="0"/>
              <a:t>surgery -&gt; specify (optional): </a:t>
            </a:r>
            <a:r>
              <a:rPr lang="en-US" altLang="en-US" sz="1000" dirty="0"/>
              <a:t>[__________] </a:t>
            </a:r>
            <a:r>
              <a:rPr lang="en-US" altLang="en-US" sz="1000" b="1" dirty="0"/>
              <a:t> </a:t>
            </a:r>
            <a:r>
              <a:rPr lang="en-US" altLang="en-US" sz="1000" b="1" dirty="0" smtClean="0"/>
              <a:t> </a:t>
            </a:r>
            <a:r>
              <a:rPr lang="en-US" altLang="en-US" sz="1000" dirty="0" smtClean="0"/>
              <a:t>O </a:t>
            </a:r>
            <a:r>
              <a:rPr lang="en-US" altLang="en-US" sz="1000" dirty="0"/>
              <a:t>Unknown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McCabe score</a:t>
            </a:r>
            <a:r>
              <a:rPr lang="en-US" altLang="en-US" sz="1000" dirty="0"/>
              <a:t>:  	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1000" dirty="0"/>
              <a:t>  O Non-fatal disease		O Ultimately fatal disease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altLang="en-US" sz="1000" dirty="0"/>
              <a:t>  O Rapidly fatal disease	O Unknown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If neonate, birth weight: </a:t>
            </a:r>
            <a:r>
              <a:rPr lang="en-US" altLang="en-US" sz="1000" dirty="0" smtClean="0"/>
              <a:t>[______] grams</a:t>
            </a:r>
            <a:endParaRPr lang="en-US" altLang="en-US" sz="10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Central vascular catheter:		</a:t>
            </a:r>
            <a:r>
              <a:rPr lang="en-US" altLang="en-US" sz="1000" dirty="0">
                <a:sym typeface="Wingdings" panose="05000000000000000000" pitchFamily="2" charset="2"/>
              </a:rPr>
              <a:t></a:t>
            </a:r>
            <a:r>
              <a:rPr lang="en-US" altLang="en-US" sz="1000" dirty="0"/>
              <a:t> No   </a:t>
            </a:r>
            <a:r>
              <a:rPr lang="en-US" altLang="en-US" sz="1000" dirty="0">
                <a:sym typeface="Wingdings" panose="05000000000000000000" pitchFamily="2" charset="2"/>
              </a:rPr>
              <a:t></a:t>
            </a:r>
            <a:r>
              <a:rPr lang="en-US" altLang="en-US" sz="1000" dirty="0"/>
              <a:t> Yes   </a:t>
            </a:r>
            <a:r>
              <a:rPr lang="en-US" altLang="en-US" sz="1000" dirty="0">
                <a:sym typeface="Wingdings" panose="05000000000000000000" pitchFamily="2" charset="2"/>
              </a:rPr>
              <a:t></a:t>
            </a:r>
            <a:r>
              <a:rPr lang="en-US" altLang="en-US" sz="1000" dirty="0"/>
              <a:t> </a:t>
            </a:r>
            <a:r>
              <a:rPr lang="en-US" altLang="en-US" sz="1000" dirty="0" err="1"/>
              <a:t>Unk</a:t>
            </a:r>
            <a:endParaRPr lang="en-US" altLang="en-US" sz="10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Peripheral vascular catheter:		</a:t>
            </a:r>
            <a:r>
              <a:rPr lang="en-US" altLang="en-US" sz="1000" dirty="0">
                <a:sym typeface="Wingdings" panose="05000000000000000000" pitchFamily="2" charset="2"/>
              </a:rPr>
              <a:t></a:t>
            </a:r>
            <a:r>
              <a:rPr lang="en-US" altLang="en-US" sz="1000" dirty="0"/>
              <a:t> No   </a:t>
            </a:r>
            <a:r>
              <a:rPr lang="en-US" altLang="en-US" sz="1000" dirty="0">
                <a:sym typeface="Wingdings" panose="05000000000000000000" pitchFamily="2" charset="2"/>
              </a:rPr>
              <a:t></a:t>
            </a:r>
            <a:r>
              <a:rPr lang="en-US" altLang="en-US" sz="1000" dirty="0"/>
              <a:t> Yes   </a:t>
            </a:r>
            <a:r>
              <a:rPr lang="en-US" altLang="en-US" sz="1000" dirty="0">
                <a:sym typeface="Wingdings" panose="05000000000000000000" pitchFamily="2" charset="2"/>
              </a:rPr>
              <a:t></a:t>
            </a:r>
            <a:r>
              <a:rPr lang="en-US" altLang="en-US" sz="1000" dirty="0"/>
              <a:t> </a:t>
            </a:r>
            <a:r>
              <a:rPr lang="en-US" altLang="en-US" sz="1000" dirty="0" err="1"/>
              <a:t>Unk</a:t>
            </a:r>
            <a:endParaRPr lang="en-US" altLang="en-US" sz="10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Urinary catheter</a:t>
            </a:r>
            <a:r>
              <a:rPr lang="en-US" altLang="en-US" sz="1000" dirty="0"/>
              <a:t>:    			</a:t>
            </a:r>
            <a:r>
              <a:rPr lang="en-US" altLang="en-US" sz="1000" dirty="0">
                <a:sym typeface="Wingdings" panose="05000000000000000000" pitchFamily="2" charset="2"/>
              </a:rPr>
              <a:t></a:t>
            </a:r>
            <a:r>
              <a:rPr lang="en-US" altLang="en-US" sz="1000" dirty="0"/>
              <a:t> No   </a:t>
            </a:r>
            <a:r>
              <a:rPr lang="en-US" altLang="en-US" sz="1000" dirty="0">
                <a:sym typeface="Wingdings" panose="05000000000000000000" pitchFamily="2" charset="2"/>
              </a:rPr>
              <a:t></a:t>
            </a:r>
            <a:r>
              <a:rPr lang="en-US" altLang="en-US" sz="1000" dirty="0"/>
              <a:t> Yes   </a:t>
            </a:r>
            <a:r>
              <a:rPr lang="en-US" altLang="en-US" sz="1000" dirty="0">
                <a:sym typeface="Wingdings" panose="05000000000000000000" pitchFamily="2" charset="2"/>
              </a:rPr>
              <a:t></a:t>
            </a:r>
            <a:r>
              <a:rPr lang="en-US" altLang="en-US" sz="1000" dirty="0"/>
              <a:t> </a:t>
            </a:r>
            <a:r>
              <a:rPr lang="en-US" altLang="en-US" sz="1000" dirty="0" err="1"/>
              <a:t>Unk</a:t>
            </a:r>
            <a:endParaRPr lang="en-US" altLang="en-US" sz="10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/>
              <a:t>Intubation:			</a:t>
            </a:r>
            <a:r>
              <a:rPr lang="en-US" altLang="en-US" sz="1000" dirty="0">
                <a:sym typeface="Wingdings" panose="05000000000000000000" pitchFamily="2" charset="2"/>
              </a:rPr>
              <a:t></a:t>
            </a:r>
            <a:r>
              <a:rPr lang="en-US" altLang="en-US" sz="1000" dirty="0"/>
              <a:t> No   </a:t>
            </a:r>
            <a:r>
              <a:rPr lang="en-US" altLang="en-US" sz="1000" dirty="0">
                <a:sym typeface="Wingdings" panose="05000000000000000000" pitchFamily="2" charset="2"/>
              </a:rPr>
              <a:t></a:t>
            </a:r>
            <a:r>
              <a:rPr lang="en-US" altLang="en-US" sz="1000" dirty="0"/>
              <a:t> Yes   </a:t>
            </a:r>
            <a:r>
              <a:rPr lang="en-US" altLang="en-US" sz="1000" dirty="0">
                <a:sym typeface="Wingdings" panose="05000000000000000000" pitchFamily="2" charset="2"/>
              </a:rPr>
              <a:t></a:t>
            </a:r>
            <a:r>
              <a:rPr lang="en-US" altLang="en-US" sz="1000" dirty="0"/>
              <a:t> </a:t>
            </a:r>
            <a:r>
              <a:rPr lang="en-US" altLang="en-US" sz="1000" dirty="0" err="1"/>
              <a:t>Unk</a:t>
            </a:r>
            <a:endParaRPr lang="en-US" altLang="en-US" sz="10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Patient receives </a:t>
            </a:r>
            <a:r>
              <a:rPr lang="en-US" altLang="en-US" sz="1000" b="1" dirty="0"/>
              <a:t>antimicrobial(s)</a:t>
            </a:r>
            <a:r>
              <a:rPr lang="en-US" altLang="en-US" sz="1000" baseline="30000" dirty="0"/>
              <a:t>(1)</a:t>
            </a:r>
            <a:r>
              <a:rPr lang="en-US" altLang="en-US" sz="1000" dirty="0"/>
              <a:t>:    	</a:t>
            </a:r>
            <a:r>
              <a:rPr lang="en-US" altLang="en-US" sz="1000" dirty="0">
                <a:sym typeface="Wingdings" panose="05000000000000000000" pitchFamily="2" charset="2"/>
              </a:rPr>
              <a:t></a:t>
            </a:r>
            <a:r>
              <a:rPr lang="en-US" altLang="en-US" sz="1000" dirty="0"/>
              <a:t> No   </a:t>
            </a:r>
            <a:r>
              <a:rPr lang="en-US" altLang="en-US" sz="1000" dirty="0">
                <a:sym typeface="Wingdings" panose="05000000000000000000" pitchFamily="2" charset="2"/>
              </a:rPr>
              <a:t></a:t>
            </a:r>
            <a:r>
              <a:rPr lang="en-US" altLang="en-US" sz="1000" dirty="0"/>
              <a:t> Yes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Patient has </a:t>
            </a:r>
            <a:r>
              <a:rPr lang="en-US" altLang="en-US" sz="1000" b="1" dirty="0"/>
              <a:t>active HAI</a:t>
            </a:r>
            <a:r>
              <a:rPr lang="en-US" altLang="en-US" sz="1000" baseline="30000" dirty="0"/>
              <a:t>(2)</a:t>
            </a:r>
            <a:r>
              <a:rPr lang="en-US" altLang="en-US" sz="1000" dirty="0"/>
              <a:t>: 	    	</a:t>
            </a:r>
            <a:r>
              <a:rPr lang="en-US" altLang="en-US" sz="1000" dirty="0">
                <a:sym typeface="Wingdings" panose="05000000000000000000" pitchFamily="2" charset="2"/>
              </a:rPr>
              <a:t></a:t>
            </a:r>
            <a:r>
              <a:rPr lang="en-US" altLang="en-US" sz="1000" dirty="0"/>
              <a:t> No   </a:t>
            </a:r>
            <a:r>
              <a:rPr lang="en-US" altLang="en-US" sz="1000" dirty="0">
                <a:sym typeface="Wingdings" panose="05000000000000000000" pitchFamily="2" charset="2"/>
              </a:rPr>
              <a:t></a:t>
            </a:r>
            <a:r>
              <a:rPr lang="en-US" altLang="en-US" sz="1000" dirty="0"/>
              <a:t> Yes</a:t>
            </a:r>
          </a:p>
        </p:txBody>
      </p:sp>
      <p:sp>
        <p:nvSpPr>
          <p:cNvPr id="6239" name="Rectangle 925"/>
          <p:cNvSpPr>
            <a:spLocks noChangeArrowheads="1"/>
          </p:cNvSpPr>
          <p:nvPr/>
        </p:nvSpPr>
        <p:spPr bwMode="auto">
          <a:xfrm>
            <a:off x="203200" y="5445224"/>
            <a:ext cx="41052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(1) At the time of the survey, except for surgical prophylaxis 24h before 8:00 AM on the day of the survey; if yes, fill antimicrobial use </a:t>
            </a:r>
            <a:r>
              <a:rPr lang="en-US" altLang="en-US" sz="800" dirty="0" smtClean="0"/>
              <a:t>data; if patient receives &gt;3 antimicrobials, add a new form; </a:t>
            </a:r>
            <a:r>
              <a:rPr lang="en-US" altLang="en-US" sz="800" dirty="0"/>
              <a:t>(2) [infection with onset ≥ Day 3, OR SSI criteria met (surgery in previous </a:t>
            </a:r>
            <a:r>
              <a:rPr lang="en-US" altLang="en-US" sz="800" dirty="0" smtClean="0"/>
              <a:t>30d/90d), </a:t>
            </a:r>
            <a:r>
              <a:rPr lang="en-US" altLang="en-US" sz="800" dirty="0"/>
              <a:t>OR discharged from acute care hospital &lt;48h ago, OR CDI and discharged from acute care hospital &lt; 28 days ago OR onset &lt; Day 3 after invasive device/procedure on D1 or D2]  </a:t>
            </a:r>
            <a:r>
              <a:rPr lang="en-US" altLang="en-US" sz="800" u="sng" dirty="0"/>
              <a:t>AND</a:t>
            </a:r>
            <a:r>
              <a:rPr lang="en-US" altLang="en-US" sz="800" dirty="0"/>
              <a:t> [HAI case criteria met on survey day OR patient is receiving (any) treatment for HAI AND case criteria are met  between D1 of treatment and survey day]; if yes, fill HAI </a:t>
            </a:r>
            <a:r>
              <a:rPr lang="en-US" altLang="en-US" sz="800" dirty="0" smtClean="0"/>
              <a:t>data; if patient has &gt; 2 HAIs, add new form.</a:t>
            </a:r>
            <a:endParaRPr lang="en-US" altLang="en-US" sz="800" dirty="0"/>
          </a:p>
        </p:txBody>
      </p:sp>
      <p:sp>
        <p:nvSpPr>
          <p:cNvPr id="6240" name="Rectangle 976"/>
          <p:cNvSpPr>
            <a:spLocks noChangeArrowheads="1"/>
          </p:cNvSpPr>
          <p:nvPr/>
        </p:nvSpPr>
        <p:spPr bwMode="auto">
          <a:xfrm>
            <a:off x="128588" y="908050"/>
            <a:ext cx="23415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669900"/>
                </a:solidFill>
              </a:rPr>
              <a:t>Patient data </a:t>
            </a:r>
            <a:r>
              <a:rPr lang="en-US" altLang="en-US" sz="1000">
                <a:solidFill>
                  <a:srgbClr val="669900"/>
                </a:solidFill>
              </a:rPr>
              <a:t>(to collect for all patients)</a:t>
            </a:r>
          </a:p>
        </p:txBody>
      </p:sp>
      <p:grpSp>
        <p:nvGrpSpPr>
          <p:cNvPr id="2" name="Group 979"/>
          <p:cNvGrpSpPr>
            <a:grpSpLocks/>
          </p:cNvGrpSpPr>
          <p:nvPr/>
        </p:nvGrpSpPr>
        <p:grpSpPr bwMode="auto">
          <a:xfrm>
            <a:off x="3894535" y="5063091"/>
            <a:ext cx="647700" cy="387352"/>
            <a:chOff x="2573" y="1544"/>
            <a:chExt cx="408" cy="244"/>
          </a:xfrm>
          <a:noFill/>
        </p:grpSpPr>
        <p:sp>
          <p:nvSpPr>
            <p:cNvPr id="3" name="Rectangle 980"/>
            <p:cNvSpPr>
              <a:spLocks noChangeArrowheads="1"/>
            </p:cNvSpPr>
            <p:nvPr/>
          </p:nvSpPr>
          <p:spPr bwMode="auto">
            <a:xfrm>
              <a:off x="2621" y="1706"/>
              <a:ext cx="227" cy="8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en-GB" altLang="en-US" sz="1800" smtClean="0"/>
            </a:p>
          </p:txBody>
        </p:sp>
        <p:sp>
          <p:nvSpPr>
            <p:cNvPr id="9359" name="Rectangle 981"/>
            <p:cNvSpPr>
              <a:spLocks noChangeArrowheads="1"/>
            </p:cNvSpPr>
            <p:nvPr/>
          </p:nvSpPr>
          <p:spPr bwMode="auto">
            <a:xfrm>
              <a:off x="2573" y="1544"/>
              <a:ext cx="408" cy="13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en-US" sz="800" i="1" dirty="0" smtClean="0"/>
                <a:t> IF YES</a:t>
              </a:r>
            </a:p>
          </p:txBody>
        </p:sp>
      </p:grpSp>
      <p:sp>
        <p:nvSpPr>
          <p:cNvPr id="6242" name="Rectangle 991"/>
          <p:cNvSpPr>
            <a:spLocks noChangeArrowheads="1"/>
          </p:cNvSpPr>
          <p:nvPr/>
        </p:nvSpPr>
        <p:spPr bwMode="auto">
          <a:xfrm>
            <a:off x="3016771" y="2248421"/>
            <a:ext cx="10001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i="1" dirty="0" err="1">
                <a:solidFill>
                  <a:srgbClr val="000000"/>
                </a:solidFill>
              </a:rPr>
              <a:t>dd</a:t>
            </a:r>
            <a:r>
              <a:rPr lang="en-US" altLang="en-US" sz="1000" i="1" dirty="0">
                <a:solidFill>
                  <a:srgbClr val="000000"/>
                </a:solidFill>
              </a:rPr>
              <a:t> / mm / </a:t>
            </a:r>
            <a:r>
              <a:rPr lang="en-US" altLang="en-US" sz="1000" i="1" dirty="0" err="1">
                <a:solidFill>
                  <a:srgbClr val="000000"/>
                </a:solidFill>
              </a:rPr>
              <a:t>yyyy</a:t>
            </a:r>
            <a:endParaRPr lang="en-US" altLang="en-US" sz="1000" i="1" dirty="0">
              <a:solidFill>
                <a:srgbClr val="000000"/>
              </a:solidFill>
            </a:endParaRPr>
          </a:p>
        </p:txBody>
      </p:sp>
      <p:cxnSp>
        <p:nvCxnSpPr>
          <p:cNvPr id="24" name="Elbow Connector 23"/>
          <p:cNvCxnSpPr/>
          <p:nvPr/>
        </p:nvCxnSpPr>
        <p:spPr>
          <a:xfrm flipV="1">
            <a:off x="4085838" y="958638"/>
            <a:ext cx="576000" cy="40680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 flipV="1">
            <a:off x="4200714" y="2951634"/>
            <a:ext cx="612000" cy="23400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8769424" y="911508"/>
            <a:ext cx="152303" cy="1384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en-US" sz="900" b="1" dirty="0" smtClean="0"/>
              <a:t>X</a:t>
            </a:r>
            <a:endParaRPr lang="en-GB" sz="900" b="1" dirty="0"/>
          </a:p>
        </p:txBody>
      </p:sp>
      <p:graphicFrame>
        <p:nvGraphicFramePr>
          <p:cNvPr id="18" name="Group 9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571203"/>
              </p:ext>
            </p:extLst>
          </p:nvPr>
        </p:nvGraphicFramePr>
        <p:xfrm>
          <a:off x="4669791" y="507221"/>
          <a:ext cx="5043689" cy="1361903"/>
        </p:xfrm>
        <a:graphic>
          <a:graphicData uri="http://schemas.openxmlformats.org/drawingml/2006/table">
            <a:tbl>
              <a:tblPr/>
              <a:tblGrid>
                <a:gridCol w="1137931"/>
                <a:gridCol w="247778"/>
                <a:gridCol w="234374"/>
                <a:gridCol w="287054"/>
                <a:gridCol w="287054"/>
                <a:gridCol w="717636"/>
                <a:gridCol w="331662"/>
                <a:gridCol w="649439"/>
                <a:gridCol w="287054"/>
                <a:gridCol w="629333"/>
                <a:gridCol w="234374"/>
              </a:tblGrid>
              <a:tr h="16091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Antimicrobial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(generic or brand name)</a:t>
                      </a:r>
                    </a:p>
                  </a:txBody>
                  <a:tcPr marT="45743" marB="457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Route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Indication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Diagnosis (site)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Reason in notes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Date start AM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Changed? (+ reason)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 changed: Date start 1</a:t>
                      </a:r>
                      <a:r>
                        <a:rPr kumimoji="0" lang="en-US" sz="9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AM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Dosage per day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1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24" marB="46824" vert="eaVert" anchor="ctr" horzOverflow="overflow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doses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Strength    of 1 dose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mg/g/IU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       /</a:t>
                      </a: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       /</a:t>
                      </a: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       /</a:t>
                      </a: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       /</a:t>
                      </a: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       /</a:t>
                      </a: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       /</a:t>
                      </a: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Rectangle 355"/>
          <p:cNvSpPr>
            <a:spLocks noChangeArrowheads="1"/>
          </p:cNvSpPr>
          <p:nvPr/>
        </p:nvSpPr>
        <p:spPr bwMode="auto">
          <a:xfrm>
            <a:off x="4570455" y="1836261"/>
            <a:ext cx="52229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b="1" dirty="0"/>
              <a:t>Route</a:t>
            </a:r>
            <a:r>
              <a:rPr lang="en-US" altLang="en-US" sz="800" dirty="0"/>
              <a:t>: P: parenteral, O: oral, R: rectal, I: inhalation;  </a:t>
            </a:r>
            <a:r>
              <a:rPr lang="en-US" altLang="en-US" sz="800" b="1" dirty="0"/>
              <a:t>Indication</a:t>
            </a:r>
            <a:r>
              <a:rPr lang="en-US" altLang="en-US" sz="800" dirty="0"/>
              <a:t>: </a:t>
            </a:r>
            <a:r>
              <a:rPr lang="en-US" altLang="en-US" sz="800" dirty="0" smtClean="0"/>
              <a:t>treatment </a:t>
            </a:r>
            <a:r>
              <a:rPr lang="en-US" altLang="en-US" sz="800" dirty="0"/>
              <a:t>intention for </a:t>
            </a:r>
            <a:r>
              <a:rPr lang="en-US" altLang="en-US" sz="800" dirty="0" smtClean="0"/>
              <a:t>community </a:t>
            </a:r>
            <a:r>
              <a:rPr lang="en-US" altLang="en-US" sz="800" dirty="0"/>
              <a:t>(CI), </a:t>
            </a:r>
            <a:r>
              <a:rPr lang="en-US" altLang="en-US" sz="800" dirty="0" smtClean="0"/>
              <a:t>long-term care </a:t>
            </a:r>
            <a:r>
              <a:rPr lang="en-US" altLang="en-US" sz="800" dirty="0"/>
              <a:t>(LI) or acute </a:t>
            </a:r>
            <a:r>
              <a:rPr lang="en-US" altLang="en-US" sz="800" dirty="0" smtClean="0"/>
              <a:t>hospital (HI) infection; </a:t>
            </a:r>
            <a:r>
              <a:rPr lang="en-US" altLang="en-US" sz="800" dirty="0"/>
              <a:t>surgical prophylaxis: SP1: single dose, SP2: one day, SP3: &gt;</a:t>
            </a:r>
            <a:r>
              <a:rPr lang="en-US" altLang="en-US" sz="800" dirty="0" smtClean="0"/>
              <a:t>1 day</a:t>
            </a:r>
            <a:r>
              <a:rPr lang="en-US" altLang="en-US" sz="800" dirty="0"/>
              <a:t>; MP: medical prophylaxis; O: other; UI: Unknown indication</a:t>
            </a:r>
            <a:r>
              <a:rPr lang="en-US" altLang="en-US" sz="800" dirty="0">
                <a:solidFill>
                  <a:srgbClr val="FF0000"/>
                </a:solidFill>
              </a:rPr>
              <a:t>; </a:t>
            </a:r>
            <a:r>
              <a:rPr lang="en-US" altLang="en-US" sz="800" b="1" dirty="0"/>
              <a:t>Diagnosis</a:t>
            </a:r>
            <a:r>
              <a:rPr lang="en-US" altLang="en-US" sz="800" dirty="0"/>
              <a:t>: see site list, only for </a:t>
            </a:r>
            <a:r>
              <a:rPr lang="en-US" altLang="en-US" sz="800" dirty="0" smtClean="0"/>
              <a:t>CI-LI-HI; </a:t>
            </a:r>
            <a:r>
              <a:rPr lang="en-US" altLang="en-US" sz="800" b="1" dirty="0"/>
              <a:t>Reason in notes</a:t>
            </a:r>
            <a:r>
              <a:rPr lang="en-US" altLang="en-US" sz="800" dirty="0"/>
              <a:t>: </a:t>
            </a:r>
            <a:r>
              <a:rPr lang="en-US" altLang="en-US" sz="800" dirty="0" smtClean="0"/>
              <a:t>Y/N; AM </a:t>
            </a:r>
            <a:r>
              <a:rPr lang="en-US" altLang="en-US" sz="800" b="1" dirty="0" smtClean="0"/>
              <a:t>Changed? (+ reason): </a:t>
            </a:r>
            <a:r>
              <a:rPr lang="en-US" altLang="en-US" sz="800" dirty="0" smtClean="0"/>
              <a:t>N=no </a:t>
            </a:r>
            <a:r>
              <a:rPr lang="en-US" altLang="en-US" sz="800" dirty="0"/>
              <a:t>change; </a:t>
            </a:r>
            <a:r>
              <a:rPr lang="en-US" altLang="en-US" sz="800" dirty="0" smtClean="0"/>
              <a:t>E=escalation</a:t>
            </a:r>
            <a:r>
              <a:rPr lang="en-US" altLang="en-US" sz="800" dirty="0"/>
              <a:t>; </a:t>
            </a:r>
            <a:r>
              <a:rPr lang="en-US" altLang="en-US" sz="800" dirty="0" smtClean="0"/>
              <a:t>D=De-escalation</a:t>
            </a:r>
            <a:r>
              <a:rPr lang="en-US" altLang="en-US" sz="800" dirty="0"/>
              <a:t>; </a:t>
            </a:r>
            <a:r>
              <a:rPr lang="en-US" altLang="en-US" sz="800" dirty="0" smtClean="0"/>
              <a:t>S=switch </a:t>
            </a:r>
            <a:r>
              <a:rPr lang="en-US" altLang="en-US" sz="800" dirty="0"/>
              <a:t>IV to oral; </a:t>
            </a:r>
            <a:r>
              <a:rPr lang="en-US" altLang="en-US" sz="800" dirty="0" smtClean="0"/>
              <a:t>A=adverse </a:t>
            </a:r>
            <a:r>
              <a:rPr lang="en-US" altLang="en-US" sz="800" dirty="0"/>
              <a:t>effects; </a:t>
            </a:r>
            <a:r>
              <a:rPr lang="en-US" altLang="en-US" sz="800" dirty="0" smtClean="0"/>
              <a:t>OU=changed, other/unknown reason; U=unknown; </a:t>
            </a:r>
            <a:r>
              <a:rPr lang="en-US" altLang="en-US" sz="800" b="1" dirty="0"/>
              <a:t>I</a:t>
            </a:r>
            <a:r>
              <a:rPr lang="en-US" altLang="en-US" sz="800" b="1" dirty="0" smtClean="0"/>
              <a:t>f changed, date start </a:t>
            </a:r>
            <a:r>
              <a:rPr lang="en-US" altLang="en-US" sz="800" b="1" dirty="0"/>
              <a:t>1</a:t>
            </a:r>
            <a:r>
              <a:rPr lang="en-US" altLang="en-US" sz="800" b="1" dirty="0" smtClean="0"/>
              <a:t>st AM</a:t>
            </a:r>
            <a:r>
              <a:rPr lang="en-US" altLang="en-US" sz="800" dirty="0" smtClean="0"/>
              <a:t> given for the indication; Dose/day e.g. 3 x 1 g; g=gram, mg=milligram, IU=international units, MU=million IU</a:t>
            </a:r>
            <a:endParaRPr lang="en-US" altLang="en-US" sz="800" dirty="0"/>
          </a:p>
        </p:txBody>
      </p:sp>
      <p:sp>
        <p:nvSpPr>
          <p:cNvPr id="22" name="Rectangle 924"/>
          <p:cNvSpPr>
            <a:spLocks noChangeArrowheads="1"/>
          </p:cNvSpPr>
          <p:nvPr/>
        </p:nvSpPr>
        <p:spPr bwMode="auto">
          <a:xfrm>
            <a:off x="4698445" y="6145293"/>
            <a:ext cx="525014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800" dirty="0"/>
              <a:t>(3) relevant device </a:t>
            </a:r>
            <a:r>
              <a:rPr lang="en-US" altLang="en-US" sz="800" dirty="0" smtClean="0"/>
              <a:t>use before onset infection </a:t>
            </a:r>
            <a:r>
              <a:rPr lang="en-US" altLang="en-US" sz="800" dirty="0"/>
              <a:t>(intubation for PN, CVC/PVC for BSI, urinary catheter for </a:t>
            </a:r>
            <a:r>
              <a:rPr lang="en-US" altLang="en-US" sz="800" dirty="0" smtClean="0"/>
              <a:t>UTI);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800" dirty="0" smtClean="0"/>
              <a:t>(</a:t>
            </a:r>
            <a:r>
              <a:rPr lang="en-US" altLang="en-US" sz="800" dirty="0"/>
              <a:t>4) Only for infections not present/active </a:t>
            </a:r>
            <a:r>
              <a:rPr lang="en-US" altLang="en-US" sz="800" dirty="0" smtClean="0"/>
              <a:t>on </a:t>
            </a:r>
            <a:r>
              <a:rPr lang="en-US" altLang="en-US" sz="800" dirty="0"/>
              <a:t>admission (</a:t>
            </a:r>
            <a:r>
              <a:rPr lang="en-US" altLang="en-US" sz="800" dirty="0" err="1"/>
              <a:t>dd</a:t>
            </a:r>
            <a:r>
              <a:rPr lang="en-US" altLang="en-US" sz="800" dirty="0"/>
              <a:t>/mm/</a:t>
            </a:r>
            <a:r>
              <a:rPr lang="en-US" altLang="en-US" sz="800" dirty="0" err="1"/>
              <a:t>yyyy</a:t>
            </a:r>
            <a:r>
              <a:rPr lang="en-US" altLang="en-US" sz="800" dirty="0"/>
              <a:t>); (5) C-CVC, C-PVC, S-PUL, S-UTI, S-DIG, S-SSI, S-SST, S-OTH, UO, UNK</a:t>
            </a:r>
            <a:r>
              <a:rPr lang="en-US" altLang="en-US" sz="800" dirty="0" smtClean="0"/>
              <a:t>; (6) AB: tested antibiotic(s): </a:t>
            </a:r>
            <a:r>
              <a:rPr lang="en-US" altLang="en-US" sz="800" i="1" dirty="0" smtClean="0"/>
              <a:t>S. aureus</a:t>
            </a:r>
            <a:r>
              <a:rPr lang="en-US" altLang="en-US" sz="800" dirty="0" smtClean="0"/>
              <a:t>: OXA+ GLY; Enterococci: GLY; </a:t>
            </a:r>
            <a:r>
              <a:rPr lang="en-US" altLang="en-US" sz="800" dirty="0" err="1" smtClean="0"/>
              <a:t>Enterobacteriaceae</a:t>
            </a:r>
            <a:r>
              <a:rPr lang="en-US" altLang="en-US" sz="800" dirty="0" smtClean="0"/>
              <a:t>: C3G + CAR; </a:t>
            </a:r>
            <a:r>
              <a:rPr lang="en-US" altLang="en-US" sz="800" i="1" dirty="0" smtClean="0"/>
              <a:t>P. aeruginosa</a:t>
            </a:r>
            <a:r>
              <a:rPr lang="en-US" altLang="en-US" sz="800" dirty="0" smtClean="0"/>
              <a:t> and </a:t>
            </a:r>
            <a:r>
              <a:rPr lang="en-US" altLang="en-US" sz="800" i="1" dirty="0" err="1" smtClean="0"/>
              <a:t>Acinetobacter</a:t>
            </a:r>
            <a:r>
              <a:rPr lang="en-US" altLang="en-US" sz="800" i="1" dirty="0" smtClean="0"/>
              <a:t> </a:t>
            </a:r>
            <a:r>
              <a:rPr lang="en-US" altLang="en-US" sz="800" dirty="0" smtClean="0"/>
              <a:t>spp.: CAR; SIR: S=susceptible, I=intermediate, R=resistant, U=unknown; PDR: </a:t>
            </a:r>
            <a:r>
              <a:rPr lang="en-US" altLang="en-US" sz="800" dirty="0" err="1" smtClean="0"/>
              <a:t>pandrug</a:t>
            </a:r>
            <a:r>
              <a:rPr lang="en-US" altLang="en-US" sz="800" dirty="0"/>
              <a:t>-</a:t>
            </a:r>
            <a:r>
              <a:rPr lang="en-US" altLang="en-US" sz="800" dirty="0" smtClean="0"/>
              <a:t>resistant: N=no, P=possible</a:t>
            </a:r>
            <a:r>
              <a:rPr lang="en-US" altLang="en-US" sz="800" dirty="0"/>
              <a:t>,</a:t>
            </a:r>
            <a:r>
              <a:rPr lang="en-US" altLang="en-US" sz="800" dirty="0" smtClean="0"/>
              <a:t> C=confirmed, </a:t>
            </a:r>
            <a:r>
              <a:rPr lang="en-US" altLang="en-US" sz="800" dirty="0"/>
              <a:t>U=Unknown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dirty="0"/>
          </a:p>
        </p:txBody>
      </p:sp>
    </p:spTree>
    <p:extLst>
      <p:ext uri="{BB962C8B-B14F-4D97-AF65-F5344CB8AC3E}">
        <p14:creationId xmlns:p14="http://schemas.microsoft.com/office/powerpoint/2010/main" val="70924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 descr="ECDC-Logo_4c_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150813"/>
            <a:ext cx="7143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920750" y="44624"/>
            <a:ext cx="87137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ECDC point prevalence survey of healthcare-associated infections and antimicrobial use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/>
              <a:t>Form </a:t>
            </a:r>
            <a:r>
              <a:rPr lang="en-US" altLang="en-US" sz="1200" b="1" dirty="0"/>
              <a:t>B. Light </a:t>
            </a:r>
            <a:r>
              <a:rPr lang="en-US" altLang="en-US" sz="1200" b="1" dirty="0" smtClean="0"/>
              <a:t>option: </a:t>
            </a:r>
            <a:r>
              <a:rPr lang="en-US" altLang="en-US" sz="1200" b="1" dirty="0"/>
              <a:t>Antimicrobial </a:t>
            </a:r>
            <a:r>
              <a:rPr lang="en-US" altLang="en-US" sz="1200" b="1" dirty="0" smtClean="0"/>
              <a:t>(AM) use </a:t>
            </a:r>
            <a:r>
              <a:rPr lang="en-US" altLang="en-US" sz="1200" b="1" dirty="0"/>
              <a:t>and HAI data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00025" y="1196975"/>
            <a:ext cx="4103688" cy="2092881"/>
          </a:xfrm>
          <a:prstGeom prst="rect">
            <a:avLst/>
          </a:prstGeom>
          <a:noFill/>
          <a:ln w="28575">
            <a:solidFill>
              <a:srgbClr val="66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65246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</a:rPr>
              <a:t>Hospital </a:t>
            </a:r>
            <a:r>
              <a:rPr lang="en-US" altLang="en-US" sz="1000" dirty="0" smtClean="0">
                <a:solidFill>
                  <a:srgbClr val="000000"/>
                </a:solidFill>
              </a:rPr>
              <a:t>code</a:t>
            </a:r>
            <a:r>
              <a:rPr lang="en-US" altLang="en-US" sz="1000" dirty="0">
                <a:solidFill>
                  <a:srgbClr val="000000"/>
                </a:solidFill>
              </a:rPr>
              <a:t> </a:t>
            </a:r>
            <a:r>
              <a:rPr lang="en-US" altLang="en-US" sz="1000" dirty="0" smtClean="0">
                <a:solidFill>
                  <a:srgbClr val="000000"/>
                </a:solidFill>
              </a:rPr>
              <a:t>                     [__________]</a:t>
            </a:r>
            <a:r>
              <a:rPr lang="en-US" altLang="en-US" sz="1000" dirty="0">
                <a:solidFill>
                  <a:srgbClr val="000000"/>
                </a:solidFill>
              </a:rPr>
              <a:t>		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</a:rPr>
              <a:t>Ward name (abbr.)/Unit Id </a:t>
            </a:r>
            <a:r>
              <a:rPr lang="en-US" altLang="en-US" sz="1000" dirty="0" smtClean="0">
                <a:solidFill>
                  <a:srgbClr val="000000"/>
                </a:solidFill>
              </a:rPr>
              <a:t> [__________]  </a:t>
            </a:r>
            <a:r>
              <a:rPr lang="en-US" altLang="en-US" sz="1000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>
                <a:solidFill>
                  <a:srgbClr val="000000"/>
                </a:solidFill>
              </a:rPr>
              <a:t>Patient Counter:  </a:t>
            </a:r>
            <a:r>
              <a:rPr lang="en-US" altLang="en-US" sz="1000" dirty="0">
                <a:solidFill>
                  <a:srgbClr val="000000"/>
                </a:solidFill>
              </a:rPr>
              <a:t>[_________________________________]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 smtClean="0">
                <a:solidFill>
                  <a:srgbClr val="000000"/>
                </a:solidFill>
              </a:rPr>
              <a:t>Age</a:t>
            </a:r>
            <a:r>
              <a:rPr lang="en-US" altLang="en-US" sz="1000" dirty="0" smtClean="0">
                <a:solidFill>
                  <a:srgbClr val="000000"/>
                </a:solidFill>
              </a:rPr>
              <a:t> </a:t>
            </a:r>
            <a:r>
              <a:rPr lang="en-US" altLang="en-US" sz="1000" dirty="0">
                <a:solidFill>
                  <a:srgbClr val="000000"/>
                </a:solidFill>
              </a:rPr>
              <a:t>in years: [____] </a:t>
            </a:r>
            <a:r>
              <a:rPr lang="en-US" altLang="en-US" sz="1000" dirty="0" err="1">
                <a:solidFill>
                  <a:srgbClr val="000000"/>
                </a:solidFill>
              </a:rPr>
              <a:t>yrs</a:t>
            </a:r>
            <a:r>
              <a:rPr lang="en-US" altLang="en-US" sz="1000" dirty="0">
                <a:solidFill>
                  <a:srgbClr val="000000"/>
                </a:solidFill>
              </a:rPr>
              <a:t>;   Age if &lt; 2 years old: [_____] months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>
                <a:solidFill>
                  <a:srgbClr val="000000"/>
                </a:solidFill>
              </a:rPr>
              <a:t>Sex:  </a:t>
            </a:r>
            <a:r>
              <a:rPr lang="en-US" altLang="en-US" sz="1000" dirty="0">
                <a:solidFill>
                  <a:srgbClr val="000000"/>
                </a:solidFill>
              </a:rPr>
              <a:t>M  </a:t>
            </a:r>
            <a:r>
              <a:rPr lang="en-US" altLang="en-US" sz="1000" dirty="0" smtClean="0">
                <a:solidFill>
                  <a:srgbClr val="000000"/>
                </a:solidFill>
              </a:rPr>
              <a:t>/  </a:t>
            </a:r>
            <a:r>
              <a:rPr lang="en-US" altLang="en-US" sz="1000" dirty="0">
                <a:solidFill>
                  <a:srgbClr val="000000"/>
                </a:solidFill>
              </a:rPr>
              <a:t>F </a:t>
            </a:r>
            <a:r>
              <a:rPr lang="en-US" altLang="en-US" sz="1000" b="1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>
                <a:solidFill>
                  <a:srgbClr val="000000"/>
                </a:solidFill>
              </a:rPr>
              <a:t>Date of hospital admission: ___  / ___  /  _____     </a:t>
            </a:r>
            <a:r>
              <a:rPr lang="en-US" altLang="en-US" sz="1000" i="1" dirty="0">
                <a:solidFill>
                  <a:srgbClr val="000000"/>
                </a:solidFill>
              </a:rPr>
              <a:t>(</a:t>
            </a:r>
            <a:r>
              <a:rPr lang="en-US" altLang="en-US" sz="1000" i="1" dirty="0" err="1">
                <a:solidFill>
                  <a:srgbClr val="000000"/>
                </a:solidFill>
              </a:rPr>
              <a:t>dd</a:t>
            </a:r>
            <a:r>
              <a:rPr lang="en-US" altLang="en-US" sz="1000" i="1" dirty="0">
                <a:solidFill>
                  <a:srgbClr val="000000"/>
                </a:solidFill>
              </a:rPr>
              <a:t>/mm/</a:t>
            </a:r>
            <a:r>
              <a:rPr lang="en-US" altLang="en-US" sz="1000" i="1" dirty="0" err="1">
                <a:solidFill>
                  <a:srgbClr val="000000"/>
                </a:solidFill>
              </a:rPr>
              <a:t>yyyy</a:t>
            </a:r>
            <a:r>
              <a:rPr lang="en-US" altLang="en-US" sz="1000" i="1" dirty="0">
                <a:solidFill>
                  <a:srgbClr val="000000"/>
                </a:solidFill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b="1" dirty="0">
                <a:solidFill>
                  <a:srgbClr val="000000"/>
                </a:solidFill>
              </a:rPr>
              <a:t>Consultant/Patient Specialty</a:t>
            </a:r>
            <a:r>
              <a:rPr lang="en-US" altLang="en-US" sz="1000" dirty="0">
                <a:solidFill>
                  <a:srgbClr val="000000"/>
                </a:solidFill>
              </a:rPr>
              <a:t>: [__________]	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Patient receives </a:t>
            </a:r>
            <a:r>
              <a:rPr lang="en-US" altLang="en-US" sz="1000" b="1" dirty="0"/>
              <a:t>antimicrobial(s)</a:t>
            </a:r>
            <a:r>
              <a:rPr lang="en-US" altLang="en-US" sz="1000" baseline="30000" dirty="0"/>
              <a:t>(1)</a:t>
            </a:r>
            <a:r>
              <a:rPr lang="en-US" altLang="en-US" sz="1000" dirty="0"/>
              <a:t>:    	</a:t>
            </a:r>
            <a:r>
              <a:rPr lang="en-US" altLang="en-US" sz="1000" dirty="0">
                <a:sym typeface="Wingdings" panose="05000000000000000000" pitchFamily="2" charset="2"/>
              </a:rPr>
              <a:t> </a:t>
            </a:r>
            <a:r>
              <a:rPr lang="en-US" altLang="en-US" sz="1000" dirty="0" smtClean="0"/>
              <a:t> </a:t>
            </a:r>
            <a:r>
              <a:rPr lang="en-US" altLang="en-US" sz="1000" dirty="0"/>
              <a:t>No </a:t>
            </a:r>
            <a:r>
              <a:rPr lang="en-US" altLang="en-US" sz="1000" dirty="0" smtClean="0"/>
              <a:t>	</a:t>
            </a:r>
            <a:r>
              <a:rPr lang="en-US" altLang="en-US" sz="1000" dirty="0" smtClean="0">
                <a:sym typeface="Wingdings" panose="05000000000000000000" pitchFamily="2" charset="2"/>
              </a:rPr>
              <a:t></a:t>
            </a:r>
            <a:r>
              <a:rPr lang="en-US" altLang="en-US" sz="1000" dirty="0" smtClean="0"/>
              <a:t> </a:t>
            </a:r>
            <a:r>
              <a:rPr lang="en-US" altLang="en-US" sz="1000" dirty="0"/>
              <a:t>Yes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Patient has </a:t>
            </a:r>
            <a:r>
              <a:rPr lang="en-US" altLang="en-US" sz="1000" b="1" dirty="0"/>
              <a:t>active HAI</a:t>
            </a:r>
            <a:r>
              <a:rPr lang="en-US" altLang="en-US" sz="1000" baseline="30000" dirty="0"/>
              <a:t>(2)</a:t>
            </a:r>
            <a:r>
              <a:rPr lang="en-US" altLang="en-US" sz="1000" dirty="0"/>
              <a:t>: 	    	</a:t>
            </a:r>
            <a:r>
              <a:rPr lang="en-US" altLang="en-US" sz="1000" dirty="0">
                <a:sym typeface="Wingdings" panose="05000000000000000000" pitchFamily="2" charset="2"/>
              </a:rPr>
              <a:t> </a:t>
            </a:r>
            <a:r>
              <a:rPr lang="en-US" altLang="en-US" sz="1000" dirty="0" smtClean="0"/>
              <a:t> </a:t>
            </a:r>
            <a:r>
              <a:rPr lang="en-US" altLang="en-US" sz="1000" dirty="0"/>
              <a:t>No </a:t>
            </a:r>
            <a:r>
              <a:rPr lang="en-US" altLang="en-US" sz="1000" dirty="0" smtClean="0"/>
              <a:t>	</a:t>
            </a:r>
            <a:r>
              <a:rPr lang="en-US" altLang="en-US" sz="1000" dirty="0" smtClean="0">
                <a:sym typeface="Wingdings" panose="05000000000000000000" pitchFamily="2" charset="2"/>
              </a:rPr>
              <a:t></a:t>
            </a:r>
            <a:r>
              <a:rPr lang="en-US" altLang="en-US" sz="1000" dirty="0" smtClean="0"/>
              <a:t> </a:t>
            </a:r>
            <a:r>
              <a:rPr lang="en-US" altLang="en-US" sz="1000" dirty="0"/>
              <a:t>Yes</a:t>
            </a:r>
          </a:p>
        </p:txBody>
      </p:sp>
      <p:sp>
        <p:nvSpPr>
          <p:cNvPr id="7180" name="Rectangle 154"/>
          <p:cNvSpPr>
            <a:spLocks noChangeArrowheads="1"/>
          </p:cNvSpPr>
          <p:nvPr/>
        </p:nvSpPr>
        <p:spPr bwMode="auto">
          <a:xfrm>
            <a:off x="141288" y="955675"/>
            <a:ext cx="34099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rgbClr val="669900"/>
                </a:solidFill>
              </a:rPr>
              <a:t>Patient data </a:t>
            </a:r>
            <a:r>
              <a:rPr lang="en-US" altLang="en-US" sz="1000">
                <a:solidFill>
                  <a:srgbClr val="669900"/>
                </a:solidFill>
              </a:rPr>
              <a:t>(patients with HAI and/or antimicrobial only)</a:t>
            </a:r>
            <a:r>
              <a:rPr lang="en-US" altLang="en-US" sz="1000" b="1">
                <a:solidFill>
                  <a:srgbClr val="669900"/>
                </a:solidFill>
              </a:rPr>
              <a:t> </a:t>
            </a:r>
            <a:endParaRPr lang="en-US" altLang="en-US" sz="1000">
              <a:solidFill>
                <a:srgbClr val="669900"/>
              </a:solidFill>
            </a:endParaRPr>
          </a:p>
        </p:txBody>
      </p:sp>
      <p:sp>
        <p:nvSpPr>
          <p:cNvPr id="27" name="Rectangle 925"/>
          <p:cNvSpPr>
            <a:spLocks noChangeArrowheads="1"/>
          </p:cNvSpPr>
          <p:nvPr/>
        </p:nvSpPr>
        <p:spPr bwMode="auto">
          <a:xfrm>
            <a:off x="203200" y="3284984"/>
            <a:ext cx="41052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(1) At the time of the survey, except for surgical prophylaxis 24h before 8:00 AM on the day of the survey; if yes, fill antimicrobial use </a:t>
            </a:r>
            <a:r>
              <a:rPr lang="en-US" altLang="en-US" sz="800" dirty="0" smtClean="0"/>
              <a:t>data; if patient receives &gt;3 antimicrobials, add a new form; </a:t>
            </a:r>
            <a:r>
              <a:rPr lang="en-US" altLang="en-US" sz="800" dirty="0"/>
              <a:t>(2) [infection with onset ≥ Day 3, OR SSI criteria met (surgery in previous </a:t>
            </a:r>
            <a:r>
              <a:rPr lang="en-US" altLang="en-US" sz="800" dirty="0" smtClean="0"/>
              <a:t>30d/90d), </a:t>
            </a:r>
            <a:r>
              <a:rPr lang="en-US" altLang="en-US" sz="800" dirty="0"/>
              <a:t>OR discharged from acute care hospital &lt;48h ago, OR CDI and discharged from acute care hospital &lt; 28 days ago OR onset &lt; Day 3 after invasive device/procedure on D1 or D2]  </a:t>
            </a:r>
            <a:r>
              <a:rPr lang="en-US" altLang="en-US" sz="800" u="sng" dirty="0"/>
              <a:t>AND</a:t>
            </a:r>
            <a:r>
              <a:rPr lang="en-US" altLang="en-US" sz="800" dirty="0"/>
              <a:t> [HAI case criteria met on survey day OR patient is receiving (any) treatment for HAI AND case criteria are met  between D1 of treatment and survey day]; if yes, fill HAI </a:t>
            </a:r>
            <a:r>
              <a:rPr lang="en-US" altLang="en-US" sz="800" dirty="0" smtClean="0"/>
              <a:t>data; if patient has &gt; 2 HAIs, add new form.</a:t>
            </a:r>
            <a:endParaRPr lang="en-US" altLang="en-US" sz="800" dirty="0"/>
          </a:p>
        </p:txBody>
      </p:sp>
      <p:cxnSp>
        <p:nvCxnSpPr>
          <p:cNvPr id="29" name="Elbow Connector 28"/>
          <p:cNvCxnSpPr/>
          <p:nvPr/>
        </p:nvCxnSpPr>
        <p:spPr>
          <a:xfrm flipV="1">
            <a:off x="4186238" y="991859"/>
            <a:ext cx="432000" cy="1944000"/>
          </a:xfrm>
          <a:prstGeom prst="bentConnector3">
            <a:avLst>
              <a:gd name="adj1" fmla="val 4571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 flipV="1">
            <a:off x="4174395" y="3035808"/>
            <a:ext cx="531717" cy="10516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Group 9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609487"/>
              </p:ext>
            </p:extLst>
          </p:nvPr>
        </p:nvGraphicFramePr>
        <p:xfrm>
          <a:off x="4736976" y="2674644"/>
          <a:ext cx="4826002" cy="3525517"/>
        </p:xfrm>
        <a:graphic>
          <a:graphicData uri="http://schemas.openxmlformats.org/drawingml/2006/table">
            <a:tbl>
              <a:tblPr/>
              <a:tblGrid>
                <a:gridCol w="1512614"/>
                <a:gridCol w="648072"/>
                <a:gridCol w="504056"/>
                <a:gridCol w="288032"/>
                <a:gridCol w="216024"/>
                <a:gridCol w="661697"/>
                <a:gridCol w="490431"/>
                <a:gridCol w="288032"/>
                <a:gridCol w="217044"/>
              </a:tblGrid>
              <a:tr h="234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HAI 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HAI 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015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Case definition code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015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Relevant device </a:t>
                      </a:r>
                      <a:r>
                        <a:rPr kumimoji="0" lang="en-US" sz="9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(3)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 Yes  O No  O Unknown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 Yes  O No  O Unknown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60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Present on admission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 Yes   O No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 Yes   O No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015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Date of onset </a:t>
                      </a:r>
                      <a:r>
                        <a:rPr kumimoji="0" lang="en-US" sz="9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(4)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/          /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/          /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89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Origin of infection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 current hospital    O other hospital   O other origin/ 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unk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 current hospital    O other hospital   O other origin/ 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unk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5225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HAI associated to current ward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 Yes  O No  O Unknown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 Yes  O No  O Unknown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48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 BSI: source </a:t>
                      </a:r>
                      <a:r>
                        <a:rPr kumimoji="0" lang="en-US" sz="9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(5)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015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 code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AMR</a:t>
                      </a:r>
                      <a:endParaRPr kumimoji="0" lang="en-US" sz="9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800" dirty="0" smtClean="0">
                          <a:solidFill>
                            <a:schemeClr val="tx1"/>
                          </a:solidFill>
                        </a:rPr>
                        <a:t>PDR</a:t>
                      </a:r>
                      <a:endParaRPr lang="en-GB" sz="800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 code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AMR</a:t>
                      </a:r>
                      <a:endParaRPr kumimoji="0" lang="en-US" sz="9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chemeClr val="tx1"/>
                          </a:solidFill>
                        </a:rPr>
                        <a:t>PDR</a:t>
                      </a:r>
                    </a:p>
                  </a:txBody>
                  <a:tcPr marT="45717" marB="4571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1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 (6)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SIR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AM (6)</a:t>
                      </a:r>
                    </a:p>
                  </a:txBody>
                  <a:tcPr marL="0" marR="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SIR</a:t>
                      </a: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962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Microorganism 1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62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962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Microorganism 2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62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5962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Microorganism 3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62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3" name="Rectangle 924"/>
          <p:cNvSpPr>
            <a:spLocks noChangeArrowheads="1"/>
          </p:cNvSpPr>
          <p:nvPr/>
        </p:nvSpPr>
        <p:spPr bwMode="auto">
          <a:xfrm>
            <a:off x="4630691" y="6166605"/>
            <a:ext cx="525014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800" dirty="0"/>
              <a:t>(3) relevant device </a:t>
            </a:r>
            <a:r>
              <a:rPr lang="en-US" altLang="en-US" sz="800" dirty="0" smtClean="0"/>
              <a:t>use before onset infection </a:t>
            </a:r>
            <a:r>
              <a:rPr lang="en-US" altLang="en-US" sz="800" dirty="0"/>
              <a:t>(intubation for PN, CVC/PVC for BSI, urinary catheter for </a:t>
            </a:r>
            <a:r>
              <a:rPr lang="en-US" altLang="en-US" sz="800" dirty="0" smtClean="0"/>
              <a:t>UTI);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800" dirty="0" smtClean="0"/>
              <a:t>(</a:t>
            </a:r>
            <a:r>
              <a:rPr lang="en-US" altLang="en-US" sz="800" dirty="0"/>
              <a:t>4) Only for infections not present/active </a:t>
            </a:r>
            <a:r>
              <a:rPr lang="en-US" altLang="en-US" sz="800" dirty="0" smtClean="0"/>
              <a:t>on </a:t>
            </a:r>
            <a:r>
              <a:rPr lang="en-US" altLang="en-US" sz="800" dirty="0"/>
              <a:t>admission (</a:t>
            </a:r>
            <a:r>
              <a:rPr lang="en-US" altLang="en-US" sz="800" dirty="0" err="1"/>
              <a:t>dd</a:t>
            </a:r>
            <a:r>
              <a:rPr lang="en-US" altLang="en-US" sz="800" dirty="0"/>
              <a:t>/mm/</a:t>
            </a:r>
            <a:r>
              <a:rPr lang="en-US" altLang="en-US" sz="800" dirty="0" err="1"/>
              <a:t>yyyy</a:t>
            </a:r>
            <a:r>
              <a:rPr lang="en-US" altLang="en-US" sz="800" dirty="0"/>
              <a:t>); (5) C-CVC, C-PVC, S-PUL, S-UTI, S-DIG, S-SSI, S-SST, S-OTH, UO, UNK</a:t>
            </a:r>
            <a:r>
              <a:rPr lang="en-US" altLang="en-US" sz="800" dirty="0" smtClean="0"/>
              <a:t>; (6) AB: tested antibiotic(s): </a:t>
            </a:r>
            <a:r>
              <a:rPr lang="en-US" altLang="en-US" sz="800" i="1" dirty="0" smtClean="0"/>
              <a:t>S. aureus</a:t>
            </a:r>
            <a:r>
              <a:rPr lang="en-US" altLang="en-US" sz="800" dirty="0" smtClean="0"/>
              <a:t>: OXA+ GLY; Enterococci: GLY; </a:t>
            </a:r>
            <a:r>
              <a:rPr lang="en-US" altLang="en-US" sz="800" dirty="0" err="1" smtClean="0"/>
              <a:t>Enterobacteriaceae</a:t>
            </a:r>
            <a:r>
              <a:rPr lang="en-US" altLang="en-US" sz="800" dirty="0" smtClean="0"/>
              <a:t>: C3G + CAR; </a:t>
            </a:r>
            <a:r>
              <a:rPr lang="en-US" altLang="en-US" sz="800" i="1" dirty="0" smtClean="0"/>
              <a:t>P. aeruginosa</a:t>
            </a:r>
            <a:r>
              <a:rPr lang="en-US" altLang="en-US" sz="800" dirty="0" smtClean="0"/>
              <a:t> and </a:t>
            </a:r>
            <a:r>
              <a:rPr lang="en-US" altLang="en-US" sz="800" i="1" dirty="0" err="1" smtClean="0"/>
              <a:t>Acinetobacter</a:t>
            </a:r>
            <a:r>
              <a:rPr lang="en-US" altLang="en-US" sz="800" i="1" dirty="0" smtClean="0"/>
              <a:t> </a:t>
            </a:r>
            <a:r>
              <a:rPr lang="en-US" altLang="en-US" sz="800" dirty="0" smtClean="0"/>
              <a:t>spp.: CAR; SIR: S=susceptible, I=intermediate, R=resistant, U=unknown; PDR: </a:t>
            </a:r>
            <a:r>
              <a:rPr lang="en-US" altLang="en-US" sz="800" dirty="0" err="1" smtClean="0"/>
              <a:t>pandrug</a:t>
            </a:r>
            <a:r>
              <a:rPr lang="en-US" altLang="en-US" sz="800" dirty="0"/>
              <a:t>-</a:t>
            </a:r>
            <a:r>
              <a:rPr lang="en-US" altLang="en-US" sz="800" dirty="0" smtClean="0"/>
              <a:t>resistant: N=no, P=possible</a:t>
            </a:r>
            <a:r>
              <a:rPr lang="en-US" altLang="en-US" sz="800" dirty="0"/>
              <a:t>,</a:t>
            </a:r>
            <a:r>
              <a:rPr lang="en-US" altLang="en-US" sz="800" dirty="0" smtClean="0"/>
              <a:t> C=confirmed, </a:t>
            </a:r>
            <a:r>
              <a:rPr lang="en-US" altLang="en-US" sz="800" dirty="0"/>
              <a:t>U=Unknown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800" dirty="0"/>
          </a:p>
        </p:txBody>
      </p:sp>
      <p:sp>
        <p:nvSpPr>
          <p:cNvPr id="2" name="Rectangle 1"/>
          <p:cNvSpPr/>
          <p:nvPr/>
        </p:nvSpPr>
        <p:spPr>
          <a:xfrm>
            <a:off x="8769424" y="908720"/>
            <a:ext cx="152303" cy="1384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altLang="en-US" sz="900" b="1" dirty="0" smtClean="0"/>
              <a:t>X</a:t>
            </a:r>
            <a:endParaRPr lang="en-GB" sz="900" b="1" dirty="0"/>
          </a:p>
        </p:txBody>
      </p:sp>
      <p:graphicFrame>
        <p:nvGraphicFramePr>
          <p:cNvPr id="23" name="Group 9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057952"/>
              </p:ext>
            </p:extLst>
          </p:nvPr>
        </p:nvGraphicFramePr>
        <p:xfrm>
          <a:off x="4661839" y="548680"/>
          <a:ext cx="5043689" cy="1361903"/>
        </p:xfrm>
        <a:graphic>
          <a:graphicData uri="http://schemas.openxmlformats.org/drawingml/2006/table">
            <a:tbl>
              <a:tblPr/>
              <a:tblGrid>
                <a:gridCol w="1137931"/>
                <a:gridCol w="247778"/>
                <a:gridCol w="234374"/>
                <a:gridCol w="287054"/>
                <a:gridCol w="287054"/>
                <a:gridCol w="717636"/>
                <a:gridCol w="331662"/>
                <a:gridCol w="649439"/>
                <a:gridCol w="287054"/>
                <a:gridCol w="629333"/>
                <a:gridCol w="234374"/>
              </a:tblGrid>
              <a:tr h="16091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Antimicrobial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(generic or brand name)</a:t>
                      </a:r>
                    </a:p>
                  </a:txBody>
                  <a:tcPr marT="45743" marB="457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Route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Indication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Diagnosis (site)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Reason in notes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Date start AM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Changed? (+ reason)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If changed: Date start 1</a:t>
                      </a:r>
                      <a:r>
                        <a:rPr kumimoji="0" lang="en-US" sz="9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AM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Dosage per day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1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24" marB="46824" vert="eaVert" anchor="ctr" horzOverflow="overflow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ts val="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doses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Strength    of 1 dose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mg/g/IU</a:t>
                      </a:r>
                    </a:p>
                  </a:txBody>
                  <a:tcPr marL="90000" marR="90000" marT="46824" marB="46824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/       /</a:t>
                      </a: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       /</a:t>
                      </a: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/       /</a:t>
                      </a: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       /</a:t>
                      </a: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  <a:cs typeface="Arial" charset="0"/>
                        </a:rPr>
                        <a:t>/       /</a:t>
                      </a: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/       /</a:t>
                      </a:r>
                    </a:p>
                  </a:txBody>
                  <a:tcPr marL="36000" marR="36000" marT="18000" marB="1800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43" marB="4574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Rectangle 355"/>
          <p:cNvSpPr>
            <a:spLocks noChangeArrowheads="1"/>
          </p:cNvSpPr>
          <p:nvPr/>
        </p:nvSpPr>
        <p:spPr bwMode="auto">
          <a:xfrm>
            <a:off x="4570455" y="1876018"/>
            <a:ext cx="52229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b="1" dirty="0"/>
              <a:t>Route</a:t>
            </a:r>
            <a:r>
              <a:rPr lang="en-US" altLang="en-US" sz="800" dirty="0"/>
              <a:t>: P: parenteral, O: oral, R: rectal, I: inhalation;  </a:t>
            </a:r>
            <a:r>
              <a:rPr lang="en-US" altLang="en-US" sz="800" b="1" dirty="0"/>
              <a:t>Indication</a:t>
            </a:r>
            <a:r>
              <a:rPr lang="en-US" altLang="en-US" sz="800" dirty="0"/>
              <a:t>: </a:t>
            </a:r>
            <a:r>
              <a:rPr lang="en-US" altLang="en-US" sz="800" dirty="0" smtClean="0"/>
              <a:t>treatment </a:t>
            </a:r>
            <a:r>
              <a:rPr lang="en-US" altLang="en-US" sz="800" dirty="0"/>
              <a:t>intention for </a:t>
            </a:r>
            <a:r>
              <a:rPr lang="en-US" altLang="en-US" sz="800" dirty="0" smtClean="0"/>
              <a:t>community </a:t>
            </a:r>
            <a:r>
              <a:rPr lang="en-US" altLang="en-US" sz="800" dirty="0"/>
              <a:t>(CI), </a:t>
            </a:r>
            <a:r>
              <a:rPr lang="en-US" altLang="en-US" sz="800" dirty="0" smtClean="0"/>
              <a:t>long-term care </a:t>
            </a:r>
            <a:r>
              <a:rPr lang="en-US" altLang="en-US" sz="800" dirty="0"/>
              <a:t>(LI) or acute </a:t>
            </a:r>
            <a:r>
              <a:rPr lang="en-US" altLang="en-US" sz="800" dirty="0" smtClean="0"/>
              <a:t>hospital (HI) infection; </a:t>
            </a:r>
            <a:r>
              <a:rPr lang="en-US" altLang="en-US" sz="800" dirty="0"/>
              <a:t>surgical prophylaxis: SP1: single dose, SP2: one day, SP3: &gt;</a:t>
            </a:r>
            <a:r>
              <a:rPr lang="en-US" altLang="en-US" sz="800" dirty="0" smtClean="0"/>
              <a:t>1 day</a:t>
            </a:r>
            <a:r>
              <a:rPr lang="en-US" altLang="en-US" sz="800" dirty="0"/>
              <a:t>; MP: medical prophylaxis; O: other; UI: Unknown indication</a:t>
            </a:r>
            <a:r>
              <a:rPr lang="en-US" altLang="en-US" sz="800" dirty="0">
                <a:solidFill>
                  <a:srgbClr val="FF0000"/>
                </a:solidFill>
              </a:rPr>
              <a:t>; </a:t>
            </a:r>
            <a:r>
              <a:rPr lang="en-US" altLang="en-US" sz="800" b="1" dirty="0"/>
              <a:t>Diagnosis</a:t>
            </a:r>
            <a:r>
              <a:rPr lang="en-US" altLang="en-US" sz="800" dirty="0"/>
              <a:t>: see site list, only for </a:t>
            </a:r>
            <a:r>
              <a:rPr lang="en-US" altLang="en-US" sz="800" dirty="0" smtClean="0"/>
              <a:t>CI-LI-HI; </a:t>
            </a:r>
            <a:r>
              <a:rPr lang="en-US" altLang="en-US" sz="800" b="1" dirty="0"/>
              <a:t>Reason in notes</a:t>
            </a:r>
            <a:r>
              <a:rPr lang="en-US" altLang="en-US" sz="800" dirty="0"/>
              <a:t>: </a:t>
            </a:r>
            <a:r>
              <a:rPr lang="en-US" altLang="en-US" sz="800" dirty="0" smtClean="0"/>
              <a:t>Y/N; AM </a:t>
            </a:r>
            <a:r>
              <a:rPr lang="en-US" altLang="en-US" sz="800" b="1" dirty="0" smtClean="0"/>
              <a:t>Changed? (+ reason): </a:t>
            </a:r>
            <a:r>
              <a:rPr lang="en-US" altLang="en-US" sz="800" dirty="0" smtClean="0"/>
              <a:t>N=no </a:t>
            </a:r>
            <a:r>
              <a:rPr lang="en-US" altLang="en-US" sz="800" dirty="0"/>
              <a:t>change; </a:t>
            </a:r>
            <a:r>
              <a:rPr lang="en-US" altLang="en-US" sz="800" dirty="0" smtClean="0"/>
              <a:t>E=escalation</a:t>
            </a:r>
            <a:r>
              <a:rPr lang="en-US" altLang="en-US" sz="800" dirty="0"/>
              <a:t>; </a:t>
            </a:r>
            <a:r>
              <a:rPr lang="en-US" altLang="en-US" sz="800" dirty="0" smtClean="0"/>
              <a:t>D=De-escalation</a:t>
            </a:r>
            <a:r>
              <a:rPr lang="en-US" altLang="en-US" sz="800" dirty="0"/>
              <a:t>; </a:t>
            </a:r>
            <a:r>
              <a:rPr lang="en-US" altLang="en-US" sz="800" dirty="0" smtClean="0"/>
              <a:t>S=switch </a:t>
            </a:r>
            <a:r>
              <a:rPr lang="en-US" altLang="en-US" sz="800" dirty="0"/>
              <a:t>IV to oral; </a:t>
            </a:r>
            <a:r>
              <a:rPr lang="en-US" altLang="en-US" sz="800" dirty="0" smtClean="0"/>
              <a:t>A=adverse </a:t>
            </a:r>
            <a:r>
              <a:rPr lang="en-US" altLang="en-US" sz="800" dirty="0"/>
              <a:t>effects; </a:t>
            </a:r>
            <a:r>
              <a:rPr lang="en-US" altLang="en-US" sz="800" dirty="0" smtClean="0"/>
              <a:t>OU=changed, other/unknown reason; U=unknown; </a:t>
            </a:r>
            <a:r>
              <a:rPr lang="en-US" altLang="en-US" sz="800" b="1" dirty="0"/>
              <a:t>I</a:t>
            </a:r>
            <a:r>
              <a:rPr lang="en-US" altLang="en-US" sz="800" b="1" dirty="0" smtClean="0"/>
              <a:t>f changed, date start </a:t>
            </a:r>
            <a:r>
              <a:rPr lang="en-US" altLang="en-US" sz="800" b="1" dirty="0"/>
              <a:t>1</a:t>
            </a:r>
            <a:r>
              <a:rPr lang="en-US" altLang="en-US" sz="800" b="1" dirty="0" smtClean="0"/>
              <a:t>st AM</a:t>
            </a:r>
            <a:r>
              <a:rPr lang="en-US" altLang="en-US" sz="800" dirty="0" smtClean="0"/>
              <a:t> given for the indication; Dose/day e.g. 3 x 1 g; g=gram, mg=milligram, IU=international units, MU=million IU</a:t>
            </a:r>
            <a:endParaRPr lang="en-US" altLang="en-US" sz="800" dirty="0"/>
          </a:p>
        </p:txBody>
      </p:sp>
      <p:sp>
        <p:nvSpPr>
          <p:cNvPr id="3" name="Rectangle 2"/>
          <p:cNvSpPr/>
          <p:nvPr/>
        </p:nvSpPr>
        <p:spPr>
          <a:xfrm>
            <a:off x="4141729" y="2943412"/>
            <a:ext cx="290010" cy="19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20" name="Rectangle 153"/>
          <p:cNvSpPr>
            <a:spLocks noChangeArrowheads="1"/>
          </p:cNvSpPr>
          <p:nvPr/>
        </p:nvSpPr>
        <p:spPr bwMode="auto">
          <a:xfrm>
            <a:off x="3947817" y="2921596"/>
            <a:ext cx="6477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i="1" dirty="0"/>
              <a:t> IF 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 descr="ECDC-Logo_4c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150813"/>
            <a:ext cx="7143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920750" y="115888"/>
            <a:ext cx="87137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ECDC point prevalence survey of healthcare-associated infections and antimicrobial use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 smtClean="0"/>
              <a:t>Form </a:t>
            </a:r>
            <a:r>
              <a:rPr lang="en-US" altLang="en-US" sz="1400" b="1" dirty="0"/>
              <a:t>N. National/regional data</a:t>
            </a:r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200025" y="981075"/>
            <a:ext cx="4465638" cy="2197100"/>
          </a:xfrm>
          <a:prstGeom prst="rect">
            <a:avLst/>
          </a:prstGeom>
          <a:noFill/>
          <a:ln w="28575">
            <a:solidFill>
              <a:srgbClr val="66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652463" eaLnBrk="0" hangingPunct="0">
              <a:spcBef>
                <a:spcPct val="20000"/>
              </a:spcBef>
              <a:buChar char="•"/>
              <a:tabLst>
                <a:tab pos="1173163" algn="l"/>
                <a:tab pos="2152650" algn="l"/>
                <a:tab pos="31400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Char char="–"/>
              <a:tabLst>
                <a:tab pos="1173163" algn="l"/>
                <a:tab pos="2152650" algn="l"/>
                <a:tab pos="31400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Char char="•"/>
              <a:tabLst>
                <a:tab pos="1173163" algn="l"/>
                <a:tab pos="2152650" algn="l"/>
                <a:tab pos="31400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Char char="–"/>
              <a:tabLst>
                <a:tab pos="1173163" algn="l"/>
                <a:tab pos="215265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Char char="»"/>
              <a:tabLst>
                <a:tab pos="1173163" algn="l"/>
                <a:tab pos="215265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73163" algn="l"/>
                <a:tab pos="215265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73163" algn="l"/>
                <a:tab pos="215265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73163" algn="l"/>
                <a:tab pos="215265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173163" algn="l"/>
                <a:tab pos="2152650" algn="l"/>
                <a:tab pos="31400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Country Code: _____             Network ID/Data Source: _____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b="1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</a:rPr>
              <a:t>Date start PPS :  __ / __ /____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National/regional PPS coordination centre/institute: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________________________________________________</a:t>
            </a:r>
          </a:p>
          <a:p>
            <a:pPr eaLnBrk="1" hangingPunct="1">
              <a:spcBef>
                <a:spcPct val="40000"/>
              </a:spcBef>
              <a:spcAft>
                <a:spcPct val="10000"/>
              </a:spcAft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National/regional PPS coordination programme/unit: </a:t>
            </a:r>
          </a:p>
          <a:p>
            <a:pPr eaLnBrk="1" hangingPunct="1">
              <a:spcBef>
                <a:spcPct val="40000"/>
              </a:spcBef>
              <a:spcAft>
                <a:spcPct val="10000"/>
              </a:spcAft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Name: ____________________________________________</a:t>
            </a:r>
          </a:p>
          <a:p>
            <a:pPr eaLnBrk="1" hangingPunct="1">
              <a:spcBef>
                <a:spcPct val="40000"/>
              </a:spcBef>
              <a:spcAft>
                <a:spcPct val="10000"/>
              </a:spcAft>
              <a:buFontTx/>
              <a:buNone/>
            </a:pPr>
            <a:r>
              <a:rPr lang="en-US" altLang="en-US" sz="1200">
                <a:solidFill>
                  <a:srgbClr val="000000"/>
                </a:solidFill>
              </a:rPr>
              <a:t>Website: __________________________________________</a:t>
            </a:r>
          </a:p>
        </p:txBody>
      </p:sp>
      <p:graphicFrame>
        <p:nvGraphicFramePr>
          <p:cNvPr id="7350" name="Group 1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101146"/>
              </p:ext>
            </p:extLst>
          </p:nvPr>
        </p:nvGraphicFramePr>
        <p:xfrm>
          <a:off x="4808538" y="981075"/>
          <a:ext cx="4824412" cy="3063878"/>
        </p:xfrm>
        <a:graphic>
          <a:graphicData uri="http://schemas.openxmlformats.org/drawingml/2006/table">
            <a:tbl>
              <a:tblPr/>
              <a:tblGrid>
                <a:gridCol w="2881312"/>
                <a:gridCol w="1008063"/>
                <a:gridCol w="935037"/>
              </a:tblGrid>
              <a:tr h="2888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N</a:t>
                      </a: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Year data</a:t>
                      </a: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0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N of acute care hospitals (“sites”)</a:t>
                      </a: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 administrative hospital groups</a:t>
                      </a: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N of beds in acute care hospitals</a:t>
                      </a: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N of acute care beds</a:t>
                      </a: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discharges/admissions, all</a:t>
                      </a: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4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discharges/admissions, acute care beds only</a:t>
                      </a: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patient days, all</a:t>
                      </a: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9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patient days, acute care beds only</a:t>
                      </a:r>
                    </a:p>
                  </a:txBody>
                  <a:tcPr marT="45716" marB="45716" anchor="b" horzOverflow="overflow">
                    <a:lnL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6" marB="4571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66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39" name="Rectangle 152"/>
          <p:cNvSpPr>
            <a:spLocks noChangeArrowheads="1"/>
          </p:cNvSpPr>
          <p:nvPr/>
        </p:nvSpPr>
        <p:spPr bwMode="auto">
          <a:xfrm>
            <a:off x="200025" y="4386920"/>
            <a:ext cx="9432925" cy="2210432"/>
          </a:xfrm>
          <a:prstGeom prst="rect">
            <a:avLst/>
          </a:prstGeom>
          <a:noFill/>
          <a:ln w="28575">
            <a:solidFill>
              <a:srgbClr val="66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>
            <a:lvl1pPr defTabSz="652463" eaLnBrk="0" hangingPunct="0">
              <a:spcBef>
                <a:spcPct val="20000"/>
              </a:spcBef>
              <a:buChar char="•"/>
              <a:tabLst>
                <a:tab pos="1428750" algn="l"/>
                <a:tab pos="2146300" algn="l"/>
                <a:tab pos="2959100" algn="l"/>
                <a:tab pos="3581400" algn="l"/>
                <a:tab pos="5562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52463" eaLnBrk="0" hangingPunct="0">
              <a:spcBef>
                <a:spcPct val="20000"/>
              </a:spcBef>
              <a:buChar char="–"/>
              <a:tabLst>
                <a:tab pos="1428750" algn="l"/>
                <a:tab pos="2146300" algn="l"/>
                <a:tab pos="2959100" algn="l"/>
                <a:tab pos="3581400" algn="l"/>
                <a:tab pos="5562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52463" eaLnBrk="0" hangingPunct="0">
              <a:spcBef>
                <a:spcPct val="20000"/>
              </a:spcBef>
              <a:buChar char="•"/>
              <a:tabLst>
                <a:tab pos="1428750" algn="l"/>
                <a:tab pos="2146300" algn="l"/>
                <a:tab pos="2959100" algn="l"/>
                <a:tab pos="3581400" algn="l"/>
                <a:tab pos="5562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52463" eaLnBrk="0" hangingPunct="0">
              <a:spcBef>
                <a:spcPct val="20000"/>
              </a:spcBef>
              <a:buChar char="–"/>
              <a:tabLst>
                <a:tab pos="1428750" algn="l"/>
                <a:tab pos="2146300" algn="l"/>
                <a:tab pos="2959100" algn="l"/>
                <a:tab pos="3581400" algn="l"/>
                <a:tab pos="5562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52463" eaLnBrk="0" hangingPunct="0">
              <a:spcBef>
                <a:spcPct val="20000"/>
              </a:spcBef>
              <a:buChar char="»"/>
              <a:tabLst>
                <a:tab pos="1428750" algn="l"/>
                <a:tab pos="2146300" algn="l"/>
                <a:tab pos="2959100" algn="l"/>
                <a:tab pos="3581400" algn="l"/>
                <a:tab pos="5562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428750" algn="l"/>
                <a:tab pos="2146300" algn="l"/>
                <a:tab pos="2959100" algn="l"/>
                <a:tab pos="3581400" algn="l"/>
                <a:tab pos="5562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428750" algn="l"/>
                <a:tab pos="2146300" algn="l"/>
                <a:tab pos="2959100" algn="l"/>
                <a:tab pos="3581400" algn="l"/>
                <a:tab pos="5562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428750" algn="l"/>
                <a:tab pos="2146300" algn="l"/>
                <a:tab pos="2959100" algn="l"/>
                <a:tab pos="3581400" algn="l"/>
                <a:tab pos="5562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524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428750" algn="l"/>
                <a:tab pos="2146300" algn="l"/>
                <a:tab pos="2959100" algn="l"/>
                <a:tab pos="3581400" algn="l"/>
                <a:tab pos="5562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00"/>
                </a:solidFill>
              </a:rPr>
              <a:t>Method of sampling/recruitment of hospitals (more than 1 answer possible)</a:t>
            </a:r>
            <a:r>
              <a:rPr lang="en-US" altLang="en-US" sz="1200" dirty="0">
                <a:solidFill>
                  <a:srgbClr val="000000"/>
                </a:solidFill>
              </a:rPr>
              <a:t>: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O representative systematic random sample    	O other representative sample 	O convenience sample (selection)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O all hospitals invited   			O voluntary participation   		O mandatory participation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spcAft>
                <a:spcPct val="40000"/>
              </a:spcAft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Total number of hospitals in PPS:        	Light (unit-based) protocol ____  	 Standard (patient-based) protocol _____</a:t>
            </a:r>
          </a:p>
          <a:p>
            <a:pPr eaLnBrk="1" hangingPunct="1">
              <a:spcBef>
                <a:spcPct val="0"/>
              </a:spcBef>
              <a:spcAft>
                <a:spcPct val="40000"/>
              </a:spcAft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Number of hospitals submitted to ECDC:	Light (unit-based) protocol ____  	 Standard (patient-based) protocol _____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</a:rPr>
              <a:t>Comments/observations: </a:t>
            </a:r>
            <a:r>
              <a:rPr lang="en-US" altLang="en-US" sz="1200" dirty="0" smtClean="0">
                <a:solidFill>
                  <a:srgbClr val="000000"/>
                </a:solidFill>
              </a:rPr>
              <a:t>_____________________________________________________________________________________________________________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</a:rPr>
              <a:t>_____________________________________________________________________________________________________________</a:t>
            </a:r>
            <a:endParaRPr lang="en-US" altLang="en-US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Url xmlns="5c728178-6efc-4233-8faf-5837ddb4420c">
      <Url>http://website10.ecdcdmz.europa.eu/en/healthtopics/Healthcare-associated_infections/point-prevalence-survey/_layouts/DocIdRedir.aspx?ID=NMFWZX5DU2U3-1786-3</Url>
      <Description>NMFWZX5DU2U3-1786-3</Description>
    </_dlc_DocIdUrl>
    <_dlc_DocId xmlns="5c728178-6efc-4233-8faf-5837ddb4420c">NMFWZX5DU2U3-1786-3</_dlc_DocId>
    <_dlc_DocIdPersistId xmlns="5c728178-6efc-4233-8faf-5837ddb4420c">false</_dlc_DocIdPersistI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de887f88-4a24-49db-a549-4c3cbb517053" ContentTypeId="0x010100F92FB91056B24E40ACCE93A804002EFF001822ADB6403249B6AC60D10F8970E85E0002324C79913E41DFAC45BE82D1D0F324" PreviousValue="true"/>
</file>

<file path=customXml/item5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577B1B9518C0429012CBDE03498F22" ma:contentTypeVersion="1" ma:contentTypeDescription="Create a new document." ma:contentTypeScope="" ma:versionID="f14ae037fc543e404910f7cfae78bda3">
  <xsd:schema xmlns:xsd="http://www.w3.org/2001/XMLSchema" xmlns:xs="http://www.w3.org/2001/XMLSchema" xmlns:p="http://schemas.microsoft.com/office/2006/metadata/properties" xmlns:ns1="http://schemas.microsoft.com/sharepoint/v3" xmlns:ns2="5c728178-6efc-4233-8faf-5837ddb4420c" targetNamespace="http://schemas.microsoft.com/office/2006/metadata/properties" ma:root="true" ma:fieldsID="8037537e3f618ca8a56ea8c5b7b51b97" ns1:_="" ns2:_="">
    <xsd:import namespace="http://schemas.microsoft.com/sharepoint/v3"/>
    <xsd:import namespace="5c728178-6efc-4233-8faf-5837ddb442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28178-6efc-4233-8faf-5837ddb442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64498F-D1F9-4FA9-A4D6-F0EE920AEC83}"/>
</file>

<file path=customXml/itemProps2.xml><?xml version="1.0" encoding="utf-8"?>
<ds:datastoreItem xmlns:ds="http://schemas.openxmlformats.org/officeDocument/2006/customXml" ds:itemID="{0E75790B-D469-4BE8-929F-B1C65E627D91}"/>
</file>

<file path=customXml/itemProps3.xml><?xml version="1.0" encoding="utf-8"?>
<ds:datastoreItem xmlns:ds="http://schemas.openxmlformats.org/officeDocument/2006/customXml" ds:itemID="{602133FA-5464-4455-BB71-C14CD5F5638D}"/>
</file>

<file path=customXml/itemProps4.xml><?xml version="1.0" encoding="utf-8"?>
<ds:datastoreItem xmlns:ds="http://schemas.openxmlformats.org/officeDocument/2006/customXml" ds:itemID="{9707B7C6-14E1-4C3D-AC86-4BBE4AEFC3EF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373D8DD1-A10E-4802-90BF-BDE0C1EEA25E}">
  <ds:schemaRefs>
    <ds:schemaRef ds:uri="http://schemas.microsoft.com/office/2006/metadata/customXsn"/>
  </ds:schemaRefs>
</ds:datastoreItem>
</file>

<file path=customXml/itemProps6.xml><?xml version="1.0" encoding="utf-8"?>
<ds:datastoreItem xmlns:ds="http://schemas.openxmlformats.org/officeDocument/2006/customXml" ds:itemID="{22821E0F-560B-4359-85F3-EA34BAF6C34D}"/>
</file>

<file path=docProps/app.xml><?xml version="1.0" encoding="utf-8"?>
<Properties xmlns="http://schemas.openxmlformats.org/officeDocument/2006/extended-properties" xmlns:vt="http://schemas.openxmlformats.org/officeDocument/2006/docPropsVTypes">
  <TotalTime>105387</TotalTime>
  <Words>2375</Words>
  <Application>Microsoft Office PowerPoint</Application>
  <PresentationFormat>A4 Paper (210x297 mm)</PresentationFormat>
  <Paragraphs>470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Tahoma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IPH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PPS of HAIs and antimicrobial use in European acute care hospitals, protocol version 5.3, Sep 2016</dc:title>
  <dc:creator>cs</dc:creator>
  <cp:keywords/>
  <cp:lastModifiedBy>Carl Suetens</cp:lastModifiedBy>
  <cp:revision>541</cp:revision>
  <cp:lastPrinted>2015-10-21T06:31:41Z</cp:lastPrinted>
  <dcterms:created xsi:type="dcterms:W3CDTF">2010-11-06T12:04:28Z</dcterms:created>
  <dcterms:modified xsi:type="dcterms:W3CDTF">2016-10-12T17:44:28Z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CDC_Abstract">
    <vt:lpwstr>&lt;div&gt;&lt;/div&gt;</vt:lpwstr>
  </property>
  <property fmtid="{D5CDD505-2E9C-101B-9397-08002B2CF9AE}" pid="3" name="ECDC_Publisher">
    <vt:lpwstr>ECDC</vt:lpwstr>
  </property>
  <property fmtid="{D5CDD505-2E9C-101B-9397-08002B2CF9AE}" pid="4" name="EPIET_DocumentType">
    <vt:lpwstr/>
  </property>
  <property fmtid="{D5CDD505-2E9C-101B-9397-08002B2CF9AE}" pid="5" name="ECDC_Copyright">
    <vt:lpwstr>ECDC</vt:lpwstr>
  </property>
  <property fmtid="{D5CDD505-2E9C-101B-9397-08002B2CF9AE}" pid="6" name="ContentType">
    <vt:lpwstr>ECDC_Document</vt:lpwstr>
  </property>
  <property fmtid="{D5CDD505-2E9C-101B-9397-08002B2CF9AE}" pid="7" name="ECDC_DocumentType">
    <vt:lpwstr>Document</vt:lpwstr>
  </property>
  <property fmtid="{D5CDD505-2E9C-101B-9397-08002B2CF9AE}" pid="8" name="ContentTypeId">
    <vt:lpwstr>0x0101000F577B1B9518C0429012CBDE03498F22</vt:lpwstr>
  </property>
  <property fmtid="{D5CDD505-2E9C-101B-9397-08002B2CF9AE}" pid="9" name="ECDC_DMS_Organigramme">
    <vt:lpwstr>345;#Publications|5ba51513-6ee6-4aab-abac-3d87b7b8a9c3</vt:lpwstr>
  </property>
  <property fmtid="{D5CDD505-2E9C-101B-9397-08002B2CF9AE}" pid="10" name="_dlc_DocId">
    <vt:lpwstr>DMSPHC-1414929164-70</vt:lpwstr>
  </property>
  <property fmtid="{D5CDD505-2E9C-101B-9397-08002B2CF9AE}" pid="11" name="_dlc_DocIdUrl">
    <vt:lpwstr>http://dms.ecdcnet.europa.eu/sites/phc/externalcomms/publications/_layouts/15/DocIdRedir.aspx?ID=DMSPHC-1414929164-70, DMSPHC-1414929164-70</vt:lpwstr>
  </property>
  <property fmtid="{D5CDD505-2E9C-101B-9397-08002B2CF9AE}" pid="12" name="_dlc_DocIdItemGuid">
    <vt:lpwstr>20cbe6d2-2168-48fd-8e36-c1775f2cdcaf</vt:lpwstr>
  </property>
  <property fmtid="{D5CDD505-2E9C-101B-9397-08002B2CF9AE}" pid="13" name="ECDC_Subject_does">
    <vt:lpwstr/>
  </property>
  <property fmtid="{D5CDD505-2E9C-101B-9397-08002B2CF9AE}" pid="14" name="TaxKeyword">
    <vt:lpwstr/>
  </property>
  <property fmtid="{D5CDD505-2E9C-101B-9397-08002B2CF9AE}" pid="15" name="DMS Product">
    <vt:lpwstr/>
  </property>
  <property fmtid="{D5CDD505-2E9C-101B-9397-08002B2CF9AE}" pid="16" name="ECDC_Target_audience">
    <vt:lpwstr/>
  </property>
  <property fmtid="{D5CDD505-2E9C-101B-9397-08002B2CF9AE}" pid="17" name="ECDC_DMS_Country">
    <vt:lpwstr/>
  </property>
  <property fmtid="{D5CDD505-2E9C-101B-9397-08002B2CF9AE}" pid="18" name="ECDC_DMS_MIS_Activity_code">
    <vt:lpwstr/>
  </property>
  <property fmtid="{D5CDD505-2E9C-101B-9397-08002B2CF9AE}" pid="19" name="Meeting Code">
    <vt:lpwstr/>
  </property>
  <property fmtid="{D5CDD505-2E9C-101B-9397-08002B2CF9AE}" pid="20" name="ECDC_Subject_who">
    <vt:lpwstr/>
  </property>
  <property fmtid="{D5CDD505-2E9C-101B-9397-08002B2CF9AE}" pid="21" name="ECDC_DMS_Project">
    <vt:lpwstr/>
  </property>
  <property fmtid="{D5CDD505-2E9C-101B-9397-08002B2CF9AE}" pid="22" name="ECDC_Subject_what">
    <vt:lpwstr>49;#healthcare-associated infections|097c24a6-e628-450f-8f0c-0dfc54490eed</vt:lpwstr>
  </property>
  <property fmtid="{D5CDD505-2E9C-101B-9397-08002B2CF9AE}" pid="23" name="ECDC_DMS_Communication_Document_Type">
    <vt:lpwstr>1340;#image|26287ee7-4694-4cb1-a932-7ca08cf6dc0e</vt:lpwstr>
  </property>
  <property fmtid="{D5CDD505-2E9C-101B-9397-08002B2CF9AE}" pid="24" name="Order">
    <vt:r8>300</vt:r8>
  </property>
  <property fmtid="{D5CDD505-2E9C-101B-9397-08002B2CF9AE}" pid="25" name="xd_Signature">
    <vt:bool>false</vt:bool>
  </property>
  <property fmtid="{D5CDD505-2E9C-101B-9397-08002B2CF9AE}" pid="26" name="xd_ProgID">
    <vt:lpwstr/>
  </property>
  <property fmtid="{D5CDD505-2E9C-101B-9397-08002B2CF9AE}" pid="27" name="_SourceUrl">
    <vt:lpwstr/>
  </property>
  <property fmtid="{D5CDD505-2E9C-101B-9397-08002B2CF9AE}" pid="28" name="_SharedFileIndex">
    <vt:lpwstr/>
  </property>
  <property fmtid="{D5CDD505-2E9C-101B-9397-08002B2CF9AE}" pid="29" name="TemplateUrl">
    <vt:lpwstr/>
  </property>
</Properties>
</file>