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5"/>
    <p:sldMasterId id="2147483653" r:id="rId6"/>
    <p:sldMasterId id="2147483655" r:id="rId7"/>
    <p:sldMasterId id="2147483657" r:id="rId8"/>
    <p:sldMasterId id="2147483656" r:id="rId9"/>
    <p:sldMasterId id="2147483660" r:id="rId10"/>
  </p:sldMasterIdLst>
  <p:notesMasterIdLst>
    <p:notesMasterId r:id="rId35"/>
  </p:notesMasterIdLst>
  <p:handoutMasterIdLst>
    <p:handoutMasterId r:id="rId36"/>
  </p:handoutMasterIdLst>
  <p:sldIdLst>
    <p:sldId id="599" r:id="rId11"/>
    <p:sldId id="600" r:id="rId12"/>
    <p:sldId id="635" r:id="rId13"/>
    <p:sldId id="634" r:id="rId14"/>
    <p:sldId id="638" r:id="rId15"/>
    <p:sldId id="639" r:id="rId16"/>
    <p:sldId id="631" r:id="rId17"/>
    <p:sldId id="691" r:id="rId18"/>
    <p:sldId id="645" r:id="rId19"/>
    <p:sldId id="692" r:id="rId20"/>
    <p:sldId id="640" r:id="rId21"/>
    <p:sldId id="641" r:id="rId22"/>
    <p:sldId id="630" r:id="rId23"/>
    <p:sldId id="617" r:id="rId24"/>
    <p:sldId id="693" r:id="rId25"/>
    <p:sldId id="642" r:id="rId26"/>
    <p:sldId id="614" r:id="rId27"/>
    <p:sldId id="644" r:id="rId28"/>
    <p:sldId id="694" r:id="rId29"/>
    <p:sldId id="696" r:id="rId30"/>
    <p:sldId id="695" r:id="rId31"/>
    <p:sldId id="583" r:id="rId32"/>
    <p:sldId id="626" r:id="rId33"/>
    <p:sldId id="685" r:id="rId34"/>
  </p:sldIdLst>
  <p:sldSz cx="9144000" cy="6858000" type="screen4x3"/>
  <p:notesSz cx="6810375" cy="9942513"/>
  <p:defaultTextStyle>
    <a:defPPr>
      <a:defRPr lang="de-DE"/>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17">
          <p15:clr>
            <a:srgbClr val="A4A3A4"/>
          </p15:clr>
        </p15:guide>
        <p15:guide id="4" pos="3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69AE23"/>
    <a:srgbClr val="755E98"/>
    <a:srgbClr val="74B9BE"/>
    <a:srgbClr val="996633"/>
    <a:srgbClr val="765B87"/>
    <a:srgbClr val="993300"/>
    <a:srgbClr val="C8C82E"/>
    <a:srgbClr val="FF5050"/>
    <a:srgbClr val="B9D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96479" autoAdjust="0"/>
  </p:normalViewPr>
  <p:slideViewPr>
    <p:cSldViewPr>
      <p:cViewPr varScale="1">
        <p:scale>
          <a:sx n="109" d="100"/>
          <a:sy n="109" d="100"/>
        </p:scale>
        <p:origin x="2046" y="96"/>
      </p:cViewPr>
      <p:guideLst>
        <p:guide orient="horz" pos="2160"/>
        <p:guide pos="2880"/>
        <p:guide pos="5517"/>
        <p:guide pos="356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2196"/>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2" y="0"/>
            <a:ext cx="2951693" cy="495855"/>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defTabSz="923906">
              <a:defRPr sz="1200">
                <a:latin typeface="Arial" charset="0"/>
              </a:defRPr>
            </a:lvl1pPr>
          </a:lstStyle>
          <a:p>
            <a:r>
              <a:rPr lang="fr-FR" smtClean="0"/>
              <a:t>HIV/AIDS  Surveillance in Europe 2011</a:t>
            </a:r>
            <a:endParaRPr lang="en-US"/>
          </a:p>
        </p:txBody>
      </p:sp>
      <p:sp>
        <p:nvSpPr>
          <p:cNvPr id="135171" name="Rectangle 3"/>
          <p:cNvSpPr>
            <a:spLocks noGrp="1" noChangeArrowheads="1"/>
          </p:cNvSpPr>
          <p:nvPr>
            <p:ph type="dt" sz="quarter" idx="1"/>
          </p:nvPr>
        </p:nvSpPr>
        <p:spPr bwMode="auto">
          <a:xfrm>
            <a:off x="3857092" y="0"/>
            <a:ext cx="2951693" cy="495855"/>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defTabSz="923906">
              <a:defRPr sz="1200">
                <a:latin typeface="Arial" charset="0"/>
              </a:defRPr>
            </a:lvl1pPr>
          </a:lstStyle>
          <a:p>
            <a:endParaRPr lang="en-US"/>
          </a:p>
        </p:txBody>
      </p:sp>
      <p:sp>
        <p:nvSpPr>
          <p:cNvPr id="135172" name="Rectangle 4"/>
          <p:cNvSpPr>
            <a:spLocks noGrp="1" noChangeArrowheads="1"/>
          </p:cNvSpPr>
          <p:nvPr>
            <p:ph type="ftr" sz="quarter" idx="2"/>
          </p:nvPr>
        </p:nvSpPr>
        <p:spPr bwMode="auto">
          <a:xfrm>
            <a:off x="2" y="9445070"/>
            <a:ext cx="2951693" cy="495855"/>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defTabSz="923906">
              <a:defRPr sz="1200">
                <a:latin typeface="Arial" charset="0"/>
              </a:defRPr>
            </a:lvl1pPr>
          </a:lstStyle>
          <a:p>
            <a:endParaRPr lang="en-US"/>
          </a:p>
        </p:txBody>
      </p:sp>
      <p:sp>
        <p:nvSpPr>
          <p:cNvPr id="135173" name="Rectangle 5"/>
          <p:cNvSpPr>
            <a:spLocks noGrp="1" noChangeArrowheads="1"/>
          </p:cNvSpPr>
          <p:nvPr>
            <p:ph type="sldNum" sz="quarter" idx="3"/>
          </p:nvPr>
        </p:nvSpPr>
        <p:spPr bwMode="auto">
          <a:xfrm>
            <a:off x="3857092" y="9445070"/>
            <a:ext cx="2951693" cy="495855"/>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defTabSz="923906">
              <a:defRPr sz="1200">
                <a:latin typeface="Arial" charset="0"/>
              </a:defRPr>
            </a:lvl1pPr>
          </a:lstStyle>
          <a:p>
            <a:fld id="{8394977B-E9C3-43C1-A102-B117C8A4D01B}" type="slidenum">
              <a:rPr lang="en-US"/>
              <a:pPr/>
              <a:t>‹#›</a:t>
            </a:fld>
            <a:endParaRPr lang="en-US"/>
          </a:p>
        </p:txBody>
      </p:sp>
    </p:spTree>
    <p:extLst>
      <p:ext uri="{BB962C8B-B14F-4D97-AF65-F5344CB8AC3E}">
        <p14:creationId xmlns:p14="http://schemas.microsoft.com/office/powerpoint/2010/main" val="40020688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2" y="0"/>
            <a:ext cx="2951693" cy="495855"/>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defTabSz="923906">
              <a:defRPr sz="1200">
                <a:latin typeface="Arial" charset="0"/>
              </a:defRPr>
            </a:lvl1pPr>
          </a:lstStyle>
          <a:p>
            <a:r>
              <a:rPr lang="fr-FR" smtClean="0"/>
              <a:t>HIV/AIDS  Surveillance in Europe 2011</a:t>
            </a:r>
            <a:endParaRPr lang="en-US"/>
          </a:p>
        </p:txBody>
      </p:sp>
      <p:sp>
        <p:nvSpPr>
          <p:cNvPr id="120835" name="Rectangle 3"/>
          <p:cNvSpPr>
            <a:spLocks noGrp="1" noChangeArrowheads="1"/>
          </p:cNvSpPr>
          <p:nvPr>
            <p:ph type="dt" idx="1"/>
          </p:nvPr>
        </p:nvSpPr>
        <p:spPr bwMode="auto">
          <a:xfrm>
            <a:off x="3857092" y="0"/>
            <a:ext cx="2951693" cy="495855"/>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lvl1pPr algn="r" defTabSz="923906">
              <a:defRPr sz="1200">
                <a:latin typeface="Arial" charset="0"/>
              </a:defRPr>
            </a:lvl1pPr>
          </a:lstStyle>
          <a:p>
            <a:endParaRPr lang="en-US"/>
          </a:p>
        </p:txBody>
      </p:sp>
      <p:sp>
        <p:nvSpPr>
          <p:cNvPr id="120836" name="Rectangle 4"/>
          <p:cNvSpPr>
            <a:spLocks noGrp="1" noRot="1" noChangeAspect="1" noChangeArrowheads="1" noTextEdit="1"/>
          </p:cNvSpPr>
          <p:nvPr>
            <p:ph type="sldImg" idx="2"/>
          </p:nvPr>
        </p:nvSpPr>
        <p:spPr bwMode="auto">
          <a:xfrm>
            <a:off x="919163" y="747713"/>
            <a:ext cx="4972050" cy="3729037"/>
          </a:xfrm>
          <a:prstGeom prst="rect">
            <a:avLst/>
          </a:prstGeom>
          <a:noFill/>
          <a:ln w="9525">
            <a:solidFill>
              <a:srgbClr val="000000"/>
            </a:solidFill>
            <a:miter lim="800000"/>
            <a:headEnd/>
            <a:tailEnd/>
          </a:ln>
          <a:effectLst/>
        </p:spPr>
      </p:sp>
      <p:sp>
        <p:nvSpPr>
          <p:cNvPr id="120837" name="Rectangle 5"/>
          <p:cNvSpPr>
            <a:spLocks noGrp="1" noChangeArrowheads="1"/>
          </p:cNvSpPr>
          <p:nvPr>
            <p:ph type="body" sz="quarter" idx="3"/>
          </p:nvPr>
        </p:nvSpPr>
        <p:spPr bwMode="auto">
          <a:xfrm>
            <a:off x="681038" y="4723330"/>
            <a:ext cx="5448300" cy="4472224"/>
          </a:xfrm>
          <a:prstGeom prst="rect">
            <a:avLst/>
          </a:prstGeom>
          <a:noFill/>
          <a:ln w="9525">
            <a:noFill/>
            <a:miter lim="800000"/>
            <a:headEnd/>
            <a:tailEnd/>
          </a:ln>
          <a:effectLst/>
        </p:spPr>
        <p:txBody>
          <a:bodyPr vert="horz" wrap="square" lIns="92429" tIns="46214" rIns="92429" bIns="462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8" name="Rectangle 6"/>
          <p:cNvSpPr>
            <a:spLocks noGrp="1" noChangeArrowheads="1"/>
          </p:cNvSpPr>
          <p:nvPr>
            <p:ph type="ftr" sz="quarter" idx="4"/>
          </p:nvPr>
        </p:nvSpPr>
        <p:spPr bwMode="auto">
          <a:xfrm>
            <a:off x="2" y="9445070"/>
            <a:ext cx="2951693" cy="495855"/>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defTabSz="923906">
              <a:defRPr sz="1200">
                <a:latin typeface="Arial" charset="0"/>
              </a:defRPr>
            </a:lvl1pPr>
          </a:lstStyle>
          <a:p>
            <a:endParaRPr lang="en-US"/>
          </a:p>
        </p:txBody>
      </p:sp>
      <p:sp>
        <p:nvSpPr>
          <p:cNvPr id="120839" name="Rectangle 7"/>
          <p:cNvSpPr>
            <a:spLocks noGrp="1" noChangeArrowheads="1"/>
          </p:cNvSpPr>
          <p:nvPr>
            <p:ph type="sldNum" sz="quarter" idx="5"/>
          </p:nvPr>
        </p:nvSpPr>
        <p:spPr bwMode="auto">
          <a:xfrm>
            <a:off x="3857092" y="9445070"/>
            <a:ext cx="2951693" cy="495855"/>
          </a:xfrm>
          <a:prstGeom prst="rect">
            <a:avLst/>
          </a:prstGeom>
          <a:noFill/>
          <a:ln w="9525">
            <a:noFill/>
            <a:miter lim="800000"/>
            <a:headEnd/>
            <a:tailEnd/>
          </a:ln>
          <a:effectLst/>
        </p:spPr>
        <p:txBody>
          <a:bodyPr vert="horz" wrap="square" lIns="92429" tIns="46214" rIns="92429" bIns="46214" numCol="1" anchor="b" anchorCtr="0" compatLnSpc="1">
            <a:prstTxWarp prst="textNoShape">
              <a:avLst/>
            </a:prstTxWarp>
          </a:bodyPr>
          <a:lstStyle>
            <a:lvl1pPr algn="r" defTabSz="923906">
              <a:defRPr sz="1200">
                <a:latin typeface="Arial" charset="0"/>
              </a:defRPr>
            </a:lvl1pPr>
          </a:lstStyle>
          <a:p>
            <a:fld id="{6303F1EE-00BB-41DA-BEA3-066BE4ADFA6A}" type="slidenum">
              <a:rPr lang="en-US"/>
              <a:pPr/>
              <a:t>‹#›</a:t>
            </a:fld>
            <a:endParaRPr lang="en-US"/>
          </a:p>
        </p:txBody>
      </p:sp>
    </p:spTree>
    <p:extLst>
      <p:ext uri="{BB962C8B-B14F-4D97-AF65-F5344CB8AC3E}">
        <p14:creationId xmlns:p14="http://schemas.microsoft.com/office/powerpoint/2010/main" val="23148295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0E548A4-ADEC-4ED6-BCD3-26E5F83FB2FA}" type="slidenum">
              <a:rPr lang="en-US"/>
              <a:pPr/>
              <a:t>0</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1078344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400558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105973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311733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270628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309359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380781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94434F-275A-455E-9CC3-C3C5EAE56174}" type="slidenum">
              <a:rPr lang="en-US"/>
              <a:pPr/>
              <a:t>21</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3130986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5E18BA8-3492-4943-828F-EEFAD7737E2D}" type="slidenum">
              <a:rPr lang="en-US"/>
              <a:pPr/>
              <a:t>22</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4109847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4996948-3C9D-4A18-851F-8DEAAC208977}" type="slidenum">
              <a:rPr lang="en-US"/>
              <a:pPr/>
              <a:t>23</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178397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4457249-4153-47B4-9428-7738EB3E21C0}" type="slidenum">
              <a:rPr lang="en-US"/>
              <a:pPr/>
              <a:t>1</a:t>
            </a:fld>
            <a:endParaRPr lang="en-US"/>
          </a:p>
        </p:txBody>
      </p:sp>
      <p:sp>
        <p:nvSpPr>
          <p:cNvPr id="848898" name="Rectangle 2"/>
          <p:cNvSpPr>
            <a:spLocks noGrp="1" noRot="1" noChangeAspect="1" noChangeArrowheads="1" noTextEdit="1"/>
          </p:cNvSpPr>
          <p:nvPr>
            <p:ph type="sldImg"/>
          </p:nvPr>
        </p:nvSpPr>
        <p:spPr>
          <a:xfrm>
            <a:off x="920750" y="747713"/>
            <a:ext cx="4970463" cy="3727450"/>
          </a:xfrm>
          <a:ln/>
        </p:spPr>
      </p:sp>
      <p:sp>
        <p:nvSpPr>
          <p:cNvPr id="848899" name="Rectangle 3"/>
          <p:cNvSpPr>
            <a:spLocks noGrp="1" noChangeArrowheads="1"/>
          </p:cNvSpPr>
          <p:nvPr>
            <p:ph type="body" idx="1"/>
          </p:nvPr>
        </p:nvSpPr>
        <p:spPr>
          <a:xfrm>
            <a:off x="681038" y="4721742"/>
            <a:ext cx="5448300" cy="4473812"/>
          </a:xfrm>
        </p:spPr>
        <p:txBody>
          <a:bodyPr/>
          <a:lstStyle/>
          <a:p>
            <a:r>
              <a:rPr lang="en-GB" dirty="0" smtClean="0"/>
              <a:t> </a:t>
            </a:r>
            <a:endParaRPr lang="en-GB" dirty="0"/>
          </a:p>
          <a:p>
            <a:endParaRPr lang="en-GB" dirty="0"/>
          </a:p>
        </p:txBody>
      </p:sp>
      <p:sp>
        <p:nvSpPr>
          <p:cNvPr id="6" name="Header Placeholder 5"/>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324026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327739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10190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404353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44672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178252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6275" y="571500"/>
            <a:ext cx="3381375" cy="2536825"/>
          </a:xfrm>
          <a:ln/>
        </p:spPr>
      </p:sp>
      <p:sp>
        <p:nvSpPr>
          <p:cNvPr id="11267" name="Notes Placeholder 2"/>
          <p:cNvSpPr>
            <a:spLocks noGrp="1"/>
          </p:cNvSpPr>
          <p:nvPr>
            <p:ph type="body" idx="1"/>
          </p:nvPr>
        </p:nvSpPr>
        <p:spPr>
          <a:noFill/>
          <a:ln/>
        </p:spPr>
        <p:txBody>
          <a:bodyPr/>
          <a:lstStyle/>
          <a:p>
            <a:pPr eaLnBrk="1" hangingPunct="1"/>
            <a:endParaRPr lang="en-GB" dirty="0" smtClean="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Tree>
    <p:extLst>
      <p:ext uri="{BB962C8B-B14F-4D97-AF65-F5344CB8AC3E}">
        <p14:creationId xmlns:p14="http://schemas.microsoft.com/office/powerpoint/2010/main" val="139868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fr-FR" smtClean="0"/>
              <a:t>HIV/AIDS  Surveillance in Europe 2011</a:t>
            </a:r>
            <a:endParaRPr lang="en-US"/>
          </a:p>
        </p:txBody>
      </p:sp>
      <p:sp>
        <p:nvSpPr>
          <p:cNvPr id="5" name="Slide Number Placeholder 4"/>
          <p:cNvSpPr>
            <a:spLocks noGrp="1"/>
          </p:cNvSpPr>
          <p:nvPr>
            <p:ph type="sldNum" sz="quarter" idx="11"/>
          </p:nvPr>
        </p:nvSpPr>
        <p:spPr/>
        <p:txBody>
          <a:bodyPr/>
          <a:lstStyle/>
          <a:p>
            <a:fld id="{6303F1EE-00BB-41DA-BEA3-066BE4ADFA6A}" type="slidenum">
              <a:rPr lang="en-US" smtClean="0"/>
              <a:pPr/>
              <a:t>12</a:t>
            </a:fld>
            <a:endParaRPr lang="en-US"/>
          </a:p>
        </p:txBody>
      </p:sp>
    </p:spTree>
    <p:extLst>
      <p:ext uri="{BB962C8B-B14F-4D97-AF65-F5344CB8AC3E}">
        <p14:creationId xmlns:p14="http://schemas.microsoft.com/office/powerpoint/2010/main" val="64327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F81F1C1-6E75-4B36-8E66-5084B55E39E0}" type="slidenum">
              <a:rPr lang="en-GB"/>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97F77C2-963E-4FE1-978F-09FE9C826189}" type="slidenum">
              <a:rPr lang="en-GB"/>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23C1831E-993B-457B-A26C-77AED5362846}" type="slidenum">
              <a:rPr lang="en-GB"/>
              <a:pPr/>
              <a:t>‹#›</a:t>
            </a:fld>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8DE46C6C-67BE-45C7-AA09-609BE2ADD136}" type="slidenum">
              <a:rPr lang="en-GB"/>
              <a:pPr/>
              <a:t>‹#›</a:t>
            </a:fld>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0940F4D-D315-43A1-BB21-027D87A1198D}" type="slidenum">
              <a:rPr lang="en-GB"/>
              <a:pPr/>
              <a:t>‹#›</a:t>
            </a:fld>
            <a:endParaRPr lang="en-GB"/>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C48CD3-7D44-486F-BDAD-61FDACEB6F86}" type="slidenum">
              <a:rPr lang="en-GB"/>
              <a:pPr/>
              <a:t>‹#›</a:t>
            </a:fld>
            <a:endParaRPr lang="en-GB"/>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4F598D7-3762-440D-B363-17ED82F43BCA}" type="slidenum">
              <a:rPr lang="en-GB"/>
              <a:pPr/>
              <a:t>‹#›</a:t>
            </a:fld>
            <a:endParaRPr lang="en-GB"/>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BFDAF94-3528-4D0D-97D1-86FB6384AB34}" type="slidenum">
              <a:rPr lang="en-GB"/>
              <a:pPr/>
              <a:t>‹#›</a:t>
            </a:fld>
            <a:endParaRPr lang="en-GB"/>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FADF9E2-B620-4970-8D59-A887DEAAC2DB}" type="slidenum">
              <a:rPr lang="en-GB"/>
              <a:pPr/>
              <a:t>‹#›</a:t>
            </a:fld>
            <a:endParaRPr lang="en-GB"/>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7B6BBC4-3C23-45DA-86F3-CEDD95BCCF00}"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pPr/>
              <a:t>‹#›</a:t>
            </a:fld>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59167628-9D88-486D-90DB-F5CFD0C81298}" type="slidenum">
              <a:rPr lang="en-GB"/>
              <a:pPr/>
              <a:t>‹#›</a:t>
            </a:fld>
            <a:endParaRPr lang="en-GB"/>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BFEDBF4-C0D7-4F3F-AF2D-43D7FD57C985}" type="slidenum">
              <a:rPr lang="en-GB"/>
              <a:pPr/>
              <a:t>‹#›</a:t>
            </a:fld>
            <a:endParaRPr lang="en-GB"/>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C9D030-57BD-4126-856C-36ADA1699B81}" type="slidenum">
              <a:rPr lang="en-GB"/>
              <a:pPr/>
              <a:t>‹#›</a:t>
            </a:fld>
            <a:endParaRPr lang="en-GB"/>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4318000"/>
            <a:ext cx="4151313"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7563" y="4318000"/>
            <a:ext cx="4152900"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B890812-290C-42B0-8402-11231FCD307E}" type="slidenum">
              <a:rPr lang="en-GB"/>
              <a:pPr/>
              <a:t>‹#›</a:t>
            </a:fld>
            <a:endParaRPr lang="en-GB"/>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F370085-03CB-4061-BE46-94C1AEF6E75F}" type="slidenum">
              <a:rPr lang="en-GB"/>
              <a:pPr/>
              <a:t>‹#›</a:t>
            </a:fld>
            <a:endParaRPr lang="en-GB"/>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2413C24C-F751-4CD2-AECD-5C6CA7F78B60}" type="slidenum">
              <a:rPr lang="en-GB"/>
              <a:pPr/>
              <a:t>‹#›</a:t>
            </a:fld>
            <a:endParaRPr lang="en-GB"/>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6083CFA-8593-4B2A-A42F-EF9876D1CDA5}" type="slidenum">
              <a:rPr lang="en-GB"/>
              <a:pPr/>
              <a:t>‹#›</a:t>
            </a:fld>
            <a:endParaRPr lang="en-GB"/>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7D9475-6423-4080-BD9A-81A207339697}" type="slidenum">
              <a:rPr lang="en-GB"/>
              <a:pPr/>
              <a:t>‹#›</a:t>
            </a:fld>
            <a:endParaRPr lang="en-GB"/>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FC20F25-60CF-47D2-9B46-FFF3A0344B6C}" type="slidenum">
              <a:rPr lang="en-GB"/>
              <a:pPr/>
              <a:t>‹#›</a:t>
            </a:fld>
            <a:endParaRPr lang="en-GB"/>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4D24D73-762B-4A90-8E6B-2116170CD2F6}" type="slidenum">
              <a:rPr lang="en-GB"/>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pPr/>
              <a:t>‹#›</a:t>
            </a:fld>
            <a:endParaRPr lang="en-GB"/>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98863"/>
            <a:ext cx="2112963" cy="191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598863"/>
            <a:ext cx="6191250" cy="191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43B2AD7-53CB-4D2A-8D89-E676EADC80FD}" type="slidenum">
              <a:rPr lang="en-GB"/>
              <a:pPr/>
              <a:t>‹#›</a:t>
            </a:fld>
            <a:endParaRPr lang="en-GB"/>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632EDE5B-FE81-4CA3-9005-9773BBA9B714}" type="slidenum">
              <a:rPr lang="en-GB"/>
              <a:pPr/>
              <a:t>‹#›</a:t>
            </a:fld>
            <a:endParaRPr lang="en-GB"/>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9E5BC68-A371-4E6B-9B67-1AC1FE5219DE}" type="slidenum">
              <a:rPr lang="en-GB"/>
              <a:pPr/>
              <a:t>‹#›</a:t>
            </a:fld>
            <a:endParaRPr lang="en-GB"/>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AE2EE55-A133-476A-AD80-6673E6909CB7}" type="slidenum">
              <a:rPr lang="en-GB"/>
              <a:pPr/>
              <a:t>‹#›</a:t>
            </a:fld>
            <a:endParaRPr lang="en-GB"/>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4318000"/>
            <a:ext cx="4151313"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7563" y="4318000"/>
            <a:ext cx="4152900" cy="119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734D742-DDBC-4637-AB89-DB4B2D8660C2}"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141663F-4237-4341-8250-8F3A4D0EB963}" type="slidenum">
              <a:rPr lang="en-GB"/>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880C00E8-8A46-46FB-B1DE-9B46596D216C}" type="slidenum">
              <a:rPr lang="en-GB"/>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5FE1E3-B35A-4860-9535-41E9A5DB042B}" type="slidenum">
              <a:rPr lang="en-GB"/>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F294B70-2276-4AC6-BB87-889A46323EDB}" type="slidenum">
              <a:rPr lang="en-GB"/>
              <a:pPr/>
              <a:t>‹#›</a:t>
            </a:fld>
            <a:endParaRPr lang="en-GB"/>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DC5DC1-C90D-4D6D-8962-F0128F8AD67E}"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pPr/>
              <a:t>‹#›</a:t>
            </a:fld>
            <a:endParaRPr lang="en-GB"/>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C468800C-2C5A-465B-9E53-89650F29D63F}" type="slidenum">
              <a:rPr lang="en-GB"/>
              <a:pPr/>
              <a:t>‹#›</a:t>
            </a:fld>
            <a:endParaRPr lang="en-GB"/>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98863"/>
            <a:ext cx="2112963" cy="191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598863"/>
            <a:ext cx="6191250" cy="191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5A9F7DA-3362-4777-A23E-ED2457099889}" type="slidenum">
              <a:rPr lang="en-GB"/>
              <a:pPr/>
              <a:t>‹#›</a:t>
            </a:fld>
            <a:endParaRPr lang="en-GB"/>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2F3101D7-3DE0-4E51-B345-D94609A74277}" type="slidenum">
              <a:rPr lang="en-GB"/>
              <a:pPr/>
              <a:t>‹#›</a:t>
            </a:fld>
            <a:endParaRPr lang="en-GB"/>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7AA64A0-753D-43F1-A087-2EE4270AC1FE}" type="slidenum">
              <a:rPr lang="en-GB"/>
              <a:pPr/>
              <a:t>‹#›</a:t>
            </a:fld>
            <a:endParaRPr lang="en-GB"/>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6FA1DE5-167F-45EA-8B6B-63CBE664B0CD}" type="slidenum">
              <a:rPr lang="en-GB"/>
              <a:pPr/>
              <a:t>‹#›</a:t>
            </a:fld>
            <a:endParaRPr lang="en-GB"/>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B65432A-C903-4BCB-8C0E-0A551479FDBE}" type="slidenum">
              <a:rPr lang="en-GB"/>
              <a:pPr/>
              <a:t>‹#›</a:t>
            </a:fld>
            <a:endParaRPr lang="en-GB"/>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3214A24-195C-4EEF-927A-A08AF452E709}" type="slidenum">
              <a:rPr lang="en-GB"/>
              <a:pPr/>
              <a:t>‹#›</a:t>
            </a:fld>
            <a:endParaRPr lang="en-GB"/>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89EB355-3D77-4FFF-A57D-6F7E663D7B19}" type="slidenum">
              <a:rPr lang="en-GB"/>
              <a:pPr/>
              <a:t>‹#›</a:t>
            </a:fld>
            <a:endParaRPr lang="en-GB"/>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F435255-3E0C-4133-B0F7-9C0E41DEB284}" type="slidenum">
              <a:rPr lang="en-GB"/>
              <a:pPr/>
              <a:t>‹#›</a:t>
            </a:fld>
            <a:endParaRPr lang="en-GB"/>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F697A67-6F64-417D-AE89-24A44B982AAD}"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pPr/>
              <a:t>‹#›</a:t>
            </a:fld>
            <a:endParaRPr lang="en-GB"/>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3667707-D696-4EF3-8D65-1C2C7086005C}" type="slidenum">
              <a:rPr lang="en-GB"/>
              <a:pPr/>
              <a:t>‹#›</a:t>
            </a:fld>
            <a:endParaRPr lang="en-GB"/>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C7BE53B-E89D-469C-9AD9-A4A7C250097B}" type="slidenum">
              <a:rPr lang="en-GB"/>
              <a:pPr/>
              <a:t>‹#›</a:t>
            </a:fld>
            <a:endParaRPr lang="en-GB"/>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630DE8D-8F52-4009-BADE-32BB2836D5A1}" type="slidenum">
              <a:rPr lang="en-GB"/>
              <a:pPr/>
              <a:t>‹#›</a:t>
            </a:fld>
            <a:endParaRPr lang="en-GB"/>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4B1FA3F9-2181-42EA-B17E-96A9AE7FF2E5}" type="slidenum">
              <a:rPr lang="en-GB"/>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BA55FA6-4924-4594-BB9C-0899B38A9925}" type="slidenum">
              <a:rPr lang="en-GB"/>
              <a:pPr/>
              <a:t>‹#›</a:t>
            </a:fld>
            <a:endParaRPr lang="en-GB"/>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C46DDDE-07C8-4F9D-A665-5BEB59F7F51E}" type="slidenum">
              <a:rPr lang="en-GB"/>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D03A1B74-561B-47D1-B55F-DD026025A9DD}" type="slidenum">
              <a:rPr lang="en-GB"/>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EAEEACC3-4A0D-470A-A9C2-27A7F930C199}" type="slidenum">
              <a:rPr lang="en-GB"/>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8420C945-5D2A-47D5-AA91-82E68DB82D37}" type="slidenum">
              <a:rPr lang="en-GB"/>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7E1EC9D-698E-4D24-8041-E3CE5A26AEE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pPr/>
              <a:t>‹#›</a:t>
            </a:fld>
            <a:endParaRPr lang="en-GB"/>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F4DC518-D877-4801-87F7-E69537B83DF7}" type="slidenum">
              <a:rPr lang="en-GB"/>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34B9410-7542-408F-BEA2-7F69E9328C67}" type="slidenum">
              <a:rPr lang="en-GB"/>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DBD8BED-E265-4F77-9447-2BD7679A2174}" type="slidenum">
              <a:rPr lang="en-GB"/>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142875"/>
            <a:ext cx="2130425" cy="6099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2875"/>
            <a:ext cx="6243638"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E5710F8-5278-452B-8ECF-0BC5532C18D4}" type="slidenum">
              <a:rPr lang="en-GB"/>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079500"/>
            <a:ext cx="8526463" cy="5162550"/>
          </a:xfrm>
        </p:spPr>
        <p:txBody>
          <a:bodyPr/>
          <a:lstStyle/>
          <a:p>
            <a:pPr lvl="0"/>
            <a:endParaRPr lang="en-GB" noProof="0"/>
          </a:p>
        </p:txBody>
      </p:sp>
      <p:sp>
        <p:nvSpPr>
          <p:cNvPr id="4" name="Rectangle 14"/>
          <p:cNvSpPr>
            <a:spLocks noGrp="1" noChangeArrowheads="1"/>
          </p:cNvSpPr>
          <p:nvPr>
            <p:ph type="sldNum" sz="quarter" idx="10"/>
          </p:nvPr>
        </p:nvSpPr>
        <p:spPr>
          <a:xfrm>
            <a:off x="8582025" y="6564313"/>
            <a:ext cx="461963" cy="284162"/>
          </a:xfrm>
          <a:prstGeom prst="rect">
            <a:avLst/>
          </a:prstGeom>
          <a:ln/>
        </p:spPr>
        <p:txBody>
          <a:bodyPr/>
          <a:lstStyle>
            <a:lvl1pPr>
              <a:defRPr/>
            </a:lvl1pPr>
          </a:lstStyle>
          <a:p>
            <a:pPr>
              <a:defRPr/>
            </a:pPr>
            <a:fld id="{223B69B7-320B-449F-AE49-1F0A92AC0FB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27042"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727044"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727045"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5" name="Group 4"/>
          <p:cNvGrpSpPr/>
          <p:nvPr userDrawn="1"/>
        </p:nvGrpSpPr>
        <p:grpSpPr>
          <a:xfrm>
            <a:off x="7471479" y="229144"/>
            <a:ext cx="1474059" cy="459051"/>
            <a:chOff x="5130570" y="323655"/>
            <a:chExt cx="3926637" cy="1136650"/>
          </a:xfrm>
        </p:grpSpPr>
        <p:pic>
          <p:nvPicPr>
            <p:cNvPr id="6"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7" name="Picture 6"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5.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5.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3.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fld id="{648312F0-C64C-41B3-85DE-E0FD688DE493}" type="slidenum">
              <a:rPr lang="en-GB"/>
              <a:pPr/>
              <a:t>‹#›</a:t>
            </a:fld>
            <a:endParaRPr lang="en-GB"/>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6018" name="Picture 2" descr="Presentation_Template_Innerpage_new"/>
          <p:cNvPicPr>
            <a:picLocks noChangeAspect="1" noChangeArrowheads="1"/>
          </p:cNvPicPr>
          <p:nvPr/>
        </p:nvPicPr>
        <p:blipFill>
          <a:blip r:embed="rId13" cstate="print"/>
          <a:srcRect t="45416"/>
          <a:stretch>
            <a:fillRect/>
          </a:stretch>
        </p:blipFill>
        <p:spPr bwMode="auto">
          <a:xfrm>
            <a:off x="0" y="3114675"/>
            <a:ext cx="9144000" cy="3743325"/>
          </a:xfrm>
          <a:prstGeom prst="rect">
            <a:avLst/>
          </a:prstGeom>
          <a:noFill/>
        </p:spPr>
      </p:pic>
      <p:sp>
        <p:nvSpPr>
          <p:cNvPr id="726020" name="Rectangle 4"/>
          <p:cNvSpPr>
            <a:spLocks noGrp="1" noChangeArrowheads="1"/>
          </p:cNvSpPr>
          <p:nvPr>
            <p:ph type="title"/>
          </p:nvPr>
        </p:nvSpPr>
        <p:spPr bwMode="auto">
          <a:xfrm>
            <a:off x="323850" y="142875"/>
            <a:ext cx="730885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26021"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726023" name="Rectangle 7"/>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fld id="{9943C23F-E2D8-4FCC-BEEB-300BE5BCE6F5}" type="slidenum">
              <a:rPr lang="en-GB"/>
              <a:pPr/>
              <a:t>‹#›</a:t>
            </a:fld>
            <a:endParaRPr lang="en-GB"/>
          </a:p>
        </p:txBody>
      </p:sp>
      <p:grpSp>
        <p:nvGrpSpPr>
          <p:cNvPr id="12" name="Group 11"/>
          <p:cNvGrpSpPr/>
          <p:nvPr userDrawn="1"/>
        </p:nvGrpSpPr>
        <p:grpSpPr>
          <a:xfrm>
            <a:off x="7411130" y="255837"/>
            <a:ext cx="1474059" cy="459051"/>
            <a:chOff x="5130570" y="323655"/>
            <a:chExt cx="3926637" cy="1136650"/>
          </a:xfrm>
        </p:grpSpPr>
        <p:pic>
          <p:nvPicPr>
            <p:cNvPr id="16" name="Picture 12"/>
            <p:cNvPicPr>
              <a:picLocks noChangeArrowheads="1"/>
            </p:cNvPicPr>
            <p:nvPr userDrawn="1"/>
          </p:nvPicPr>
          <p:blipFill>
            <a:blip r:embed="rId14"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7" name="Picture 16" descr="EURO-WHO.png"/>
            <p:cNvPicPr>
              <a:picLocks noChangeAspect="1"/>
            </p:cNvPicPr>
            <p:nvPr userDrawn="1"/>
          </p:nvPicPr>
          <p:blipFill>
            <a:blip r:embed="rId15" cstate="print"/>
            <a:stretch>
              <a:fillRect/>
            </a:stretch>
          </p:blipFill>
          <p:spPr>
            <a:xfrm>
              <a:off x="6525725" y="380185"/>
              <a:ext cx="2531482" cy="1080120"/>
            </a:xfrm>
            <a:prstGeom prst="rect">
              <a:avLst/>
            </a:prstGeom>
          </p:spPr>
        </p:pic>
      </p:grpSp>
    </p:spTree>
  </p:cSld>
  <p:clrMap bg1="lt1" tx1="dk1" bg2="lt2" tx2="dk2" accent1="accent1" accent2="accent2" accent3="accent3" accent4="accent4" accent5="accent5" accent6="accent6" hlink="hlink" folHlink="folHlink"/>
  <p:sldLayoutIdLst>
    <p:sldLayoutId id="2147483654"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4146" name="Picture 2" descr="Presentation_Template_Section_new"/>
          <p:cNvPicPr>
            <a:picLocks noChangeAspect="1" noChangeArrowheads="1"/>
          </p:cNvPicPr>
          <p:nvPr/>
        </p:nvPicPr>
        <p:blipFill>
          <a:blip r:embed="rId13" cstate="print"/>
          <a:srcRect t="46065"/>
          <a:stretch>
            <a:fillRect/>
          </a:stretch>
        </p:blipFill>
        <p:spPr bwMode="auto">
          <a:xfrm>
            <a:off x="0" y="3170238"/>
            <a:ext cx="9144000" cy="3698875"/>
          </a:xfrm>
          <a:prstGeom prst="rect">
            <a:avLst/>
          </a:prstGeom>
          <a:noFill/>
        </p:spPr>
      </p:pic>
      <p:sp>
        <p:nvSpPr>
          <p:cNvPr id="774148" name="Rectangle 4"/>
          <p:cNvSpPr>
            <a:spLocks noGrp="1" noChangeArrowheads="1"/>
          </p:cNvSpPr>
          <p:nvPr>
            <p:ph type="body" idx="1"/>
          </p:nvPr>
        </p:nvSpPr>
        <p:spPr bwMode="auto">
          <a:xfrm>
            <a:off x="323850" y="4318000"/>
            <a:ext cx="8456613" cy="11985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774149" name="Rectangle 5"/>
          <p:cNvSpPr>
            <a:spLocks noGrp="1" noChangeArrowheads="1"/>
          </p:cNvSpPr>
          <p:nvPr>
            <p:ph type="title"/>
          </p:nvPr>
        </p:nvSpPr>
        <p:spPr bwMode="auto">
          <a:xfrm>
            <a:off x="323850" y="3598863"/>
            <a:ext cx="8456613" cy="5508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74150"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fld id="{2732F597-49C9-4FC1-B9AA-BD00E58C8CAD}" type="slidenum">
              <a:rPr lang="en-GB"/>
              <a:pPr/>
              <a:t>‹#›</a:t>
            </a:fld>
            <a:endParaRPr lang="en-GB"/>
          </a:p>
        </p:txBody>
      </p:sp>
      <p:grpSp>
        <p:nvGrpSpPr>
          <p:cNvPr id="9" name="Group 8"/>
          <p:cNvGrpSpPr/>
          <p:nvPr userDrawn="1"/>
        </p:nvGrpSpPr>
        <p:grpSpPr>
          <a:xfrm>
            <a:off x="7234292" y="229144"/>
            <a:ext cx="1474059" cy="459051"/>
            <a:chOff x="5130570" y="323655"/>
            <a:chExt cx="3926637" cy="1136650"/>
          </a:xfrm>
        </p:grpSpPr>
        <p:pic>
          <p:nvPicPr>
            <p:cNvPr id="13" name="Picture 12"/>
            <p:cNvPicPr>
              <a:picLocks noChangeArrowheads="1"/>
            </p:cNvPicPr>
            <p:nvPr userDrawn="1"/>
          </p:nvPicPr>
          <p:blipFill>
            <a:blip r:embed="rId14"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4" name="Picture 13" descr="EURO-WHO.png"/>
            <p:cNvPicPr>
              <a:picLocks noChangeAspect="1"/>
            </p:cNvPicPr>
            <p:nvPr userDrawn="1"/>
          </p:nvPicPr>
          <p:blipFill>
            <a:blip r:embed="rId15" cstate="print"/>
            <a:stretch>
              <a:fillRect/>
            </a:stretch>
          </p:blipFill>
          <p:spPr>
            <a:xfrm>
              <a:off x="6525725" y="380185"/>
              <a:ext cx="2531482" cy="1080120"/>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200">
          <a:solidFill>
            <a:schemeClr val="bg1"/>
          </a:solidFill>
          <a:latin typeface="+mj-lt"/>
          <a:ea typeface="+mj-ea"/>
          <a:cs typeface="+mj-cs"/>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2500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4498" name="Picture 2" descr="Presentation_Template_Section_new"/>
          <p:cNvPicPr>
            <a:picLocks noChangeAspect="1" noChangeArrowheads="1"/>
          </p:cNvPicPr>
          <p:nvPr/>
        </p:nvPicPr>
        <p:blipFill>
          <a:blip r:embed="rId13" cstate="print"/>
          <a:srcRect t="46065"/>
          <a:stretch>
            <a:fillRect/>
          </a:stretch>
        </p:blipFill>
        <p:spPr bwMode="auto">
          <a:xfrm>
            <a:off x="0" y="3170238"/>
            <a:ext cx="9144000" cy="3698875"/>
          </a:xfrm>
          <a:prstGeom prst="rect">
            <a:avLst/>
          </a:prstGeom>
          <a:noFill/>
        </p:spPr>
      </p:pic>
      <p:sp>
        <p:nvSpPr>
          <p:cNvPr id="874499" name="Rectangle 3"/>
          <p:cNvSpPr>
            <a:spLocks noGrp="1" noChangeArrowheads="1"/>
          </p:cNvSpPr>
          <p:nvPr>
            <p:ph type="body" idx="1"/>
          </p:nvPr>
        </p:nvSpPr>
        <p:spPr bwMode="auto">
          <a:xfrm>
            <a:off x="323850" y="4318000"/>
            <a:ext cx="8456613" cy="11985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74500" name="Rectangle 4"/>
          <p:cNvSpPr>
            <a:spLocks noGrp="1" noChangeArrowheads="1"/>
          </p:cNvSpPr>
          <p:nvPr>
            <p:ph type="title"/>
          </p:nvPr>
        </p:nvSpPr>
        <p:spPr bwMode="auto">
          <a:xfrm>
            <a:off x="323850" y="3598863"/>
            <a:ext cx="8456613" cy="5508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74501" name="Rectangle 5"/>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fld id="{7D81790D-1E7B-4C97-BB10-C427B84C803F}" type="slidenum">
              <a:rPr lang="en-GB"/>
              <a:pPr/>
              <a:t>‹#›</a:t>
            </a:fld>
            <a:endParaRPr lang="en-GB"/>
          </a:p>
        </p:txBody>
      </p:sp>
      <p:grpSp>
        <p:nvGrpSpPr>
          <p:cNvPr id="7" name="Group 6"/>
          <p:cNvGrpSpPr/>
          <p:nvPr userDrawn="1"/>
        </p:nvGrpSpPr>
        <p:grpSpPr>
          <a:xfrm>
            <a:off x="7284462" y="251972"/>
            <a:ext cx="1474059" cy="459051"/>
            <a:chOff x="5130570" y="323655"/>
            <a:chExt cx="3926637" cy="1136650"/>
          </a:xfrm>
        </p:grpSpPr>
        <p:pic>
          <p:nvPicPr>
            <p:cNvPr id="8" name="Picture 12"/>
            <p:cNvPicPr>
              <a:picLocks noChangeArrowheads="1"/>
            </p:cNvPicPr>
            <p:nvPr userDrawn="1"/>
          </p:nvPicPr>
          <p:blipFill>
            <a:blip r:embed="rId14"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9" name="Picture 8" descr="EURO-WHO.png"/>
            <p:cNvPicPr>
              <a:picLocks noChangeAspect="1"/>
            </p:cNvPicPr>
            <p:nvPr userDrawn="1"/>
          </p:nvPicPr>
          <p:blipFill>
            <a:blip r:embed="rId15" cstate="print"/>
            <a:stretch>
              <a:fillRect/>
            </a:stretch>
          </p:blipFill>
          <p:spPr>
            <a:xfrm>
              <a:off x="6525725" y="380185"/>
              <a:ext cx="2531482" cy="1080120"/>
            </a:xfrm>
            <a:prstGeom prst="rect">
              <a:avLst/>
            </a:prstGeom>
          </p:spPr>
        </p:pic>
      </p:gr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3200">
          <a:solidFill>
            <a:schemeClr val="bg1"/>
          </a:solidFill>
          <a:latin typeface="+mj-lt"/>
          <a:ea typeface="+mj-ea"/>
          <a:cs typeface="+mj-cs"/>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2500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1554" name="Picture 2" descr="Presentation_Template_Innerpage_new"/>
          <p:cNvPicPr>
            <a:picLocks noChangeAspect="1" noChangeArrowheads="1"/>
          </p:cNvPicPr>
          <p:nvPr/>
        </p:nvPicPr>
        <p:blipFill>
          <a:blip r:embed="rId13" cstate="print"/>
          <a:srcRect t="92126"/>
          <a:stretch>
            <a:fillRect/>
          </a:stretch>
        </p:blipFill>
        <p:spPr bwMode="auto">
          <a:xfrm>
            <a:off x="0" y="6326188"/>
            <a:ext cx="9144000" cy="539750"/>
          </a:xfrm>
          <a:prstGeom prst="rect">
            <a:avLst/>
          </a:prstGeom>
          <a:noFill/>
        </p:spPr>
      </p:pic>
      <p:sp>
        <p:nvSpPr>
          <p:cNvPr id="791557" name="Rectangle 5"/>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91558" name="Rectangle 6"/>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791559" name="Rectangle 7"/>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fld id="{92C4B398-79DA-42E3-9454-4404843AEBD9}" type="slidenum">
              <a:rPr lang="en-GB"/>
              <a:pPr/>
              <a:t>‹#›</a:t>
            </a:fld>
            <a:endParaRPr lang="en-GB"/>
          </a:p>
        </p:txBody>
      </p:sp>
      <p:pic>
        <p:nvPicPr>
          <p:cNvPr id="791560" name="Picture 8"/>
          <p:cNvPicPr>
            <a:picLocks noChangeArrowheads="1"/>
          </p:cNvPicPr>
          <p:nvPr/>
        </p:nvPicPr>
        <p:blipFill>
          <a:blip r:embed="rId1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spcBef>
          <a:spcPct val="20000"/>
        </a:spcBef>
        <a:spcAft>
          <a:spcPct val="0"/>
        </a:spcAft>
        <a:buChar char="–"/>
        <a:defRPr sz="2800">
          <a:solidFill>
            <a:schemeClr val="tx1"/>
          </a:solidFill>
          <a:latin typeface="Arial" charset="0"/>
        </a:defRPr>
      </a:lvl2pPr>
      <a:lvl3pPr marL="1150938"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84738" name="Picture 2" descr="Presentation_Template_Innerpage_new"/>
          <p:cNvPicPr>
            <a:picLocks noChangeAspect="1" noChangeArrowheads="1"/>
          </p:cNvPicPr>
          <p:nvPr/>
        </p:nvPicPr>
        <p:blipFill>
          <a:blip r:embed="rId14" cstate="print"/>
          <a:srcRect t="92126"/>
          <a:stretch>
            <a:fillRect/>
          </a:stretch>
        </p:blipFill>
        <p:spPr bwMode="auto">
          <a:xfrm>
            <a:off x="0" y="6326188"/>
            <a:ext cx="9144000" cy="539750"/>
          </a:xfrm>
          <a:prstGeom prst="rect">
            <a:avLst/>
          </a:prstGeom>
          <a:noFill/>
        </p:spPr>
      </p:pic>
      <p:sp>
        <p:nvSpPr>
          <p:cNvPr id="884741" name="Rectangle 5"/>
          <p:cNvSpPr>
            <a:spLocks noGrp="1" noChangeArrowheads="1"/>
          </p:cNvSpPr>
          <p:nvPr>
            <p:ph type="title"/>
          </p:nvPr>
        </p:nvSpPr>
        <p:spPr bwMode="auto">
          <a:xfrm>
            <a:off x="323850" y="142875"/>
            <a:ext cx="6904038"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84742" name="Rectangle 6"/>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884743" name="Rectangle 7"/>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fld id="{54677E95-DD93-418C-BC51-11B758A6C644}" type="slidenum">
              <a:rPr lang="en-GB"/>
              <a:pPr/>
              <a:t>‹#›</a:t>
            </a:fld>
            <a:endParaRPr lang="en-GB"/>
          </a:p>
        </p:txBody>
      </p:sp>
      <p:grpSp>
        <p:nvGrpSpPr>
          <p:cNvPr id="10" name="Group 9"/>
          <p:cNvGrpSpPr/>
          <p:nvPr userDrawn="1"/>
        </p:nvGrpSpPr>
        <p:grpSpPr>
          <a:xfrm>
            <a:off x="7630077" y="215496"/>
            <a:ext cx="1474059" cy="459051"/>
            <a:chOff x="5130570" y="323655"/>
            <a:chExt cx="3926637" cy="1136650"/>
          </a:xfrm>
        </p:grpSpPr>
        <p:pic>
          <p:nvPicPr>
            <p:cNvPr id="11" name="Picture 12"/>
            <p:cNvPicPr>
              <a:picLocks noChangeArrowheads="1"/>
            </p:cNvPicPr>
            <p:nvPr userDrawn="1"/>
          </p:nvPicPr>
          <p:blipFill>
            <a:blip r:embed="rId15"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6" cstate="print"/>
            <a:stretch>
              <a:fillRect/>
            </a:stretch>
          </p:blipFill>
          <p:spPr>
            <a:xfrm>
              <a:off x="6525725" y="380185"/>
              <a:ext cx="2531482" cy="1080120"/>
            </a:xfrm>
            <a:prstGeom prst="rect">
              <a:avLst/>
            </a:prstGeom>
          </p:spPr>
        </p:pic>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spcBef>
          <a:spcPct val="20000"/>
        </a:spcBef>
        <a:spcAft>
          <a:spcPct val="0"/>
        </a:spcAft>
        <a:buChar char="–"/>
        <a:defRPr sz="2800">
          <a:solidFill>
            <a:schemeClr val="tx1"/>
          </a:solidFill>
          <a:latin typeface="Arial" charset="0"/>
        </a:defRPr>
      </a:lvl2pPr>
      <a:lvl3pPr marL="1150938"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cdcsp2010/"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ctrTitle"/>
          </p:nvPr>
        </p:nvSpPr>
        <p:spPr/>
        <p:txBody>
          <a:bodyPr/>
          <a:lstStyle/>
          <a:p>
            <a:r>
              <a:rPr lang="en-GB" dirty="0" smtClean="0">
                <a:latin typeface="Calibri" panose="020F0502020204030204" pitchFamily="34" charset="0"/>
              </a:rPr>
              <a:t>2014</a:t>
            </a:r>
            <a:endParaRPr lang="en-GB" dirty="0">
              <a:latin typeface="Calibri" panose="020F0502020204030204" pitchFamily="34" charset="0"/>
            </a:endParaRPr>
          </a:p>
        </p:txBody>
      </p:sp>
      <p:sp>
        <p:nvSpPr>
          <p:cNvPr id="760835" name="Rectangle 3"/>
          <p:cNvSpPr>
            <a:spLocks noGrp="1" noChangeArrowheads="1"/>
          </p:cNvSpPr>
          <p:nvPr>
            <p:ph type="subTitle" idx="1"/>
          </p:nvPr>
        </p:nvSpPr>
        <p:spPr/>
        <p:txBody>
          <a:bodyPr/>
          <a:lstStyle/>
          <a:p>
            <a:r>
              <a:rPr lang="en-GB" sz="3600" dirty="0">
                <a:latin typeface="Calibri" panose="020F0502020204030204" pitchFamily="34" charset="0"/>
              </a:rPr>
              <a:t>HIV/AIDS </a:t>
            </a:r>
            <a:r>
              <a:rPr lang="en-GB" sz="3600" dirty="0" smtClean="0">
                <a:latin typeface="Calibri" panose="020F0502020204030204" pitchFamily="34" charset="0"/>
              </a:rPr>
              <a:t>Surveillance </a:t>
            </a:r>
            <a:r>
              <a:rPr lang="en-GB" sz="3600" dirty="0">
                <a:latin typeface="Calibri" panose="020F0502020204030204" pitchFamily="34" charset="0"/>
              </a:rPr>
              <a:t>in </a:t>
            </a:r>
            <a:r>
              <a:rPr lang="en-GB" sz="3600" dirty="0" smtClean="0">
                <a:latin typeface="Calibri" panose="020F0502020204030204" pitchFamily="34" charset="0"/>
              </a:rPr>
              <a:t>the European Union and European Economic Area (EU/EEA)</a:t>
            </a:r>
            <a:endParaRPr lang="en-GB" sz="3600" dirty="0">
              <a:latin typeface="Calibri" panose="020F0502020204030204" pitchFamily="34" charset="0"/>
            </a:endParaRPr>
          </a:p>
        </p:txBody>
      </p:sp>
      <p:sp>
        <p:nvSpPr>
          <p:cNvPr id="760837" name="Text Box 5"/>
          <p:cNvSpPr txBox="1">
            <a:spLocks noChangeArrowheads="1"/>
          </p:cNvSpPr>
          <p:nvPr/>
        </p:nvSpPr>
        <p:spPr bwMode="auto">
          <a:xfrm>
            <a:off x="323850" y="5982527"/>
            <a:ext cx="8820150" cy="731838"/>
          </a:xfrm>
          <a:prstGeom prst="rect">
            <a:avLst/>
          </a:prstGeom>
          <a:noFill/>
          <a:ln w="38100">
            <a:noFill/>
            <a:miter lim="800000"/>
            <a:headEnd/>
            <a:tailEnd/>
          </a:ln>
          <a:effectLst/>
        </p:spPr>
        <p:txBody>
          <a:bodyPr lIns="0" tIns="0" rIns="0" bIns="0"/>
          <a:lstStyle/>
          <a:p>
            <a:pPr eaLnBrk="0" hangingPunct="0">
              <a:lnSpc>
                <a:spcPct val="90000"/>
              </a:lnSpc>
              <a:spcAft>
                <a:spcPct val="30000"/>
              </a:spcAft>
            </a:pPr>
            <a:r>
              <a:rPr lang="en-GB" sz="2000" dirty="0">
                <a:solidFill>
                  <a:schemeClr val="bg1"/>
                </a:solidFill>
                <a:latin typeface="Calibri" panose="020F0502020204030204" pitchFamily="34" charset="0"/>
              </a:rPr>
              <a:t>European Centre for Disease Prevention and </a:t>
            </a:r>
            <a:r>
              <a:rPr lang="en-GB" sz="2000" dirty="0" smtClean="0">
                <a:solidFill>
                  <a:schemeClr val="bg1"/>
                </a:solidFill>
                <a:latin typeface="Calibri" panose="020F0502020204030204" pitchFamily="34" charset="0"/>
              </a:rPr>
              <a:t>Control, Stockholm</a:t>
            </a:r>
            <a:endParaRPr lang="en-GB" sz="2000" dirty="0">
              <a:solidFill>
                <a:schemeClr val="bg1"/>
              </a:solidFill>
              <a:latin typeface="Calibri" panose="020F0502020204030204" pitchFamily="34" charset="0"/>
            </a:endParaRPr>
          </a:p>
          <a:p>
            <a:pPr eaLnBrk="0" hangingPunct="0">
              <a:lnSpc>
                <a:spcPct val="90000"/>
              </a:lnSpc>
              <a:spcAft>
                <a:spcPct val="30000"/>
              </a:spcAft>
            </a:pPr>
            <a:r>
              <a:rPr lang="en-GB" sz="2000" dirty="0">
                <a:solidFill>
                  <a:schemeClr val="bg1"/>
                </a:solidFill>
                <a:latin typeface="Calibri" panose="020F0502020204030204" pitchFamily="34" charset="0"/>
              </a:rPr>
              <a:t>WHO Regional Office for </a:t>
            </a:r>
            <a:r>
              <a:rPr lang="en-GB" sz="2000" dirty="0" smtClean="0">
                <a:solidFill>
                  <a:schemeClr val="bg1"/>
                </a:solidFill>
                <a:latin typeface="Calibri" panose="020F0502020204030204" pitchFamily="34" charset="0"/>
              </a:rPr>
              <a:t>Europe, Copenhagen</a:t>
            </a:r>
            <a:endParaRPr lang="en-GB" sz="2000" dirty="0">
              <a:solidFill>
                <a:schemeClr val="bg1"/>
              </a:solidFill>
              <a:latin typeface="Calibri" panose="020F0502020204030204" pitchFamily="34" charset="0"/>
            </a:endParaRPr>
          </a:p>
          <a:p>
            <a:pPr eaLnBrk="0" hangingPunct="0">
              <a:lnSpc>
                <a:spcPct val="90000"/>
              </a:lnSpc>
              <a:spcAft>
                <a:spcPct val="30000"/>
              </a:spcAft>
            </a:pPr>
            <a:endParaRPr lang="en-GB" sz="800" dirty="0">
              <a:solidFill>
                <a:schemeClr val="bg1"/>
              </a:solidFill>
              <a:latin typeface="Calibri" panose="020F0502020204030204" pitchFamily="34" charset="0"/>
            </a:endParaRPr>
          </a:p>
        </p:txBody>
      </p:sp>
      <p:grpSp>
        <p:nvGrpSpPr>
          <p:cNvPr id="8" name="Group 7"/>
          <p:cNvGrpSpPr/>
          <p:nvPr/>
        </p:nvGrpSpPr>
        <p:grpSpPr>
          <a:xfrm>
            <a:off x="6282190" y="98630"/>
            <a:ext cx="2664296" cy="900100"/>
            <a:chOff x="5130570" y="323655"/>
            <a:chExt cx="3926637" cy="1136650"/>
          </a:xfrm>
        </p:grpSpPr>
        <p:pic>
          <p:nvPicPr>
            <p:cNvPr id="9"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1" name="Picture 10"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93" y="143635"/>
            <a:ext cx="7651988" cy="822325"/>
          </a:xfrm>
        </p:spPr>
        <p:txBody>
          <a:bodyPr/>
          <a:lstStyle/>
          <a:p>
            <a:r>
              <a:rPr lang="en-GB" dirty="0" smtClean="0">
                <a:latin typeface="Calibri" panose="020F0502020204030204" pitchFamily="34" charset="0"/>
              </a:rPr>
              <a:t>Percentage of new HIV diagnoses with known mode of transmission, EU/EEA, 2014 (n= 24 083)</a:t>
            </a:r>
            <a:endParaRPr lang="en-GB"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9CBDE59-00ED-4C78-9B6A-0FD4905A5D20}" type="slidenum">
              <a:rPr lang="en-GB" smtClean="0"/>
              <a:pPr/>
              <a:t>9</a:t>
            </a:fld>
            <a:endParaRPr lang="en-GB" dirty="0"/>
          </a:p>
        </p:txBody>
      </p:sp>
      <p:grpSp>
        <p:nvGrpSpPr>
          <p:cNvPr id="12" name="Group 11"/>
          <p:cNvGrpSpPr/>
          <p:nvPr/>
        </p:nvGrpSpPr>
        <p:grpSpPr>
          <a:xfrm>
            <a:off x="7975838" y="2791266"/>
            <a:ext cx="1168162" cy="2610913"/>
            <a:chOff x="22736" y="4455660"/>
            <a:chExt cx="2167648" cy="584062"/>
          </a:xfrm>
        </p:grpSpPr>
        <p:sp>
          <p:nvSpPr>
            <p:cNvPr id="13" name="Rectangle 12"/>
            <p:cNvSpPr/>
            <p:nvPr/>
          </p:nvSpPr>
          <p:spPr bwMode="auto">
            <a:xfrm>
              <a:off x="24406" y="4455660"/>
              <a:ext cx="2140298" cy="159638"/>
            </a:xfrm>
            <a:prstGeom prst="rect">
              <a:avLst/>
            </a:prstGeom>
            <a:solidFill>
              <a:srgbClr val="755E98"/>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Injecting drug use</a:t>
              </a:r>
              <a:endParaRPr kumimoji="0" lang="en-GB" sz="1400" i="0" strike="noStrike" cap="none" normalizeH="0" baseline="0" dirty="0" smtClean="0">
                <a:ln>
                  <a:noFill/>
                </a:ln>
                <a:solidFill>
                  <a:schemeClr val="bg1"/>
                </a:solidFill>
                <a:effectLst/>
                <a:latin typeface="Calibri" panose="020F0502020204030204" pitchFamily="34" charset="0"/>
              </a:endParaRPr>
            </a:p>
          </p:txBody>
        </p:sp>
        <p:sp>
          <p:nvSpPr>
            <p:cNvPr id="14" name="Rectangle 13"/>
            <p:cNvSpPr/>
            <p:nvPr/>
          </p:nvSpPr>
          <p:spPr bwMode="auto">
            <a:xfrm>
              <a:off x="22736" y="4648521"/>
              <a:ext cx="2140302"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Heterosexual</a:t>
              </a:r>
              <a:endParaRPr kumimoji="0" lang="en-GB" sz="105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50086" y="4883336"/>
              <a:ext cx="2140298"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Sex between men</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sp>
        <p:nvSpPr>
          <p:cNvPr id="16" name="Rectangle 15"/>
          <p:cNvSpPr/>
          <p:nvPr/>
        </p:nvSpPr>
        <p:spPr bwMode="auto">
          <a:xfrm>
            <a:off x="8001867" y="1900350"/>
            <a:ext cx="1130842" cy="703960"/>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strike="noStrike" cap="none" normalizeH="0" baseline="0" dirty="0" smtClean="0">
                <a:ln>
                  <a:noFill/>
                </a:ln>
                <a:solidFill>
                  <a:schemeClr val="bg1"/>
                </a:solidFill>
                <a:effectLst/>
                <a:latin typeface="Calibri" panose="020F0502020204030204" pitchFamily="34" charset="0"/>
              </a:rPr>
              <a:t>Other</a:t>
            </a:r>
          </a:p>
        </p:txBody>
      </p:sp>
      <p:pic>
        <p:nvPicPr>
          <p:cNvPr id="25" name="Content Placeholder 24"/>
          <p:cNvPicPr>
            <a:picLocks noGrp="1" noChangeAspect="1"/>
          </p:cNvPicPr>
          <p:nvPr>
            <p:ph idx="1"/>
          </p:nvPr>
        </p:nvPicPr>
        <p:blipFill>
          <a:blip r:embed="rId2"/>
          <a:stretch>
            <a:fillRect/>
          </a:stretch>
        </p:blipFill>
        <p:spPr>
          <a:xfrm>
            <a:off x="169293" y="1146770"/>
            <a:ext cx="7806545" cy="5162550"/>
          </a:xfrm>
          <a:prstGeom prst="rect">
            <a:avLst/>
          </a:prstGeom>
        </p:spPr>
      </p:pic>
      <p:sp>
        <p:nvSpPr>
          <p:cNvPr id="26"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sp>
        <p:nvSpPr>
          <p:cNvPr id="27" name="Rectangle 26"/>
          <p:cNvSpPr/>
          <p:nvPr/>
        </p:nvSpPr>
        <p:spPr>
          <a:xfrm>
            <a:off x="4176842" y="6414863"/>
            <a:ext cx="4795841" cy="400110"/>
          </a:xfrm>
          <a:prstGeom prst="rect">
            <a:avLst/>
          </a:prstGeom>
        </p:spPr>
        <p:txBody>
          <a:bodyPr wrap="square">
            <a:spAutoFit/>
          </a:bodyPr>
          <a:lstStyle/>
          <a:p>
            <a:r>
              <a:rPr lang="en-GB" sz="1000" dirty="0" smtClean="0">
                <a:solidFill>
                  <a:schemeClr val="bg1"/>
                </a:solidFill>
                <a:latin typeface="Calibri" panose="020F0502020204030204" pitchFamily="34" charset="0"/>
              </a:rPr>
              <a:t>Unknown mode of transmission is excluded from proportions presented here. Countries reporting only one case in 2014 (Liechtenstein and Iceland) are not presented here.</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1071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 y="1572619"/>
            <a:ext cx="1957069" cy="23341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sng"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5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3 to &lt;5</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1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&lt;3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1</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161512" y="5257751"/>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0" name="TextBox 19"/>
          <p:cNvSpPr txBox="1"/>
          <p:nvPr/>
        </p:nvSpPr>
        <p:spPr>
          <a:xfrm>
            <a:off x="510469" y="5176149"/>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163795" y="5568644"/>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2" name="TextBox 21"/>
          <p:cNvSpPr txBox="1"/>
          <p:nvPr/>
        </p:nvSpPr>
        <p:spPr>
          <a:xfrm>
            <a:off x="510469" y="5514703"/>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527509" y="5829247"/>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164861" y="5889833"/>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4" name="TextBox 3"/>
          <p:cNvSpPr txBox="1"/>
          <p:nvPr/>
        </p:nvSpPr>
        <p:spPr>
          <a:xfrm>
            <a:off x="14" y="4893365"/>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5" name="Title 4"/>
          <p:cNvSpPr>
            <a:spLocks noGrp="1"/>
          </p:cNvSpPr>
          <p:nvPr>
            <p:ph type="title"/>
          </p:nvPr>
        </p:nvSpPr>
        <p:spPr>
          <a:xfrm>
            <a:off x="161512" y="143635"/>
            <a:ext cx="7290808" cy="822325"/>
          </a:xfrm>
        </p:spPr>
        <p:txBody>
          <a:bodyPr/>
          <a:lstStyle/>
          <a:p>
            <a:r>
              <a:rPr lang="en-US" sz="3200" dirty="0" smtClean="0">
                <a:solidFill>
                  <a:schemeClr val="tx1"/>
                </a:solidFill>
                <a:latin typeface="Calibri" panose="020F0502020204030204" pitchFamily="34" charset="0"/>
              </a:rPr>
              <a:t>HIV diagnoses attributed to sex between men, 2014, EU/EEA </a:t>
            </a:r>
            <a:endParaRPr lang="en-GB" b="0" dirty="0" smtClean="0">
              <a:solidFill>
                <a:schemeClr val="tx1"/>
              </a:solidFill>
              <a:latin typeface="Calibri" panose="020F0502020204030204" pitchFamily="34" charset="0"/>
            </a:endParaRPr>
          </a:p>
        </p:txBody>
      </p:sp>
      <p:sp>
        <p:nvSpPr>
          <p:cNvPr id="26" name="TextBox 25"/>
          <p:cNvSpPr txBox="1"/>
          <p:nvPr/>
        </p:nvSpPr>
        <p:spPr>
          <a:xfrm>
            <a:off x="-67281" y="1275448"/>
            <a:ext cx="2446375" cy="284693"/>
          </a:xfrm>
          <a:prstGeom prst="rect">
            <a:avLst/>
          </a:prstGeom>
          <a:noFill/>
        </p:spPr>
        <p:txBody>
          <a:bodyPr wrap="none" rtlCol="0">
            <a:spAutoFit/>
          </a:bodyPr>
          <a:lstStyle/>
          <a:p>
            <a:r>
              <a:rPr lang="en-GB" sz="1250" b="1" dirty="0" smtClean="0">
                <a:latin typeface="Calibri" panose="020F0502020204030204" pitchFamily="34" charset="0"/>
              </a:rPr>
              <a:t>Rate per 100 000 male population</a:t>
            </a:r>
            <a:endParaRPr lang="en-GB" sz="1250" b="1" dirty="0">
              <a:latin typeface="Calibri" panose="020F0502020204030204" pitchFamily="34" charset="0"/>
            </a:endParaRPr>
          </a:p>
        </p:txBody>
      </p:sp>
      <p:sp>
        <p:nvSpPr>
          <p:cNvPr id="2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3"/>
          <a:stretch>
            <a:fillRect/>
          </a:stretch>
        </p:blipFill>
        <p:spPr>
          <a:xfrm>
            <a:off x="3972640" y="766955"/>
            <a:ext cx="5171360" cy="5542365"/>
          </a:xfrm>
          <a:prstGeom prst="rect">
            <a:avLst/>
          </a:prstGeom>
        </p:spPr>
      </p:pic>
    </p:spTree>
    <p:extLst>
      <p:ext uri="{BB962C8B-B14F-4D97-AF65-F5344CB8AC3E}">
        <p14:creationId xmlns:p14="http://schemas.microsoft.com/office/powerpoint/2010/main" val="267782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 y="1572619"/>
            <a:ext cx="1957069" cy="23341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sng"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5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3 to &lt;5</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1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&lt;3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1</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161512" y="5257751"/>
            <a:ext cx="363714" cy="217383"/>
          </a:xfrm>
          <a:prstGeom prst="rect">
            <a:avLst/>
          </a:prstGeom>
          <a:solidFill>
            <a:srgbClr val="FFF1C3"/>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0" name="TextBox 19"/>
          <p:cNvSpPr txBox="1"/>
          <p:nvPr/>
        </p:nvSpPr>
        <p:spPr>
          <a:xfrm>
            <a:off x="510469" y="5176149"/>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163795" y="5568644"/>
            <a:ext cx="363714" cy="217383"/>
          </a:xfrm>
          <a:prstGeom prst="rect">
            <a:avLst/>
          </a:prstGeom>
          <a:solidFill>
            <a:srgbClr val="FFFF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22" name="TextBox 21"/>
          <p:cNvSpPr txBox="1"/>
          <p:nvPr/>
        </p:nvSpPr>
        <p:spPr>
          <a:xfrm>
            <a:off x="510469" y="5514703"/>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527509" y="5829247"/>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164861" y="5889833"/>
            <a:ext cx="363714" cy="217383"/>
          </a:xfrm>
          <a:prstGeom prst="rect">
            <a:avLst/>
          </a:prstGeom>
          <a:solidFill>
            <a:srgbClr val="FFF1C3"/>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4" name="TextBox 3"/>
          <p:cNvSpPr txBox="1"/>
          <p:nvPr/>
        </p:nvSpPr>
        <p:spPr>
          <a:xfrm>
            <a:off x="14" y="4893365"/>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5" name="Title 4"/>
          <p:cNvSpPr>
            <a:spLocks noGrp="1"/>
          </p:cNvSpPr>
          <p:nvPr>
            <p:ph type="title"/>
          </p:nvPr>
        </p:nvSpPr>
        <p:spPr>
          <a:xfrm>
            <a:off x="161512" y="143635"/>
            <a:ext cx="7335813" cy="822325"/>
          </a:xfrm>
        </p:spPr>
        <p:txBody>
          <a:bodyPr/>
          <a:lstStyle/>
          <a:p>
            <a:r>
              <a:rPr lang="en-US" sz="3200" dirty="0" smtClean="0">
                <a:solidFill>
                  <a:schemeClr val="tx1"/>
                </a:solidFill>
                <a:latin typeface="Calibri" panose="020F0502020204030204" pitchFamily="34" charset="0"/>
              </a:rPr>
              <a:t>HIV diagnoses acquired through injecting drug use, 2014, EU/EEA </a:t>
            </a:r>
            <a:endParaRPr lang="en-GB" b="0" dirty="0" smtClean="0">
              <a:solidFill>
                <a:schemeClr val="tx1"/>
              </a:solidFill>
              <a:latin typeface="Calibri" panose="020F0502020204030204" pitchFamily="34" charset="0"/>
            </a:endParaRPr>
          </a:p>
        </p:txBody>
      </p:sp>
      <p:sp>
        <p:nvSpPr>
          <p:cNvPr id="26" name="TextBox 25"/>
          <p:cNvSpPr txBox="1"/>
          <p:nvPr/>
        </p:nvSpPr>
        <p:spPr>
          <a:xfrm>
            <a:off x="-67281" y="1275448"/>
            <a:ext cx="2154436" cy="292388"/>
          </a:xfrm>
          <a:prstGeom prst="rect">
            <a:avLst/>
          </a:prstGeom>
          <a:noFill/>
        </p:spPr>
        <p:txBody>
          <a:bodyPr wrap="none" rtlCol="0">
            <a:spAutoFit/>
          </a:bodyPr>
          <a:lstStyle/>
          <a:p>
            <a:r>
              <a:rPr lang="en-GB" sz="1250" b="1" dirty="0" smtClean="0">
                <a:latin typeface="Calibri" panose="020F0502020204030204" pitchFamily="34" charset="0"/>
              </a:rPr>
              <a:t>Rate per 100 000 population</a:t>
            </a:r>
            <a:endParaRPr lang="en-GB" sz="1250" b="1" dirty="0">
              <a:latin typeface="Calibri" panose="020F0502020204030204" pitchFamily="34" charset="0"/>
            </a:endParaRPr>
          </a:p>
        </p:txBody>
      </p:sp>
      <p:sp>
        <p:nvSpPr>
          <p:cNvPr id="27"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2" name="Picture 1"/>
          <p:cNvPicPr>
            <a:picLocks noChangeAspect="1"/>
          </p:cNvPicPr>
          <p:nvPr/>
        </p:nvPicPr>
        <p:blipFill>
          <a:blip r:embed="rId3"/>
          <a:stretch>
            <a:fillRect/>
          </a:stretch>
        </p:blipFill>
        <p:spPr>
          <a:xfrm>
            <a:off x="3763915" y="965960"/>
            <a:ext cx="5391282" cy="5317530"/>
          </a:xfrm>
          <a:prstGeom prst="rect">
            <a:avLst/>
          </a:prstGeom>
        </p:spPr>
      </p:pic>
    </p:spTree>
    <p:extLst>
      <p:ext uri="{BB962C8B-B14F-4D97-AF65-F5344CB8AC3E}">
        <p14:creationId xmlns:p14="http://schemas.microsoft.com/office/powerpoint/2010/main" val="48064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05" y="98630"/>
            <a:ext cx="7740860" cy="990109"/>
          </a:xfrm>
        </p:spPr>
        <p:txBody>
          <a:bodyPr/>
          <a:lstStyle/>
          <a:p>
            <a:r>
              <a:rPr lang="en-GB" sz="3200" dirty="0" smtClean="0">
                <a:solidFill>
                  <a:schemeClr val="tx1"/>
                </a:solidFill>
                <a:latin typeface="Calibri" panose="020F0502020204030204" pitchFamily="34" charset="0"/>
              </a:rPr>
              <a:t>Proportion </a:t>
            </a:r>
            <a:r>
              <a:rPr lang="en-GB" sz="3200" dirty="0">
                <a:solidFill>
                  <a:schemeClr val="tx1"/>
                </a:solidFill>
                <a:latin typeface="Calibri" panose="020F0502020204030204" pitchFamily="34" charset="0"/>
              </a:rPr>
              <a:t>HIV diagnoses among </a:t>
            </a:r>
            <a:r>
              <a:rPr lang="en-GB" sz="3200" dirty="0" smtClean="0">
                <a:solidFill>
                  <a:schemeClr val="tx1"/>
                </a:solidFill>
                <a:latin typeface="Calibri" panose="020F0502020204030204" pitchFamily="34" charset="0"/>
              </a:rPr>
              <a:t>migrants</a:t>
            </a:r>
            <a:r>
              <a:rPr lang="en-GB" sz="2400" dirty="0" smtClean="0">
                <a:solidFill>
                  <a:schemeClr val="tx1"/>
                </a:solidFill>
                <a:latin typeface="Calibri" panose="020F0502020204030204" pitchFamily="34" charset="0"/>
              </a:rPr>
              <a:t>*</a:t>
            </a:r>
            <a:r>
              <a:rPr lang="en-GB" sz="3200" dirty="0" smtClean="0">
                <a:solidFill>
                  <a:schemeClr val="tx1"/>
                </a:solidFill>
                <a:latin typeface="Calibri" panose="020F0502020204030204" pitchFamily="34" charset="0"/>
              </a:rPr>
              <a:t> </a:t>
            </a:r>
            <a:br>
              <a:rPr lang="en-GB" sz="3200" dirty="0" smtClean="0">
                <a:solidFill>
                  <a:schemeClr val="tx1"/>
                </a:solidFill>
                <a:latin typeface="Calibri" panose="020F0502020204030204" pitchFamily="34" charset="0"/>
              </a:rPr>
            </a:br>
            <a:r>
              <a:rPr lang="en-GB" sz="3200" dirty="0" smtClean="0">
                <a:solidFill>
                  <a:schemeClr val="tx1"/>
                </a:solidFill>
                <a:latin typeface="Calibri" panose="020F0502020204030204" pitchFamily="34" charset="0"/>
              </a:rPr>
              <a:t>by country </a:t>
            </a:r>
            <a:r>
              <a:rPr lang="en-GB" sz="3200" dirty="0">
                <a:solidFill>
                  <a:schemeClr val="tx1"/>
                </a:solidFill>
                <a:latin typeface="Calibri" panose="020F0502020204030204" pitchFamily="34" charset="0"/>
              </a:rPr>
              <a:t>of report, </a:t>
            </a:r>
            <a:r>
              <a:rPr lang="en-GB" sz="3200" dirty="0" smtClean="0">
                <a:solidFill>
                  <a:schemeClr val="tx1"/>
                </a:solidFill>
                <a:latin typeface="Calibri" panose="020F0502020204030204" pitchFamily="34" charset="0"/>
              </a:rPr>
              <a:t>EU/EEA</a:t>
            </a:r>
            <a:r>
              <a:rPr lang="en-GB" sz="3200" dirty="0">
                <a:solidFill>
                  <a:schemeClr val="tx1"/>
                </a:solidFill>
                <a:latin typeface="Calibri" panose="020F0502020204030204" pitchFamily="34" charset="0"/>
              </a:rPr>
              <a:t>, </a:t>
            </a:r>
            <a:r>
              <a:rPr lang="en-GB" sz="3200" dirty="0" smtClean="0">
                <a:solidFill>
                  <a:schemeClr val="tx1"/>
                </a:solidFill>
                <a:latin typeface="Calibri" panose="020F0502020204030204" pitchFamily="34" charset="0"/>
              </a:rPr>
              <a:t>2014 </a:t>
            </a:r>
            <a:r>
              <a:rPr lang="en-GB" sz="2400" dirty="0" smtClean="0">
                <a:solidFill>
                  <a:schemeClr val="tx1"/>
                </a:solidFill>
                <a:latin typeface="Calibri" panose="020F0502020204030204" pitchFamily="34" charset="0"/>
              </a:rPr>
              <a:t>(n</a:t>
            </a:r>
            <a:r>
              <a:rPr lang="en-GB" sz="2400" dirty="0">
                <a:solidFill>
                  <a:schemeClr val="tx1"/>
                </a:solidFill>
                <a:latin typeface="Calibri" panose="020F0502020204030204" pitchFamily="34" charset="0"/>
              </a:rPr>
              <a:t>= </a:t>
            </a:r>
            <a:r>
              <a:rPr lang="en-GB" sz="2400" dirty="0" smtClean="0">
                <a:solidFill>
                  <a:schemeClr val="tx1"/>
                </a:solidFill>
                <a:latin typeface="Calibri" panose="020F0502020204030204" pitchFamily="34" charset="0"/>
              </a:rPr>
              <a:t>25 525)</a:t>
            </a:r>
            <a:r>
              <a:rPr lang="en-GB" dirty="0">
                <a:solidFill>
                  <a:schemeClr val="tx1"/>
                </a:solidFill>
                <a:latin typeface="Calibri" panose="020F0502020204030204" pitchFamily="34" charset="0"/>
              </a:rPr>
              <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sp>
        <p:nvSpPr>
          <p:cNvPr id="9"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4" name="Picture 3"/>
          <p:cNvPicPr>
            <a:picLocks noChangeAspect="1"/>
          </p:cNvPicPr>
          <p:nvPr/>
        </p:nvPicPr>
        <p:blipFill>
          <a:blip r:embed="rId3"/>
          <a:stretch>
            <a:fillRect/>
          </a:stretch>
        </p:blipFill>
        <p:spPr>
          <a:xfrm>
            <a:off x="358635" y="908719"/>
            <a:ext cx="7498730" cy="5175576"/>
          </a:xfrm>
          <a:prstGeom prst="rect">
            <a:avLst/>
          </a:prstGeom>
        </p:spPr>
      </p:pic>
      <p:grpSp>
        <p:nvGrpSpPr>
          <p:cNvPr id="11" name="Group 10"/>
          <p:cNvGrpSpPr/>
          <p:nvPr/>
        </p:nvGrpSpPr>
        <p:grpSpPr>
          <a:xfrm>
            <a:off x="7169659" y="1493785"/>
            <a:ext cx="1974341" cy="2500451"/>
            <a:chOff x="22736" y="4648521"/>
            <a:chExt cx="2159188" cy="371602"/>
          </a:xfrm>
        </p:grpSpPr>
        <p:sp>
          <p:nvSpPr>
            <p:cNvPr id="12" name="Rectangle 11"/>
            <p:cNvSpPr/>
            <p:nvPr/>
          </p:nvSpPr>
          <p:spPr bwMode="auto">
            <a:xfrm>
              <a:off x="22736" y="4648521"/>
              <a:ext cx="2140302"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a:solidFill>
                    <a:schemeClr val="bg1"/>
                  </a:solidFill>
                  <a:latin typeface="Calibri" panose="020F0502020204030204" pitchFamily="34" charset="0"/>
                  <a:sym typeface="Symbol"/>
                </a:rPr>
                <a:t>New diagnoses in people originating from countries with generalised HIV epidemics</a:t>
              </a:r>
              <a:endParaRPr lang="en-GB" sz="1400" dirty="0">
                <a:solidFill>
                  <a:schemeClr val="bg1"/>
                </a:solidFill>
                <a:latin typeface="Calibri" panose="020F0502020204030204" pitchFamily="34" charset="0"/>
              </a:endParaRPr>
            </a:p>
          </p:txBody>
        </p:sp>
        <p:sp>
          <p:nvSpPr>
            <p:cNvPr id="13" name="Rectangle 12"/>
            <p:cNvSpPr/>
            <p:nvPr/>
          </p:nvSpPr>
          <p:spPr bwMode="auto">
            <a:xfrm>
              <a:off x="41621" y="4859426"/>
              <a:ext cx="2140303" cy="16069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400" i="0" u="none" strike="noStrike" cap="none" normalizeH="0" baseline="0" dirty="0" smtClean="0">
                  <a:ln>
                    <a:noFill/>
                  </a:ln>
                  <a:solidFill>
                    <a:schemeClr val="bg1"/>
                  </a:solidFill>
                  <a:effectLst/>
                  <a:latin typeface="Calibri" panose="020F0502020204030204" pitchFamily="34" charset="0"/>
                </a:rPr>
                <a:t>New diagnoses</a:t>
              </a:r>
              <a:r>
                <a:rPr kumimoji="0" lang="en-GB" sz="1400" i="0" u="none" strike="noStrike" cap="none" normalizeH="0" dirty="0" smtClean="0">
                  <a:ln>
                    <a:noFill/>
                  </a:ln>
                  <a:solidFill>
                    <a:schemeClr val="bg1"/>
                  </a:solidFill>
                  <a:effectLst/>
                  <a:latin typeface="Calibri" panose="020F0502020204030204" pitchFamily="34" charset="0"/>
                </a:rPr>
                <a:t> in people originating from other countries </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sp>
        <p:nvSpPr>
          <p:cNvPr id="5" name="TextBox 4"/>
          <p:cNvSpPr txBox="1"/>
          <p:nvPr/>
        </p:nvSpPr>
        <p:spPr>
          <a:xfrm>
            <a:off x="116505" y="5927823"/>
            <a:ext cx="8730970" cy="461665"/>
          </a:xfrm>
          <a:prstGeom prst="rect">
            <a:avLst/>
          </a:prstGeom>
          <a:noFill/>
        </p:spPr>
        <p:txBody>
          <a:bodyPr wrap="square" rtlCol="0">
            <a:spAutoFit/>
          </a:bodyPr>
          <a:lstStyle/>
          <a:p>
            <a:r>
              <a:rPr lang="en-GB" sz="1200" dirty="0" smtClean="0">
                <a:latin typeface="Calibri" panose="020F0502020204030204" pitchFamily="34" charset="0"/>
              </a:rPr>
              <a:t>* Migrants are all persons born outside of the country in which the diagnosis was made. Data presented here are </a:t>
            </a:r>
            <a:r>
              <a:rPr lang="en-GB" sz="1200" dirty="0">
                <a:latin typeface="Calibri" panose="020F0502020204030204" pitchFamily="34" charset="0"/>
              </a:rPr>
              <a:t>a</a:t>
            </a:r>
            <a:r>
              <a:rPr lang="en-GB" sz="1200" dirty="0" smtClean="0">
                <a:latin typeface="Calibri" panose="020F0502020204030204" pitchFamily="34" charset="0"/>
              </a:rPr>
              <a:t>mong cases with known region of origin; There </a:t>
            </a:r>
            <a:r>
              <a:rPr lang="en-GB" sz="1200" dirty="0">
                <a:latin typeface="Calibri" panose="020F0502020204030204" pitchFamily="34" charset="0"/>
              </a:rPr>
              <a:t>were no cases reported among migrants in </a:t>
            </a:r>
            <a:r>
              <a:rPr lang="en-GB" sz="1200" dirty="0" smtClean="0">
                <a:latin typeface="Calibri" panose="020F0502020204030204" pitchFamily="34" charset="0"/>
              </a:rPr>
              <a:t>Hungary, Liechtenstein, Poland or Romania</a:t>
            </a:r>
            <a:endParaRPr lang="en-GB" sz="1200" dirty="0">
              <a:latin typeface="Calibri" panose="020F0502020204030204" pitchFamily="34" charset="0"/>
            </a:endParaRPr>
          </a:p>
        </p:txBody>
      </p:sp>
    </p:spTree>
    <p:extLst>
      <p:ext uri="{BB962C8B-B14F-4D97-AF65-F5344CB8AC3E}">
        <p14:creationId xmlns:p14="http://schemas.microsoft.com/office/powerpoint/2010/main" val="3134582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05" y="214131"/>
            <a:ext cx="8010890" cy="822325"/>
          </a:xfrm>
        </p:spPr>
        <p:txBody>
          <a:bodyPr/>
          <a:lstStyle/>
          <a:p>
            <a:r>
              <a:rPr lang="en-GB" dirty="0" smtClean="0">
                <a:solidFill>
                  <a:schemeClr val="tx1"/>
                </a:solidFill>
                <a:latin typeface="Calibri" panose="020F0502020204030204" pitchFamily="34" charset="0"/>
              </a:rPr>
              <a:t>New HIV diagnoses, by CD4 </a:t>
            </a:r>
            <a:r>
              <a:rPr lang="en-GB" dirty="0">
                <a:solidFill>
                  <a:schemeClr val="tx1"/>
                </a:solidFill>
                <a:latin typeface="Calibri" panose="020F0502020204030204" pitchFamily="34" charset="0"/>
              </a:rPr>
              <a:t>cell count </a:t>
            </a:r>
            <a:r>
              <a:rPr lang="en-GB" dirty="0" smtClean="0">
                <a:solidFill>
                  <a:schemeClr val="tx1"/>
                </a:solidFill>
                <a:latin typeface="Calibri" panose="020F0502020204030204" pitchFamily="34" charset="0"/>
              </a:rPr>
              <a:t>per mm</a:t>
            </a:r>
            <a:r>
              <a:rPr lang="en-GB" baseline="30000" dirty="0" smtClean="0">
                <a:solidFill>
                  <a:schemeClr val="tx1"/>
                </a:solidFill>
                <a:latin typeface="Calibri" panose="020F0502020204030204" pitchFamily="34" charset="0"/>
              </a:rPr>
              <a:t>3</a:t>
            </a:r>
            <a:r>
              <a:rPr lang="en-GB" dirty="0" smtClean="0">
                <a:solidFill>
                  <a:schemeClr val="tx1"/>
                </a:solidFill>
                <a:latin typeface="Calibri" panose="020F0502020204030204" pitchFamily="34" charset="0"/>
              </a:rPr>
              <a:t> at diagnosis and transmission mode, </a:t>
            </a:r>
            <a:r>
              <a:rPr lang="en-GB" dirty="0">
                <a:solidFill>
                  <a:schemeClr val="tx1"/>
                </a:solidFill>
                <a:latin typeface="Calibri" panose="020F0502020204030204" pitchFamily="34" charset="0"/>
              </a:rPr>
              <a:t>EU/EEA, </a:t>
            </a:r>
            <a:r>
              <a:rPr lang="en-GB" dirty="0" smtClean="0">
                <a:solidFill>
                  <a:schemeClr val="tx1"/>
                </a:solidFill>
                <a:latin typeface="Calibri" panose="020F0502020204030204" pitchFamily="34" charset="0"/>
              </a:rPr>
              <a:t>2014</a:t>
            </a:r>
            <a:endParaRPr lang="en-GB" sz="2000" dirty="0">
              <a:solidFill>
                <a:schemeClr val="tx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9CBDE59-00ED-4C78-9B6A-0FD4905A5D20}" type="slidenum">
              <a:rPr lang="en-GB" smtClean="0"/>
              <a:pPr/>
              <a:t>13</a:t>
            </a:fld>
            <a:endParaRPr lang="en-GB"/>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2"/>
          <a:stretch>
            <a:fillRect/>
          </a:stretch>
        </p:blipFill>
        <p:spPr>
          <a:xfrm>
            <a:off x="-87673" y="1493785"/>
            <a:ext cx="9231673" cy="3330370"/>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u="sng" dirty="0" smtClean="0">
                <a:solidFill>
                  <a:schemeClr val="bg1"/>
                </a:solidFill>
                <a:latin typeface="Calibri" panose="020F0502020204030204" pitchFamily="34" charset="0"/>
                <a:sym typeface="Symbol"/>
              </a:rPr>
              <a:t>&gt;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200 to &lt;350 </a:t>
            </a:r>
            <a:r>
              <a:rPr lang="en-GB" sz="1400" dirty="0">
                <a:solidFill>
                  <a:schemeClr val="bg1"/>
                </a:solidFill>
                <a:latin typeface="Calibri" panose="020F0502020204030204" pitchFamily="34" charset="0"/>
                <a:sym typeface="Symbol"/>
              </a:rPr>
              <a:t>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&lt; 200 cells/mm</a:t>
            </a:r>
            <a:r>
              <a:rPr lang="en-GB" sz="1400" baseline="30000" dirty="0" smtClean="0">
                <a:solidFill>
                  <a:schemeClr val="bg1"/>
                </a:solidFill>
                <a:latin typeface="Calibri" panose="020F0502020204030204" pitchFamily="34" charset="0"/>
                <a:sym typeface="Symbol"/>
              </a:rPr>
              <a:t>3</a:t>
            </a:r>
            <a:endParaRPr kumimoji="0" lang="en-GB" sz="1400" i="0" u="none" strike="noStrike" cap="none" normalizeH="0" baseline="30000" dirty="0" smtClean="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dirty="0" smtClean="0">
                <a:solidFill>
                  <a:schemeClr val="bg1"/>
                </a:solidFill>
                <a:latin typeface="Calibri" panose="020F0502020204030204" pitchFamily="34" charset="0"/>
                <a:sym typeface="Symbol"/>
              </a:rPr>
              <a:t>350 to &lt;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05" y="214131"/>
            <a:ext cx="8010890" cy="822325"/>
          </a:xfrm>
        </p:spPr>
        <p:txBody>
          <a:bodyPr/>
          <a:lstStyle/>
          <a:p>
            <a:r>
              <a:rPr lang="en-GB" dirty="0" smtClean="0">
                <a:solidFill>
                  <a:schemeClr val="tx1"/>
                </a:solidFill>
                <a:latin typeface="Calibri" panose="020F0502020204030204" pitchFamily="34" charset="0"/>
              </a:rPr>
              <a:t>New HIV diagnoses, by CD4 </a:t>
            </a:r>
            <a:r>
              <a:rPr lang="en-GB" dirty="0">
                <a:solidFill>
                  <a:schemeClr val="tx1"/>
                </a:solidFill>
                <a:latin typeface="Calibri" panose="020F0502020204030204" pitchFamily="34" charset="0"/>
              </a:rPr>
              <a:t>cell count </a:t>
            </a:r>
            <a:r>
              <a:rPr lang="en-GB" dirty="0" smtClean="0">
                <a:solidFill>
                  <a:schemeClr val="tx1"/>
                </a:solidFill>
                <a:latin typeface="Calibri" panose="020F0502020204030204" pitchFamily="34" charset="0"/>
              </a:rPr>
              <a:t>per mm</a:t>
            </a:r>
            <a:r>
              <a:rPr lang="en-GB" baseline="30000" dirty="0" smtClean="0">
                <a:solidFill>
                  <a:schemeClr val="tx1"/>
                </a:solidFill>
                <a:latin typeface="Calibri" panose="020F0502020204030204" pitchFamily="34" charset="0"/>
              </a:rPr>
              <a:t>3</a:t>
            </a:r>
            <a:r>
              <a:rPr lang="en-GB" dirty="0" smtClean="0">
                <a:solidFill>
                  <a:schemeClr val="tx1"/>
                </a:solidFill>
                <a:latin typeface="Calibri" panose="020F0502020204030204" pitchFamily="34" charset="0"/>
              </a:rPr>
              <a:t> at diagnosis and region of origin of the case, </a:t>
            </a:r>
            <a:r>
              <a:rPr lang="en-GB" dirty="0">
                <a:solidFill>
                  <a:schemeClr val="tx1"/>
                </a:solidFill>
                <a:latin typeface="Calibri" panose="020F0502020204030204" pitchFamily="34" charset="0"/>
              </a:rPr>
              <a:t>EU/EEA, </a:t>
            </a:r>
            <a:r>
              <a:rPr lang="en-GB" dirty="0" smtClean="0">
                <a:solidFill>
                  <a:schemeClr val="tx1"/>
                </a:solidFill>
                <a:latin typeface="Calibri" panose="020F0502020204030204" pitchFamily="34" charset="0"/>
              </a:rPr>
              <a:t>2014</a:t>
            </a:r>
            <a:endParaRPr lang="en-GB" sz="2000" dirty="0">
              <a:solidFill>
                <a:schemeClr val="tx1"/>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89CBDE59-00ED-4C78-9B6A-0FD4905A5D20}" type="slidenum">
              <a:rPr lang="en-GB" smtClean="0"/>
              <a:pPr/>
              <a:t>14</a:t>
            </a:fld>
            <a:endParaRPr lang="en-GB"/>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u="sng" dirty="0" smtClean="0">
                <a:solidFill>
                  <a:schemeClr val="bg1"/>
                </a:solidFill>
                <a:latin typeface="Calibri" panose="020F0502020204030204" pitchFamily="34" charset="0"/>
                <a:sym typeface="Symbol"/>
              </a:rPr>
              <a:t>&gt;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200 to &lt;350 </a:t>
            </a:r>
            <a:r>
              <a:rPr lang="en-GB" sz="1400" dirty="0">
                <a:solidFill>
                  <a:schemeClr val="bg1"/>
                </a:solidFill>
                <a:latin typeface="Calibri" panose="020F0502020204030204" pitchFamily="34" charset="0"/>
                <a:sym typeface="Symbol"/>
              </a:rPr>
              <a:t>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&lt; 200 cells/mm</a:t>
            </a:r>
            <a:r>
              <a:rPr lang="en-GB" sz="1400" baseline="30000" dirty="0" smtClean="0">
                <a:solidFill>
                  <a:schemeClr val="bg1"/>
                </a:solidFill>
                <a:latin typeface="Calibri" panose="020F0502020204030204" pitchFamily="34" charset="0"/>
                <a:sym typeface="Symbol"/>
              </a:rPr>
              <a:t>3</a:t>
            </a:r>
            <a:endParaRPr kumimoji="0" lang="en-GB" sz="1400" i="0" u="none" strike="noStrike" cap="none" normalizeH="0" baseline="30000" dirty="0" smtClean="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n-GB" sz="1400" dirty="0" smtClean="0">
              <a:solidFill>
                <a:schemeClr val="bg1"/>
              </a:solidFill>
              <a:latin typeface="Calibri" panose="020F0502020204030204" pitchFamily="34" charset="0"/>
              <a:sym typeface="Symbol"/>
            </a:endParaRPr>
          </a:p>
          <a:p>
            <a:pPr algn="ctr"/>
            <a:r>
              <a:rPr lang="en-GB" sz="1400" dirty="0" smtClean="0">
                <a:solidFill>
                  <a:schemeClr val="bg1"/>
                </a:solidFill>
                <a:latin typeface="Calibri" panose="020F0502020204030204" pitchFamily="34" charset="0"/>
                <a:sym typeface="Symbol"/>
              </a:rPr>
              <a:t>350 to &lt;</a:t>
            </a:r>
            <a:r>
              <a:rPr lang="en-GB" sz="1400" dirty="0">
                <a:solidFill>
                  <a:schemeClr val="bg1"/>
                </a:solidFill>
                <a:latin typeface="Calibri" panose="020F0502020204030204" pitchFamily="34" charset="0"/>
                <a:sym typeface="Symbol"/>
              </a:rPr>
              <a:t>500 cells/mm</a:t>
            </a:r>
            <a:r>
              <a:rPr lang="en-GB" sz="1400" baseline="30000" dirty="0">
                <a:solidFill>
                  <a:schemeClr val="bg1"/>
                </a:solidFill>
                <a:latin typeface="Calibri" panose="020F0502020204030204" pitchFamily="34" charset="0"/>
                <a:sym typeface="Symbol"/>
              </a:rPr>
              <a:t>3</a:t>
            </a:r>
            <a:endParaRPr lang="en-GB" sz="14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n-GB" sz="1400" i="0" u="none" strike="noStrike" cap="none" normalizeH="0" baseline="0" dirty="0" smtClean="0">
              <a:ln>
                <a:noFill/>
              </a:ln>
              <a:solidFill>
                <a:schemeClr val="bg1"/>
              </a:solidFill>
              <a:effectLst/>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328612" y="1324722"/>
            <a:ext cx="8815388" cy="3371380"/>
          </a:xfrm>
          <a:prstGeom prst="rect">
            <a:avLst/>
          </a:prstGeom>
        </p:spPr>
      </p:pic>
    </p:spTree>
    <p:extLst>
      <p:ext uri="{BB962C8B-B14F-4D97-AF65-F5344CB8AC3E}">
        <p14:creationId xmlns:p14="http://schemas.microsoft.com/office/powerpoint/2010/main" val="1656274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 y="1572619"/>
            <a:ext cx="1957069" cy="23341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50%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40 to 50%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30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&lt;40%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30%</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161512" y="5257751"/>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0" name="TextBox 19"/>
          <p:cNvSpPr txBox="1"/>
          <p:nvPr/>
        </p:nvSpPr>
        <p:spPr>
          <a:xfrm>
            <a:off x="510469" y="5176149"/>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163795" y="5568644"/>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22" name="TextBox 21"/>
          <p:cNvSpPr txBox="1"/>
          <p:nvPr/>
        </p:nvSpPr>
        <p:spPr>
          <a:xfrm>
            <a:off x="510469" y="5514703"/>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527509" y="5829247"/>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164861" y="5889833"/>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4" name="TextBox 3"/>
          <p:cNvSpPr txBox="1"/>
          <p:nvPr/>
        </p:nvSpPr>
        <p:spPr>
          <a:xfrm>
            <a:off x="14" y="4893365"/>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5" name="Title 4"/>
          <p:cNvSpPr>
            <a:spLocks noGrp="1"/>
          </p:cNvSpPr>
          <p:nvPr>
            <p:ph type="title"/>
          </p:nvPr>
        </p:nvSpPr>
        <p:spPr>
          <a:xfrm>
            <a:off x="161512" y="143635"/>
            <a:ext cx="7695853" cy="822325"/>
          </a:xfrm>
        </p:spPr>
        <p:txBody>
          <a:bodyPr/>
          <a:lstStyle/>
          <a:p>
            <a:r>
              <a:rPr lang="en-US" sz="3200" dirty="0" smtClean="0">
                <a:solidFill>
                  <a:schemeClr val="tx1"/>
                </a:solidFill>
                <a:latin typeface="Calibri" panose="020F0502020204030204" pitchFamily="34" charset="0"/>
              </a:rPr>
              <a:t>Proportion of HIV cases diagnosed late (CD4&lt;350 cells/mm</a:t>
            </a:r>
            <a:r>
              <a:rPr lang="en-US" sz="3200" baseline="30000" dirty="0" smtClean="0">
                <a:solidFill>
                  <a:schemeClr val="tx1"/>
                </a:solidFill>
                <a:latin typeface="Calibri" panose="020F0502020204030204" pitchFamily="34" charset="0"/>
              </a:rPr>
              <a:t>3</a:t>
            </a:r>
            <a:r>
              <a:rPr lang="en-US" sz="3200" dirty="0" smtClean="0">
                <a:solidFill>
                  <a:schemeClr val="tx1"/>
                </a:solidFill>
                <a:latin typeface="Calibri" panose="020F0502020204030204" pitchFamily="34" charset="0"/>
              </a:rPr>
              <a:t>), 2014, EU/EEA</a:t>
            </a:r>
            <a:endParaRPr lang="en-GB" b="0" dirty="0" smtClean="0">
              <a:solidFill>
                <a:schemeClr val="tx1"/>
              </a:solidFill>
              <a:latin typeface="Calibri" panose="020F0502020204030204" pitchFamily="34" charset="0"/>
            </a:endParaRPr>
          </a:p>
        </p:txBody>
      </p:sp>
      <p:sp>
        <p:nvSpPr>
          <p:cNvPr id="5" name="TextBox 4"/>
          <p:cNvSpPr txBox="1"/>
          <p:nvPr/>
        </p:nvSpPr>
        <p:spPr>
          <a:xfrm>
            <a:off x="4438933" y="6479961"/>
            <a:ext cx="4707015" cy="307777"/>
          </a:xfrm>
          <a:prstGeom prst="rect">
            <a:avLst/>
          </a:prstGeom>
          <a:noFill/>
        </p:spPr>
        <p:txBody>
          <a:bodyPr wrap="square" rtlCol="0">
            <a:spAutoFit/>
          </a:bodyPr>
          <a:lstStyle/>
          <a:p>
            <a:r>
              <a:rPr lang="en-GB" sz="1400" dirty="0" smtClean="0">
                <a:solidFill>
                  <a:schemeClr val="bg1"/>
                </a:solidFill>
                <a:latin typeface="Calibri" panose="020F0502020204030204" pitchFamily="34" charset="0"/>
              </a:rPr>
              <a:t>*Among cases with CD4 count at diagnosis reported</a:t>
            </a:r>
            <a:endParaRPr lang="en-GB" sz="1400" dirty="0">
              <a:solidFill>
                <a:schemeClr val="bg1"/>
              </a:solidFill>
              <a:latin typeface="Calibri" panose="020F0502020204030204" pitchFamily="34" charset="0"/>
            </a:endParaRPr>
          </a:p>
        </p:txBody>
      </p:sp>
      <p:sp>
        <p:nvSpPr>
          <p:cNvPr id="26"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3"/>
          <a:stretch>
            <a:fillRect/>
          </a:stretch>
        </p:blipFill>
        <p:spPr>
          <a:xfrm>
            <a:off x="4797025" y="1040732"/>
            <a:ext cx="4351881" cy="5285107"/>
          </a:xfrm>
          <a:prstGeom prst="rect">
            <a:avLst/>
          </a:prstGeom>
        </p:spPr>
      </p:pic>
      <p:sp>
        <p:nvSpPr>
          <p:cNvPr id="7" name="TextBox 6"/>
          <p:cNvSpPr txBox="1"/>
          <p:nvPr/>
        </p:nvSpPr>
        <p:spPr>
          <a:xfrm>
            <a:off x="4438933" y="5769260"/>
            <a:ext cx="1258192" cy="53981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888852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6" name="Picture 5"/>
          <p:cNvPicPr>
            <a:picLocks noChangeAspect="1"/>
          </p:cNvPicPr>
          <p:nvPr/>
        </p:nvPicPr>
        <p:blipFill>
          <a:blip r:embed="rId4"/>
          <a:stretch>
            <a:fillRect/>
          </a:stretch>
        </p:blipFill>
        <p:spPr>
          <a:xfrm>
            <a:off x="0" y="1493785"/>
            <a:ext cx="9144000" cy="4815535"/>
          </a:xfrm>
          <a:prstGeom prst="rect">
            <a:avLst/>
          </a:prstGeom>
        </p:spPr>
      </p:pic>
      <p:sp>
        <p:nvSpPr>
          <p:cNvPr id="10" name="Title 4"/>
          <p:cNvSpPr>
            <a:spLocks noGrp="1"/>
          </p:cNvSpPr>
          <p:nvPr>
            <p:ph type="title"/>
          </p:nvPr>
        </p:nvSpPr>
        <p:spPr>
          <a:xfrm>
            <a:off x="206515" y="134389"/>
            <a:ext cx="7290808" cy="822325"/>
          </a:xfrm>
        </p:spPr>
        <p:txBody>
          <a:bodyPr/>
          <a:lstStyle/>
          <a:p>
            <a:r>
              <a:rPr lang="en-US" sz="3200" dirty="0" smtClean="0">
                <a:solidFill>
                  <a:schemeClr val="tx1"/>
                </a:solidFill>
                <a:latin typeface="Calibri" panose="020F0502020204030204" pitchFamily="34" charset="0"/>
              </a:rPr>
              <a:t>New HIV and AIDS diagnoses </a:t>
            </a:r>
            <a:br>
              <a:rPr lang="en-US" sz="3200" dirty="0" smtClean="0">
                <a:solidFill>
                  <a:schemeClr val="tx1"/>
                </a:solidFill>
                <a:latin typeface="Calibri" panose="020F0502020204030204" pitchFamily="34" charset="0"/>
              </a:rPr>
            </a:br>
            <a:r>
              <a:rPr lang="en-US" sz="3200" dirty="0" smtClean="0">
                <a:solidFill>
                  <a:schemeClr val="tx1"/>
                </a:solidFill>
                <a:latin typeface="Calibri" panose="020F0502020204030204" pitchFamily="34" charset="0"/>
              </a:rPr>
              <a:t>per 100 000, 2005-2014, EU/EEA </a:t>
            </a:r>
            <a:endParaRPr lang="en-GB" b="0" dirty="0" smtClean="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149156" y="143635"/>
            <a:ext cx="7785865" cy="822325"/>
          </a:xfrm>
        </p:spPr>
        <p:txBody>
          <a:bodyPr/>
          <a:lstStyle/>
          <a:p>
            <a:r>
              <a:rPr lang="en-US" sz="3200" dirty="0" smtClean="0">
                <a:solidFill>
                  <a:schemeClr val="tx1"/>
                </a:solidFill>
                <a:latin typeface="Calibri" panose="020F0502020204030204" pitchFamily="34" charset="0"/>
              </a:rPr>
              <a:t>HIV diagnoses, by mode of transmission, </a:t>
            </a:r>
            <a:br>
              <a:rPr lang="en-US" sz="3200" dirty="0" smtClean="0">
                <a:solidFill>
                  <a:schemeClr val="tx1"/>
                </a:solidFill>
                <a:latin typeface="Calibri" panose="020F0502020204030204" pitchFamily="34" charset="0"/>
              </a:rPr>
            </a:br>
            <a:r>
              <a:rPr lang="en-US" sz="3200" dirty="0" smtClean="0">
                <a:solidFill>
                  <a:schemeClr val="tx1"/>
                </a:solidFill>
                <a:latin typeface="Calibri" panose="020F0502020204030204" pitchFamily="34" charset="0"/>
              </a:rPr>
              <a:t>2005-2014, EU/EEA</a:t>
            </a:r>
            <a:br>
              <a:rPr lang="en-US" sz="3200" dirty="0" smtClean="0">
                <a:solidFill>
                  <a:schemeClr val="tx1"/>
                </a:solidFill>
                <a:latin typeface="Calibri" panose="020F0502020204030204" pitchFamily="34" charset="0"/>
              </a:rPr>
            </a:br>
            <a:endParaRPr lang="en-GB" sz="3200" b="0" dirty="0" smtClean="0">
              <a:solidFill>
                <a:schemeClr val="tx1"/>
              </a:solidFill>
              <a:latin typeface="Calibri" panose="020F0502020204030204" pitchFamily="34" charset="0"/>
            </a:endParaRPr>
          </a:p>
        </p:txBody>
      </p:sp>
      <p:sp>
        <p:nvSpPr>
          <p:cNvPr id="4" name="TextBox 3"/>
          <p:cNvSpPr txBox="1"/>
          <p:nvPr/>
        </p:nvSpPr>
        <p:spPr>
          <a:xfrm>
            <a:off x="135351" y="5814265"/>
            <a:ext cx="8100900" cy="415498"/>
          </a:xfrm>
          <a:prstGeom prst="rect">
            <a:avLst/>
          </a:prstGeom>
          <a:noFill/>
        </p:spPr>
        <p:txBody>
          <a:bodyPr wrap="square" rtlCol="0">
            <a:spAutoFit/>
          </a:bodyPr>
          <a:lstStyle/>
          <a:p>
            <a:r>
              <a:rPr lang="en-GB" sz="1050" dirty="0" smtClean="0">
                <a:latin typeface="Calibri" panose="020F0502020204030204" pitchFamily="34" charset="0"/>
              </a:rPr>
              <a:t>Data is adjusted for reporting delay. Cases </a:t>
            </a:r>
            <a:r>
              <a:rPr lang="en-GB" sz="1050" dirty="0">
                <a:latin typeface="Calibri" panose="020F0502020204030204" pitchFamily="34" charset="0"/>
              </a:rPr>
              <a:t>from Estonia and Poland excluded due to incomplete reporting on transmission mode during the period; cases from Italy and Spain excluded due to </a:t>
            </a:r>
            <a:r>
              <a:rPr lang="en-GB" sz="1050" dirty="0" smtClean="0">
                <a:latin typeface="Calibri" panose="020F0502020204030204" pitchFamily="34" charset="0"/>
              </a:rPr>
              <a:t>increasing national </a:t>
            </a:r>
            <a:r>
              <a:rPr lang="en-GB" sz="1050" dirty="0">
                <a:latin typeface="Calibri" panose="020F0502020204030204" pitchFamily="34" charset="0"/>
              </a:rPr>
              <a:t>coverage over the </a:t>
            </a:r>
            <a:r>
              <a:rPr lang="en-GB" sz="1050" dirty="0" smtClean="0">
                <a:latin typeface="Calibri" panose="020F0502020204030204" pitchFamily="34" charset="0"/>
              </a:rPr>
              <a:t>period</a:t>
            </a:r>
            <a:r>
              <a:rPr lang="en-GB" sz="1050" dirty="0">
                <a:latin typeface="Calibri" panose="020F0502020204030204" pitchFamily="34" charset="0"/>
              </a:rPr>
              <a:t>.</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5" name="Picture 4"/>
          <p:cNvPicPr>
            <a:picLocks noChangeAspect="1"/>
          </p:cNvPicPr>
          <p:nvPr/>
        </p:nvPicPr>
        <p:blipFill>
          <a:blip r:embed="rId3"/>
          <a:stretch>
            <a:fillRect/>
          </a:stretch>
        </p:blipFill>
        <p:spPr>
          <a:xfrm>
            <a:off x="0" y="1734882"/>
            <a:ext cx="7812361" cy="3983648"/>
          </a:xfrm>
          <a:prstGeom prst="rect">
            <a:avLst/>
          </a:prstGeom>
        </p:spPr>
      </p:pic>
      <p:grpSp>
        <p:nvGrpSpPr>
          <p:cNvPr id="7" name="Group 6"/>
          <p:cNvGrpSpPr/>
          <p:nvPr/>
        </p:nvGrpSpPr>
        <p:grpSpPr>
          <a:xfrm>
            <a:off x="7497020" y="1606548"/>
            <a:ext cx="1684760" cy="2847739"/>
            <a:chOff x="43258" y="4238574"/>
            <a:chExt cx="2170129" cy="963396"/>
          </a:xfrm>
        </p:grpSpPr>
        <p:sp>
          <p:nvSpPr>
            <p:cNvPr id="8" name="Rectangle 7"/>
            <p:cNvSpPr/>
            <p:nvPr/>
          </p:nvSpPr>
          <p:spPr bwMode="auto">
            <a:xfrm>
              <a:off x="73088" y="5095849"/>
              <a:ext cx="2140299" cy="106121"/>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Injecting drug use</a:t>
              </a:r>
              <a:endParaRPr kumimoji="0" lang="en-GB" sz="1400" i="0" strike="noStrike" cap="none" normalizeH="0" baseline="0" dirty="0" smtClean="0">
                <a:ln>
                  <a:noFill/>
                </a:ln>
                <a:solidFill>
                  <a:schemeClr val="bg1"/>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 (women)</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 (Men)</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Sex between men</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sp>
        <p:nvSpPr>
          <p:cNvPr id="14" name="Rectangle 13"/>
          <p:cNvSpPr/>
          <p:nvPr/>
        </p:nvSpPr>
        <p:spPr bwMode="auto">
          <a:xfrm>
            <a:off x="7522356" y="4582621"/>
            <a:ext cx="1656832"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Mother</a:t>
            </a:r>
            <a:r>
              <a:rPr lang="en-GB" sz="1400" dirty="0" smtClean="0">
                <a:solidFill>
                  <a:schemeClr val="bg1"/>
                </a:solidFill>
                <a:latin typeface="Calibri" panose="020F0502020204030204" pitchFamily="34" charset="0"/>
              </a:rPr>
              <a:t>-to-child transmission</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7" name="Rectangle 16"/>
          <p:cNvSpPr/>
          <p:nvPr/>
        </p:nvSpPr>
        <p:spPr bwMode="auto">
          <a:xfrm>
            <a:off x="7508599" y="3495787"/>
            <a:ext cx="1661602"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Other/</a:t>
            </a:r>
          </a:p>
          <a:p>
            <a:pPr algn="ctr"/>
            <a:r>
              <a:rPr lang="en-GB" sz="1400" dirty="0" smtClean="0">
                <a:solidFill>
                  <a:schemeClr val="bg1"/>
                </a:solidFill>
                <a:latin typeface="Calibri" panose="020F0502020204030204" pitchFamily="34" charset="0"/>
              </a:rPr>
              <a:t>undetermined</a:t>
            </a:r>
          </a:p>
        </p:txBody>
      </p:sp>
    </p:spTree>
    <p:extLst>
      <p:ext uri="{BB962C8B-B14F-4D97-AF65-F5344CB8AC3E}">
        <p14:creationId xmlns:p14="http://schemas.microsoft.com/office/powerpoint/2010/main" val="149198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p:txBody>
          <a:bodyPr/>
          <a:lstStyle/>
          <a:p>
            <a:r>
              <a:rPr lang="en-US" sz="3200" dirty="0" smtClean="0">
                <a:solidFill>
                  <a:schemeClr val="tx1"/>
                </a:solidFill>
                <a:latin typeface="Calibri" panose="020F0502020204030204" pitchFamily="34" charset="0"/>
              </a:rPr>
              <a:t>HIV diagnoses, by mode of transmission, </a:t>
            </a:r>
            <a:br>
              <a:rPr lang="en-US" sz="3200" dirty="0" smtClean="0">
                <a:solidFill>
                  <a:schemeClr val="tx1"/>
                </a:solidFill>
                <a:latin typeface="Calibri" panose="020F0502020204030204" pitchFamily="34" charset="0"/>
              </a:rPr>
            </a:br>
            <a:r>
              <a:rPr lang="en-US" sz="3200" dirty="0" smtClean="0">
                <a:solidFill>
                  <a:schemeClr val="tx1"/>
                </a:solidFill>
                <a:latin typeface="Calibri" panose="020F0502020204030204" pitchFamily="34" charset="0"/>
              </a:rPr>
              <a:t>2005-2014, EU/EEA</a:t>
            </a:r>
            <a:br>
              <a:rPr lang="en-US" sz="3200" dirty="0" smtClean="0">
                <a:solidFill>
                  <a:schemeClr val="tx1"/>
                </a:solidFill>
                <a:latin typeface="Calibri" panose="020F0502020204030204" pitchFamily="34" charset="0"/>
              </a:rPr>
            </a:br>
            <a:endParaRPr lang="en-GB" sz="3200" b="0" dirty="0" smtClean="0">
              <a:solidFill>
                <a:schemeClr val="tx1"/>
              </a:solidFill>
              <a:latin typeface="Calibri" panose="020F0502020204030204" pitchFamily="34" charset="0"/>
            </a:endParaRPr>
          </a:p>
        </p:txBody>
      </p:sp>
      <p:sp>
        <p:nvSpPr>
          <p:cNvPr id="4" name="TextBox 3"/>
          <p:cNvSpPr txBox="1"/>
          <p:nvPr/>
        </p:nvSpPr>
        <p:spPr>
          <a:xfrm>
            <a:off x="135351" y="5814265"/>
            <a:ext cx="8100900" cy="415498"/>
          </a:xfrm>
          <a:prstGeom prst="rect">
            <a:avLst/>
          </a:prstGeom>
          <a:noFill/>
        </p:spPr>
        <p:txBody>
          <a:bodyPr wrap="square" rtlCol="0">
            <a:spAutoFit/>
          </a:bodyPr>
          <a:lstStyle/>
          <a:p>
            <a:r>
              <a:rPr lang="en-GB" sz="1050" dirty="0" smtClean="0">
                <a:latin typeface="Calibri" panose="020F0502020204030204" pitchFamily="34" charset="0"/>
              </a:rPr>
              <a:t>Data is adjusted for reporting delay. Cases </a:t>
            </a:r>
            <a:r>
              <a:rPr lang="en-GB" sz="1050" dirty="0">
                <a:latin typeface="Calibri" panose="020F0502020204030204" pitchFamily="34" charset="0"/>
              </a:rPr>
              <a:t>from Estonia and Poland excluded due to incomplete reporting on transmission mode during the period; cases from Italy and Spain excluded due to </a:t>
            </a:r>
            <a:r>
              <a:rPr lang="en-GB" sz="1050" dirty="0" smtClean="0">
                <a:latin typeface="Calibri" panose="020F0502020204030204" pitchFamily="34" charset="0"/>
              </a:rPr>
              <a:t>increasing national </a:t>
            </a:r>
            <a:r>
              <a:rPr lang="en-GB" sz="1050" dirty="0">
                <a:latin typeface="Calibri" panose="020F0502020204030204" pitchFamily="34" charset="0"/>
              </a:rPr>
              <a:t>coverage over the </a:t>
            </a:r>
            <a:r>
              <a:rPr lang="en-GB" sz="1050" dirty="0" smtClean="0">
                <a:latin typeface="Calibri" panose="020F0502020204030204" pitchFamily="34" charset="0"/>
              </a:rPr>
              <a:t>period</a:t>
            </a:r>
            <a:r>
              <a:rPr lang="en-GB" sz="1050" dirty="0">
                <a:latin typeface="Calibri" panose="020F0502020204030204" pitchFamily="34" charset="0"/>
              </a:rPr>
              <a:t>.</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16" name="Content Placeholder 15"/>
          <p:cNvPicPr>
            <a:picLocks noGrp="1" noChangeAspect="1"/>
          </p:cNvPicPr>
          <p:nvPr>
            <p:ph idx="1"/>
          </p:nvPr>
        </p:nvPicPr>
        <p:blipFill>
          <a:blip r:embed="rId3"/>
          <a:stretch>
            <a:fillRect/>
          </a:stretch>
        </p:blipFill>
        <p:spPr>
          <a:xfrm>
            <a:off x="0" y="1462415"/>
            <a:ext cx="8957146" cy="4020475"/>
          </a:xfrm>
          <a:prstGeom prst="rect">
            <a:avLst/>
          </a:prstGeom>
        </p:spPr>
      </p:pic>
    </p:spTree>
    <p:extLst>
      <p:ext uri="{BB962C8B-B14F-4D97-AF65-F5344CB8AC3E}">
        <p14:creationId xmlns:p14="http://schemas.microsoft.com/office/powerpoint/2010/main" val="268687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a:xfrm>
            <a:off x="324000" y="380785"/>
            <a:ext cx="8229600" cy="822325"/>
          </a:xfrm>
        </p:spPr>
        <p:txBody>
          <a:bodyPr/>
          <a:lstStyle/>
          <a:p>
            <a:r>
              <a:rPr lang="en-GB" sz="3200" dirty="0" smtClean="0">
                <a:solidFill>
                  <a:schemeClr val="tx1"/>
                </a:solidFill>
                <a:latin typeface="Calibri" panose="020F0502020204030204" pitchFamily="34" charset="0"/>
              </a:rPr>
              <a:t>HIV diagnoses in the EU/EEA, 2014</a:t>
            </a:r>
            <a:r>
              <a:rPr lang="en-GB" sz="3200" dirty="0">
                <a:solidFill>
                  <a:schemeClr val="tx1"/>
                </a:solidFill>
                <a:latin typeface="Calibri" panose="020F0502020204030204" pitchFamily="34" charset="0"/>
              </a:rPr>
              <a:t/>
            </a:r>
            <a:br>
              <a:rPr lang="en-GB" sz="3200" dirty="0">
                <a:solidFill>
                  <a:schemeClr val="tx1"/>
                </a:solidFill>
                <a:latin typeface="Calibri" panose="020F0502020204030204" pitchFamily="34" charset="0"/>
              </a:rPr>
            </a:br>
            <a:endParaRPr lang="en-GB" sz="3200" dirty="0">
              <a:solidFill>
                <a:schemeClr val="tx1"/>
              </a:solidFill>
              <a:latin typeface="Calibri" panose="020F0502020204030204" pitchFamily="34" charset="0"/>
            </a:endParaRPr>
          </a:p>
        </p:txBody>
      </p:sp>
      <p:sp>
        <p:nvSpPr>
          <p:cNvPr id="8" name="TextBox 7"/>
          <p:cNvSpPr txBox="1"/>
          <p:nvPr/>
        </p:nvSpPr>
        <p:spPr>
          <a:xfrm>
            <a:off x="324000" y="1080000"/>
            <a:ext cx="3644900" cy="246221"/>
          </a:xfrm>
          <a:prstGeom prst="rect">
            <a:avLst/>
          </a:prstGeom>
          <a:noFill/>
        </p:spPr>
        <p:txBody>
          <a:bodyPr wrap="square" lIns="0" tIns="0" rIns="0" bIns="0" rtlCol="0">
            <a:noAutofit/>
          </a:bodyPr>
          <a:lstStyle/>
          <a:p>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2291424861"/>
              </p:ext>
            </p:extLst>
          </p:nvPr>
        </p:nvGraphicFramePr>
        <p:xfrm>
          <a:off x="320826" y="1122220"/>
          <a:ext cx="8235915" cy="4296118"/>
        </p:xfrm>
        <a:graphic>
          <a:graphicData uri="http://schemas.openxmlformats.org/drawingml/2006/table">
            <a:tbl>
              <a:tblPr/>
              <a:tblGrid>
                <a:gridCol w="6896204"/>
                <a:gridCol w="1339711"/>
              </a:tblGrid>
              <a:tr h="575071">
                <a:tc>
                  <a:txBody>
                    <a:bodyPr/>
                    <a:lstStyle/>
                    <a:p>
                      <a:pPr algn="l" fontAlgn="ctr"/>
                      <a:endParaRPr lang="en-GB" sz="2000" b="1" i="0" u="none" strike="noStrike" dirty="0">
                        <a:solidFill>
                          <a:srgbClr val="FFFFFF"/>
                        </a:solidFill>
                        <a:effectLst/>
                        <a:latin typeface="Calibri"/>
                      </a:endParaRPr>
                    </a:p>
                  </a:txBody>
                  <a:tcPr marL="9525" marR="9525" marT="9525" marB="0" anchor="ctr">
                    <a:lnL>
                      <a:noFill/>
                    </a:lnL>
                    <a:lnR>
                      <a:noFill/>
                    </a:lnR>
                    <a:lnT>
                      <a:noFill/>
                    </a:lnT>
                    <a:lnB>
                      <a:noFill/>
                    </a:lnB>
                    <a:solidFill>
                      <a:srgbClr val="92D050"/>
                    </a:solidFill>
                  </a:tcPr>
                </a:tc>
                <a:tc>
                  <a:txBody>
                    <a:bodyPr/>
                    <a:lstStyle/>
                    <a:p>
                      <a:pPr algn="ctr" fontAlgn="ctr"/>
                      <a:endParaRPr lang="en-GB" sz="2000" b="1" i="0" u="none" strike="noStrike" dirty="0">
                        <a:solidFill>
                          <a:srgbClr val="FFFFFF"/>
                        </a:solidFill>
                        <a:effectLst/>
                        <a:latin typeface="Calibri"/>
                      </a:endParaRPr>
                    </a:p>
                  </a:txBody>
                  <a:tcPr marL="9525" marR="9525" marT="9525" marB="0" anchor="ctr">
                    <a:lnL>
                      <a:noFill/>
                    </a:lnL>
                    <a:lnR>
                      <a:noFill/>
                    </a:lnR>
                    <a:lnT>
                      <a:noFill/>
                    </a:lnT>
                    <a:lnB>
                      <a:noFill/>
                    </a:lnB>
                    <a:solidFill>
                      <a:srgbClr val="92D050"/>
                    </a:solidFill>
                  </a:tcPr>
                </a:tc>
              </a:tr>
              <a:tr h="338277">
                <a:tc>
                  <a:txBody>
                    <a:bodyPr/>
                    <a:lstStyle/>
                    <a:p>
                      <a:pPr algn="l" fontAlgn="ctr"/>
                      <a:r>
                        <a:rPr lang="en-GB" sz="2000" b="0" i="0" u="none" strike="noStrike" dirty="0">
                          <a:solidFill>
                            <a:srgbClr val="000000"/>
                          </a:solidFill>
                          <a:effectLst/>
                          <a:latin typeface="Calibri"/>
                        </a:rPr>
                        <a:t>Reporting countries/Number of countries</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31/31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algn="l" fontAlgn="ctr"/>
                      <a:r>
                        <a:rPr lang="en-GB" sz="2000" b="0" i="0" u="none" strike="noStrike" dirty="0">
                          <a:solidFill>
                            <a:srgbClr val="000000"/>
                          </a:solidFill>
                          <a:effectLst/>
                          <a:latin typeface="Calibri"/>
                        </a:rPr>
                        <a:t>Number of HIV diagnoses </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29 992</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Calibri"/>
                        </a:rPr>
                        <a:t>Rate per 100 000 </a:t>
                      </a:r>
                      <a:r>
                        <a:rPr lang="en-GB" sz="2000" b="0" i="0" u="none" strike="noStrike" dirty="0" smtClean="0">
                          <a:solidFill>
                            <a:srgbClr val="000000"/>
                          </a:solidFill>
                          <a:effectLst/>
                          <a:latin typeface="Calibri"/>
                        </a:rPr>
                        <a:t>population (adjusted rate</a:t>
                      </a:r>
                      <a:r>
                        <a:rPr lang="en-GB" sz="1400" b="0" i="0" u="none" strike="noStrike" dirty="0" smtClean="0">
                          <a:solidFill>
                            <a:srgbClr val="000000"/>
                          </a:solidFill>
                          <a:effectLst/>
                          <a:latin typeface="Calibri"/>
                        </a:rPr>
                        <a:t>*</a:t>
                      </a:r>
                      <a:r>
                        <a:rPr lang="en-GB" sz="2000" b="0" i="0" u="none" strike="noStrike" dirty="0" smtClean="0">
                          <a:solidFill>
                            <a:srgbClr val="000000"/>
                          </a:solidFill>
                          <a:effectLst/>
                          <a:latin typeface="Calibri"/>
                        </a:rPr>
                        <a:t>)</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5.9 (6.4)</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algn="l" fontAlgn="ctr"/>
                      <a:r>
                        <a:rPr lang="en-GB" sz="2000" b="0" i="0" u="none" strike="noStrike" dirty="0">
                          <a:solidFill>
                            <a:srgbClr val="000000"/>
                          </a:solidFill>
                          <a:effectLst/>
                          <a:latin typeface="Calibri"/>
                        </a:rPr>
                        <a:t>Percentage age 15-24 years</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11.1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algn="l" fontAlgn="ctr"/>
                      <a:r>
                        <a:rPr lang="en-GB" sz="2000" b="0" i="0" u="none" strike="noStrike" dirty="0">
                          <a:solidFill>
                            <a:srgbClr val="000000"/>
                          </a:solidFill>
                          <a:effectLst/>
                          <a:latin typeface="Calibri"/>
                        </a:rPr>
                        <a:t>Male-to-female ratio</a:t>
                      </a:r>
                    </a:p>
                  </a:txBody>
                  <a:tcPr marL="9525" marR="9525" marT="9525" marB="0" anchor="ctr">
                    <a:lnL>
                      <a:noFill/>
                    </a:lnL>
                    <a:lnR>
                      <a:noFill/>
                    </a:lnR>
                    <a:lnT>
                      <a:noFill/>
                    </a:lnT>
                    <a:lnB>
                      <a:noFill/>
                    </a:lnB>
                  </a:tcPr>
                </a:tc>
                <a:tc>
                  <a:txBody>
                    <a:bodyPr/>
                    <a:lstStyle/>
                    <a:p>
                      <a:pPr algn="ctr" fontAlgn="ctr"/>
                      <a:r>
                        <a:rPr lang="en-GB" sz="2000" b="0" i="0" u="none" strike="noStrike" dirty="0">
                          <a:solidFill>
                            <a:srgbClr val="000000"/>
                          </a:solidFill>
                          <a:effectLst/>
                          <a:latin typeface="Calibri"/>
                        </a:rPr>
                        <a:t>3.3</a:t>
                      </a:r>
                    </a:p>
                  </a:txBody>
                  <a:tcPr marL="9525" marR="9525" marT="9525" marB="0" anchor="ctr">
                    <a:lnL>
                      <a:noFill/>
                    </a:lnL>
                    <a:lnR>
                      <a:noFill/>
                    </a:lnR>
                    <a:lnT>
                      <a:noFill/>
                    </a:lnT>
                    <a:lnB>
                      <a:noFill/>
                    </a:lnB>
                  </a:tcPr>
                </a:tc>
              </a:tr>
              <a:tr h="338277">
                <a:tc>
                  <a:txBody>
                    <a:bodyPr/>
                    <a:lstStyle/>
                    <a:p>
                      <a:pPr algn="l" fontAlgn="ctr"/>
                      <a:r>
                        <a:rPr lang="en-GB" sz="2000" b="1" i="0" u="none" strike="noStrike" dirty="0">
                          <a:solidFill>
                            <a:srgbClr val="000000"/>
                          </a:solidFill>
                          <a:effectLst/>
                          <a:latin typeface="Calibri"/>
                        </a:rPr>
                        <a:t>Transmission </a:t>
                      </a:r>
                      <a:r>
                        <a:rPr lang="en-GB" sz="2000" b="1" i="0" u="none" strike="noStrike" dirty="0" smtClean="0">
                          <a:solidFill>
                            <a:srgbClr val="000000"/>
                          </a:solidFill>
                          <a:effectLst/>
                          <a:latin typeface="Calibri"/>
                        </a:rPr>
                        <a:t>mode (%)</a:t>
                      </a:r>
                      <a:endParaRPr lang="en-GB" sz="2000" b="1" i="0" u="none" strike="noStrike" dirty="0">
                        <a:solidFill>
                          <a:srgbClr val="000000"/>
                        </a:solidFill>
                        <a:effectLst/>
                        <a:latin typeface="Calibri"/>
                      </a:endParaRPr>
                    </a:p>
                  </a:txBody>
                  <a:tcPr marL="9525" marR="9525" marT="9525" marB="0" anchor="ctr">
                    <a:lnL>
                      <a:noFill/>
                    </a:lnL>
                    <a:lnR>
                      <a:noFill/>
                    </a:lnR>
                    <a:lnT>
                      <a:noFill/>
                    </a:lnT>
                    <a:lnB>
                      <a:noFill/>
                    </a:lnB>
                    <a:solidFill>
                      <a:srgbClr val="D7E4BC"/>
                    </a:solidFill>
                  </a:tcPr>
                </a:tc>
                <a:tc>
                  <a:txBody>
                    <a:bodyPr/>
                    <a:lstStyle/>
                    <a:p>
                      <a:pPr algn="ctr" fontAlgn="ctr"/>
                      <a:r>
                        <a:rPr lang="en-GB" sz="2000" b="0" i="0" u="none" strike="noStrike" dirty="0">
                          <a:solidFill>
                            <a:srgbClr val="FF0000"/>
                          </a:solidFill>
                          <a:effectLst/>
                          <a:latin typeface="Calibri"/>
                        </a:rPr>
                        <a:t> </a:t>
                      </a:r>
                    </a:p>
                  </a:txBody>
                  <a:tcPr marL="9525" marR="9525" marT="9525" marB="0" anchor="ctr">
                    <a:lnL>
                      <a:noFill/>
                    </a:lnL>
                    <a:lnR>
                      <a:noFill/>
                    </a:lnR>
                    <a:lnT>
                      <a:noFill/>
                    </a:lnT>
                    <a:lnB>
                      <a:noFill/>
                    </a:lnB>
                    <a:solidFill>
                      <a:srgbClr val="D7E4BC"/>
                    </a:solidFill>
                  </a:tcPr>
                </a:tc>
              </a:tr>
              <a:tr h="338277">
                <a:tc>
                  <a:txBody>
                    <a:bodyPr/>
                    <a:lstStyle/>
                    <a:p>
                      <a:pPr algn="l" fontAlgn="ctr"/>
                      <a:r>
                        <a:rPr lang="en-GB" sz="2000" b="0" i="0" u="none" strike="noStrike" dirty="0" smtClean="0">
                          <a:solidFill>
                            <a:srgbClr val="000000"/>
                          </a:solidFill>
                          <a:effectLst/>
                          <a:latin typeface="Calibri"/>
                        </a:rPr>
                        <a:t>Sex between men</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42</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algn="l" fontAlgn="ctr"/>
                      <a:r>
                        <a:rPr lang="en-GB" sz="2000" b="0" i="0" u="none" strike="noStrike" dirty="0" smtClean="0">
                          <a:solidFill>
                            <a:srgbClr val="000000"/>
                          </a:solidFill>
                          <a:effectLst/>
                          <a:latin typeface="Calibri"/>
                        </a:rPr>
                        <a:t>Heterosexual</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a:rPr>
                        <a:t>33</a:t>
                      </a:r>
                      <a:endParaRPr lang="en-GB" sz="2000" b="0" i="0" u="none" strike="noStrike" dirty="0">
                        <a:solidFill>
                          <a:srgbClr val="000000"/>
                        </a:solidFill>
                        <a:effectLst/>
                        <a:latin typeface="Calibri"/>
                      </a:endParaRPr>
                    </a:p>
                  </a:txBody>
                  <a:tcPr marL="9525" marR="9525" marT="9525" marB="0" anchor="b">
                    <a:lnL>
                      <a:noFill/>
                    </a:lnL>
                    <a:lnR>
                      <a:noFill/>
                    </a:lnR>
                    <a:lnT>
                      <a:noFill/>
                    </a:lnT>
                    <a:lnB>
                      <a:noFill/>
                    </a:lnB>
                  </a:tcPr>
                </a:tc>
              </a:tr>
              <a:tr h="338277">
                <a:tc>
                  <a:txBody>
                    <a:bodyPr/>
                    <a:lstStyle/>
                    <a:p>
                      <a:pPr algn="l" fontAlgn="ctr"/>
                      <a:r>
                        <a:rPr lang="en-GB" sz="2000" b="0" i="0" u="none" strike="noStrike" dirty="0">
                          <a:solidFill>
                            <a:srgbClr val="000000"/>
                          </a:solidFill>
                          <a:effectLst/>
                          <a:latin typeface="Calibri"/>
                        </a:rPr>
                        <a:t>Injecting drug use</a:t>
                      </a:r>
                    </a:p>
                  </a:txBody>
                  <a:tcPr marL="9525" marR="9525" marT="9525" marB="0" anchor="ctr">
                    <a:lnL>
                      <a:noFill/>
                    </a:lnL>
                    <a:lnR>
                      <a:noFill/>
                    </a:lnR>
                    <a:lnT>
                      <a:noFill/>
                    </a:lnT>
                    <a:lnB>
                      <a:noFill/>
                    </a:lnB>
                  </a:tcPr>
                </a:tc>
                <a:tc>
                  <a:txBody>
                    <a:bodyPr/>
                    <a:lstStyle/>
                    <a:p>
                      <a:pPr algn="ctr" fontAlgn="ctr"/>
                      <a:r>
                        <a:rPr lang="en-GB" sz="2000" b="0" i="0" u="none" strike="noStrike" dirty="0" smtClean="0">
                          <a:solidFill>
                            <a:srgbClr val="000000"/>
                          </a:solidFill>
                          <a:effectLst/>
                          <a:latin typeface="Calibri"/>
                        </a:rPr>
                        <a:t>4</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algn="l" fontAlgn="ctr"/>
                      <a:r>
                        <a:rPr lang="en-GB" sz="2000" b="0" i="0" u="none" strike="noStrike" dirty="0">
                          <a:solidFill>
                            <a:srgbClr val="000000"/>
                          </a:solidFill>
                          <a:effectLst/>
                          <a:latin typeface="Calibri"/>
                        </a:rPr>
                        <a:t>Mother to child transmission</a:t>
                      </a:r>
                    </a:p>
                  </a:txBody>
                  <a:tcPr marL="9525" marR="9525" marT="9525" marB="0" anchor="ctr">
                    <a:lnL>
                      <a:noFill/>
                    </a:lnL>
                    <a:lnR>
                      <a:noFill/>
                    </a:lnR>
                    <a:lnT>
                      <a:noFill/>
                    </a:lnT>
                    <a:lnB>
                      <a:noFill/>
                    </a:lnB>
                  </a:tcPr>
                </a:tc>
                <a:tc>
                  <a:txBody>
                    <a:bodyPr/>
                    <a:lstStyle/>
                    <a:p>
                      <a:pPr algn="ctr" fontAlgn="ctr"/>
                      <a:r>
                        <a:rPr lang="en-GB" sz="1800" b="0" i="0" u="none" strike="noStrike" dirty="0" smtClean="0">
                          <a:solidFill>
                            <a:srgbClr val="000000"/>
                          </a:solidFill>
                          <a:effectLst/>
                          <a:latin typeface="Calibri"/>
                        </a:rPr>
                        <a:t>&lt;</a:t>
                      </a:r>
                      <a:r>
                        <a:rPr lang="en-GB" sz="2000" b="0" i="0" u="none" strike="noStrike" dirty="0" smtClean="0">
                          <a:solidFill>
                            <a:srgbClr val="000000"/>
                          </a:solidFill>
                          <a:effectLst/>
                          <a:latin typeface="Calibri"/>
                        </a:rPr>
                        <a:t>1</a:t>
                      </a:r>
                      <a:endParaRPr lang="en-GB" sz="2000" b="0" i="0" u="none" strike="noStrike" dirty="0">
                        <a:solidFill>
                          <a:srgbClr val="000000"/>
                        </a:solidFill>
                        <a:effectLst/>
                        <a:latin typeface="Calibri"/>
                      </a:endParaRPr>
                    </a:p>
                  </a:txBody>
                  <a:tcPr marL="9525" marR="9525" marT="9525" marB="0" anchor="ctr">
                    <a:lnL>
                      <a:noFill/>
                    </a:lnL>
                    <a:lnR>
                      <a:noFill/>
                    </a:lnR>
                    <a:lnT>
                      <a:noFill/>
                    </a:lnT>
                    <a:lnB>
                      <a:noFill/>
                    </a:lnB>
                  </a:tcPr>
                </a:tc>
              </a:tr>
              <a:tr h="338277">
                <a:tc>
                  <a:txBody>
                    <a:bodyPr/>
                    <a:lstStyle/>
                    <a:p>
                      <a:pPr algn="l" fontAlgn="ctr"/>
                      <a:r>
                        <a:rPr lang="en-GB" sz="2000" b="0" i="0" u="none" strike="noStrike" dirty="0">
                          <a:solidFill>
                            <a:srgbClr val="000000"/>
                          </a:solidFill>
                          <a:effectLst/>
                          <a:latin typeface="Calibri"/>
                        </a:rPr>
                        <a:t>Unknown</a:t>
                      </a:r>
                    </a:p>
                  </a:txBody>
                  <a:tcPr marL="9525" marR="9525" marT="9525" marB="0" anchor="ctr">
                    <a:lnL>
                      <a:noFill/>
                    </a:lnL>
                    <a:lnR>
                      <a:noFill/>
                    </a:lnR>
                    <a:lnT>
                      <a:noFill/>
                    </a:lnT>
                    <a:lnB>
                      <a:noFill/>
                    </a:lnB>
                  </a:tcPr>
                </a:tc>
                <a:tc>
                  <a:txBody>
                    <a:bodyPr/>
                    <a:lstStyle/>
                    <a:p>
                      <a:pPr algn="ctr" fontAlgn="b"/>
                      <a:r>
                        <a:rPr lang="en-GB" sz="2000" b="0" i="0" u="none" strike="noStrike" dirty="0" smtClean="0">
                          <a:solidFill>
                            <a:srgbClr val="000000"/>
                          </a:solidFill>
                          <a:effectLst/>
                          <a:latin typeface="Calibri"/>
                        </a:rPr>
                        <a:t>20</a:t>
                      </a:r>
                      <a:endParaRPr lang="en-GB" sz="20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7"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sp>
        <p:nvSpPr>
          <p:cNvPr id="2" name="TextBox 1"/>
          <p:cNvSpPr txBox="1"/>
          <p:nvPr/>
        </p:nvSpPr>
        <p:spPr>
          <a:xfrm>
            <a:off x="10589" y="6028968"/>
            <a:ext cx="8938665" cy="253916"/>
          </a:xfrm>
          <a:prstGeom prst="rect">
            <a:avLst/>
          </a:prstGeom>
          <a:noFill/>
        </p:spPr>
        <p:txBody>
          <a:bodyPr wrap="none" rtlCol="0">
            <a:spAutoFit/>
          </a:bodyPr>
          <a:lstStyle/>
          <a:p>
            <a:r>
              <a:rPr lang="en-GB" sz="1050" dirty="0" smtClean="0"/>
              <a:t>* Rate adjusted for reporting delay for the most recent year of reporting due to the lag in cases being reported to European level in some countries</a:t>
            </a:r>
            <a:endParaRPr lang="en-GB" sz="105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p:txBody>
          <a:bodyPr/>
          <a:lstStyle/>
          <a:p>
            <a:r>
              <a:rPr lang="en-US" sz="3200" dirty="0" smtClean="0">
                <a:solidFill>
                  <a:schemeClr val="tx1"/>
                </a:solidFill>
                <a:latin typeface="Calibri" panose="020F0502020204030204" pitchFamily="34" charset="0"/>
              </a:rPr>
              <a:t>Median CD4 cell count per mm</a:t>
            </a:r>
            <a:r>
              <a:rPr lang="en-US" sz="3200" baseline="30000" dirty="0" smtClean="0">
                <a:solidFill>
                  <a:schemeClr val="tx1"/>
                </a:solidFill>
                <a:latin typeface="Calibri" panose="020F0502020204030204" pitchFamily="34" charset="0"/>
              </a:rPr>
              <a:t>3</a:t>
            </a:r>
            <a:r>
              <a:rPr lang="en-US" sz="3200" dirty="0" smtClean="0">
                <a:solidFill>
                  <a:schemeClr val="tx1"/>
                </a:solidFill>
                <a:latin typeface="Calibri" panose="020F0502020204030204" pitchFamily="34" charset="0"/>
              </a:rPr>
              <a:t>, by transmission group, EU/EEA, 2005-2014 </a:t>
            </a:r>
            <a:endParaRPr lang="en-GB" sz="3200" b="0" dirty="0" smtClean="0">
              <a:solidFill>
                <a:schemeClr val="tx1"/>
              </a:solidFill>
              <a:latin typeface="Calibri" panose="020F0502020204030204" pitchFamily="34" charset="0"/>
            </a:endParaRPr>
          </a:p>
        </p:txBody>
      </p:sp>
      <p:sp>
        <p:nvSpPr>
          <p:cNvPr id="4" name="TextBox 3"/>
          <p:cNvSpPr txBox="1"/>
          <p:nvPr/>
        </p:nvSpPr>
        <p:spPr>
          <a:xfrm>
            <a:off x="294669" y="5928259"/>
            <a:ext cx="8100900" cy="415498"/>
          </a:xfrm>
          <a:prstGeom prst="rect">
            <a:avLst/>
          </a:prstGeom>
          <a:noFill/>
        </p:spPr>
        <p:txBody>
          <a:bodyPr wrap="square" rtlCol="0">
            <a:spAutoFit/>
          </a:bodyPr>
          <a:lstStyle/>
          <a:p>
            <a:r>
              <a:rPr lang="en-GB" sz="1050" dirty="0">
                <a:latin typeface="Calibri" panose="020F0502020204030204" pitchFamily="34" charset="0"/>
              </a:rPr>
              <a:t>Excludes countries with &gt;60% incomplete data on CD4 cell count during any year over the period (Belgium, Bulgaria, Croatia, Estonia, Finland, France, Germany, Greece, Hungary, Ireland, Latvia, Lithuania, Malta, Norway, Poland, Portugal, Slovak Republic, Sweden) </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6" name="Content Placeholder 5"/>
          <p:cNvPicPr>
            <a:picLocks noGrp="1" noChangeAspect="1"/>
          </p:cNvPicPr>
          <p:nvPr>
            <p:ph idx="1"/>
          </p:nvPr>
        </p:nvPicPr>
        <p:blipFill>
          <a:blip r:embed="rId3"/>
          <a:stretch>
            <a:fillRect/>
          </a:stretch>
        </p:blipFill>
        <p:spPr>
          <a:xfrm>
            <a:off x="-231131" y="1753069"/>
            <a:ext cx="8418812" cy="4205133"/>
          </a:xfrm>
          <a:prstGeom prst="rect">
            <a:avLst/>
          </a:prstGeom>
        </p:spPr>
      </p:pic>
      <p:grpSp>
        <p:nvGrpSpPr>
          <p:cNvPr id="10" name="Group 9"/>
          <p:cNvGrpSpPr/>
          <p:nvPr/>
        </p:nvGrpSpPr>
        <p:grpSpPr>
          <a:xfrm>
            <a:off x="7767791" y="1762490"/>
            <a:ext cx="1384484" cy="1985281"/>
            <a:chOff x="58172" y="4308236"/>
            <a:chExt cx="2140299" cy="533557"/>
          </a:xfrm>
        </p:grpSpPr>
        <p:sp>
          <p:nvSpPr>
            <p:cNvPr id="11" name="Rectangle 10"/>
            <p:cNvSpPr/>
            <p:nvPr/>
          </p:nvSpPr>
          <p:spPr bwMode="auto">
            <a:xfrm>
              <a:off x="58172" y="4735672"/>
              <a:ext cx="2140298" cy="106121"/>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Injecting drug use</a:t>
              </a:r>
              <a:endParaRPr kumimoji="0" lang="en-GB" sz="1400" i="0"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58172" y="4308236"/>
              <a:ext cx="2140299" cy="183125"/>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4" name="Rectangle 13"/>
            <p:cNvSpPr/>
            <p:nvPr/>
          </p:nvSpPr>
          <p:spPr bwMode="auto">
            <a:xfrm>
              <a:off x="58172" y="4535323"/>
              <a:ext cx="2140298"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Sex between men</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spTree>
    <p:extLst>
      <p:ext uri="{BB962C8B-B14F-4D97-AF65-F5344CB8AC3E}">
        <p14:creationId xmlns:p14="http://schemas.microsoft.com/office/powerpoint/2010/main" val="1941705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p:txBody>
          <a:bodyPr/>
          <a:lstStyle/>
          <a:p>
            <a:r>
              <a:rPr lang="en-US" sz="3200" dirty="0" smtClean="0">
                <a:solidFill>
                  <a:schemeClr val="tx1"/>
                </a:solidFill>
                <a:latin typeface="Calibri" panose="020F0502020204030204" pitchFamily="34" charset="0"/>
              </a:rPr>
              <a:t>AIDS diagnoses, by transmission mode, EU/EEA, 2005-2014 </a:t>
            </a:r>
            <a:endParaRPr lang="en-GB" sz="3200" b="0" dirty="0" smtClean="0">
              <a:solidFill>
                <a:schemeClr val="tx1"/>
              </a:solidFill>
              <a:latin typeface="Calibri" panose="020F0502020204030204" pitchFamily="34" charset="0"/>
            </a:endParaRPr>
          </a:p>
        </p:txBody>
      </p:sp>
      <p:sp>
        <p:nvSpPr>
          <p:cNvPr id="4" name="TextBox 3"/>
          <p:cNvSpPr txBox="1"/>
          <p:nvPr/>
        </p:nvSpPr>
        <p:spPr>
          <a:xfrm>
            <a:off x="294669" y="5928259"/>
            <a:ext cx="8100900" cy="253916"/>
          </a:xfrm>
          <a:prstGeom prst="rect">
            <a:avLst/>
          </a:prstGeom>
          <a:noFill/>
        </p:spPr>
        <p:txBody>
          <a:bodyPr wrap="square" rtlCol="0">
            <a:spAutoFit/>
          </a:bodyPr>
          <a:lstStyle/>
          <a:p>
            <a:r>
              <a:rPr lang="en-GB" sz="1050" dirty="0" smtClean="0">
                <a:latin typeface="Calibri" panose="020F0502020204030204" pitchFamily="34" charset="0"/>
              </a:rPr>
              <a:t>Cases </a:t>
            </a:r>
            <a:r>
              <a:rPr lang="en-GB" sz="1050" dirty="0">
                <a:latin typeface="Calibri" panose="020F0502020204030204" pitchFamily="34" charset="0"/>
              </a:rPr>
              <a:t>from </a:t>
            </a:r>
            <a:r>
              <a:rPr lang="en-GB" sz="1050" dirty="0" smtClean="0">
                <a:latin typeface="Calibri" panose="020F0502020204030204" pitchFamily="34" charset="0"/>
              </a:rPr>
              <a:t>Sweden excluded due to inconsistent reporting during the period</a:t>
            </a:r>
            <a:endParaRPr lang="en-GB" sz="1050" dirty="0">
              <a:latin typeface="Calibri" panose="020F0502020204030204" pitchFamily="34" charset="0"/>
            </a:endParaRP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grpSp>
        <p:nvGrpSpPr>
          <p:cNvPr id="10" name="Group 9"/>
          <p:cNvGrpSpPr/>
          <p:nvPr/>
        </p:nvGrpSpPr>
        <p:grpSpPr>
          <a:xfrm>
            <a:off x="7470818" y="1778482"/>
            <a:ext cx="1661603" cy="2311317"/>
            <a:chOff x="58172" y="4308236"/>
            <a:chExt cx="2140301" cy="781923"/>
          </a:xfrm>
        </p:grpSpPr>
        <p:sp>
          <p:nvSpPr>
            <p:cNvPr id="11" name="Rectangle 10"/>
            <p:cNvSpPr/>
            <p:nvPr/>
          </p:nvSpPr>
          <p:spPr bwMode="auto">
            <a:xfrm>
              <a:off x="58172" y="4735672"/>
              <a:ext cx="2140298" cy="106121"/>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400" dirty="0" smtClean="0">
                  <a:solidFill>
                    <a:schemeClr val="bg1"/>
                  </a:solidFill>
                  <a:latin typeface="Calibri" panose="020F0502020204030204" pitchFamily="34" charset="0"/>
                </a:rPr>
                <a:t>Injecting drug use</a:t>
              </a:r>
              <a:endParaRPr kumimoji="0" lang="en-GB" sz="1400" i="0" strike="noStrike" cap="none" normalizeH="0" baseline="0" dirty="0" smtClean="0">
                <a:ln>
                  <a:noFill/>
                </a:ln>
                <a:solidFill>
                  <a:schemeClr val="bg1"/>
                </a:solidFill>
                <a:effectLst/>
                <a:latin typeface="Calibri" panose="020F0502020204030204" pitchFamily="34" charset="0"/>
              </a:endParaRPr>
            </a:p>
          </p:txBody>
        </p:sp>
        <p:sp>
          <p:nvSpPr>
            <p:cNvPr id="12" name="Rectangle 11"/>
            <p:cNvSpPr/>
            <p:nvPr/>
          </p:nvSpPr>
          <p:spPr bwMode="auto">
            <a:xfrm>
              <a:off x="58172" y="4308236"/>
              <a:ext cx="2140299" cy="183125"/>
            </a:xfrm>
            <a:prstGeom prst="rect">
              <a:avLst/>
            </a:prstGeom>
            <a:solidFill>
              <a:schemeClr val="accent1"/>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Heterosexual</a:t>
              </a:r>
              <a:endParaRPr kumimoji="0" lang="en-GB" sz="1100" i="0" u="none" strike="noStrike" cap="none" normalizeH="0" baseline="0" dirty="0" smtClean="0">
                <a:ln>
                  <a:noFill/>
                </a:ln>
                <a:solidFill>
                  <a:schemeClr val="bg1"/>
                </a:solidFill>
                <a:effectLst/>
                <a:latin typeface="Calibri" panose="020F0502020204030204" pitchFamily="34" charset="0"/>
              </a:endParaRPr>
            </a:p>
          </p:txBody>
        </p:sp>
        <p:sp>
          <p:nvSpPr>
            <p:cNvPr id="13" name="Rectangle 12"/>
            <p:cNvSpPr/>
            <p:nvPr/>
          </p:nvSpPr>
          <p:spPr bwMode="auto">
            <a:xfrm>
              <a:off x="58172" y="4897166"/>
              <a:ext cx="2140301" cy="192993"/>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400" i="0" u="none" strike="noStrike" cap="none" normalizeH="0" baseline="0" dirty="0" smtClean="0">
                  <a:ln>
                    <a:noFill/>
                  </a:ln>
                  <a:solidFill>
                    <a:schemeClr val="bg1"/>
                  </a:solidFill>
                  <a:effectLst/>
                  <a:latin typeface="Calibri" panose="020F0502020204030204" pitchFamily="34" charset="0"/>
                </a:rPr>
                <a:t>Other/</a:t>
              </a:r>
            </a:p>
            <a:p>
              <a:pPr algn="ctr"/>
              <a:r>
                <a:rPr kumimoji="0" lang="en-GB" sz="1400" i="0" u="none" strike="noStrike" cap="none" normalizeH="0" baseline="0" dirty="0" smtClean="0">
                  <a:ln>
                    <a:noFill/>
                  </a:ln>
                  <a:solidFill>
                    <a:schemeClr val="bg1"/>
                  </a:solidFill>
                  <a:effectLst/>
                  <a:latin typeface="Calibri" panose="020F0502020204030204" pitchFamily="34" charset="0"/>
                </a:rPr>
                <a:t>undetermined</a:t>
              </a:r>
            </a:p>
          </p:txBody>
        </p:sp>
        <p:sp>
          <p:nvSpPr>
            <p:cNvPr id="14" name="Rectangle 13"/>
            <p:cNvSpPr/>
            <p:nvPr/>
          </p:nvSpPr>
          <p:spPr bwMode="auto">
            <a:xfrm>
              <a:off x="58172" y="4535323"/>
              <a:ext cx="2140298"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400" dirty="0" smtClean="0">
                  <a:solidFill>
                    <a:schemeClr val="bg1"/>
                  </a:solidFill>
                  <a:latin typeface="Calibri" panose="020F0502020204030204" pitchFamily="34" charset="0"/>
                  <a:sym typeface="Symbol"/>
                </a:rPr>
                <a:t>Sex between men</a:t>
              </a:r>
              <a:endParaRPr kumimoji="0" lang="en-GB" sz="1400" i="0" u="none" strike="noStrike" cap="none" normalizeH="0" baseline="0" dirty="0" smtClean="0">
                <a:ln>
                  <a:noFill/>
                </a:ln>
                <a:solidFill>
                  <a:schemeClr val="bg1"/>
                </a:solidFill>
                <a:effectLst/>
                <a:latin typeface="Calibri" panose="020F0502020204030204" pitchFamily="34" charset="0"/>
              </a:endParaRPr>
            </a:p>
          </p:txBody>
        </p:sp>
      </p:grpSp>
      <p:pic>
        <p:nvPicPr>
          <p:cNvPr id="8" name="Content Placeholder 7"/>
          <p:cNvPicPr>
            <a:picLocks noGrp="1" noChangeAspect="1"/>
          </p:cNvPicPr>
          <p:nvPr>
            <p:ph idx="1"/>
          </p:nvPr>
        </p:nvPicPr>
        <p:blipFill>
          <a:blip r:embed="rId3"/>
          <a:stretch>
            <a:fillRect/>
          </a:stretch>
        </p:blipFill>
        <p:spPr>
          <a:xfrm>
            <a:off x="294669" y="1344163"/>
            <a:ext cx="7065876" cy="4438273"/>
          </a:xfrm>
          <a:prstGeom prst="rect">
            <a:avLst/>
          </a:prstGeom>
        </p:spPr>
      </p:pic>
    </p:spTree>
    <p:extLst>
      <p:ext uri="{BB962C8B-B14F-4D97-AF65-F5344CB8AC3E}">
        <p14:creationId xmlns:p14="http://schemas.microsoft.com/office/powerpoint/2010/main" val="302443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10F74DF-78D4-466C-915E-A0B0EAF00BE3}" type="slidenum">
              <a:rPr lang="en-GB"/>
              <a:pPr/>
              <a:t>21</a:t>
            </a:fld>
            <a:endParaRPr lang="en-GB"/>
          </a:p>
        </p:txBody>
      </p:sp>
      <p:sp>
        <p:nvSpPr>
          <p:cNvPr id="866306" name="Rectangle 2"/>
          <p:cNvSpPr>
            <a:spLocks noGrp="1" noChangeArrowheads="1"/>
          </p:cNvSpPr>
          <p:nvPr>
            <p:ph type="title" idx="4294967295"/>
          </p:nvPr>
        </p:nvSpPr>
        <p:spPr>
          <a:xfrm>
            <a:off x="296525" y="143635"/>
            <a:ext cx="7308850" cy="822325"/>
          </a:xfrm>
        </p:spPr>
        <p:txBody>
          <a:bodyPr/>
          <a:lstStyle/>
          <a:p>
            <a:r>
              <a:rPr lang="en-GB" sz="3200" dirty="0" smtClean="0">
                <a:solidFill>
                  <a:schemeClr val="tx1"/>
                </a:solidFill>
                <a:latin typeface="Calibri" panose="020F0502020204030204" pitchFamily="34" charset="0"/>
              </a:rPr>
              <a:t>Conclusions (1)  </a:t>
            </a:r>
            <a:endParaRPr lang="en-GB" sz="3200" b="0" dirty="0">
              <a:solidFill>
                <a:schemeClr val="tx1"/>
              </a:solidFill>
              <a:latin typeface="Calibri" panose="020F0502020204030204" pitchFamily="34" charset="0"/>
            </a:endParaRPr>
          </a:p>
        </p:txBody>
      </p:sp>
      <p:sp>
        <p:nvSpPr>
          <p:cNvPr id="866307" name="Rectangle 3"/>
          <p:cNvSpPr>
            <a:spLocks noGrp="1" noChangeArrowheads="1"/>
          </p:cNvSpPr>
          <p:nvPr>
            <p:ph idx="4294967295"/>
          </p:nvPr>
        </p:nvSpPr>
        <p:spPr>
          <a:xfrm>
            <a:off x="315575" y="638690"/>
            <a:ext cx="7991840" cy="5445605"/>
          </a:xfrm>
        </p:spPr>
        <p:txBody>
          <a:bodyPr/>
          <a:lstStyle/>
          <a:p>
            <a:pPr marL="0" indent="0"/>
            <a:r>
              <a:rPr lang="en-GB" dirty="0">
                <a:latin typeface="Calibri" panose="020F0502020204030204" pitchFamily="34" charset="0"/>
              </a:rPr>
              <a:t>HIV infection is of major public health importance </a:t>
            </a:r>
            <a:r>
              <a:rPr lang="en-GB" dirty="0" smtClean="0">
                <a:latin typeface="Calibri" panose="020F0502020204030204" pitchFamily="34" charset="0"/>
              </a:rPr>
              <a:t>in the EU/EEA, </a:t>
            </a:r>
            <a:r>
              <a:rPr lang="en-GB" dirty="0">
                <a:latin typeface="Calibri" panose="020F0502020204030204" pitchFamily="34" charset="0"/>
              </a:rPr>
              <a:t>with </a:t>
            </a:r>
            <a:r>
              <a:rPr lang="en-GB" dirty="0" smtClean="0">
                <a:latin typeface="Calibri" panose="020F0502020204030204" pitchFamily="34" charset="0"/>
              </a:rPr>
              <a:t>no clear signs of overall decrease.</a:t>
            </a:r>
          </a:p>
          <a:p>
            <a:pPr marL="0" indent="0"/>
            <a:endParaRPr lang="en-GB" altLang="ko-KR" dirty="0">
              <a:latin typeface="Calibri" panose="020F0502020204030204" pitchFamily="34" charset="0"/>
            </a:endParaRPr>
          </a:p>
          <a:p>
            <a:pPr marL="0" indent="0"/>
            <a:r>
              <a:rPr lang="en-US" altLang="ko-KR" dirty="0" smtClean="0">
                <a:latin typeface="Calibri" panose="020F0502020204030204" pitchFamily="34" charset="0"/>
                <a:ea typeface="굴림" charset="-127"/>
              </a:rPr>
              <a:t>During the past decade (2005-2014) there have been important epidemiological changes in HIV diagnoses in the EU/EEA:</a:t>
            </a:r>
          </a:p>
          <a:p>
            <a:pPr marL="900113" lvl="1" indent="-630238">
              <a:buFont typeface="Wingdings" pitchFamily="2" charset="2"/>
              <a:buChar char="Ø"/>
            </a:pPr>
            <a:r>
              <a:rPr lang="en-US" altLang="ko-KR" sz="2000" dirty="0" smtClean="0">
                <a:latin typeface="Calibri" panose="020F0502020204030204" pitchFamily="34" charset="0"/>
                <a:ea typeface="굴림" charset="-127"/>
              </a:rPr>
              <a:t>Sex between men accounted for the majority of cases diagnosed in 2014 (42%) and is increasing</a:t>
            </a:r>
          </a:p>
          <a:p>
            <a:pPr marL="900113" lvl="1" indent="-630238">
              <a:buFont typeface="Wingdings" pitchFamily="2" charset="2"/>
              <a:buChar char="Ø"/>
            </a:pPr>
            <a:r>
              <a:rPr lang="en-GB" sz="2000" dirty="0" smtClean="0">
                <a:latin typeface="Calibri" panose="020F0502020204030204" pitchFamily="34" charset="0"/>
              </a:rPr>
              <a:t>Heterosexual cases declined, driven by a decline among those from countries with generalised HIV epidemics</a:t>
            </a:r>
          </a:p>
          <a:p>
            <a:pPr marL="900113" lvl="1" indent="-630238">
              <a:buFont typeface="Wingdings" pitchFamily="2" charset="2"/>
              <a:buChar char="Ø"/>
            </a:pPr>
            <a:r>
              <a:rPr lang="en-GB" sz="2000" dirty="0" smtClean="0">
                <a:latin typeface="Calibri" panose="020F0502020204030204" pitchFamily="34" charset="0"/>
              </a:rPr>
              <a:t>Still, 37% of HIV diagnoses in 2014 were among people originating from outside the reporting country </a:t>
            </a:r>
          </a:p>
          <a:p>
            <a:pPr marL="900113" lvl="1" indent="-630238">
              <a:buFont typeface="Wingdings" pitchFamily="2" charset="2"/>
              <a:buChar char="Ø"/>
            </a:pPr>
            <a:r>
              <a:rPr lang="en-GB" sz="2000" dirty="0" smtClean="0">
                <a:latin typeface="Calibri" panose="020F0502020204030204" pitchFamily="34" charset="0"/>
              </a:rPr>
              <a:t>HIV cases attributed to injecting drug use declined over the last decade, despite the increase in two countries due to localised outbreaks</a:t>
            </a:r>
          </a:p>
          <a:p>
            <a:pPr marL="900113" lvl="1" indent="-630238">
              <a:buFont typeface="Wingdings" pitchFamily="2" charset="2"/>
              <a:buChar char="Ø"/>
            </a:pPr>
            <a:endParaRPr lang="en-GB" sz="2000" dirty="0" smtClean="0">
              <a:latin typeface="Calibri" panose="020F0502020204030204" pitchFamily="34" charset="0"/>
            </a:endParaRPr>
          </a:p>
          <a:p>
            <a:pPr marL="0" indent="0"/>
            <a:r>
              <a:rPr lang="en-GB" dirty="0">
                <a:latin typeface="Calibri" panose="020F0502020204030204" pitchFamily="34" charset="0"/>
              </a:rPr>
              <a:t>Nearly half (47%) of </a:t>
            </a:r>
            <a:r>
              <a:rPr lang="en-GB" dirty="0" smtClean="0">
                <a:latin typeface="Calibri" panose="020F0502020204030204" pitchFamily="34" charset="0"/>
              </a:rPr>
              <a:t>persons diagnosed had a CD4 </a:t>
            </a:r>
            <a:r>
              <a:rPr lang="en-GB" dirty="0">
                <a:latin typeface="Calibri" panose="020F0502020204030204" pitchFamily="34" charset="0"/>
              </a:rPr>
              <a:t>cell count </a:t>
            </a:r>
            <a:r>
              <a:rPr lang="en-GB" dirty="0" smtClean="0">
                <a:latin typeface="Calibri" panose="020F0502020204030204" pitchFamily="34" charset="0"/>
              </a:rPr>
              <a:t>of &lt;350/mm</a:t>
            </a:r>
            <a:r>
              <a:rPr lang="en-GB" baseline="30000" dirty="0" smtClean="0">
                <a:latin typeface="Calibri" panose="020F0502020204030204" pitchFamily="34" charset="0"/>
              </a:rPr>
              <a:t>3 </a:t>
            </a:r>
            <a:r>
              <a:rPr lang="en-GB" dirty="0" smtClean="0">
                <a:latin typeface="Calibri" panose="020F0502020204030204" pitchFamily="34" charset="0"/>
              </a:rPr>
              <a:t> at diagnosis. </a:t>
            </a:r>
            <a:endParaRPr lang="en-GB" dirty="0">
              <a:latin typeface="Calibri" panose="020F0502020204030204" pitchFamily="34" charset="0"/>
            </a:endParaRPr>
          </a:p>
          <a:p>
            <a:pPr marL="0" indent="0"/>
            <a:endParaRPr lang="en-GB"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206515" y="143635"/>
            <a:ext cx="8229600" cy="822325"/>
          </a:xfrm>
        </p:spPr>
        <p:txBody>
          <a:bodyPr/>
          <a:lstStyle/>
          <a:p>
            <a:r>
              <a:rPr lang="en-GB" sz="3200" dirty="0">
                <a:solidFill>
                  <a:schemeClr val="tx1"/>
                </a:solidFill>
                <a:latin typeface="Calibri" panose="020F0502020204030204" pitchFamily="34" charset="0"/>
              </a:rPr>
              <a:t>Conclusions (2)</a:t>
            </a:r>
          </a:p>
        </p:txBody>
      </p:sp>
      <p:sp>
        <p:nvSpPr>
          <p:cNvPr id="772099" name="Rectangle 3"/>
          <p:cNvSpPr>
            <a:spLocks noGrp="1" noChangeArrowheads="1"/>
          </p:cNvSpPr>
          <p:nvPr>
            <p:ph idx="1"/>
          </p:nvPr>
        </p:nvSpPr>
        <p:spPr>
          <a:xfrm>
            <a:off x="226622" y="959844"/>
            <a:ext cx="8526463" cy="3834665"/>
          </a:xfrm>
        </p:spPr>
        <p:txBody>
          <a:bodyPr/>
          <a:lstStyle/>
          <a:p>
            <a:pPr marL="0" indent="0"/>
            <a:r>
              <a:rPr lang="en-GB" dirty="0">
                <a:latin typeface="Calibri" panose="020F0502020204030204" pitchFamily="34" charset="0"/>
              </a:rPr>
              <a:t>E</a:t>
            </a:r>
            <a:r>
              <a:rPr lang="en-GB" dirty="0" smtClean="0">
                <a:latin typeface="Calibri" panose="020F0502020204030204" pitchFamily="34" charset="0"/>
              </a:rPr>
              <a:t>vidence-based </a:t>
            </a:r>
            <a:r>
              <a:rPr lang="en-GB" dirty="0">
                <a:latin typeface="Calibri" panose="020F0502020204030204" pitchFamily="34" charset="0"/>
              </a:rPr>
              <a:t>HIV prevention </a:t>
            </a:r>
            <a:r>
              <a:rPr lang="en-GB" dirty="0" smtClean="0">
                <a:latin typeface="Calibri" panose="020F0502020204030204" pitchFamily="34" charset="0"/>
              </a:rPr>
              <a:t>interventions tailored </a:t>
            </a:r>
            <a:r>
              <a:rPr lang="en-GB" dirty="0">
                <a:latin typeface="Calibri" panose="020F0502020204030204" pitchFamily="34" charset="0"/>
              </a:rPr>
              <a:t>to the local epidemiological context </a:t>
            </a:r>
            <a:r>
              <a:rPr lang="en-GB" dirty="0" smtClean="0">
                <a:latin typeface="Calibri" panose="020F0502020204030204" pitchFamily="34" charset="0"/>
              </a:rPr>
              <a:t>and targeted </a:t>
            </a:r>
            <a:r>
              <a:rPr lang="en-GB" dirty="0">
                <a:latin typeface="Calibri" panose="020F0502020204030204" pitchFamily="34" charset="0"/>
              </a:rPr>
              <a:t>at those most at </a:t>
            </a:r>
            <a:r>
              <a:rPr lang="en-GB" dirty="0" smtClean="0">
                <a:latin typeface="Calibri" panose="020F0502020204030204" pitchFamily="34" charset="0"/>
              </a:rPr>
              <a:t>risk should be sustained and scaled-up.</a:t>
            </a:r>
          </a:p>
          <a:p>
            <a:pPr marL="342900" indent="-342900">
              <a:buFont typeface="Arial" panose="020B0604020202020204" pitchFamily="34" charset="0"/>
              <a:buChar char="•"/>
            </a:pPr>
            <a:r>
              <a:rPr lang="en-GB" dirty="0" smtClean="0">
                <a:latin typeface="Calibri" panose="020F0502020204030204" pitchFamily="34" charset="0"/>
              </a:rPr>
              <a:t>Programmes for </a:t>
            </a:r>
            <a:r>
              <a:rPr lang="en-GB" b="1" dirty="0" smtClean="0">
                <a:latin typeface="Calibri" panose="020F0502020204030204" pitchFamily="34" charset="0"/>
              </a:rPr>
              <a:t>men who have sex with men </a:t>
            </a:r>
            <a:r>
              <a:rPr lang="en-GB" dirty="0" smtClean="0">
                <a:latin typeface="Calibri" panose="020F0502020204030204" pitchFamily="34" charset="0"/>
              </a:rPr>
              <a:t>should be a cornerstone of HIV prevention in all EU/EEA countries</a:t>
            </a:r>
          </a:p>
          <a:p>
            <a:pPr marL="342900" indent="-342900">
              <a:buFont typeface="Arial" panose="020B0604020202020204" pitchFamily="34" charset="0"/>
              <a:buChar char="•"/>
            </a:pPr>
            <a:r>
              <a:rPr lang="en-GB" dirty="0" smtClean="0">
                <a:latin typeface="Calibri" panose="020F0502020204030204" pitchFamily="34" charset="0"/>
              </a:rPr>
              <a:t>Given the high proportion of HIV cases among </a:t>
            </a:r>
            <a:r>
              <a:rPr lang="en-GB" b="1" dirty="0" smtClean="0">
                <a:latin typeface="Calibri" panose="020F0502020204030204" pitchFamily="34" charset="0"/>
              </a:rPr>
              <a:t>migrants</a:t>
            </a:r>
            <a:r>
              <a:rPr lang="en-GB" dirty="0" smtClean="0">
                <a:latin typeface="Calibri" panose="020F0502020204030204" pitchFamily="34" charset="0"/>
              </a:rPr>
              <a:t> in many EU/EEA countries, and evidence of post-migration HIV-acquisition, migrant-sensitive prevention services are crucial</a:t>
            </a:r>
          </a:p>
          <a:p>
            <a:pPr marL="342900" indent="-342900">
              <a:buFont typeface="Arial" panose="020B0604020202020204" pitchFamily="34" charset="0"/>
              <a:buChar char="•"/>
            </a:pPr>
            <a:r>
              <a:rPr lang="en-GB" dirty="0" smtClean="0">
                <a:latin typeface="Calibri" panose="020F0502020204030204" pitchFamily="34" charset="0"/>
              </a:rPr>
              <a:t>Keeping harm reduction levels high will continue to prevent HIV among </a:t>
            </a:r>
            <a:r>
              <a:rPr lang="en-GB" b="1" dirty="0" smtClean="0">
                <a:latin typeface="Calibri" panose="020F0502020204030204" pitchFamily="34" charset="0"/>
              </a:rPr>
              <a:t>people who inject drugs</a:t>
            </a:r>
            <a:endParaRPr lang="en-GB" dirty="0" smtClean="0">
              <a:latin typeface="Calibri" panose="020F0502020204030204" pitchFamily="34" charset="0"/>
            </a:endParaRPr>
          </a:p>
          <a:p>
            <a:pPr marL="342900" indent="-342900">
              <a:buFont typeface="Arial" panose="020B0604020202020204" pitchFamily="34" charset="0"/>
              <a:buChar char="•"/>
            </a:pPr>
            <a:r>
              <a:rPr lang="en-GB" dirty="0" smtClean="0">
                <a:latin typeface="Calibri" panose="020F0502020204030204" pitchFamily="34" charset="0"/>
              </a:rPr>
              <a:t>Expansion of </a:t>
            </a:r>
            <a:r>
              <a:rPr lang="en-GB" b="1" dirty="0" smtClean="0">
                <a:latin typeface="Calibri" panose="020F0502020204030204" pitchFamily="34" charset="0"/>
              </a:rPr>
              <a:t>HIV counselling and testing </a:t>
            </a:r>
            <a:r>
              <a:rPr lang="en-GB" dirty="0" smtClean="0">
                <a:latin typeface="Calibri" panose="020F0502020204030204" pitchFamily="34" charset="0"/>
              </a:rPr>
              <a:t>will ensure early diagnosis and access to treatment; this will reduce the number of late presenters and improve treatment outcomes. </a:t>
            </a:r>
          </a:p>
        </p:txBody>
      </p:sp>
      <p:sp>
        <p:nvSpPr>
          <p:cNvPr id="4" name="Slide Number Placeholder 3"/>
          <p:cNvSpPr>
            <a:spLocks noGrp="1"/>
          </p:cNvSpPr>
          <p:nvPr>
            <p:ph type="sldNum" sz="quarter" idx="10"/>
          </p:nvPr>
        </p:nvSpPr>
        <p:spPr/>
        <p:txBody>
          <a:bodyPr/>
          <a:lstStyle/>
          <a:p>
            <a:fld id="{EA7FA7E1-1B29-40DC-8123-A2E423DB2CE9}" type="slidenum">
              <a:rPr lang="en-GB"/>
              <a:pPr/>
              <a:t>22</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51A68F-C991-40E3-B1F3-3A3552BA4D05}" type="slidenum">
              <a:rPr lang="en-GB"/>
              <a:pPr/>
              <a:t>23</a:t>
            </a:fld>
            <a:endParaRPr lang="en-GB"/>
          </a:p>
        </p:txBody>
      </p:sp>
      <p:sp>
        <p:nvSpPr>
          <p:cNvPr id="7" name="TextBox 6"/>
          <p:cNvSpPr txBox="1"/>
          <p:nvPr/>
        </p:nvSpPr>
        <p:spPr>
          <a:xfrm>
            <a:off x="521550" y="1718810"/>
            <a:ext cx="3960440" cy="2462213"/>
          </a:xfrm>
          <a:prstGeom prst="rect">
            <a:avLst/>
          </a:prstGeom>
          <a:noFill/>
        </p:spPr>
        <p:txBody>
          <a:bodyPr wrap="square" lIns="0" tIns="0" rIns="0" bIns="0" rtlCol="0">
            <a:spAutoFit/>
          </a:bodyPr>
          <a:lstStyle/>
          <a:p>
            <a:pPr algn="ctr"/>
            <a:r>
              <a:rPr lang="en-GB" sz="3200" dirty="0">
                <a:latin typeface="Calibri" panose="020F0502020204030204" pitchFamily="34" charset="0"/>
              </a:rPr>
              <a:t>F</a:t>
            </a:r>
            <a:r>
              <a:rPr lang="en-GB" sz="3200" dirty="0" smtClean="0">
                <a:latin typeface="Calibri" panose="020F0502020204030204" pitchFamily="34" charset="0"/>
              </a:rPr>
              <a:t>ull report and tables and can be </a:t>
            </a:r>
          </a:p>
          <a:p>
            <a:pPr algn="ctr"/>
            <a:r>
              <a:rPr lang="en-GB" sz="3200" dirty="0" smtClean="0">
                <a:latin typeface="Calibri" panose="020F0502020204030204" pitchFamily="34" charset="0"/>
              </a:rPr>
              <a:t>downloaded at:</a:t>
            </a:r>
          </a:p>
          <a:p>
            <a:pPr algn="ctr"/>
            <a:endParaRPr lang="en-GB" sz="3200" dirty="0" smtClean="0">
              <a:latin typeface="Calibri" panose="020F0502020204030204" pitchFamily="34" charset="0"/>
            </a:endParaRPr>
          </a:p>
          <a:p>
            <a:pPr algn="ctr"/>
            <a:r>
              <a:rPr lang="en-GB" sz="3200" dirty="0" smtClean="0">
                <a:latin typeface="Calibri" panose="020F0502020204030204" pitchFamily="34" charset="0"/>
                <a:hlinkClick r:id="rId3"/>
              </a:rPr>
              <a:t>www.ecdc.europa.eu</a:t>
            </a:r>
            <a:endParaRPr lang="en-GB" sz="3200" dirty="0">
              <a:latin typeface="Calibri" panose="020F0502020204030204" pitchFamily="34" charset="0"/>
            </a:endParaRPr>
          </a:p>
        </p:txBody>
      </p:sp>
      <p:pic>
        <p:nvPicPr>
          <p:cNvPr id="5" name="Picture 4"/>
          <p:cNvPicPr>
            <a:picLocks noChangeAspect="1"/>
          </p:cNvPicPr>
          <p:nvPr/>
        </p:nvPicPr>
        <p:blipFill>
          <a:blip r:embed="rId4"/>
          <a:stretch>
            <a:fillRect/>
          </a:stretch>
        </p:blipFill>
        <p:spPr>
          <a:xfrm>
            <a:off x="4818017" y="188640"/>
            <a:ext cx="4325983" cy="6120680"/>
          </a:xfrm>
          <a:prstGeom prst="rect">
            <a:avLst/>
          </a:prstGeom>
        </p:spPr>
      </p:pic>
    </p:spTree>
    <p:extLst>
      <p:ext uri="{BB962C8B-B14F-4D97-AF65-F5344CB8AC3E}">
        <p14:creationId xmlns:p14="http://schemas.microsoft.com/office/powerpoint/2010/main" val="3600863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161510" y="176405"/>
            <a:ext cx="8229600" cy="822325"/>
          </a:xfrm>
        </p:spPr>
        <p:txBody>
          <a:bodyPr/>
          <a:lstStyle/>
          <a:p>
            <a:r>
              <a:rPr lang="en-US" sz="3200" dirty="0" smtClean="0">
                <a:solidFill>
                  <a:schemeClr val="tx1"/>
                </a:solidFill>
                <a:latin typeface="Calibri" panose="020F0502020204030204" pitchFamily="34" charset="0"/>
              </a:rPr>
              <a:t>New HIV diagnoses, 2014, EU/EEA</a:t>
            </a:r>
            <a:br>
              <a:rPr lang="en-US" sz="3200" dirty="0" smtClean="0">
                <a:solidFill>
                  <a:schemeClr val="tx1"/>
                </a:solidFill>
                <a:latin typeface="Calibri" panose="020F0502020204030204" pitchFamily="34" charset="0"/>
              </a:rPr>
            </a:br>
            <a:endParaRPr lang="en-GB" b="0" dirty="0" smtClean="0">
              <a:solidFill>
                <a:schemeClr val="tx1"/>
              </a:solidFill>
              <a:latin typeface="Calibri" panose="020F0502020204030204" pitchFamily="34" charset="0"/>
            </a:endParaRPr>
          </a:p>
        </p:txBody>
      </p:sp>
      <p:grpSp>
        <p:nvGrpSpPr>
          <p:cNvPr id="11" name="Group 10"/>
          <p:cNvGrpSpPr/>
          <p:nvPr/>
        </p:nvGrpSpPr>
        <p:grpSpPr>
          <a:xfrm>
            <a:off x="-17730" y="1151588"/>
            <a:ext cx="1957069" cy="23341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sng"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10 to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2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161512" y="5257751"/>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18999" y="5218953"/>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163795" y="5568644"/>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2" name="TextBox 21"/>
          <p:cNvSpPr txBox="1"/>
          <p:nvPr/>
        </p:nvSpPr>
        <p:spPr>
          <a:xfrm>
            <a:off x="510469" y="5514703"/>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527509" y="5829247"/>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164861" y="588983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4" name="TextBox 3"/>
          <p:cNvSpPr txBox="1"/>
          <p:nvPr/>
        </p:nvSpPr>
        <p:spPr>
          <a:xfrm>
            <a:off x="14" y="4893365"/>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6" name="TextBox 25"/>
          <p:cNvSpPr txBox="1"/>
          <p:nvPr/>
        </p:nvSpPr>
        <p:spPr>
          <a:xfrm>
            <a:off x="-17730" y="841357"/>
            <a:ext cx="2154436" cy="292388"/>
          </a:xfrm>
          <a:prstGeom prst="rect">
            <a:avLst/>
          </a:prstGeom>
          <a:noFill/>
        </p:spPr>
        <p:txBody>
          <a:bodyPr wrap="none" rtlCol="0">
            <a:spAutoFit/>
          </a:bodyPr>
          <a:lstStyle/>
          <a:p>
            <a:r>
              <a:rPr lang="en-GB" sz="1250" b="1" dirty="0" smtClean="0">
                <a:latin typeface="Calibri" panose="020F0502020204030204" pitchFamily="34" charset="0"/>
              </a:rPr>
              <a:t>Rate per 100 000 population</a:t>
            </a:r>
            <a:endParaRPr lang="en-GB" sz="1250" b="1" dirty="0">
              <a:latin typeface="Calibri" panose="020F0502020204030204" pitchFamily="34" charset="0"/>
            </a:endParaRPr>
          </a:p>
        </p:txBody>
      </p:sp>
      <p:sp>
        <p:nvSpPr>
          <p:cNvPr id="2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2" name="Picture 1"/>
          <p:cNvPicPr>
            <a:picLocks noChangeAspect="1"/>
          </p:cNvPicPr>
          <p:nvPr/>
        </p:nvPicPr>
        <p:blipFill>
          <a:blip r:embed="rId3"/>
          <a:stretch>
            <a:fillRect/>
          </a:stretch>
        </p:blipFill>
        <p:spPr>
          <a:xfrm>
            <a:off x="4088722" y="948712"/>
            <a:ext cx="5055278" cy="5385448"/>
          </a:xfrm>
          <a:prstGeom prst="rect">
            <a:avLst/>
          </a:prstGeom>
        </p:spPr>
      </p:pic>
      <p:sp>
        <p:nvSpPr>
          <p:cNvPr id="30" name="TextBox 29"/>
          <p:cNvSpPr txBox="1"/>
          <p:nvPr/>
        </p:nvSpPr>
        <p:spPr>
          <a:xfrm>
            <a:off x="115383" y="3879083"/>
            <a:ext cx="3331491" cy="400110"/>
          </a:xfrm>
          <a:prstGeom prst="rect">
            <a:avLst/>
          </a:prstGeom>
          <a:noFill/>
        </p:spPr>
        <p:txBody>
          <a:bodyPr wrap="square" rtlCol="0">
            <a:spAutoFit/>
          </a:bodyPr>
          <a:lstStyle/>
          <a:p>
            <a:r>
              <a:rPr lang="en-GB" sz="2000" b="1" dirty="0" smtClean="0">
                <a:latin typeface="Calibri" panose="020F0502020204030204" pitchFamily="34" charset="0"/>
              </a:rPr>
              <a:t>EU/EEA rate 5.9 per 100 000</a:t>
            </a:r>
            <a:r>
              <a:rPr lang="en-GB" sz="2000" b="1" baseline="30000" dirty="0" smtClean="0">
                <a:latin typeface="Calibri" panose="020F0502020204030204" pitchFamily="34" charset="0"/>
              </a:rPr>
              <a:t>*</a:t>
            </a:r>
            <a:endParaRPr lang="en-GB" sz="2000" b="1" baseline="30000" dirty="0">
              <a:latin typeface="Calibri" panose="020F0502020204030204" pitchFamily="34" charset="0"/>
            </a:endParaRPr>
          </a:p>
        </p:txBody>
      </p:sp>
      <p:sp>
        <p:nvSpPr>
          <p:cNvPr id="27" name="TextBox 26"/>
          <p:cNvSpPr txBox="1"/>
          <p:nvPr/>
        </p:nvSpPr>
        <p:spPr>
          <a:xfrm>
            <a:off x="5472100" y="6488794"/>
            <a:ext cx="3134191" cy="246221"/>
          </a:xfrm>
          <a:prstGeom prst="rect">
            <a:avLst/>
          </a:prstGeom>
          <a:noFill/>
        </p:spPr>
        <p:txBody>
          <a:bodyPr wrap="none" rtlCol="0">
            <a:spAutoFit/>
          </a:bodyPr>
          <a:lstStyle/>
          <a:p>
            <a:r>
              <a:rPr lang="en-GB" sz="1000" dirty="0" smtClean="0">
                <a:solidFill>
                  <a:schemeClr val="bg1"/>
                </a:solidFill>
                <a:latin typeface="Calibri" panose="020F0502020204030204" pitchFamily="34" charset="0"/>
              </a:rPr>
              <a:t>* EU rate adjusted for reporting delay is 6.4 per 100 000 </a:t>
            </a:r>
            <a:endParaRPr lang="en-GB"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953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161510" y="49506"/>
            <a:ext cx="7245805" cy="822325"/>
          </a:xfrm>
        </p:spPr>
        <p:txBody>
          <a:bodyPr/>
          <a:lstStyle/>
          <a:p>
            <a:r>
              <a:rPr lang="en-US" sz="3200" dirty="0" smtClean="0">
                <a:solidFill>
                  <a:schemeClr val="tx1"/>
                </a:solidFill>
                <a:latin typeface="Calibri" panose="020F0502020204030204" pitchFamily="34" charset="0"/>
              </a:rPr>
              <a:t>Male-to-female ratio, new HIV diagnoses, by country, EU/EEA, 2014 (n= 29 912)</a:t>
            </a:r>
            <a:br>
              <a:rPr lang="en-US" sz="3200" dirty="0" smtClean="0">
                <a:solidFill>
                  <a:schemeClr val="tx1"/>
                </a:solidFill>
                <a:latin typeface="Calibri" panose="020F0502020204030204" pitchFamily="34" charset="0"/>
              </a:rPr>
            </a:br>
            <a:endParaRPr lang="en-GB" sz="3200" b="0" dirty="0" smtClean="0">
              <a:solidFill>
                <a:schemeClr val="tx1"/>
              </a:solidFill>
              <a:latin typeface="Calibri" panose="020F0502020204030204" pitchFamily="34" charset="0"/>
            </a:endParaRPr>
          </a:p>
        </p:txBody>
      </p:sp>
      <p:sp>
        <p:nvSpPr>
          <p:cNvPr id="7"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2" name="Picture 1"/>
          <p:cNvPicPr>
            <a:picLocks noChangeAspect="1"/>
          </p:cNvPicPr>
          <p:nvPr/>
        </p:nvPicPr>
        <p:blipFill>
          <a:blip r:embed="rId3"/>
          <a:stretch>
            <a:fillRect/>
          </a:stretch>
        </p:blipFill>
        <p:spPr>
          <a:xfrm>
            <a:off x="656566" y="871831"/>
            <a:ext cx="7515834" cy="5389648"/>
          </a:xfrm>
          <a:prstGeom prst="rect">
            <a:avLst/>
          </a:prstGeom>
        </p:spPr>
      </p:pic>
    </p:spTree>
    <p:extLst>
      <p:ext uri="{BB962C8B-B14F-4D97-AF65-F5344CB8AC3E}">
        <p14:creationId xmlns:p14="http://schemas.microsoft.com/office/powerpoint/2010/main" val="249533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161510" y="176405"/>
            <a:ext cx="8229600" cy="822325"/>
          </a:xfrm>
        </p:spPr>
        <p:txBody>
          <a:bodyPr/>
          <a:lstStyle/>
          <a:p>
            <a:r>
              <a:rPr lang="en-US" sz="3200" dirty="0" smtClean="0">
                <a:solidFill>
                  <a:schemeClr val="tx1"/>
                </a:solidFill>
                <a:latin typeface="Calibri" panose="020F0502020204030204" pitchFamily="34" charset="0"/>
              </a:rPr>
              <a:t>HIV diagnoses in women, 2014, EU/EEA</a:t>
            </a:r>
            <a:endParaRPr lang="en-GB" b="0" dirty="0" smtClean="0">
              <a:solidFill>
                <a:schemeClr val="tx1"/>
              </a:solidFill>
              <a:latin typeface="Calibri" panose="020F0502020204030204" pitchFamily="34" charset="0"/>
            </a:endParaRPr>
          </a:p>
        </p:txBody>
      </p:sp>
      <p:grpSp>
        <p:nvGrpSpPr>
          <p:cNvPr id="11" name="Group 10"/>
          <p:cNvGrpSpPr/>
          <p:nvPr/>
        </p:nvGrpSpPr>
        <p:grpSpPr>
          <a:xfrm>
            <a:off x="0" y="1292080"/>
            <a:ext cx="1957069" cy="23341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sng"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10 to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2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161512" y="5257751"/>
            <a:ext cx="363714" cy="217383"/>
          </a:xfrm>
          <a:prstGeom prst="rect">
            <a:avLst/>
          </a:prstGeom>
          <a:solidFill>
            <a:srgbClr val="FFF1C3"/>
          </a:solidFill>
          <a:ln w="28575" cap="flat" cmpd="sng" algn="ctr">
            <a:solidFill>
              <a:schemeClr val="accent1"/>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0" name="TextBox 19"/>
          <p:cNvSpPr txBox="1"/>
          <p:nvPr/>
        </p:nvSpPr>
        <p:spPr>
          <a:xfrm>
            <a:off x="518999" y="5176149"/>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163795" y="5568644"/>
            <a:ext cx="363714" cy="217383"/>
          </a:xfrm>
          <a:prstGeom prst="rect">
            <a:avLst/>
          </a:prstGeom>
          <a:solidFill>
            <a:srgbClr val="FFFF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2" name="TextBox 21"/>
          <p:cNvSpPr txBox="1"/>
          <p:nvPr/>
        </p:nvSpPr>
        <p:spPr>
          <a:xfrm>
            <a:off x="510469" y="5514703"/>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527509" y="5829247"/>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164861" y="5889833"/>
            <a:ext cx="363714" cy="217383"/>
          </a:xfrm>
          <a:prstGeom prst="rect">
            <a:avLst/>
          </a:prstGeom>
          <a:solidFill>
            <a:srgbClr val="FFF1C3"/>
          </a:solidFill>
          <a:ln w="28575" cap="flat" cmpd="sng" algn="ctr">
            <a:solidFill>
              <a:schemeClr val="accent1"/>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4" name="TextBox 3"/>
          <p:cNvSpPr txBox="1"/>
          <p:nvPr/>
        </p:nvSpPr>
        <p:spPr>
          <a:xfrm>
            <a:off x="14" y="4893365"/>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5" name="TextBox 4"/>
          <p:cNvSpPr txBox="1"/>
          <p:nvPr/>
        </p:nvSpPr>
        <p:spPr>
          <a:xfrm>
            <a:off x="-67281" y="991504"/>
            <a:ext cx="2575000" cy="284693"/>
          </a:xfrm>
          <a:prstGeom prst="rect">
            <a:avLst/>
          </a:prstGeom>
          <a:noFill/>
        </p:spPr>
        <p:txBody>
          <a:bodyPr wrap="none" rtlCol="0">
            <a:spAutoFit/>
          </a:bodyPr>
          <a:lstStyle/>
          <a:p>
            <a:r>
              <a:rPr lang="en-GB" sz="1250" b="1" dirty="0" smtClean="0">
                <a:latin typeface="Calibri" panose="020F0502020204030204" pitchFamily="34" charset="0"/>
              </a:rPr>
              <a:t>Rate per 100 000 female population</a:t>
            </a:r>
            <a:endParaRPr lang="en-GB" sz="1250" b="1" dirty="0">
              <a:latin typeface="Calibri" panose="020F0502020204030204" pitchFamily="34" charset="0"/>
            </a:endParaRPr>
          </a:p>
        </p:txBody>
      </p:sp>
      <p:sp>
        <p:nvSpPr>
          <p:cNvPr id="26"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7" name="Picture 6"/>
          <p:cNvPicPr>
            <a:picLocks noChangeAspect="1"/>
          </p:cNvPicPr>
          <p:nvPr/>
        </p:nvPicPr>
        <p:blipFill>
          <a:blip r:embed="rId3"/>
          <a:stretch>
            <a:fillRect/>
          </a:stretch>
        </p:blipFill>
        <p:spPr>
          <a:xfrm>
            <a:off x="3773786" y="773448"/>
            <a:ext cx="5375114" cy="5560729"/>
          </a:xfrm>
          <a:prstGeom prst="rect">
            <a:avLst/>
          </a:prstGeom>
        </p:spPr>
      </p:pic>
      <p:sp>
        <p:nvSpPr>
          <p:cNvPr id="27" name="TextBox 26"/>
          <p:cNvSpPr txBox="1"/>
          <p:nvPr/>
        </p:nvSpPr>
        <p:spPr>
          <a:xfrm>
            <a:off x="115384" y="3879083"/>
            <a:ext cx="3174322" cy="400110"/>
          </a:xfrm>
          <a:prstGeom prst="rect">
            <a:avLst/>
          </a:prstGeom>
          <a:noFill/>
        </p:spPr>
        <p:txBody>
          <a:bodyPr wrap="square" rtlCol="0">
            <a:spAutoFit/>
          </a:bodyPr>
          <a:lstStyle/>
          <a:p>
            <a:r>
              <a:rPr lang="en-GB" sz="2000" b="1" dirty="0" smtClean="0">
                <a:latin typeface="Calibri" panose="020F0502020204030204" pitchFamily="34" charset="0"/>
              </a:rPr>
              <a:t>EU/EEA rate 2.6 per 100 000</a:t>
            </a:r>
            <a:endParaRPr lang="en-GB" sz="2000" b="1" dirty="0">
              <a:latin typeface="Calibri" panose="020F0502020204030204" pitchFamily="34" charset="0"/>
            </a:endParaRPr>
          </a:p>
        </p:txBody>
      </p:sp>
    </p:spTree>
    <p:extLst>
      <p:ext uri="{BB962C8B-B14F-4D97-AF65-F5344CB8AC3E}">
        <p14:creationId xmlns:p14="http://schemas.microsoft.com/office/powerpoint/2010/main" val="281570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307278"/>
            <a:ext cx="1957069" cy="23341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sng" strike="noStrike" cap="none" normalizeH="0" baseline="0" dirty="0" smtClean="0">
                  <a:ln>
                    <a:noFill/>
                  </a:ln>
                  <a:solidFill>
                    <a:schemeClr val="bg1"/>
                  </a:solidFill>
                  <a:effectLst/>
                  <a:latin typeface="Calibri" panose="020F0502020204030204" pitchFamily="34" charset="0"/>
                </a:rPr>
                <a:t>&gt;</a:t>
              </a:r>
              <a:r>
                <a:rPr kumimoji="0" lang="en-GB" sz="2400" i="0" u="none" strike="noStrike" cap="none" normalizeH="0" baseline="0" dirty="0" smtClean="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10 to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2400" i="0" u="none" strike="noStrike" cap="none" normalizeH="0" baseline="0" dirty="0" smtClean="0">
                  <a:ln>
                    <a:noFill/>
                  </a:ln>
                  <a:effectLst/>
                  <a:latin typeface="Calibri" panose="020F0502020204030204" pitchFamily="34" charset="0"/>
                </a:rPr>
                <a:t>2  </a:t>
              </a:r>
              <a:r>
                <a:rPr lang="en-GB" sz="2400" dirty="0" smtClean="0">
                  <a:latin typeface="Calibri" panose="020F0502020204030204" pitchFamily="34" charset="0"/>
                </a:rPr>
                <a:t>to </a:t>
              </a:r>
              <a:r>
                <a:rPr kumimoji="0" lang="en-GB" sz="2400" i="0" u="none" strike="noStrike" cap="none" normalizeH="0" baseline="0" dirty="0" smtClean="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2400" dirty="0" smtClean="0">
                  <a:latin typeface="Calibri" panose="020F0502020204030204" pitchFamily="34" charset="0"/>
                  <a:sym typeface="Symbol"/>
                </a:rPr>
                <a:t>&lt;</a:t>
              </a:r>
              <a:r>
                <a:rPr kumimoji="0" lang="en-GB" sz="2400" i="0" u="none" strike="noStrike" cap="none" normalizeH="0" baseline="0" dirty="0" smtClean="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included or </a:t>
              </a:r>
            </a:p>
            <a:p>
              <a:pPr marL="0" marR="0" indent="0" algn="ctr" defTabSz="914400" rtl="0" eaLnBrk="1" fontAlgn="base" latinLnBrk="0" hangingPunct="1">
                <a:lnSpc>
                  <a:spcPct val="90000"/>
                </a:lnSpc>
                <a:spcBef>
                  <a:spcPct val="0"/>
                </a:spcBef>
                <a:spcAft>
                  <a:spcPct val="0"/>
                </a:spcAft>
                <a:buClrTx/>
                <a:buSzTx/>
                <a:buFontTx/>
                <a:buNone/>
                <a:tabLst/>
              </a:pPr>
              <a:r>
                <a:rPr kumimoji="0" lang="en-GB" sz="1600" b="0" i="0" u="none" strike="noStrike" cap="none" normalizeH="0" baseline="0" dirty="0" smtClean="0">
                  <a:ln>
                    <a:noFill/>
                  </a:ln>
                  <a:effectLst/>
                  <a:latin typeface="Calibri" panose="020F0502020204030204" pitchFamily="34" charset="0"/>
                </a:rPr>
                <a:t>not reporting</a:t>
              </a:r>
            </a:p>
          </p:txBody>
        </p:sp>
      </p:grpSp>
      <p:sp>
        <p:nvSpPr>
          <p:cNvPr id="19" name="Rectangle 18"/>
          <p:cNvSpPr/>
          <p:nvPr/>
        </p:nvSpPr>
        <p:spPr>
          <a:xfrm>
            <a:off x="161512" y="5257751"/>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10469" y="5176149"/>
            <a:ext cx="1980220" cy="338554"/>
          </a:xfrm>
          <a:prstGeom prst="rect">
            <a:avLst/>
          </a:prstGeom>
          <a:noFill/>
        </p:spPr>
        <p:txBody>
          <a:bodyPr wrap="square" rtlCol="0">
            <a:spAutoFit/>
          </a:bodyPr>
          <a:lstStyle/>
          <a:p>
            <a:r>
              <a:rPr lang="en-GB" sz="1600" dirty="0" smtClean="0">
                <a:latin typeface="Calibri" panose="020F0502020204030204" pitchFamily="34" charset="0"/>
              </a:rPr>
              <a:t>Liechtenstein </a:t>
            </a:r>
            <a:endParaRPr lang="en-GB" sz="1600" dirty="0">
              <a:latin typeface="Calibri" panose="020F0502020204030204" pitchFamily="34" charset="0"/>
            </a:endParaRPr>
          </a:p>
        </p:txBody>
      </p:sp>
      <p:sp>
        <p:nvSpPr>
          <p:cNvPr id="21" name="Rectangle 20"/>
          <p:cNvSpPr/>
          <p:nvPr/>
        </p:nvSpPr>
        <p:spPr>
          <a:xfrm>
            <a:off x="163795" y="5568644"/>
            <a:ext cx="363714" cy="217383"/>
          </a:xfrm>
          <a:prstGeom prst="rect">
            <a:avLst/>
          </a:prstGeom>
          <a:solidFill>
            <a:srgbClr val="F8A808"/>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solidFill>
                <a:schemeClr val="tx1"/>
              </a:solidFill>
              <a:latin typeface="Calibri" panose="020F0502020204030204" pitchFamily="34" charset="0"/>
            </a:endParaRPr>
          </a:p>
        </p:txBody>
      </p:sp>
      <p:sp>
        <p:nvSpPr>
          <p:cNvPr id="22" name="TextBox 21"/>
          <p:cNvSpPr txBox="1"/>
          <p:nvPr/>
        </p:nvSpPr>
        <p:spPr>
          <a:xfrm>
            <a:off x="510469" y="5514703"/>
            <a:ext cx="1980220" cy="338554"/>
          </a:xfrm>
          <a:prstGeom prst="rect">
            <a:avLst/>
          </a:prstGeom>
          <a:noFill/>
        </p:spPr>
        <p:txBody>
          <a:bodyPr wrap="square" rtlCol="0">
            <a:spAutoFit/>
          </a:bodyPr>
          <a:lstStyle/>
          <a:p>
            <a:r>
              <a:rPr lang="en-GB" sz="1600" dirty="0" smtClean="0">
                <a:latin typeface="Calibri" panose="020F0502020204030204" pitchFamily="34" charset="0"/>
              </a:rPr>
              <a:t>Luxembourg </a:t>
            </a:r>
            <a:endParaRPr lang="en-GB" sz="1600" dirty="0">
              <a:latin typeface="Calibri" panose="020F0502020204030204" pitchFamily="34" charset="0"/>
            </a:endParaRPr>
          </a:p>
        </p:txBody>
      </p:sp>
      <p:sp>
        <p:nvSpPr>
          <p:cNvPr id="23" name="TextBox 22"/>
          <p:cNvSpPr txBox="1"/>
          <p:nvPr/>
        </p:nvSpPr>
        <p:spPr>
          <a:xfrm>
            <a:off x="527509" y="5829247"/>
            <a:ext cx="1980220" cy="338554"/>
          </a:xfrm>
          <a:prstGeom prst="rect">
            <a:avLst/>
          </a:prstGeom>
          <a:noFill/>
        </p:spPr>
        <p:txBody>
          <a:bodyPr wrap="square" rtlCol="0">
            <a:spAutoFit/>
          </a:bodyPr>
          <a:lstStyle/>
          <a:p>
            <a:r>
              <a:rPr lang="en-GB" sz="1600" dirty="0" smtClean="0">
                <a:latin typeface="Calibri" panose="020F0502020204030204" pitchFamily="34" charset="0"/>
              </a:rPr>
              <a:t>Malta</a:t>
            </a:r>
            <a:endParaRPr lang="en-GB" sz="1600" dirty="0">
              <a:latin typeface="Calibri" panose="020F0502020204030204" pitchFamily="34" charset="0"/>
            </a:endParaRPr>
          </a:p>
        </p:txBody>
      </p:sp>
      <p:sp>
        <p:nvSpPr>
          <p:cNvPr id="24" name="Rectangle 23"/>
          <p:cNvSpPr/>
          <p:nvPr/>
        </p:nvSpPr>
        <p:spPr>
          <a:xfrm>
            <a:off x="164861" y="5889833"/>
            <a:ext cx="363714" cy="217383"/>
          </a:xfrm>
          <a:prstGeom prst="rect">
            <a:avLst/>
          </a:prstGeom>
          <a:solidFill>
            <a:srgbClr val="F8A808"/>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a:latin typeface="Calibri" panose="020F0502020204030204" pitchFamily="34" charset="0"/>
            </a:endParaRPr>
          </a:p>
        </p:txBody>
      </p:sp>
      <p:sp>
        <p:nvSpPr>
          <p:cNvPr id="4" name="TextBox 3"/>
          <p:cNvSpPr txBox="1"/>
          <p:nvPr/>
        </p:nvSpPr>
        <p:spPr>
          <a:xfrm>
            <a:off x="14" y="4893365"/>
            <a:ext cx="1795557" cy="307777"/>
          </a:xfrm>
          <a:prstGeom prst="rect">
            <a:avLst/>
          </a:prstGeom>
          <a:noFill/>
        </p:spPr>
        <p:txBody>
          <a:bodyPr wrap="square" rtlCol="0">
            <a:spAutoFit/>
          </a:bodyPr>
          <a:lstStyle/>
          <a:p>
            <a:r>
              <a:rPr lang="en-GB" sz="1400" b="1" dirty="0" smtClean="0">
                <a:latin typeface="Calibri" panose="020F0502020204030204" pitchFamily="34" charset="0"/>
              </a:rPr>
              <a:t>Non-visible countries</a:t>
            </a:r>
            <a:endParaRPr lang="en-GB" sz="1400" b="1" dirty="0">
              <a:latin typeface="Calibri" panose="020F0502020204030204" pitchFamily="34" charset="0"/>
            </a:endParaRPr>
          </a:p>
        </p:txBody>
      </p:sp>
      <p:sp>
        <p:nvSpPr>
          <p:cNvPr id="25" name="Title 4"/>
          <p:cNvSpPr>
            <a:spLocks noGrp="1"/>
          </p:cNvSpPr>
          <p:nvPr>
            <p:ph type="title"/>
          </p:nvPr>
        </p:nvSpPr>
        <p:spPr>
          <a:xfrm>
            <a:off x="161512" y="143635"/>
            <a:ext cx="8229600" cy="822325"/>
          </a:xfrm>
        </p:spPr>
        <p:txBody>
          <a:bodyPr/>
          <a:lstStyle/>
          <a:p>
            <a:r>
              <a:rPr lang="en-US" sz="3200" dirty="0" smtClean="0">
                <a:solidFill>
                  <a:schemeClr val="tx1"/>
                </a:solidFill>
                <a:latin typeface="Calibri" panose="020F0502020204030204" pitchFamily="34" charset="0"/>
              </a:rPr>
              <a:t>HIV diagnoses in men, 2014, EU/EEA </a:t>
            </a:r>
            <a:br>
              <a:rPr lang="en-US" sz="3200" dirty="0" smtClean="0">
                <a:solidFill>
                  <a:schemeClr val="tx1"/>
                </a:solidFill>
                <a:latin typeface="Calibri" panose="020F0502020204030204" pitchFamily="34" charset="0"/>
              </a:rPr>
            </a:br>
            <a:endParaRPr lang="en-GB" b="0" dirty="0" smtClean="0">
              <a:solidFill>
                <a:schemeClr val="tx1"/>
              </a:solidFill>
              <a:latin typeface="Calibri" panose="020F0502020204030204" pitchFamily="34" charset="0"/>
            </a:endParaRPr>
          </a:p>
        </p:txBody>
      </p:sp>
      <p:sp>
        <p:nvSpPr>
          <p:cNvPr id="26" name="TextBox 25"/>
          <p:cNvSpPr txBox="1"/>
          <p:nvPr/>
        </p:nvSpPr>
        <p:spPr>
          <a:xfrm>
            <a:off x="-67281" y="991504"/>
            <a:ext cx="2446375" cy="284693"/>
          </a:xfrm>
          <a:prstGeom prst="rect">
            <a:avLst/>
          </a:prstGeom>
          <a:noFill/>
        </p:spPr>
        <p:txBody>
          <a:bodyPr wrap="none" rtlCol="0">
            <a:spAutoFit/>
          </a:bodyPr>
          <a:lstStyle/>
          <a:p>
            <a:r>
              <a:rPr lang="en-GB" sz="1250" b="1" dirty="0" smtClean="0">
                <a:latin typeface="Calibri" panose="020F0502020204030204" pitchFamily="34" charset="0"/>
              </a:rPr>
              <a:t>Rate per 100 000 male population</a:t>
            </a:r>
            <a:endParaRPr lang="en-GB" sz="1250" b="1" dirty="0">
              <a:latin typeface="Calibri" panose="020F0502020204030204" pitchFamily="34" charset="0"/>
            </a:endParaRPr>
          </a:p>
        </p:txBody>
      </p:sp>
      <p:sp>
        <p:nvSpPr>
          <p:cNvPr id="27"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sp>
        <p:nvSpPr>
          <p:cNvPr id="28" name="TextBox 27"/>
          <p:cNvSpPr txBox="1"/>
          <p:nvPr/>
        </p:nvSpPr>
        <p:spPr>
          <a:xfrm>
            <a:off x="115384" y="3879083"/>
            <a:ext cx="3174322" cy="400110"/>
          </a:xfrm>
          <a:prstGeom prst="rect">
            <a:avLst/>
          </a:prstGeom>
          <a:noFill/>
        </p:spPr>
        <p:txBody>
          <a:bodyPr wrap="square" rtlCol="0">
            <a:spAutoFit/>
          </a:bodyPr>
          <a:lstStyle/>
          <a:p>
            <a:r>
              <a:rPr lang="en-GB" sz="2000" b="1" dirty="0" smtClean="0">
                <a:latin typeface="Calibri" panose="020F0502020204030204" pitchFamily="34" charset="0"/>
              </a:rPr>
              <a:t>EU/EEA rate 9.2 per 100 000</a:t>
            </a:r>
            <a:endParaRPr lang="en-GB" sz="2000" b="1"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3441978" y="728700"/>
            <a:ext cx="5708791" cy="5570116"/>
          </a:xfrm>
          <a:prstGeom prst="rect">
            <a:avLst/>
          </a:prstGeom>
        </p:spPr>
      </p:pic>
    </p:spTree>
    <p:extLst>
      <p:ext uri="{BB962C8B-B14F-4D97-AF65-F5344CB8AC3E}">
        <p14:creationId xmlns:p14="http://schemas.microsoft.com/office/powerpoint/2010/main" val="281570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174673" y="98630"/>
            <a:ext cx="7782423"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latin typeface="Calibri" panose="020F0502020204030204" pitchFamily="34" charset="0"/>
              </a:rPr>
              <a:t>Percentage of HIV diagnoses, by route of transmission, 2014, EU/EEA </a:t>
            </a:r>
            <a:r>
              <a:rPr lang="en-US" sz="3200" dirty="0" smtClean="0">
                <a:latin typeface="Calibri" panose="020F0502020204030204" pitchFamily="34" charset="0"/>
              </a:rPr>
              <a:t/>
            </a:r>
            <a:br>
              <a:rPr lang="en-US" sz="3200" dirty="0" smtClean="0">
                <a:latin typeface="Calibri" panose="020F0502020204030204" pitchFamily="34" charset="0"/>
              </a:rPr>
            </a:br>
            <a:endParaRPr lang="en-GB" b="0" dirty="0" smtClean="0">
              <a:latin typeface="Calibri" panose="020F0502020204030204" pitchFamily="34" charset="0"/>
            </a:endParaRPr>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3" name="Picture 2"/>
          <p:cNvPicPr>
            <a:picLocks noChangeAspect="1"/>
          </p:cNvPicPr>
          <p:nvPr/>
        </p:nvPicPr>
        <p:blipFill>
          <a:blip r:embed="rId2"/>
          <a:stretch>
            <a:fillRect/>
          </a:stretch>
        </p:blipFill>
        <p:spPr>
          <a:xfrm>
            <a:off x="527188" y="1628800"/>
            <a:ext cx="8616812" cy="4670891"/>
          </a:xfrm>
          <a:prstGeom prst="rect">
            <a:avLst/>
          </a:prstGeom>
        </p:spPr>
      </p:pic>
    </p:spTree>
    <p:extLst>
      <p:ext uri="{BB962C8B-B14F-4D97-AF65-F5344CB8AC3E}">
        <p14:creationId xmlns:p14="http://schemas.microsoft.com/office/powerpoint/2010/main" val="2483576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49" y="98630"/>
            <a:ext cx="8229600" cy="822325"/>
          </a:xfrm>
        </p:spPr>
        <p:txBody>
          <a:bodyPr/>
          <a:lstStyle/>
          <a:p>
            <a:r>
              <a:rPr lang="en-GB" sz="3200" dirty="0" smtClean="0">
                <a:solidFill>
                  <a:schemeClr val="tx1"/>
                </a:solidFill>
                <a:latin typeface="Calibri" panose="020F0502020204030204" pitchFamily="34" charset="0"/>
              </a:rPr>
              <a:t>Age- and gender-specific rates of new HIV diagnoses, </a:t>
            </a:r>
            <a:r>
              <a:rPr lang="en-GB" sz="3200" dirty="0">
                <a:solidFill>
                  <a:schemeClr val="tx1"/>
                </a:solidFill>
                <a:latin typeface="Calibri" panose="020F0502020204030204" pitchFamily="34" charset="0"/>
              </a:rPr>
              <a:t>EU/EEA, </a:t>
            </a:r>
            <a:r>
              <a:rPr lang="en-GB" sz="3200" dirty="0" smtClean="0">
                <a:solidFill>
                  <a:schemeClr val="tx1"/>
                </a:solidFill>
                <a:latin typeface="Calibri" panose="020F0502020204030204" pitchFamily="34" charset="0"/>
              </a:rPr>
              <a:t>2014 </a:t>
            </a:r>
            <a:r>
              <a:rPr lang="en-GB" sz="3200" dirty="0">
                <a:solidFill>
                  <a:schemeClr val="tx1"/>
                </a:solidFill>
                <a:latin typeface="Calibri" panose="020F0502020204030204" pitchFamily="34" charset="0"/>
              </a:rPr>
              <a:t>(</a:t>
            </a:r>
            <a:r>
              <a:rPr lang="en-GB" sz="3200" dirty="0" smtClean="0">
                <a:solidFill>
                  <a:schemeClr val="tx1"/>
                </a:solidFill>
                <a:latin typeface="Calibri" panose="020F0502020204030204" pitchFamily="34" charset="0"/>
              </a:rPr>
              <a:t>n=29 923)</a:t>
            </a:r>
            <a:endParaRPr lang="en-GB" sz="3200" dirty="0">
              <a:solidFill>
                <a:schemeClr val="tx1"/>
              </a:solidFill>
              <a:latin typeface="Calibri" panose="020F0502020204030204" pitchFamily="34" charset="0"/>
            </a:endParaRPr>
          </a:p>
        </p:txBody>
      </p:sp>
      <p:sp>
        <p:nvSpPr>
          <p:cNvPr id="12"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4" name="Picture 3"/>
          <p:cNvPicPr>
            <a:picLocks noChangeAspect="1"/>
          </p:cNvPicPr>
          <p:nvPr/>
        </p:nvPicPr>
        <p:blipFill>
          <a:blip r:embed="rId2"/>
          <a:stretch>
            <a:fillRect/>
          </a:stretch>
        </p:blipFill>
        <p:spPr>
          <a:xfrm>
            <a:off x="0" y="2664238"/>
            <a:ext cx="8010890" cy="3653404"/>
          </a:xfrm>
          <a:prstGeom prst="rect">
            <a:avLst/>
          </a:prstGeom>
        </p:spPr>
      </p:pic>
      <p:sp>
        <p:nvSpPr>
          <p:cNvPr id="5" name="TextBox 4"/>
          <p:cNvSpPr txBox="1"/>
          <p:nvPr/>
        </p:nvSpPr>
        <p:spPr>
          <a:xfrm>
            <a:off x="7939137" y="4014065"/>
            <a:ext cx="1204860" cy="2308324"/>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p:txBody>
      </p:sp>
      <p:grpSp>
        <p:nvGrpSpPr>
          <p:cNvPr id="7" name="Group 6"/>
          <p:cNvGrpSpPr/>
          <p:nvPr/>
        </p:nvGrpSpPr>
        <p:grpSpPr>
          <a:xfrm>
            <a:off x="7186927" y="2314695"/>
            <a:ext cx="1957073" cy="1713856"/>
            <a:chOff x="22735" y="4458124"/>
            <a:chExt cx="2140303" cy="383390"/>
          </a:xfrm>
        </p:grpSpPr>
        <p:sp>
          <p:nvSpPr>
            <p:cNvPr id="10" name="Rectangle 9"/>
            <p:cNvSpPr/>
            <p:nvPr/>
          </p:nvSpPr>
          <p:spPr bwMode="auto">
            <a:xfrm>
              <a:off x="22736" y="4648521"/>
              <a:ext cx="2140302"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n-GB" sz="1800" i="0" u="none" strike="noStrike" cap="none" normalizeH="0" baseline="0" dirty="0" smtClean="0">
                  <a:ln>
                    <a:noFill/>
                  </a:ln>
                  <a:solidFill>
                    <a:schemeClr val="bg1"/>
                  </a:solidFill>
                  <a:effectLst/>
                  <a:latin typeface="Calibri" panose="020F0502020204030204" pitchFamily="34" charset="0"/>
                </a:rPr>
                <a:t>Men</a:t>
              </a:r>
            </a:p>
          </p:txBody>
        </p:sp>
        <p:sp>
          <p:nvSpPr>
            <p:cNvPr id="11" name="Rectangle 10"/>
            <p:cNvSpPr/>
            <p:nvPr/>
          </p:nvSpPr>
          <p:spPr bwMode="auto">
            <a:xfrm>
              <a:off x="22735" y="445812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800" dirty="0" smtClean="0">
                  <a:solidFill>
                    <a:schemeClr val="bg1"/>
                  </a:solidFill>
                  <a:latin typeface="Calibri" panose="020F0502020204030204" pitchFamily="34" charset="0"/>
                  <a:sym typeface="Symbol"/>
                </a:rPr>
                <a:t>Women</a:t>
              </a:r>
              <a:endParaRPr kumimoji="0" lang="en-GB" sz="1800" i="0" u="none" strike="noStrike" cap="none" normalizeH="0" baseline="0" dirty="0" smtClean="0">
                <a:ln>
                  <a:noFill/>
                </a:ln>
                <a:solidFill>
                  <a:schemeClr val="bg1"/>
                </a:solidFill>
                <a:effectLst/>
                <a:latin typeface="Calibri" panose="020F0502020204030204" pitchFamily="34" charset="0"/>
              </a:endParaRPr>
            </a:p>
          </p:txBody>
        </p:sp>
      </p:grpSp>
    </p:spTree>
    <p:extLst>
      <p:ext uri="{BB962C8B-B14F-4D97-AF65-F5344CB8AC3E}">
        <p14:creationId xmlns:p14="http://schemas.microsoft.com/office/powerpoint/2010/main" val="402328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49" y="98630"/>
            <a:ext cx="8229600" cy="822325"/>
          </a:xfrm>
        </p:spPr>
        <p:txBody>
          <a:bodyPr/>
          <a:lstStyle/>
          <a:p>
            <a:r>
              <a:rPr lang="en-GB" sz="3200" dirty="0" smtClean="0">
                <a:solidFill>
                  <a:schemeClr val="tx1"/>
                </a:solidFill>
                <a:latin typeface="Calibri" panose="020F0502020204030204" pitchFamily="34" charset="0"/>
              </a:rPr>
              <a:t>Number of new </a:t>
            </a:r>
            <a:r>
              <a:rPr lang="en-GB" sz="3200" dirty="0">
                <a:solidFill>
                  <a:schemeClr val="tx1"/>
                </a:solidFill>
                <a:latin typeface="Calibri" panose="020F0502020204030204" pitchFamily="34" charset="0"/>
              </a:rPr>
              <a:t>HIV diagnoses, </a:t>
            </a:r>
            <a:r>
              <a:rPr lang="en-GB" sz="3200" dirty="0" smtClean="0">
                <a:solidFill>
                  <a:schemeClr val="tx1"/>
                </a:solidFill>
                <a:latin typeface="Calibri" panose="020F0502020204030204" pitchFamily="34" charset="0"/>
              </a:rPr>
              <a:t>by </a:t>
            </a:r>
            <a:br>
              <a:rPr lang="en-GB" sz="3200" dirty="0" smtClean="0">
                <a:solidFill>
                  <a:schemeClr val="tx1"/>
                </a:solidFill>
                <a:latin typeface="Calibri" panose="020F0502020204030204" pitchFamily="34" charset="0"/>
              </a:rPr>
            </a:br>
            <a:r>
              <a:rPr lang="en-GB" sz="3200" dirty="0" smtClean="0">
                <a:solidFill>
                  <a:schemeClr val="tx1"/>
                </a:solidFill>
                <a:latin typeface="Calibri" panose="020F0502020204030204" pitchFamily="34" charset="0"/>
              </a:rPr>
              <a:t>age group and transmission </a:t>
            </a:r>
            <a:r>
              <a:rPr lang="en-GB" sz="3200" dirty="0">
                <a:solidFill>
                  <a:schemeClr val="tx1"/>
                </a:solidFill>
                <a:latin typeface="Calibri" panose="020F0502020204030204" pitchFamily="34" charset="0"/>
              </a:rPr>
              <a:t>mode, EU/EEA, </a:t>
            </a:r>
            <a:r>
              <a:rPr lang="en-GB" sz="3200" dirty="0" smtClean="0">
                <a:solidFill>
                  <a:schemeClr val="tx1"/>
                </a:solidFill>
                <a:latin typeface="Calibri" panose="020F0502020204030204" pitchFamily="34" charset="0"/>
              </a:rPr>
              <a:t/>
            </a:r>
            <a:br>
              <a:rPr lang="en-GB" sz="3200" dirty="0" smtClean="0">
                <a:solidFill>
                  <a:schemeClr val="tx1"/>
                </a:solidFill>
                <a:latin typeface="Calibri" panose="020F0502020204030204" pitchFamily="34" charset="0"/>
              </a:rPr>
            </a:br>
            <a:r>
              <a:rPr lang="en-GB" sz="3200" dirty="0" smtClean="0">
                <a:solidFill>
                  <a:schemeClr val="tx1"/>
                </a:solidFill>
                <a:latin typeface="Calibri" panose="020F0502020204030204" pitchFamily="34" charset="0"/>
              </a:rPr>
              <a:t>2014 </a:t>
            </a:r>
            <a:r>
              <a:rPr lang="en-GB" sz="3200" dirty="0">
                <a:solidFill>
                  <a:schemeClr val="tx1"/>
                </a:solidFill>
                <a:latin typeface="Calibri" panose="020F0502020204030204" pitchFamily="34" charset="0"/>
              </a:rPr>
              <a:t>(</a:t>
            </a:r>
            <a:r>
              <a:rPr lang="en-GB" sz="3200" dirty="0" smtClean="0">
                <a:solidFill>
                  <a:schemeClr val="tx1"/>
                </a:solidFill>
                <a:latin typeface="Calibri" panose="020F0502020204030204" pitchFamily="34" charset="0"/>
              </a:rPr>
              <a:t>n=23 747)</a:t>
            </a:r>
            <a:endParaRPr lang="en-GB" sz="3200" dirty="0">
              <a:solidFill>
                <a:schemeClr val="tx1"/>
              </a:solidFill>
              <a:latin typeface="Calibri" panose="020F0502020204030204" pitchFamily="34" charset="0"/>
            </a:endParaRPr>
          </a:p>
        </p:txBody>
      </p:sp>
      <p:grpSp>
        <p:nvGrpSpPr>
          <p:cNvPr id="7" name="Group 6"/>
          <p:cNvGrpSpPr/>
          <p:nvPr/>
        </p:nvGrpSpPr>
        <p:grpSpPr>
          <a:xfrm>
            <a:off x="7186927" y="2314691"/>
            <a:ext cx="1957073" cy="2593260"/>
            <a:chOff x="22735" y="4458124"/>
            <a:chExt cx="2140303" cy="580113"/>
          </a:xfrm>
        </p:grpSpPr>
        <p:sp>
          <p:nvSpPr>
            <p:cNvPr id="8" name="Rectangle 7"/>
            <p:cNvSpPr/>
            <p:nvPr/>
          </p:nvSpPr>
          <p:spPr bwMode="auto">
            <a:xfrm>
              <a:off x="22736" y="4878599"/>
              <a:ext cx="2140299" cy="159638"/>
            </a:xfrm>
            <a:prstGeom prst="rect">
              <a:avLst/>
            </a:prstGeom>
            <a:solidFill>
              <a:srgbClr val="765B87"/>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800" dirty="0" smtClean="0">
                  <a:solidFill>
                    <a:schemeClr val="bg1"/>
                  </a:solidFill>
                  <a:latin typeface="Calibri" panose="020F0502020204030204" pitchFamily="34" charset="0"/>
                </a:rPr>
                <a:t>Injecting drug use</a:t>
              </a:r>
              <a:endParaRPr kumimoji="0" lang="en-GB" sz="1800" i="0" strike="noStrike" cap="none" normalizeH="0" baseline="0" dirty="0" smtClean="0">
                <a:ln>
                  <a:noFill/>
                </a:ln>
                <a:solidFill>
                  <a:schemeClr val="bg1"/>
                </a:solidFill>
                <a:effectLst/>
                <a:latin typeface="Calibri" panose="020F0502020204030204" pitchFamily="34" charset="0"/>
              </a:endParaRPr>
            </a:p>
          </p:txBody>
        </p:sp>
        <p:sp>
          <p:nvSpPr>
            <p:cNvPr id="10" name="Rectangle 9"/>
            <p:cNvSpPr/>
            <p:nvPr/>
          </p:nvSpPr>
          <p:spPr bwMode="auto">
            <a:xfrm>
              <a:off x="22736" y="4648521"/>
              <a:ext cx="2140302"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n-GB" sz="1800" dirty="0" smtClean="0">
                  <a:solidFill>
                    <a:schemeClr val="bg1"/>
                  </a:solidFill>
                  <a:latin typeface="Calibri" panose="020F0502020204030204" pitchFamily="34" charset="0"/>
                </a:rPr>
                <a:t>Heterosexual</a:t>
              </a:r>
              <a:endParaRPr kumimoji="0" lang="en-GB" sz="1200" i="0" u="none" strike="noStrike" cap="none" normalizeH="0" baseline="0" dirty="0" smtClean="0">
                <a:ln>
                  <a:noFill/>
                </a:ln>
                <a:solidFill>
                  <a:schemeClr val="bg1"/>
                </a:solidFill>
                <a:effectLst/>
                <a:latin typeface="Calibri" panose="020F0502020204030204" pitchFamily="34" charset="0"/>
              </a:endParaRPr>
            </a:p>
          </p:txBody>
        </p:sp>
        <p:sp>
          <p:nvSpPr>
            <p:cNvPr id="11" name="Rectangle 10"/>
            <p:cNvSpPr/>
            <p:nvPr/>
          </p:nvSpPr>
          <p:spPr bwMode="auto">
            <a:xfrm>
              <a:off x="22735" y="445812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n-GB" sz="1800" dirty="0" smtClean="0">
                  <a:solidFill>
                    <a:schemeClr val="bg1"/>
                  </a:solidFill>
                  <a:latin typeface="Calibri" panose="020F0502020204030204" pitchFamily="34" charset="0"/>
                  <a:sym typeface="Symbol"/>
                </a:rPr>
                <a:t>Sex between men</a:t>
              </a:r>
              <a:endParaRPr kumimoji="0" lang="en-GB" sz="1800" i="0" u="none" strike="noStrike" cap="none" normalizeH="0" baseline="0" dirty="0" smtClean="0">
                <a:ln>
                  <a:noFill/>
                </a:ln>
                <a:solidFill>
                  <a:schemeClr val="bg1"/>
                </a:solidFill>
                <a:effectLst/>
                <a:latin typeface="Calibri" panose="020F0502020204030204" pitchFamily="34" charset="0"/>
              </a:endParaRPr>
            </a:p>
          </p:txBody>
        </p:sp>
      </p:grpSp>
      <p:sp>
        <p:nvSpPr>
          <p:cNvPr id="6" name="Rectangle 5"/>
          <p:cNvSpPr/>
          <p:nvPr/>
        </p:nvSpPr>
        <p:spPr>
          <a:xfrm>
            <a:off x="476545" y="5707994"/>
            <a:ext cx="7515835" cy="461665"/>
          </a:xfrm>
          <a:prstGeom prst="rect">
            <a:avLst/>
          </a:prstGeom>
        </p:spPr>
        <p:txBody>
          <a:bodyPr wrap="square">
            <a:spAutoFit/>
          </a:bodyPr>
          <a:lstStyle/>
          <a:p>
            <a:r>
              <a:rPr lang="en-GB" sz="1200" dirty="0">
                <a:latin typeface="Calibri" panose="020F0502020204030204" pitchFamily="34" charset="0"/>
              </a:rPr>
              <a:t>Data from </a:t>
            </a:r>
            <a:r>
              <a:rPr lang="en-GB" sz="1200" dirty="0" smtClean="0">
                <a:latin typeface="Calibri" panose="020F0502020204030204" pitchFamily="34" charset="0"/>
              </a:rPr>
              <a:t>people </a:t>
            </a:r>
            <a:r>
              <a:rPr lang="en-GB" sz="1200" dirty="0">
                <a:latin typeface="Calibri" panose="020F0502020204030204" pitchFamily="34" charset="0"/>
              </a:rPr>
              <a:t>&lt;15, </a:t>
            </a:r>
            <a:r>
              <a:rPr lang="en-GB" sz="1200" dirty="0" smtClean="0">
                <a:latin typeface="Calibri" panose="020F0502020204030204" pitchFamily="34" charset="0"/>
              </a:rPr>
              <a:t>other/unknown transmission</a:t>
            </a:r>
            <a:r>
              <a:rPr lang="en-GB" sz="1200" dirty="0">
                <a:latin typeface="Calibri" panose="020F0502020204030204" pitchFamily="34" charset="0"/>
              </a:rPr>
              <a:t>, mother-to-child transmission, transfusion-related transmission, and nosocomial transmission not shown here</a:t>
            </a:r>
            <a:r>
              <a:rPr lang="en-GB" sz="1200" dirty="0" smtClean="0">
                <a:latin typeface="Calibri" panose="020F0502020204030204" pitchFamily="34" charset="0"/>
              </a:rPr>
              <a:t>.</a:t>
            </a:r>
            <a:endParaRPr lang="en-GB" sz="1200" dirty="0">
              <a:latin typeface="Calibri" panose="020F0502020204030204" pitchFamily="34" charset="0"/>
            </a:endParaRPr>
          </a:p>
        </p:txBody>
      </p:sp>
      <p:sp>
        <p:nvSpPr>
          <p:cNvPr id="12"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n-GB" sz="1050" dirty="0" smtClean="0">
                <a:solidFill>
                  <a:schemeClr val="bg1"/>
                </a:solidFill>
                <a:latin typeface="Calibri" panose="020F0502020204030204" pitchFamily="34" charset="0"/>
                <a:ea typeface="ＭＳ Ｐゴシック" pitchFamily="20" charset="-128"/>
              </a:rPr>
              <a:t>Source: ECDC/WHO (2015). HIV/AIDS Surveillance in Europe, 2014</a:t>
            </a:r>
            <a:endParaRPr lang="en-GB" sz="1050" dirty="0">
              <a:solidFill>
                <a:schemeClr val="bg1"/>
              </a:solidFill>
              <a:latin typeface="Calibri" panose="020F0502020204030204" pitchFamily="34" charset="0"/>
              <a:ea typeface="ＭＳ Ｐゴシック" pitchFamily="20" charset="-128"/>
            </a:endParaRPr>
          </a:p>
        </p:txBody>
      </p:sp>
      <p:pic>
        <p:nvPicPr>
          <p:cNvPr id="13" name="Picture 12"/>
          <p:cNvPicPr>
            <a:picLocks noChangeAspect="1"/>
          </p:cNvPicPr>
          <p:nvPr/>
        </p:nvPicPr>
        <p:blipFill>
          <a:blip r:embed="rId2"/>
          <a:stretch>
            <a:fillRect/>
          </a:stretch>
        </p:blipFill>
        <p:spPr>
          <a:xfrm>
            <a:off x="169149" y="1846211"/>
            <a:ext cx="6724229" cy="3530220"/>
          </a:xfrm>
          <a:prstGeom prst="rect">
            <a:avLst/>
          </a:prstGeom>
        </p:spPr>
      </p:pic>
    </p:spTree>
    <p:extLst>
      <p:ext uri="{BB962C8B-B14F-4D97-AF65-F5344CB8AC3E}">
        <p14:creationId xmlns:p14="http://schemas.microsoft.com/office/powerpoint/2010/main" val="419247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PowerPoint_Template_2009_rev_1_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PersistId xmlns="5c728178-6efc-4233-8faf-5837ddb4420c">false</_dlc_DocIdPersistId>
    <_dlc_DocId xmlns="5c728178-6efc-4233-8faf-5837ddb4420c">NMFWZX5DU2U3-2084-231</_dlc_DocId>
    <_dlc_DocIdUrl xmlns="5c728178-6efc-4233-8faf-5837ddb4420c">
      <Url>http://website10.ecdcdmz.europa.eu/en/publications/_layouts/DocIdRedir.aspx?ID=NMFWZX5DU2U3-2084-231</Url>
      <Description>NMFWZX5DU2U3-2084-231</Description>
    </_dlc_DocIdUrl>
    <ECDC_Subject_what_PortalTaxHTField0 xmlns="b48d0135-8e46-4771-915c-ada00375a5b3" xsi:nil="true"/>
    <ECDC_Location_codeTaxHTField0 xmlns="b48d0135-8e46-4771-915c-ada00375a5b3" xsi:nil="true"/>
    <ECDC_Target_audience_PortalTaxHTField0 xmlns="b48d0135-8e46-4771-915c-ada00375a5b3" xsi:nil="true"/>
    <ECDC_Location_typeTaxHTField0 xmlns="b48d0135-8e46-4771-915c-ada00375a5b3" xsi:nil="true"/>
    <ECDC_Subject_who_PortalTaxHTField0 xmlns="b48d0135-8e46-4771-915c-ada00375a5b3" xsi:nil="true"/>
    <ECDC_LanguageTaxHTField0 xmlns="b48d0135-8e46-4771-915c-ada00375a5b3" xsi:nil="true"/>
    <ECDC_Language_codeTaxHTField0 xmlns="b48d0135-8e46-4771-915c-ada00375a5b3" xsi:nil="true"/>
    <ECDC_Subject_does_PortalTaxHTField0 xmlns="b48d0135-8e46-4771-915c-ada00375a5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6C1DC7B30F164281CD8C3A1CE46277" ma:contentTypeVersion="8" ma:contentTypeDescription="Create a new document." ma:contentTypeScope="" ma:versionID="2f8920a6273add6d48af8bb76f38d0e0">
  <xsd:schema xmlns:xsd="http://www.w3.org/2001/XMLSchema" xmlns:xs="http://www.w3.org/2001/XMLSchema" xmlns:p="http://schemas.microsoft.com/office/2006/metadata/properties" xmlns:ns2="5c728178-6efc-4233-8faf-5837ddb4420c" xmlns:ns3="b48d0135-8e46-4771-915c-ada00375a5b3" targetNamespace="http://schemas.microsoft.com/office/2006/metadata/properties" ma:root="true" ma:fieldsID="108949af8acafeb08472f73609800657" ns2:_="" ns3:_="">
    <xsd:import namespace="5c728178-6efc-4233-8faf-5837ddb4420c"/>
    <xsd:import namespace="b48d0135-8e46-4771-915c-ada00375a5b3"/>
    <xsd:element name="properties">
      <xsd:complexType>
        <xsd:sequence>
          <xsd:element name="documentManagement">
            <xsd:complexType>
              <xsd:all>
                <xsd:element ref="ns2:_dlc_DocId" minOccurs="0"/>
                <xsd:element ref="ns2:_dlc_DocIdUrl" minOccurs="0"/>
                <xsd:element ref="ns2:_dlc_DocIdPersistId" minOccurs="0"/>
                <xsd:element ref="ns3:ECDC_Subject_who_PortalTaxHTField0" minOccurs="0"/>
                <xsd:element ref="ns3:ECDC_Subject_does_PortalTaxHTField0" minOccurs="0"/>
                <xsd:element ref="ns3:ECDC_Subject_what_PortalTaxHTField0" minOccurs="0"/>
                <xsd:element ref="ns3:ECDC_Target_audience_PortalTaxHTField0" minOccurs="0"/>
                <xsd:element ref="ns3:ECDC_LanguageTaxHTField0" minOccurs="0"/>
                <xsd:element ref="ns3:ECDC_Location_codeTaxHTField0" minOccurs="0"/>
                <xsd:element ref="ns3:ECDC_Location_typeTaxHTField0" minOccurs="0"/>
                <xsd:element ref="ns3:ECDC_Language_cod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8178-6efc-4233-8faf-5837ddb4420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8d0135-8e46-4771-915c-ada00375a5b3" elementFormDefault="qualified">
    <xsd:import namespace="http://schemas.microsoft.com/office/2006/documentManagement/types"/>
    <xsd:import namespace="http://schemas.microsoft.com/office/infopath/2007/PartnerControls"/>
    <xsd:element name="ECDC_Subject_who_PortalTaxHTField0" ma:index="11" nillable="true" ma:displayName="ECDC_Subject_who_Portal_0" ma:hidden="true" ma:internalName="ECDC_Subject_who_PortalTaxHTField0">
      <xsd:simpleType>
        <xsd:restriction base="dms:Note"/>
      </xsd:simpleType>
    </xsd:element>
    <xsd:element name="ECDC_Subject_does_PortalTaxHTField0" ma:index="12" nillable="true" ma:displayName="ECDC_Subject_does_Portal_0" ma:hidden="true" ma:internalName="ECDC_Subject_does_PortalTaxHTField0">
      <xsd:simpleType>
        <xsd:restriction base="dms:Note"/>
      </xsd:simpleType>
    </xsd:element>
    <xsd:element name="ECDC_Subject_what_PortalTaxHTField0" ma:index="13" nillable="true" ma:displayName="ECDC_Subject_what_Portal_0" ma:hidden="true" ma:internalName="ECDC_Subject_what_PortalTaxHTField0">
      <xsd:simpleType>
        <xsd:restriction base="dms:Note"/>
      </xsd:simpleType>
    </xsd:element>
    <xsd:element name="ECDC_Target_audience_PortalTaxHTField0" ma:index="14" nillable="true" ma:displayName="ECDC_Target_audience_Portal_0" ma:hidden="true" ma:internalName="ECDC_Target_audience_PortalTaxHTField0">
      <xsd:simpleType>
        <xsd:restriction base="dms:Note"/>
      </xsd:simpleType>
    </xsd:element>
    <xsd:element name="ECDC_LanguageTaxHTField0" ma:index="15" nillable="true" ma:displayName="ECDC_Language_0" ma:hidden="true" ma:internalName="ECDC_LanguageTaxHTField0">
      <xsd:simpleType>
        <xsd:restriction base="dms:Note"/>
      </xsd:simpleType>
    </xsd:element>
    <xsd:element name="ECDC_Location_codeTaxHTField0" ma:index="16" nillable="true" ma:displayName="ECDC_Location_code_0" ma:hidden="true" ma:internalName="ECDC_Location_codeTaxHTField0">
      <xsd:simpleType>
        <xsd:restriction base="dms:Note"/>
      </xsd:simpleType>
    </xsd:element>
    <xsd:element name="ECDC_Location_typeTaxHTField0" ma:index="17" nillable="true" ma:displayName="ECDC_Location_type_0" ma:hidden="true" ma:internalName="ECDC_Location_typeTaxHTField0">
      <xsd:simpleType>
        <xsd:restriction base="dms:Note"/>
      </xsd:simpleType>
    </xsd:element>
    <xsd:element name="ECDC_Language_codeTaxHTField0" ma:index="18" nillable="true" ma:displayName="ECDC_Language_code_0" ma:hidden="true" ma:internalName="ECDC_Language_codeTaxHTField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8EB35BB-D3E9-45C6-8701-FBA44C351173}"/>
</file>

<file path=customXml/itemProps2.xml><?xml version="1.0" encoding="utf-8"?>
<ds:datastoreItem xmlns:ds="http://schemas.openxmlformats.org/officeDocument/2006/customXml" ds:itemID="{AEEEBA18-668B-4775-97BA-E6ED6A45E7B5}"/>
</file>

<file path=customXml/itemProps3.xml><?xml version="1.0" encoding="utf-8"?>
<ds:datastoreItem xmlns:ds="http://schemas.openxmlformats.org/officeDocument/2006/customXml" ds:itemID="{C9955894-F00E-486F-A590-76932D5707A7}"/>
</file>

<file path=customXml/itemProps4.xml><?xml version="1.0" encoding="utf-8"?>
<ds:datastoreItem xmlns:ds="http://schemas.openxmlformats.org/officeDocument/2006/customXml" ds:itemID="{D967F7A3-F4A5-4736-A9B3-B71FCC50220C}"/>
</file>

<file path=docProps/app.xml><?xml version="1.0" encoding="utf-8"?>
<Properties xmlns="http://schemas.openxmlformats.org/officeDocument/2006/extended-properties" xmlns:vt="http://schemas.openxmlformats.org/officeDocument/2006/docPropsVTypes">
  <TotalTime>17913</TotalTime>
  <Words>1495</Words>
  <Application>Microsoft Office PowerPoint</Application>
  <PresentationFormat>On-screen Show (4:3)</PresentationFormat>
  <Paragraphs>237</Paragraphs>
  <Slides>24</Slides>
  <Notes>18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굴림</vt:lpstr>
      <vt:lpstr>ＭＳ Ｐゴシック</vt:lpstr>
      <vt:lpstr>Arial</vt:lpstr>
      <vt:lpstr>Calibri</vt:lpstr>
      <vt:lpstr>Symbol</vt:lpstr>
      <vt:lpstr>Tahoma</vt:lpstr>
      <vt:lpstr>Wingdings</vt:lpstr>
      <vt:lpstr>ECDC_PowerPoint_Template_2009_rev_1_4</vt:lpstr>
      <vt:lpstr>ECDC_PowerPoint_Template_2009_rev_1_2</vt:lpstr>
      <vt:lpstr>Custom Design</vt:lpstr>
      <vt:lpstr>2_Custom Design</vt:lpstr>
      <vt:lpstr>1_Custom Design</vt:lpstr>
      <vt:lpstr>3_Custom Design</vt:lpstr>
      <vt:lpstr>2014</vt:lpstr>
      <vt:lpstr>HIV diagnoses in the EU/EEA, 2014 </vt:lpstr>
      <vt:lpstr>New HIV diagnoses, 2014, EU/EEA </vt:lpstr>
      <vt:lpstr>Male-to-female ratio, new HIV diagnoses, by country, EU/EEA, 2014 (n= 29 912) </vt:lpstr>
      <vt:lpstr>HIV diagnoses in women, 2014, EU/EEA</vt:lpstr>
      <vt:lpstr>HIV diagnoses in men, 2014, EU/EEA  </vt:lpstr>
      <vt:lpstr>PowerPoint Presentation</vt:lpstr>
      <vt:lpstr>Age- and gender-specific rates of new HIV diagnoses, EU/EEA, 2014 (n=29 923)</vt:lpstr>
      <vt:lpstr>Number of new HIV diagnoses, by  age group and transmission mode, EU/EEA,  2014 (n=23 747)</vt:lpstr>
      <vt:lpstr>Percentage of new HIV diagnoses with known mode of transmission, EU/EEA, 2014 (n= 24 083)</vt:lpstr>
      <vt:lpstr>HIV diagnoses attributed to sex between men, 2014, EU/EEA </vt:lpstr>
      <vt:lpstr>HIV diagnoses acquired through injecting drug use, 2014, EU/EEA </vt:lpstr>
      <vt:lpstr>Proportion HIV diagnoses among migrants*  by country of report, EU/EEA, 2014 (n= 25 525) </vt:lpstr>
      <vt:lpstr>New HIV diagnoses, by CD4 cell count per mm3 at diagnosis and transmission mode, EU/EEA, 2014</vt:lpstr>
      <vt:lpstr>New HIV diagnoses, by CD4 cell count per mm3 at diagnosis and region of origin of the case, EU/EEA, 2014</vt:lpstr>
      <vt:lpstr>Proportion of HIV cases diagnosed late (CD4&lt;350 cells/mm3), 2014, EU/EEA</vt:lpstr>
      <vt:lpstr>New HIV and AIDS diagnoses  per 100 000, 2005-2014, EU/EEA </vt:lpstr>
      <vt:lpstr>HIV diagnoses, by mode of transmission,  2005-2014, EU/EEA </vt:lpstr>
      <vt:lpstr>HIV diagnoses, by mode of transmission,  2005-2014, EU/EEA </vt:lpstr>
      <vt:lpstr>Median CD4 cell count per mm3, by transmission group, EU/EEA, 2005-2014 </vt:lpstr>
      <vt:lpstr>AIDS diagnoses, by transmission mode, EU/EEA, 2005-2014 </vt:lpstr>
      <vt:lpstr>Conclusions (1)  </vt:lpstr>
      <vt:lpstr>Conclusions (2)</vt:lpstr>
      <vt:lpstr>PowerPoint Presentation</vt:lpstr>
    </vt:vector>
  </TitlesOfParts>
  <Manager>Uwe Kreisel</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AIDS surveillance report 2013</dc:title>
  <dc:creator>Marita van de Laar</dc:creator>
  <cp:keywords/>
  <cp:lastModifiedBy>Susana Barragan</cp:lastModifiedBy>
  <cp:revision>747</cp:revision>
  <cp:lastPrinted>2012-11-28T10:14:59Z</cp:lastPrinted>
  <dcterms:created xsi:type="dcterms:W3CDTF">2006-03-29T10:12:08Z</dcterms:created>
  <dcterms:modified xsi:type="dcterms:W3CDTF">2015-12-01T11:27:23Z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0x0101005B6C1DC7B30F164281CD8C3A1CE46277</vt:lpwstr>
  </property>
  <property fmtid="{D5CDD505-2E9C-101B-9397-08002B2CF9AE}" pid="3" name="TemplateUrl">
    <vt:lpwstr/>
  </property>
  <property fmtid="{D5CDD505-2E9C-101B-9397-08002B2CF9AE}" pid="4" name="_SourceUrl">
    <vt:lpwstr/>
  </property>
  <property fmtid="{D5CDD505-2E9C-101B-9397-08002B2CF9AE}" pid="5" name="xd_Signature">
    <vt:bool>false</vt:bool>
  </property>
  <property fmtid="{D5CDD505-2E9C-101B-9397-08002B2CF9AE}" pid="6" name="xd_ProgID">
    <vt:lpwstr/>
  </property>
  <property fmtid="{D5CDD505-2E9C-101B-9397-08002B2CF9AE}" pid="7" name="_NewReviewCycle">
    <vt:lpwstr/>
  </property>
  <property fmtid="{D5CDD505-2E9C-101B-9397-08002B2CF9AE}" pid="8" name="_dlc_DocIdItemGuid">
    <vt:lpwstr>6e0e1bf3-f581-4660-8d5c-b8a1ac1cf789</vt:lpwstr>
  </property>
  <property fmtid="{D5CDD505-2E9C-101B-9397-08002B2CF9AE}" pid="9" name="_dlc_DocId">
    <vt:lpwstr>NMFWZX5DU2U3-1829-8</vt:lpwstr>
  </property>
  <property fmtid="{D5CDD505-2E9C-101B-9397-08002B2CF9AE}" pid="10" name="_dlc_DocIdUrl">
    <vt:lpwstr>http://website10.ecdcdmz.europa.eu/en/healthtopics/aids/_layouts/DocIdRedir.aspx?ID=NMFWZX5DU2U3-1829-8, NMFWZX5DU2U3-1829-8</vt:lpwstr>
  </property>
  <property fmtid="{D5CDD505-2E9C-101B-9397-08002B2CF9AE}" pid="11" name="ECDC_Subject_what_Portal">
    <vt:lpwstr/>
  </property>
  <property fmtid="{D5CDD505-2E9C-101B-9397-08002B2CF9AE}" pid="12" name="Order">
    <vt:r8>800</vt:r8>
  </property>
  <property fmtid="{D5CDD505-2E9C-101B-9397-08002B2CF9AE}" pid="13" name="_dlc_DocIdPersistId">
    <vt:bool>false</vt:bool>
  </property>
  <property fmtid="{D5CDD505-2E9C-101B-9397-08002B2CF9AE}" pid="14" name="_SharedFileIndex">
    <vt:lpwstr/>
  </property>
  <property fmtid="{D5CDD505-2E9C-101B-9397-08002B2CF9AE}" pid="15" name="ECDC_Subject_does">
    <vt:lpwstr/>
  </property>
  <property fmtid="{D5CDD505-2E9C-101B-9397-08002B2CF9AE}" pid="16" name="TaxKeyword">
    <vt:lpwstr/>
  </property>
  <property fmtid="{D5CDD505-2E9C-101B-9397-08002B2CF9AE}" pid="17" name="ECDC_Subject_does_Portal">
    <vt:lpwstr/>
  </property>
  <property fmtid="{D5CDD505-2E9C-101B-9397-08002B2CF9AE}" pid="18" name="ECDC_Subject_doesTaxHTField0">
    <vt:lpwstr/>
  </property>
  <property fmtid="{D5CDD505-2E9C-101B-9397-08002B2CF9AE}" pid="19" name="ECDC_Target_audience">
    <vt:lpwstr/>
  </property>
  <property fmtid="{D5CDD505-2E9C-101B-9397-08002B2CF9AE}" pid="20" name="AlternateThumbnailUrl">
    <vt:lpwstr/>
  </property>
  <property fmtid="{D5CDD505-2E9C-101B-9397-08002B2CF9AE}" pid="21" name="ECDC_Picture_type">
    <vt:lpwstr/>
  </property>
  <property fmtid="{D5CDD505-2E9C-101B-9397-08002B2CF9AE}" pid="22" name="ECDCCountry">
    <vt:lpwstr/>
  </property>
  <property fmtid="{D5CDD505-2E9C-101B-9397-08002B2CF9AE}" pid="23" name="ECDC_Abstract">
    <vt:lpwstr/>
  </property>
  <property fmtid="{D5CDD505-2E9C-101B-9397-08002B2CF9AE}" pid="24" name="ECDC_Language">
    <vt:lpwstr/>
  </property>
  <property fmtid="{D5CDD505-2E9C-101B-9397-08002B2CF9AE}" pid="26" name="ECDC_Description">
    <vt:lpwstr/>
  </property>
  <property fmtid="{D5CDD505-2E9C-101B-9397-08002B2CF9AE}" pid="27" name="ECDC_Copyright">
    <vt:lpwstr/>
  </property>
  <property fmtid="{D5CDD505-2E9C-101B-9397-08002B2CF9AE}" pid="28" name="ECDC_Location_code">
    <vt:lpwstr/>
  </property>
  <property fmtid="{D5CDD505-2E9C-101B-9397-08002B2CF9AE}" pid="30" name="ECDC_Subject_whoTaxHTField0">
    <vt:lpwstr/>
  </property>
  <property fmtid="{D5CDD505-2E9C-101B-9397-08002B2CF9AE}" pid="31" name="TaxCatchAll">
    <vt:lpwstr/>
  </property>
  <property fmtid="{D5CDD505-2E9C-101B-9397-08002B2CF9AE}" pid="32" name="ECDC_IsPublic">
    <vt:bool>false</vt:bool>
  </property>
  <property fmtid="{D5CDD505-2E9C-101B-9397-08002B2CF9AE}" pid="33" name="ECDC_Location_type">
    <vt:lpwstr/>
  </property>
  <property fmtid="{D5CDD505-2E9C-101B-9397-08002B2CF9AE}" pid="34" name="TaxKeywordTaxHTField">
    <vt:lpwstr/>
  </property>
  <property fmtid="{D5CDD505-2E9C-101B-9397-08002B2CF9AE}" pid="35" name="ECDC_Publisher">
    <vt:lpwstr/>
  </property>
  <property fmtid="{D5CDD505-2E9C-101B-9397-08002B2CF9AE}" pid="36" name="ECDC_Photo_gallery_flag">
    <vt:bool>false</vt:bool>
  </property>
  <property fmtid="{D5CDD505-2E9C-101B-9397-08002B2CF9AE}" pid="37" name="ECDC_Subject_who">
    <vt:lpwstr/>
  </property>
  <property fmtid="{D5CDD505-2E9C-101B-9397-08002B2CF9AE}" pid="38" name="ECDC_Target_audience_Portal">
    <vt:lpwstr/>
  </property>
  <property fmtid="{D5CDD505-2E9C-101B-9397-08002B2CF9AE}" pid="39" name="ECDC_Subject_whatTaxHTField0">
    <vt:lpwstr/>
  </property>
  <property fmtid="{D5CDD505-2E9C-101B-9397-08002B2CF9AE}" pid="40" name="ECDC_Subject_what">
    <vt:lpwstr/>
  </property>
  <property fmtid="{D5CDD505-2E9C-101B-9397-08002B2CF9AE}" pid="41" name="vti_imgdate">
    <vt:lpwstr/>
  </property>
  <property fmtid="{D5CDD505-2E9C-101B-9397-08002B2CF9AE}" pid="42" name="ECDC_Subject_who_Portal">
    <vt:lpwstr/>
  </property>
  <property fmtid="{D5CDD505-2E9C-101B-9397-08002B2CF9AE}" pid="44" name="Comments">
    <vt:lpwstr/>
  </property>
  <property fmtid="{D5CDD505-2E9C-101B-9397-08002B2CF9AE}" pid="45" name="ECDC_Target_audienceTaxHTField0">
    <vt:lpwstr/>
  </property>
  <property fmtid="{D5CDD505-2E9C-101B-9397-08002B2CF9AE}" pid="47" name="ECDC_Language_code">
    <vt:lpwstr/>
  </property>
</Properties>
</file>