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Masters/slideMaster2.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4"/>
    <p:sldMasterId id="2147483658" r:id="rId5"/>
    <p:sldMasterId id="2147483653" r:id="rId6"/>
  </p:sldMasterIdLst>
  <p:notesMasterIdLst>
    <p:notesMasterId r:id="rId31"/>
  </p:notesMasterIdLst>
  <p:handoutMasterIdLst>
    <p:handoutMasterId r:id="rId32"/>
  </p:handoutMasterIdLst>
  <p:sldIdLst>
    <p:sldId id="256" r:id="rId7"/>
    <p:sldId id="257" r:id="rId8"/>
    <p:sldId id="280" r:id="rId9"/>
    <p:sldId id="288" r:id="rId10"/>
    <p:sldId id="285" r:id="rId11"/>
    <p:sldId id="260" r:id="rId12"/>
    <p:sldId id="263" r:id="rId13"/>
    <p:sldId id="262" r:id="rId14"/>
    <p:sldId id="281" r:id="rId15"/>
    <p:sldId id="265" r:id="rId16"/>
    <p:sldId id="266" r:id="rId17"/>
    <p:sldId id="268" r:id="rId18"/>
    <p:sldId id="267" r:id="rId19"/>
    <p:sldId id="269" r:id="rId20"/>
    <p:sldId id="271" r:id="rId21"/>
    <p:sldId id="270" r:id="rId22"/>
    <p:sldId id="272" r:id="rId23"/>
    <p:sldId id="282" r:id="rId24"/>
    <p:sldId id="274" r:id="rId25"/>
    <p:sldId id="275" r:id="rId26"/>
    <p:sldId id="283" r:id="rId27"/>
    <p:sldId id="277" r:id="rId28"/>
    <p:sldId id="278" r:id="rId29"/>
    <p:sldId id="284" r:id="rId30"/>
  </p:sldIdLst>
  <p:sldSz cx="9144000" cy="6858000" type="screen4x3"/>
  <p:notesSz cx="6808788" cy="9940925"/>
  <p:defaultTextStyle>
    <a:defPPr>
      <a:defRPr lang="de-DE"/>
    </a:defPPr>
    <a:lvl1pPr algn="l" rtl="0" fontAlgn="base">
      <a:spcBef>
        <a:spcPct val="0"/>
      </a:spcBef>
      <a:spcAft>
        <a:spcPct val="0"/>
      </a:spcAft>
      <a:defRPr sz="32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32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32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32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3200" kern="1200">
        <a:solidFill>
          <a:schemeClr val="tx1"/>
        </a:solidFill>
        <a:latin typeface="Tahoma" panose="020B0604030504040204" pitchFamily="34" charset="0"/>
        <a:ea typeface="+mn-ea"/>
        <a:cs typeface="+mn-cs"/>
      </a:defRPr>
    </a:lvl5pPr>
    <a:lvl6pPr marL="2286000" algn="l" defTabSz="914400" rtl="0" eaLnBrk="1" latinLnBrk="0" hangingPunct="1">
      <a:defRPr sz="3200" kern="1200">
        <a:solidFill>
          <a:schemeClr val="tx1"/>
        </a:solidFill>
        <a:latin typeface="Tahoma" panose="020B0604030504040204" pitchFamily="34" charset="0"/>
        <a:ea typeface="+mn-ea"/>
        <a:cs typeface="+mn-cs"/>
      </a:defRPr>
    </a:lvl6pPr>
    <a:lvl7pPr marL="2743200" algn="l" defTabSz="914400" rtl="0" eaLnBrk="1" latinLnBrk="0" hangingPunct="1">
      <a:defRPr sz="3200" kern="1200">
        <a:solidFill>
          <a:schemeClr val="tx1"/>
        </a:solidFill>
        <a:latin typeface="Tahoma" panose="020B0604030504040204" pitchFamily="34" charset="0"/>
        <a:ea typeface="+mn-ea"/>
        <a:cs typeface="+mn-cs"/>
      </a:defRPr>
    </a:lvl7pPr>
    <a:lvl8pPr marL="3200400" algn="l" defTabSz="914400" rtl="0" eaLnBrk="1" latinLnBrk="0" hangingPunct="1">
      <a:defRPr sz="3200" kern="1200">
        <a:solidFill>
          <a:schemeClr val="tx1"/>
        </a:solidFill>
        <a:latin typeface="Tahoma" panose="020B0604030504040204" pitchFamily="34" charset="0"/>
        <a:ea typeface="+mn-ea"/>
        <a:cs typeface="+mn-cs"/>
      </a:defRPr>
    </a:lvl8pPr>
    <a:lvl9pPr marL="3657600" algn="l" defTabSz="914400" rtl="0" eaLnBrk="1" latinLnBrk="0" hangingPunct="1">
      <a:defRPr sz="32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2880">
          <p15:clr>
            <a:srgbClr val="A4A3A4"/>
          </p15:clr>
        </p15:guide>
        <p15:guide id="3" orient="horz" pos="169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Würz" initials="AW" lastIdx="50" clrIdx="0">
    <p:extLst>
      <p:ext uri="{19B8F6BF-5375-455C-9EA6-DF929625EA0E}">
        <p15:presenceInfo xmlns:p15="http://schemas.microsoft.com/office/powerpoint/2012/main" userId="S-1-5-21-3732144185-4277010889-2338737342-1264" providerId="AD"/>
      </p:ext>
    </p:extLst>
  </p:cmAuthor>
  <p:cmAuthor id="2" name="Ira" initials="I" lastIdx="13" clrIdx="1">
    <p:extLst>
      <p:ext uri="{19B8F6BF-5375-455C-9EA6-DF929625EA0E}">
        <p15:presenceInfo xmlns:p15="http://schemas.microsoft.com/office/powerpoint/2012/main" userId="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624"/>
    <a:srgbClr val="004F8A"/>
    <a:srgbClr val="6BBABE"/>
    <a:srgbClr val="6FB22C"/>
    <a:srgbClr val="F9FCFD"/>
    <a:srgbClr val="F3F9FA"/>
    <a:srgbClr val="E7F3F4"/>
    <a:srgbClr val="69AE23"/>
    <a:srgbClr val="3333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47" autoAdjust="0"/>
    <p:restoredTop sz="70196" autoAdjust="0"/>
  </p:normalViewPr>
  <p:slideViewPr>
    <p:cSldViewPr snapToGrid="0" showGuides="1">
      <p:cViewPr varScale="1">
        <p:scale>
          <a:sx n="81" d="100"/>
          <a:sy n="81" d="100"/>
        </p:scale>
        <p:origin x="2112" y="60"/>
      </p:cViewPr>
      <p:guideLst>
        <p:guide orient="horz" pos="799"/>
        <p:guide pos="2880"/>
        <p:guide orient="horz" pos="169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p:scale>
          <a:sx n="89" d="100"/>
          <a:sy n="89" d="100"/>
        </p:scale>
        <p:origin x="2898" y="-10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8%20-%20Kunden\ecdc\04%20vaccination%20toolkit%20andrea%20w&#252;rz\pieces\3%20ppt%20and%20flip\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Tabelle3!$H$15</c:f>
              <c:strCache>
                <c:ptCount val="1"/>
                <c:pt idx="0">
                  <c:v>Pertussis</c:v>
                </c:pt>
              </c:strCache>
            </c:strRef>
          </c:tx>
          <c:spPr>
            <a:ln w="57150" cap="rnd">
              <a:solidFill>
                <a:srgbClr val="92D050">
                  <a:alpha val="59000"/>
                </a:srgbClr>
              </a:solidFill>
              <a:round/>
            </a:ln>
            <a:effectLst/>
          </c:spPr>
          <c:marker>
            <c:symbol val="none"/>
          </c:marker>
          <c:cat>
            <c:strRef>
              <c:f>Tabelle3!$I$13:$N$13</c:f>
              <c:strCache>
                <c:ptCount val="6"/>
                <c:pt idx="0">
                  <c:v>1952–1961</c:v>
                </c:pt>
                <c:pt idx="1">
                  <c:v>1962–1971</c:v>
                </c:pt>
                <c:pt idx="2">
                  <c:v>1972–1981</c:v>
                </c:pt>
                <c:pt idx="3">
                  <c:v>1982–1991</c:v>
                </c:pt>
                <c:pt idx="4">
                  <c:v>1992–2001</c:v>
                </c:pt>
                <c:pt idx="5">
                  <c:v>2002–2011°</c:v>
                </c:pt>
              </c:strCache>
            </c:strRef>
          </c:cat>
          <c:val>
            <c:numRef>
              <c:f>Tabelle3!$I$15:$N$15</c:f>
              <c:numCache>
                <c:formatCode>General</c:formatCode>
                <c:ptCount val="6"/>
                <c:pt idx="0">
                  <c:v>15176</c:v>
                </c:pt>
                <c:pt idx="1">
                  <c:v>1216</c:v>
                </c:pt>
                <c:pt idx="2">
                  <c:v>57</c:v>
                </c:pt>
                <c:pt idx="3">
                  <c:v>14</c:v>
                </c:pt>
                <c:pt idx="4">
                  <c:v>2</c:v>
                </c:pt>
                <c:pt idx="5">
                  <c:v>25</c:v>
                </c:pt>
              </c:numCache>
            </c:numRef>
          </c:val>
          <c:smooth val="0"/>
          <c:extLst xmlns:c16r2="http://schemas.microsoft.com/office/drawing/2015/06/chart">
            <c:ext xmlns:c16="http://schemas.microsoft.com/office/drawing/2014/chart" uri="{C3380CC4-5D6E-409C-BE32-E72D297353CC}">
              <c16:uniqueId val="{00000000-0FF4-4756-B5D3-0D5762F82D0F}"/>
            </c:ext>
          </c:extLst>
        </c:ser>
        <c:ser>
          <c:idx val="1"/>
          <c:order val="1"/>
          <c:tx>
            <c:strRef>
              <c:f>Tabelle3!$H$18</c:f>
              <c:strCache>
                <c:ptCount val="1"/>
                <c:pt idx="0">
                  <c:v>Measles</c:v>
                </c:pt>
              </c:strCache>
            </c:strRef>
          </c:tx>
          <c:spPr>
            <a:ln w="57150" cap="rnd">
              <a:solidFill>
                <a:srgbClr val="00B0F0">
                  <a:alpha val="59000"/>
                </a:srgbClr>
              </a:solidFill>
              <a:round/>
            </a:ln>
            <a:effectLst/>
          </c:spPr>
          <c:marker>
            <c:symbol val="none"/>
          </c:marker>
          <c:cat>
            <c:strRef>
              <c:f>Tabelle3!$I$13:$N$13</c:f>
              <c:strCache>
                <c:ptCount val="6"/>
                <c:pt idx="0">
                  <c:v>1952–1961</c:v>
                </c:pt>
                <c:pt idx="1">
                  <c:v>1962–1971</c:v>
                </c:pt>
                <c:pt idx="2">
                  <c:v>1972–1981</c:v>
                </c:pt>
                <c:pt idx="3">
                  <c:v>1982–1991</c:v>
                </c:pt>
                <c:pt idx="4">
                  <c:v>1992–2001</c:v>
                </c:pt>
                <c:pt idx="5">
                  <c:v>2002–2011°</c:v>
                </c:pt>
              </c:strCache>
            </c:strRef>
          </c:cat>
          <c:val>
            <c:numRef>
              <c:f>Tabelle3!$I$18:$N$18</c:f>
              <c:numCache>
                <c:formatCode>General</c:formatCode>
                <c:ptCount val="6"/>
                <c:pt idx="0">
                  <c:v>40014</c:v>
                </c:pt>
                <c:pt idx="1">
                  <c:v>36169</c:v>
                </c:pt>
                <c:pt idx="2">
                  <c:v>12273</c:v>
                </c:pt>
                <c:pt idx="3">
                  <c:v>2087</c:v>
                </c:pt>
                <c:pt idx="4">
                  <c:v>10</c:v>
                </c:pt>
                <c:pt idx="5">
                  <c:v>1</c:v>
                </c:pt>
              </c:numCache>
            </c:numRef>
          </c:val>
          <c:smooth val="0"/>
          <c:extLst xmlns:c16r2="http://schemas.microsoft.com/office/drawing/2015/06/chart">
            <c:ext xmlns:c16="http://schemas.microsoft.com/office/drawing/2014/chart" uri="{C3380CC4-5D6E-409C-BE32-E72D297353CC}">
              <c16:uniqueId val="{00000001-0FF4-4756-B5D3-0D5762F82D0F}"/>
            </c:ext>
          </c:extLst>
        </c:ser>
        <c:ser>
          <c:idx val="2"/>
          <c:order val="2"/>
          <c:tx>
            <c:strRef>
              <c:f>Tabelle3!$H$19</c:f>
              <c:strCache>
                <c:ptCount val="1"/>
                <c:pt idx="0">
                  <c:v>Rubella</c:v>
                </c:pt>
              </c:strCache>
            </c:strRef>
          </c:tx>
          <c:spPr>
            <a:ln w="57150" cap="rnd">
              <a:solidFill>
                <a:schemeClr val="tx1">
                  <a:lumMod val="65000"/>
                  <a:lumOff val="35000"/>
                  <a:alpha val="64000"/>
                </a:schemeClr>
              </a:solidFill>
              <a:round/>
            </a:ln>
            <a:effectLst/>
          </c:spPr>
          <c:marker>
            <c:symbol val="none"/>
          </c:marker>
          <c:cat>
            <c:strRef>
              <c:f>Tabelle3!$I$13:$N$13</c:f>
              <c:strCache>
                <c:ptCount val="6"/>
                <c:pt idx="0">
                  <c:v>1952–1961</c:v>
                </c:pt>
                <c:pt idx="1">
                  <c:v>1962–1971</c:v>
                </c:pt>
                <c:pt idx="2">
                  <c:v>1972–1981</c:v>
                </c:pt>
                <c:pt idx="3">
                  <c:v>1982–1991</c:v>
                </c:pt>
                <c:pt idx="4">
                  <c:v>1992–2001</c:v>
                </c:pt>
                <c:pt idx="5">
                  <c:v>2002–2011°</c:v>
                </c:pt>
              </c:strCache>
            </c:strRef>
          </c:cat>
          <c:val>
            <c:numRef>
              <c:f>Tabelle3!$I$19:$N$19</c:f>
              <c:numCache>
                <c:formatCode>General</c:formatCode>
                <c:ptCount val="6"/>
                <c:pt idx="2">
                  <c:v>40945</c:v>
                </c:pt>
                <c:pt idx="3">
                  <c:v>20990</c:v>
                </c:pt>
                <c:pt idx="4">
                  <c:v>321</c:v>
                </c:pt>
                <c:pt idx="5">
                  <c:v>36</c:v>
                </c:pt>
              </c:numCache>
            </c:numRef>
          </c:val>
          <c:smooth val="0"/>
          <c:extLst xmlns:c16r2="http://schemas.microsoft.com/office/drawing/2015/06/chart">
            <c:ext xmlns:c16="http://schemas.microsoft.com/office/drawing/2014/chart" uri="{C3380CC4-5D6E-409C-BE32-E72D297353CC}">
              <c16:uniqueId val="{00000002-0FF4-4756-B5D3-0D5762F82D0F}"/>
            </c:ext>
          </c:extLst>
        </c:ser>
        <c:ser>
          <c:idx val="3"/>
          <c:order val="3"/>
          <c:tx>
            <c:strRef>
              <c:f>Tabelle3!$H$20</c:f>
              <c:strCache>
                <c:ptCount val="1"/>
                <c:pt idx="0">
                  <c:v>Mumps</c:v>
                </c:pt>
              </c:strCache>
            </c:strRef>
          </c:tx>
          <c:spPr>
            <a:ln w="57150" cap="rnd">
              <a:solidFill>
                <a:srgbClr val="00B050">
                  <a:alpha val="73000"/>
                </a:srgbClr>
              </a:solidFill>
              <a:round/>
            </a:ln>
            <a:effectLst/>
          </c:spPr>
          <c:marker>
            <c:symbol val="none"/>
          </c:marker>
          <c:cat>
            <c:strRef>
              <c:f>Tabelle3!$I$13:$N$13</c:f>
              <c:strCache>
                <c:ptCount val="6"/>
                <c:pt idx="0">
                  <c:v>1952–1961</c:v>
                </c:pt>
                <c:pt idx="1">
                  <c:v>1962–1971</c:v>
                </c:pt>
                <c:pt idx="2">
                  <c:v>1972–1981</c:v>
                </c:pt>
                <c:pt idx="3">
                  <c:v>1982–1991</c:v>
                </c:pt>
                <c:pt idx="4">
                  <c:v>1992–2001</c:v>
                </c:pt>
                <c:pt idx="5">
                  <c:v>2002–2011°</c:v>
                </c:pt>
              </c:strCache>
            </c:strRef>
          </c:cat>
          <c:val>
            <c:numRef>
              <c:f>Tabelle3!$I$20:$N$20</c:f>
              <c:numCache>
                <c:formatCode>General</c:formatCode>
                <c:ptCount val="6"/>
                <c:pt idx="2">
                  <c:v>42683</c:v>
                </c:pt>
                <c:pt idx="3">
                  <c:v>34929</c:v>
                </c:pt>
                <c:pt idx="4">
                  <c:v>5067</c:v>
                </c:pt>
                <c:pt idx="5">
                  <c:v>45</c:v>
                </c:pt>
              </c:numCache>
            </c:numRef>
          </c:val>
          <c:smooth val="0"/>
          <c:extLst xmlns:c16r2="http://schemas.microsoft.com/office/drawing/2015/06/chart">
            <c:ext xmlns:c16="http://schemas.microsoft.com/office/drawing/2014/chart" uri="{C3380CC4-5D6E-409C-BE32-E72D297353CC}">
              <c16:uniqueId val="{00000003-0FF4-4756-B5D3-0D5762F82D0F}"/>
            </c:ext>
          </c:extLst>
        </c:ser>
        <c:dLbls>
          <c:showLegendKey val="0"/>
          <c:showVal val="0"/>
          <c:showCatName val="0"/>
          <c:showSerName val="0"/>
          <c:showPercent val="0"/>
          <c:showBubbleSize val="0"/>
        </c:dLbls>
        <c:smooth val="0"/>
        <c:axId val="314404400"/>
        <c:axId val="314271216"/>
      </c:lineChart>
      <c:catAx>
        <c:axId val="31440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14271216"/>
        <c:crosses val="autoZero"/>
        <c:auto val="1"/>
        <c:lblAlgn val="ctr"/>
        <c:lblOffset val="100"/>
        <c:noMultiLvlLbl val="0"/>
      </c:catAx>
      <c:valAx>
        <c:axId val="314271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GB" sz="1000" b="0" i="0" u="none" strike="noStrike" kern="1200" baseline="0" noProof="0">
                    <a:solidFill>
                      <a:schemeClr val="tx1">
                        <a:lumMod val="65000"/>
                        <a:lumOff val="35000"/>
                      </a:schemeClr>
                    </a:solidFill>
                    <a:latin typeface="+mn-lt"/>
                    <a:ea typeface="+mn-ea"/>
                    <a:cs typeface="+mn-cs"/>
                  </a:defRPr>
                </a:pPr>
                <a:r>
                  <a:rPr lang="en-GB" noProof="0" dirty="0">
                    <a:latin typeface="Arial Narrow" panose="020B0606020202030204" pitchFamily="34" charset="0"/>
                  </a:rPr>
                  <a:t>Number of cases</a:t>
                </a:r>
              </a:p>
            </c:rich>
          </c:tx>
          <c:layout/>
          <c:overlay val="0"/>
          <c:spPr>
            <a:noFill/>
            <a:ln>
              <a:noFill/>
            </a:ln>
            <a:effectLst/>
          </c:spPr>
          <c:txPr>
            <a:bodyPr rot="-5400000" spcFirstLastPara="1" vertOverflow="ellipsis" vert="horz" wrap="square" anchor="ctr" anchorCtr="1"/>
            <a:lstStyle/>
            <a:p>
              <a:pPr>
                <a:defRPr lang="en-GB" sz="1000" b="0" i="0" u="none" strike="noStrike" kern="1200" baseline="0" noProof="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14404400"/>
        <c:crosses val="autoZero"/>
        <c:crossBetween val="between"/>
        <c:majorUnit val="1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Tabelle3!$H$14</c:f>
              <c:strCache>
                <c:ptCount val="1"/>
                <c:pt idx="0">
                  <c:v>Diphtheria</c:v>
                </c:pt>
              </c:strCache>
            </c:strRef>
          </c:tx>
          <c:spPr>
            <a:ln w="57150" cap="rnd">
              <a:solidFill>
                <a:srgbClr val="92D050">
                  <a:alpha val="99000"/>
                </a:srgbClr>
              </a:solidFill>
              <a:round/>
            </a:ln>
            <a:effectLst/>
          </c:spPr>
          <c:marker>
            <c:symbol val="none"/>
          </c:marker>
          <c:cat>
            <c:strRef>
              <c:f>Tabelle3!$I$13:$N$13</c:f>
              <c:strCache>
                <c:ptCount val="6"/>
                <c:pt idx="0">
                  <c:v>1952–1961</c:v>
                </c:pt>
                <c:pt idx="1">
                  <c:v>1962–1971</c:v>
                </c:pt>
                <c:pt idx="2">
                  <c:v>1972–1981</c:v>
                </c:pt>
                <c:pt idx="3">
                  <c:v>1982–1991</c:v>
                </c:pt>
                <c:pt idx="4">
                  <c:v>1992–2001</c:v>
                </c:pt>
                <c:pt idx="5">
                  <c:v>2002–2011</c:v>
                </c:pt>
              </c:strCache>
            </c:strRef>
          </c:cat>
          <c:val>
            <c:numRef>
              <c:f>Tabelle3!$I$14:$N$14</c:f>
              <c:numCache>
                <c:formatCode>General</c:formatCode>
                <c:ptCount val="6"/>
                <c:pt idx="0">
                  <c:v>938</c:v>
                </c:pt>
                <c:pt idx="1">
                  <c:v>41</c:v>
                </c:pt>
                <c:pt idx="2">
                  <c:v>6</c:v>
                </c:pt>
                <c:pt idx="3">
                  <c:v>1</c:v>
                </c:pt>
              </c:numCache>
            </c:numRef>
          </c:val>
          <c:smooth val="0"/>
          <c:extLst xmlns:c16r2="http://schemas.microsoft.com/office/drawing/2015/06/chart">
            <c:ext xmlns:c16="http://schemas.microsoft.com/office/drawing/2014/chart" uri="{C3380CC4-5D6E-409C-BE32-E72D297353CC}">
              <c16:uniqueId val="{00000000-6446-46FE-AF66-E23572D1A6C9}"/>
            </c:ext>
          </c:extLst>
        </c:ser>
        <c:ser>
          <c:idx val="1"/>
          <c:order val="1"/>
          <c:tx>
            <c:strRef>
              <c:f>Tabelle3!$H$16</c:f>
              <c:strCache>
                <c:ptCount val="1"/>
                <c:pt idx="0">
                  <c:v>Tetanus</c:v>
                </c:pt>
              </c:strCache>
            </c:strRef>
          </c:tx>
          <c:spPr>
            <a:ln w="57150" cap="rnd">
              <a:solidFill>
                <a:srgbClr val="00B0F0">
                  <a:alpha val="60000"/>
                </a:srgbClr>
              </a:solidFill>
              <a:round/>
            </a:ln>
            <a:effectLst/>
          </c:spPr>
          <c:marker>
            <c:symbol val="none"/>
          </c:marker>
          <c:cat>
            <c:strRef>
              <c:f>Tabelle3!$I$13:$N$13</c:f>
              <c:strCache>
                <c:ptCount val="6"/>
                <c:pt idx="0">
                  <c:v>1952–1961</c:v>
                </c:pt>
                <c:pt idx="1">
                  <c:v>1962–1971</c:v>
                </c:pt>
                <c:pt idx="2">
                  <c:v>1972–1981</c:v>
                </c:pt>
                <c:pt idx="3">
                  <c:v>1982–1991</c:v>
                </c:pt>
                <c:pt idx="4">
                  <c:v>1992–2001</c:v>
                </c:pt>
                <c:pt idx="5">
                  <c:v>2002–2011</c:v>
                </c:pt>
              </c:strCache>
            </c:strRef>
          </c:cat>
          <c:val>
            <c:numRef>
              <c:f>Tabelle3!$I$16:$N$16</c:f>
              <c:numCache>
                <c:formatCode>General</c:formatCode>
                <c:ptCount val="6"/>
                <c:pt idx="0">
                  <c:v>313</c:v>
                </c:pt>
                <c:pt idx="1">
                  <c:v>102</c:v>
                </c:pt>
                <c:pt idx="2">
                  <c:v>59</c:v>
                </c:pt>
                <c:pt idx="3">
                  <c:v>28</c:v>
                </c:pt>
                <c:pt idx="4">
                  <c:v>14</c:v>
                </c:pt>
                <c:pt idx="5">
                  <c:v>5</c:v>
                </c:pt>
              </c:numCache>
            </c:numRef>
          </c:val>
          <c:smooth val="0"/>
          <c:extLst xmlns:c16r2="http://schemas.microsoft.com/office/drawing/2015/06/chart">
            <c:ext xmlns:c16="http://schemas.microsoft.com/office/drawing/2014/chart" uri="{C3380CC4-5D6E-409C-BE32-E72D297353CC}">
              <c16:uniqueId val="{00000001-6446-46FE-AF66-E23572D1A6C9}"/>
            </c:ext>
          </c:extLst>
        </c:ser>
        <c:ser>
          <c:idx val="2"/>
          <c:order val="2"/>
          <c:tx>
            <c:strRef>
              <c:f>Tabelle3!$H$17</c:f>
              <c:strCache>
                <c:ptCount val="1"/>
                <c:pt idx="0">
                  <c:v>Poliomyelitis</c:v>
                </c:pt>
              </c:strCache>
            </c:strRef>
          </c:tx>
          <c:spPr>
            <a:ln w="57150" cap="rnd">
              <a:solidFill>
                <a:schemeClr val="tx1">
                  <a:lumMod val="50000"/>
                  <a:lumOff val="50000"/>
                  <a:alpha val="48000"/>
                </a:schemeClr>
              </a:solidFill>
              <a:round/>
            </a:ln>
            <a:effectLst/>
          </c:spPr>
          <c:marker>
            <c:symbol val="none"/>
          </c:marker>
          <c:cat>
            <c:strRef>
              <c:f>Tabelle3!$I$13:$N$13</c:f>
              <c:strCache>
                <c:ptCount val="6"/>
                <c:pt idx="0">
                  <c:v>1952–1961</c:v>
                </c:pt>
                <c:pt idx="1">
                  <c:v>1962–1971</c:v>
                </c:pt>
                <c:pt idx="2">
                  <c:v>1972–1981</c:v>
                </c:pt>
                <c:pt idx="3">
                  <c:v>1982–1991</c:v>
                </c:pt>
                <c:pt idx="4">
                  <c:v>1992–2001</c:v>
                </c:pt>
                <c:pt idx="5">
                  <c:v>2002–2011</c:v>
                </c:pt>
              </c:strCache>
            </c:strRef>
          </c:cat>
          <c:val>
            <c:numRef>
              <c:f>Tabelle3!$I$17:$N$17</c:f>
              <c:numCache>
                <c:formatCode>General</c:formatCode>
                <c:ptCount val="6"/>
                <c:pt idx="0">
                  <c:v>808</c:v>
                </c:pt>
                <c:pt idx="1">
                  <c:v>4</c:v>
                </c:pt>
                <c:pt idx="2">
                  <c:v>2</c:v>
                </c:pt>
                <c:pt idx="3">
                  <c:v>1</c:v>
                </c:pt>
              </c:numCache>
            </c:numRef>
          </c:val>
          <c:smooth val="0"/>
          <c:extLst xmlns:c16r2="http://schemas.microsoft.com/office/drawing/2015/06/chart">
            <c:ext xmlns:c16="http://schemas.microsoft.com/office/drawing/2014/chart" uri="{C3380CC4-5D6E-409C-BE32-E72D297353CC}">
              <c16:uniqueId val="{00000002-6446-46FE-AF66-E23572D1A6C9}"/>
            </c:ext>
          </c:extLst>
        </c:ser>
        <c:dLbls>
          <c:showLegendKey val="0"/>
          <c:showVal val="0"/>
          <c:showCatName val="0"/>
          <c:showSerName val="0"/>
          <c:showPercent val="0"/>
          <c:showBubbleSize val="0"/>
        </c:dLbls>
        <c:smooth val="0"/>
        <c:axId val="216430152"/>
        <c:axId val="97729432"/>
      </c:lineChart>
      <c:catAx>
        <c:axId val="21643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97729432"/>
        <c:crosses val="autoZero"/>
        <c:auto val="1"/>
        <c:lblAlgn val="ctr"/>
        <c:lblOffset val="100"/>
        <c:noMultiLvlLbl val="0"/>
      </c:catAx>
      <c:valAx>
        <c:axId val="97729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noProof="0" dirty="0">
                    <a:latin typeface="Arial Narrow" panose="020B0606020202030204" pitchFamily="34" charset="0"/>
                  </a:rPr>
                  <a:t>Number of cases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16430152"/>
        <c:crosses val="autoZero"/>
        <c:crossBetween val="between"/>
        <c:majorUnit val="2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zero"/>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6834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4"/>
          <p:cNvSpPr>
            <a:spLocks noGrp="1" noRot="1" noChangeAspect="1" noChangeArrowheads="1" noTextEdit="1"/>
          </p:cNvSpPr>
          <p:nvPr>
            <p:ph type="sldImg" idx="2"/>
          </p:nvPr>
        </p:nvSpPr>
        <p:spPr bwMode="auto">
          <a:xfrm>
            <a:off x="655638" y="569913"/>
            <a:ext cx="5634037" cy="4225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702945" y="5301827"/>
            <a:ext cx="5539958" cy="38935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Title</a:t>
            </a:r>
          </a:p>
          <a:p>
            <a:pPr lvl="0"/>
            <a:r>
              <a:rPr lang="en-GB" noProof="0" dirty="0"/>
              <a:t>Text</a:t>
            </a:r>
          </a:p>
          <a:p>
            <a:pPr lvl="0"/>
            <a:r>
              <a:rPr lang="en-GB" noProof="0" dirty="0"/>
              <a:t>Bullets level 1</a:t>
            </a:r>
          </a:p>
          <a:p>
            <a:pPr lvl="0"/>
            <a:r>
              <a:rPr lang="en-GB" noProof="0" dirty="0"/>
              <a:t>Bullets level 2</a:t>
            </a:r>
          </a:p>
        </p:txBody>
      </p:sp>
    </p:spTree>
    <p:extLst>
      <p:ext uri="{BB962C8B-B14F-4D97-AF65-F5344CB8AC3E}">
        <p14:creationId xmlns:p14="http://schemas.microsoft.com/office/powerpoint/2010/main" val="2198583928"/>
      </p:ext>
    </p:extLst>
  </p:cSld>
  <p:clrMap bg1="lt1" tx1="dk1" bg2="lt2" tx2="dk2" accent1="accent1" accent2="accent2" accent3="accent3" accent4="accent4" accent5="accent5" accent6="accent6" hlink="hlink" folHlink="folHlink"/>
  <p:hf hdr="0" ftr="0" dt="0"/>
  <p:notesStyle>
    <a:lvl1pPr marL="0" indent="0" algn="l" rtl="0" eaLnBrk="0" fontAlgn="base" hangingPunct="0">
      <a:spcBef>
        <a:spcPct val="30000"/>
      </a:spcBef>
      <a:spcAft>
        <a:spcPct val="0"/>
      </a:spcAft>
      <a:buFont typeface="Arial" panose="020B0604020202020204" pitchFamily="34" charset="0"/>
      <a:buNone/>
      <a:defRPr sz="1200" b="0" kern="1200" baseline="0">
        <a:solidFill>
          <a:schemeClr val="tx1">
            <a:lumMod val="65000"/>
            <a:lumOff val="35000"/>
          </a:schemeClr>
        </a:solidFill>
        <a:latin typeface="Arial Narrow" panose="020B0606020202030204"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otes Placeholder 2"/>
          <p:cNvSpPr>
            <a:spLocks noGrp="1"/>
          </p:cNvSpPr>
          <p:nvPr>
            <p:ph type="body" idx="1"/>
          </p:nvPr>
        </p:nvSpPr>
        <p:spPr>
          <a:xfrm>
            <a:off x="634416" y="5301827"/>
            <a:ext cx="5539958" cy="3893529"/>
          </a:xfrm>
        </p:spPr>
        <p:txBody>
          <a:bodyPr/>
          <a:lstStyle/>
          <a:p>
            <a:r>
              <a:rPr lang="en-GB" b="1" dirty="0">
                <a:solidFill>
                  <a:srgbClr val="69AE23"/>
                </a:solidFill>
              </a:rPr>
              <a:t>Facilitator notes</a:t>
            </a:r>
            <a:endParaRPr lang="de-DE" b="1" dirty="0">
              <a:solidFill>
                <a:srgbClr val="69AE23"/>
              </a:solidFill>
            </a:endParaRPr>
          </a:p>
          <a:p>
            <a:r>
              <a:rPr lang="en-GB" dirty="0"/>
              <a:t>The following material addresses healthcare practitioners (doctors, nurses), health mediators and other professionals involved in immunisation services, as well as medical students. It can be used during conferences, training initiatives and meetings in order to raise awareness on the importance of immunisation and discuss vaccination related issues.</a:t>
            </a:r>
            <a:endParaRPr lang="de-DE" dirty="0"/>
          </a:p>
          <a:p>
            <a:r>
              <a:rPr lang="en-GB" dirty="0"/>
              <a:t>Each country can adapt the information here provided depending on national strategies and initiatives, country needs and cultural considerations.</a:t>
            </a:r>
            <a:endParaRPr lang="de-DE" dirty="0"/>
          </a:p>
          <a:p>
            <a:endParaRPr lang="en-GB" altLang="de-DE" dirty="0"/>
          </a:p>
        </p:txBody>
      </p:sp>
      <p:sp>
        <p:nvSpPr>
          <p:cNvPr id="5" name="Folienbildplatzhalter 4"/>
          <p:cNvSpPr>
            <a:spLocks noGrp="1" noRot="1" noChangeAspect="1"/>
          </p:cNvSpPr>
          <p:nvPr>
            <p:ph type="sldImg"/>
          </p:nvPr>
        </p:nvSpPr>
        <p:spPr>
          <a:xfrm>
            <a:off x="373063" y="422275"/>
            <a:ext cx="6062662" cy="4548188"/>
          </a:xfrm>
        </p:spPr>
      </p:sp>
    </p:spTree>
    <p:extLst>
      <p:ext uri="{BB962C8B-B14F-4D97-AF65-F5344CB8AC3E}">
        <p14:creationId xmlns:p14="http://schemas.microsoft.com/office/powerpoint/2010/main" val="77055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dirty="0">
                <a:solidFill>
                  <a:srgbClr val="69AE23"/>
                </a:solidFill>
              </a:rPr>
              <a:t>Facilitator notes</a:t>
            </a:r>
            <a:endParaRPr lang="de-DE" b="1" dirty="0">
              <a:solidFill>
                <a:srgbClr val="69AE23"/>
              </a:solidFill>
            </a:endParaRPr>
          </a:p>
          <a:p>
            <a:pPr marL="179438" indent="-179438">
              <a:buFont typeface="Arial" panose="020B0604020202020204" pitchFamily="34" charset="0"/>
              <a:buChar char="•"/>
            </a:pPr>
            <a:r>
              <a:rPr lang="en-US" dirty="0"/>
              <a:t>Each germ triggers a unique response in the immune system involving a specific set of T-cells, B-cells and memory cells.</a:t>
            </a:r>
          </a:p>
          <a:p>
            <a:pPr marL="179438" indent="-179438">
              <a:buFont typeface="Arial" panose="020B0604020202020204" pitchFamily="34" charset="0"/>
              <a:buChar char="•"/>
            </a:pPr>
            <a:r>
              <a:rPr lang="en-US" dirty="0"/>
              <a:t>Immunity usually lasts for many years, often for a lifetime.</a:t>
            </a:r>
          </a:p>
          <a:p>
            <a:pPr marL="179438" indent="-179438">
              <a:buFont typeface="Arial" panose="020B0604020202020204" pitchFamily="34" charset="0"/>
              <a:buChar char="•"/>
            </a:pPr>
            <a:r>
              <a:rPr lang="en-US" dirty="0"/>
              <a:t>The problem with natural infection</a:t>
            </a:r>
            <a:r>
              <a:rPr lang="en-US" baseline="0" dirty="0"/>
              <a:t> – </a:t>
            </a:r>
            <a:r>
              <a:rPr lang="en-US" dirty="0"/>
              <a:t>e.g. exposure to measles</a:t>
            </a:r>
            <a:r>
              <a:rPr lang="en-US" baseline="0" dirty="0"/>
              <a:t> – </a:t>
            </a:r>
            <a:r>
              <a:rPr lang="en-US" dirty="0"/>
              <a:t>is that the virus causes illness before an immune response has developed. In severe cases, infection can cause death or permanent disability before immunity can be established.</a:t>
            </a:r>
          </a:p>
          <a:p>
            <a:pPr marL="179438" indent="-179438" defTabSz="957000">
              <a:buFont typeface="Arial" panose="020B0604020202020204" pitchFamily="34" charset="0"/>
              <a:buChar char="•"/>
            </a:pPr>
            <a:r>
              <a:rPr lang="en-US" dirty="0"/>
              <a:t>Immunity through</a:t>
            </a:r>
            <a:r>
              <a:rPr lang="en-US" baseline="0" dirty="0"/>
              <a:t> vaccination protects not only the </a:t>
            </a:r>
            <a:r>
              <a:rPr lang="en-US" baseline="0" dirty="0" err="1"/>
              <a:t>immunised</a:t>
            </a:r>
            <a:r>
              <a:rPr lang="en-US" baseline="0" dirty="0"/>
              <a:t> individual but also unvaccinated people in the community, such as infants that are too young to be vaccinated. Immunity through the disease exposes other unvaccinated people to the risk of the disease before and during the time of infection, and comes with the risk of severe complications.</a:t>
            </a:r>
            <a:endParaRPr lang="en-US" dirty="0"/>
          </a:p>
          <a:p>
            <a:pPr marL="179438" indent="-179438">
              <a:buFont typeface="Arial" panose="020B0604020202020204" pitchFamily="34" charset="0"/>
              <a:buChar char="•"/>
            </a:pPr>
            <a:r>
              <a:rPr lang="en-US" dirty="0"/>
              <a:t>A vaccine stimulates antibodies and lymphocytes, creating immune memory without causing disease.</a:t>
            </a:r>
          </a:p>
          <a:p>
            <a:endParaRPr lang="de-DE" dirty="0"/>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9840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endParaRPr lang="de-DE" dirty="0"/>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54499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dirty="0">
                <a:solidFill>
                  <a:srgbClr val="69AE23"/>
                </a:solidFill>
              </a:rPr>
              <a:t>Facilitator notes</a:t>
            </a:r>
            <a:endParaRPr lang="de-DE" b="1" dirty="0">
              <a:solidFill>
                <a:srgbClr val="69AE23"/>
              </a:solidFill>
            </a:endParaRPr>
          </a:p>
          <a:p>
            <a:pPr marL="179438" indent="-179438">
              <a:buFont typeface="Arial" panose="020B0604020202020204" pitchFamily="34" charset="0"/>
              <a:buChar char="•"/>
            </a:pPr>
            <a:r>
              <a:rPr lang="en-US" dirty="0"/>
              <a:t>The ECDC</a:t>
            </a:r>
            <a:r>
              <a:rPr lang="en-US" baseline="0" dirty="0"/>
              <a:t> </a:t>
            </a:r>
            <a:r>
              <a:rPr lang="en-US" dirty="0"/>
              <a:t>Vaccine Schedule is an interactive platform of vaccination schedules for individual European countries and specific age groups. See at: http://vaccine-schedule.ecdc.europa.eu/Pages/Scheduler.aspx.</a:t>
            </a:r>
            <a:endParaRPr lang="de-DE" dirty="0"/>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128382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dirty="0">
                <a:solidFill>
                  <a:srgbClr val="69AE23"/>
                </a:solidFill>
              </a:rPr>
              <a:t>Facilitator notes</a:t>
            </a:r>
            <a:endParaRPr lang="de-DE" b="1" dirty="0">
              <a:solidFill>
                <a:srgbClr val="69AE23"/>
              </a:solidFill>
            </a:endParaRPr>
          </a:p>
          <a:p>
            <a:pPr marL="179438" indent="-179438">
              <a:buFont typeface="Arial" panose="020B0604020202020204" pitchFamily="34" charset="0"/>
              <a:buChar char="•"/>
            </a:pPr>
            <a:r>
              <a:rPr lang="en-US" dirty="0"/>
              <a:t>Example of a country’s schedule of routine childhood vaccines (April</a:t>
            </a:r>
            <a:r>
              <a:rPr lang="en-US" baseline="0" dirty="0"/>
              <a:t> 2014)</a:t>
            </a:r>
            <a:r>
              <a:rPr lang="en-US" dirty="0"/>
              <a:t>.</a:t>
            </a:r>
            <a:endParaRPr lang="de-DE" dirty="0"/>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86013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noProof="0" dirty="0">
                <a:solidFill>
                  <a:srgbClr val="69AE23"/>
                </a:solidFill>
              </a:rPr>
              <a:t>Facilitator notes</a:t>
            </a:r>
          </a:p>
          <a:p>
            <a:r>
              <a:rPr lang="en-GB" noProof="0" dirty="0"/>
              <a:t>Some opponents of immunisation claim that vaccines carry unnecessary risk.</a:t>
            </a:r>
          </a:p>
          <a:p>
            <a:r>
              <a:rPr lang="en-GB" noProof="0" dirty="0"/>
              <a:t>The table in the slide compares the specific effects of each disease with the side effects of each vaccine. What you can see even at a glance is that the benefits of vaccines far outweigh the risks of disease.</a:t>
            </a:r>
          </a:p>
          <a:p>
            <a:r>
              <a:rPr lang="en-GB" noProof="0" dirty="0"/>
              <a:t>Presenters can highlight a few examples from the table, such as: </a:t>
            </a:r>
          </a:p>
          <a:p>
            <a:pPr marL="179438" indent="-179438">
              <a:buFont typeface="Arial" panose="020B0604020202020204" pitchFamily="34" charset="0"/>
              <a:buChar char="•"/>
            </a:pPr>
            <a:r>
              <a:rPr lang="en-GB" noProof="0" dirty="0"/>
              <a:t>Pertussis is a very serious disease, especially in infants. It can cause coughing spells for 3 to 6 weeks, pneumonia and convulsions. Canadian data shows that 1 of every 400 infants with pertussis will suffer brain damage or die.</a:t>
            </a:r>
          </a:p>
          <a:p>
            <a:pPr marL="179438" indent="-179438">
              <a:buFont typeface="Arial" panose="020B0604020202020204" pitchFamily="34" charset="0"/>
              <a:buChar char="•"/>
            </a:pPr>
            <a:r>
              <a:rPr lang="en-GB" noProof="0" dirty="0"/>
              <a:t>With the vaccine, on the other hand, about 20% of infants will have redness and pain at the injection site. Less than 5% will have fever. The risk of brain damage after pertussis vaccine, if any, is too small to be measured.</a:t>
            </a:r>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52822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noProof="0" dirty="0">
                <a:solidFill>
                  <a:srgbClr val="69AE23"/>
                </a:solidFill>
              </a:rPr>
              <a:t>Facilitator notes</a:t>
            </a:r>
          </a:p>
          <a:p>
            <a:pPr marL="179438" indent="-179438">
              <a:buFont typeface="Arial" panose="020B0604020202020204" pitchFamily="34" charset="0"/>
              <a:buChar char="•"/>
            </a:pPr>
            <a:r>
              <a:rPr lang="en-GB" noProof="0" dirty="0"/>
              <a:t>Measles virus spreads easily from person to person. An infected person may cough or sneeze, spreading small droplets containing many virus particles. They survive in the air for several hours, carried on air currents.</a:t>
            </a:r>
          </a:p>
          <a:p>
            <a:pPr marL="179438" indent="-179438">
              <a:buFont typeface="Arial" panose="020B0604020202020204" pitchFamily="34" charset="0"/>
              <a:buChar char="•"/>
            </a:pPr>
            <a:r>
              <a:rPr lang="en-GB" noProof="0" dirty="0"/>
              <a:t>An unvaccinated person who is exposed to measles has a 90 % probability of becoming sick.</a:t>
            </a:r>
          </a:p>
          <a:p>
            <a:pPr marL="179438" indent="-179438">
              <a:buFont typeface="Arial" panose="020B0604020202020204" pitchFamily="34" charset="0"/>
              <a:buChar char="•"/>
            </a:pPr>
            <a:r>
              <a:rPr lang="en-GB" noProof="0" dirty="0"/>
              <a:t>1 person with measles can infect an average of 12 to 18 unprotected people.</a:t>
            </a:r>
          </a:p>
          <a:p>
            <a:pPr marL="179438" indent="-179438">
              <a:buFont typeface="Arial" panose="020B0604020202020204" pitchFamily="34" charset="0"/>
              <a:buChar char="•"/>
            </a:pPr>
            <a:r>
              <a:rPr lang="en-GB" noProof="0" dirty="0"/>
              <a:t>Because measles is so contagious, populations with even small numbers of unimmunised or inadequately immunised individuals are at risk of measles outbreaks.</a:t>
            </a:r>
          </a:p>
          <a:p>
            <a:pPr marL="179438" indent="-179438" defTabSz="957000">
              <a:buFont typeface="Arial" panose="020B0604020202020204" pitchFamily="34" charset="0"/>
              <a:buChar char="•"/>
            </a:pPr>
            <a:r>
              <a:rPr lang="en-GB" sz="1300" dirty="0"/>
              <a:t>Symptoms usually appear 10 to 12 days after infection, initially resembling a cold, with a runny nose, cough and a slight fever. The eyes become red and sensitive to light. As the illness progresses, and usually on the third to seventh day, the temperature may reach 3</a:t>
            </a:r>
            <a:r>
              <a:rPr lang="en-GB" sz="1300" spc="210" dirty="0"/>
              <a:t>9 to </a:t>
            </a:r>
            <a:r>
              <a:rPr lang="en-GB" sz="1300" dirty="0"/>
              <a:t>4</a:t>
            </a:r>
            <a:r>
              <a:rPr lang="en-GB" sz="1300" spc="210" dirty="0"/>
              <a:t>1</a:t>
            </a:r>
            <a:r>
              <a:rPr lang="en-GB" sz="1300" dirty="0"/>
              <a:t>°C, and a red rash appears that lasts four to seven days.</a:t>
            </a:r>
          </a:p>
          <a:p>
            <a:pPr marL="179438" indent="-179438" defTabSz="957000">
              <a:buFont typeface="Arial" panose="020B0604020202020204" pitchFamily="34" charset="0"/>
              <a:buChar char="•"/>
            </a:pPr>
            <a:r>
              <a:rPr lang="en-GB" sz="1300" dirty="0"/>
              <a:t>These range from ear infections, diarrhoea and dehydration, to pneumonia and can involve lifelong consequences such as blindness and brain damage from encephalitis. Most measles-related deaths are due to complications of measles.</a:t>
            </a:r>
          </a:p>
          <a:p>
            <a:pPr marL="179438" indent="-179438" defTabSz="957000">
              <a:buFont typeface="Arial" panose="020B0604020202020204" pitchFamily="34" charset="0"/>
              <a:buChar char="•"/>
            </a:pPr>
            <a:r>
              <a:rPr lang="en-GB" sz="1300" b="1" dirty="0">
                <a:solidFill>
                  <a:srgbClr val="C00000"/>
                </a:solidFill>
              </a:rPr>
              <a:t>Before vaccine: </a:t>
            </a:r>
            <a:r>
              <a:rPr lang="en-GB" sz="1300" dirty="0"/>
              <a:t>Large epidemics occurred every </a:t>
            </a:r>
            <a:r>
              <a:rPr lang="en-GB" sz="1300" spc="210" dirty="0"/>
              <a:t>2 to </a:t>
            </a:r>
            <a:r>
              <a:rPr lang="en-GB" sz="1300" dirty="0"/>
              <a:t>3 years. Most children had measles, usually by 18 years of age.</a:t>
            </a:r>
          </a:p>
          <a:p>
            <a:pPr marL="179438" indent="-179438" defTabSz="957000">
              <a:buFont typeface="Arial" panose="020B0604020202020204" pitchFamily="34" charset="0"/>
              <a:buChar char="•"/>
            </a:pPr>
            <a:endParaRPr lang="en-GB" sz="1300" dirty="0"/>
          </a:p>
          <a:p>
            <a:pPr marL="179438" indent="-179438">
              <a:buFont typeface="Arial" panose="020B0604020202020204" pitchFamily="34" charset="0"/>
              <a:buChar char="•"/>
            </a:pPr>
            <a:endParaRPr lang="en-GB" noProof="0" dirty="0"/>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297544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noProof="0" dirty="0">
                <a:solidFill>
                  <a:srgbClr val="69AE23"/>
                </a:solidFill>
              </a:rPr>
              <a:t>Facilitator notes</a:t>
            </a:r>
          </a:p>
          <a:p>
            <a:pPr marL="179438" indent="-179438">
              <a:buFont typeface="Arial" panose="020B0604020202020204" pitchFamily="34" charset="0"/>
              <a:buChar char="•"/>
            </a:pPr>
            <a:r>
              <a:rPr lang="en-GB" noProof="0" dirty="0"/>
              <a:t>The vaccine is a live virus that multiplies in the body after it is given by injection. It is weakened (attenuated) compared with the “wild” (pre-vaccine) strain, and usually does not cause illness in healthy people.</a:t>
            </a:r>
          </a:p>
          <a:p>
            <a:pPr marL="179438" indent="-179438">
              <a:buFont typeface="Arial" panose="020B0604020202020204" pitchFamily="34" charset="0"/>
              <a:buChar char="•"/>
            </a:pPr>
            <a:r>
              <a:rPr lang="en-GB" noProof="0" dirty="0"/>
              <a:t>There may be traces of </a:t>
            </a:r>
            <a:r>
              <a:rPr lang="en-GB" noProof="0" dirty="0" err="1"/>
              <a:t>gelatin</a:t>
            </a:r>
            <a:r>
              <a:rPr lang="en-GB" noProof="0" dirty="0"/>
              <a:t> or neomycin (an antibiotic) in the vaccine.</a:t>
            </a:r>
          </a:p>
          <a:p>
            <a:pPr marL="179438" indent="-179438">
              <a:buFont typeface="Arial" panose="020B0604020202020204" pitchFamily="34" charset="0"/>
              <a:buChar char="•"/>
            </a:pPr>
            <a:r>
              <a:rPr lang="en-GB" noProof="0" dirty="0"/>
              <a:t>The most common side effect of the vaccine is fever, usually occurring 8-10 days after the vaccine and lasting 24 to 48 hours.</a:t>
            </a:r>
          </a:p>
          <a:p>
            <a:pPr marL="179438" indent="-179438">
              <a:buFont typeface="Arial" panose="020B0604020202020204" pitchFamily="34" charset="0"/>
              <a:buChar char="•"/>
            </a:pPr>
            <a:r>
              <a:rPr lang="en-GB" noProof="0" dirty="0"/>
              <a:t>Because encephalitis after measles vaccine has been observed so rarely, it is still not known whether the vaccine can cause encephalitis. It is also not known whether the vaccine can cause SSPE. Since SSPE has disappeared in countries with effective vaccination programs, like Canada and the U.S., it seems unlikely that it does.</a:t>
            </a:r>
          </a:p>
          <a:p>
            <a:endParaRPr lang="en-GB" noProof="0" dirty="0"/>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244162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noProof="0" dirty="0">
                <a:solidFill>
                  <a:srgbClr val="69AE23"/>
                </a:solidFill>
              </a:rPr>
              <a:t>Facilitator notes</a:t>
            </a:r>
          </a:p>
          <a:p>
            <a:pPr marL="179438" indent="-179438">
              <a:buFont typeface="Arial" panose="020B0604020202020204" pitchFamily="34" charset="0"/>
              <a:buChar char="•"/>
            </a:pPr>
            <a:r>
              <a:rPr lang="en-GB" noProof="0" dirty="0"/>
              <a:t>Anaphylaxis is a rapid, extreme allergic reaction which can cause shock, swelling and difficulty breathing. It usually occurs within minutes of exposure to the source of the allergy.</a:t>
            </a:r>
          </a:p>
          <a:p>
            <a:pPr marL="179438" indent="-179438">
              <a:buFont typeface="Arial" panose="020B0604020202020204" pitchFamily="34" charset="0"/>
              <a:buChar char="•"/>
            </a:pPr>
            <a:r>
              <a:rPr lang="en-GB" noProof="0" dirty="0"/>
              <a:t>A person who experiences an anaphylactic or other serious allergic reaction following a certain vaccine should not be given that vaccine again until the cause of the reaction determined.</a:t>
            </a:r>
          </a:p>
          <a:p>
            <a:pPr marL="179438" indent="-179438">
              <a:buFont typeface="Arial" panose="020B0604020202020204" pitchFamily="34" charset="0"/>
              <a:buChar char="•"/>
            </a:pPr>
            <a:r>
              <a:rPr lang="en-GB" noProof="0" dirty="0"/>
              <a:t>Certain immune system disorders (e.g. congenital immune deficiencies), or medical treatments (e.g., chemotherapy, a bone marrow or other organ transplant, or high doses of steroids) are contraindications for live vaccines.</a:t>
            </a:r>
          </a:p>
          <a:p>
            <a:pPr marL="179438" indent="-179438">
              <a:buFont typeface="Arial" panose="020B0604020202020204" pitchFamily="34" charset="0"/>
              <a:buChar char="•"/>
            </a:pPr>
            <a:r>
              <a:rPr lang="en-GB" noProof="0" dirty="0"/>
              <a:t>Every effort should be made to see that women receive all routinely recommended vaccines before they reach child-bearing age. There is concern that a live vaccine given in pregnancy may affect the foetus but so far, damage has only been reported with smallpox vaccine.</a:t>
            </a:r>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906517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xfrm>
            <a:off x="373063" y="422275"/>
            <a:ext cx="6062662" cy="4548188"/>
          </a:xfrm>
          <a:ln/>
        </p:spPr>
      </p:sp>
      <p:sp>
        <p:nvSpPr>
          <p:cNvPr id="15362" name="Notes Placeholder 2"/>
          <p:cNvSpPr>
            <a:spLocks noGrp="1"/>
          </p:cNvSpPr>
          <p:nvPr>
            <p:ph type="body" idx="1"/>
          </p:nvPr>
        </p:nvSpPr>
        <p:spPr>
          <a:xfrm>
            <a:off x="634416" y="5169281"/>
            <a:ext cx="5539958" cy="40385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300" b="1" dirty="0">
                <a:solidFill>
                  <a:srgbClr val="69AE23"/>
                </a:solidFill>
                <a:cs typeface="Arial" panose="020B0604020202020204" pitchFamily="34" charset="0"/>
              </a:rPr>
              <a:t>Facilitator notes</a:t>
            </a:r>
          </a:p>
          <a:p>
            <a:pPr marL="191068" indent="-191068" defTabSz="883493">
              <a:buClr>
                <a:srgbClr val="69AE23"/>
              </a:buClr>
              <a:buSzPct val="120000"/>
              <a:buFont typeface="Arial" panose="020B0604020202020204" pitchFamily="34" charset="0"/>
              <a:buChar char="•"/>
              <a:defRPr/>
            </a:pPr>
            <a:r>
              <a:rPr lang="en-GB" dirty="0"/>
              <a:t>Next we’ll focus on the approval process before introduction of new vaccines and evaluation of their </a:t>
            </a:r>
            <a:r>
              <a:rPr lang="en-GB" b="1" dirty="0"/>
              <a:t>quality, safety and efficacy</a:t>
            </a:r>
            <a:r>
              <a:rPr lang="en-GB" dirty="0"/>
              <a:t>.</a:t>
            </a:r>
            <a:endParaRPr lang="de-DE" dirty="0"/>
          </a:p>
        </p:txBody>
      </p:sp>
    </p:spTree>
    <p:extLst>
      <p:ext uri="{BB962C8B-B14F-4D97-AF65-F5344CB8AC3E}">
        <p14:creationId xmlns:p14="http://schemas.microsoft.com/office/powerpoint/2010/main" val="2105638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noProof="0" dirty="0">
                <a:solidFill>
                  <a:srgbClr val="69AE23"/>
                </a:solidFill>
              </a:rPr>
              <a:t>Facilitator notes</a:t>
            </a:r>
          </a:p>
          <a:p>
            <a:pPr marL="179438" indent="-179438">
              <a:buFont typeface="Arial" panose="020B0604020202020204" pitchFamily="34" charset="0"/>
              <a:buChar char="•"/>
            </a:pPr>
            <a:r>
              <a:rPr lang="en-GB" sz="1000" dirty="0"/>
              <a:t>Vaccines have to obtain a marketing authorisation before being sold after an evaluation of the data collected during product development and clinical trials taking into account quality, safety and efficacy. Compliance with good practices in the areas of manufacturing and clinical or laboratory testing is also verified by regulatory agencies prior to approval of a marketing authorisation.</a:t>
            </a:r>
          </a:p>
          <a:p>
            <a:pPr marL="179438" indent="-179438">
              <a:buFont typeface="Arial" panose="020B0604020202020204" pitchFamily="34" charset="0"/>
              <a:buChar char="•"/>
            </a:pPr>
            <a:endParaRPr lang="en-GB" sz="1000" dirty="0"/>
          </a:p>
          <a:p>
            <a:pPr marL="179438" indent="-179438">
              <a:buFont typeface="Arial" panose="020B0604020202020204" pitchFamily="34" charset="0"/>
              <a:buChar char="•"/>
            </a:pPr>
            <a:r>
              <a:rPr lang="en-GB" sz="1000" dirty="0"/>
              <a:t>Registration or licensing of pharmaceutical products in Europe can be done by different procedures:</a:t>
            </a:r>
          </a:p>
          <a:p>
            <a:pPr marL="473516" lvl="1" indent="-239250">
              <a:buFont typeface="+mj-lt"/>
              <a:buAutoNum type="arabicPeriod"/>
            </a:pPr>
            <a:r>
              <a:rPr lang="en-GB" sz="1000" dirty="0">
                <a:solidFill>
                  <a:schemeClr val="tx1">
                    <a:lumMod val="65000"/>
                    <a:lumOff val="35000"/>
                  </a:schemeClr>
                </a:solidFill>
                <a:latin typeface="Arial Narrow" panose="020B0606020202030204" pitchFamily="34" charset="0"/>
              </a:rPr>
              <a:t>Centralised Procedure that is undertaken by the European Medicines Agency (EMA) where the single application is evaluated by EMA’s Committee for Medicinal Products for Human Use (CHMP). </a:t>
            </a:r>
            <a:r>
              <a:rPr lang="en-US" sz="1000" dirty="0">
                <a:solidFill>
                  <a:schemeClr val="tx1">
                    <a:lumMod val="65000"/>
                    <a:lumOff val="35000"/>
                  </a:schemeClr>
                </a:solidFill>
                <a:latin typeface="Arial Narrow" panose="020B0606020202030204" pitchFamily="34" charset="0"/>
              </a:rPr>
              <a:t>EMA is the EU agency responsible for the scientific evaluation, supervision and safety monitoring of medicines developed by pharmaceutical companies for use in the EU. </a:t>
            </a:r>
            <a:r>
              <a:rPr lang="en-GB" sz="1000" dirty="0">
                <a:solidFill>
                  <a:schemeClr val="tx1">
                    <a:lumMod val="65000"/>
                    <a:lumOff val="35000"/>
                  </a:schemeClr>
                </a:solidFill>
                <a:latin typeface="Arial Narrow" panose="020B0606020202030204" pitchFamily="34" charset="0"/>
              </a:rPr>
              <a:t>The final decision is made by the European Commission that issues a marketing authorisation valid throughout the EU, Iceland, Liechtenstein and Norway.</a:t>
            </a:r>
          </a:p>
          <a:p>
            <a:pPr marL="473516" lvl="1" indent="-239250">
              <a:buFont typeface="+mj-lt"/>
              <a:buAutoNum type="arabicPeriod"/>
            </a:pPr>
            <a:r>
              <a:rPr lang="en-GB" sz="1000" dirty="0">
                <a:solidFill>
                  <a:schemeClr val="tx1">
                    <a:lumMod val="65000"/>
                    <a:lumOff val="35000"/>
                  </a:schemeClr>
                </a:solidFill>
                <a:latin typeface="Arial Narrow" panose="020B0606020202030204" pitchFamily="34" charset="0"/>
              </a:rPr>
              <a:t>Mutual Recognition Procedure (MRP) that is applicable for the majority of conventional medicinal products. This procedure results in a collection of national marketing authorisations.</a:t>
            </a:r>
          </a:p>
          <a:p>
            <a:pPr marL="473516" lvl="1" indent="-239250">
              <a:buFont typeface="+mj-lt"/>
              <a:buAutoNum type="arabicPeriod"/>
            </a:pPr>
            <a:r>
              <a:rPr lang="en-GB" sz="1000" dirty="0">
                <a:solidFill>
                  <a:schemeClr val="tx1">
                    <a:lumMod val="65000"/>
                    <a:lumOff val="35000"/>
                  </a:schemeClr>
                </a:solidFill>
                <a:latin typeface="Arial Narrow" panose="020B0606020202030204" pitchFamily="34" charset="0"/>
              </a:rPr>
              <a:t>National Procedures for products that are only licensed in one single country.</a:t>
            </a:r>
          </a:p>
          <a:p>
            <a:pPr marL="179438" indent="-179438">
              <a:buFont typeface="Arial" panose="020B0604020202020204" pitchFamily="34" charset="0"/>
              <a:buChar char="•"/>
            </a:pPr>
            <a:r>
              <a:rPr lang="en-GB" sz="1000" dirty="0"/>
              <a:t>Once a marketing authorisation is obtained, each batch of vaccines must still be assessed for quality before release for use. This is done by both the manufacturer and an official European control laboratory.</a:t>
            </a:r>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244125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xfrm>
            <a:off x="373063" y="422275"/>
            <a:ext cx="6062662" cy="4548188"/>
          </a:xfrm>
          <a:ln/>
        </p:spPr>
      </p:sp>
      <p:sp>
        <p:nvSpPr>
          <p:cNvPr id="15362" name="Notes Placeholder 2"/>
          <p:cNvSpPr>
            <a:spLocks noGrp="1"/>
          </p:cNvSpPr>
          <p:nvPr>
            <p:ph type="body" idx="1"/>
          </p:nvPr>
        </p:nvSpPr>
        <p:spPr>
          <a:xfrm>
            <a:off x="634416" y="5169281"/>
            <a:ext cx="5539958" cy="40385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300" b="1" dirty="0">
                <a:solidFill>
                  <a:srgbClr val="69AE23"/>
                </a:solidFill>
                <a:cs typeface="Arial" panose="020B0604020202020204" pitchFamily="34" charset="0"/>
              </a:rPr>
              <a:t>Facilitator notes</a:t>
            </a:r>
            <a:endParaRPr lang="de-DE" sz="1300" b="1" dirty="0">
              <a:solidFill>
                <a:srgbClr val="69AE23"/>
              </a:solidFill>
              <a:cs typeface="Arial" panose="020B0604020202020204" pitchFamily="34" charset="0"/>
            </a:endParaRPr>
          </a:p>
          <a:p>
            <a:pPr marL="191068" indent="-191068">
              <a:buClr>
                <a:srgbClr val="69AE23"/>
              </a:buClr>
              <a:buSzPct val="120000"/>
              <a:buFont typeface="Arial" panose="020B0604020202020204" pitchFamily="34" charset="0"/>
              <a:buChar char="•"/>
            </a:pPr>
            <a:r>
              <a:rPr lang="en-GB" sz="1300" dirty="0">
                <a:cs typeface="Arial" panose="020B0604020202020204" pitchFamily="34" charset="0"/>
              </a:rPr>
              <a:t>First, we’ll look at </a:t>
            </a:r>
            <a:r>
              <a:rPr lang="en-GB" sz="1300" b="1" dirty="0">
                <a:cs typeface="Arial" panose="020B0604020202020204" pitchFamily="34" charset="0"/>
              </a:rPr>
              <a:t>why we immunise</a:t>
            </a:r>
            <a:r>
              <a:rPr lang="en-GB" sz="1300" dirty="0">
                <a:cs typeface="Arial" panose="020B0604020202020204" pitchFamily="34" charset="0"/>
              </a:rPr>
              <a:t>, and the success of vaccines in recent decades.</a:t>
            </a:r>
            <a:endParaRPr lang="de-DE" sz="1300" dirty="0">
              <a:cs typeface="Arial" panose="020B0604020202020204" pitchFamily="34" charset="0"/>
            </a:endParaRPr>
          </a:p>
          <a:p>
            <a:pPr marL="191068" indent="-191068">
              <a:buClr>
                <a:srgbClr val="69AE23"/>
              </a:buClr>
              <a:buSzPct val="120000"/>
              <a:buFont typeface="Arial" panose="020B0604020202020204" pitchFamily="34" charset="0"/>
              <a:buChar char="•"/>
            </a:pPr>
            <a:r>
              <a:rPr lang="en-GB" sz="1300" dirty="0">
                <a:cs typeface="Arial" panose="020B0604020202020204" pitchFamily="34" charset="0"/>
              </a:rPr>
              <a:t>Next, </a:t>
            </a:r>
            <a:r>
              <a:rPr lang="en-GB" dirty="0"/>
              <a:t>we’ll discuss </a:t>
            </a:r>
            <a:r>
              <a:rPr lang="en-GB" b="1" dirty="0"/>
              <a:t>how vaccines work in preventing diseases</a:t>
            </a:r>
            <a:r>
              <a:rPr lang="en-GB" i="1" dirty="0"/>
              <a:t> </a:t>
            </a:r>
            <a:r>
              <a:rPr lang="en-GB" dirty="0"/>
              <a:t>such as measles, pertussis, and other examples.</a:t>
            </a:r>
          </a:p>
          <a:p>
            <a:pPr marL="191068" indent="-191068">
              <a:buClr>
                <a:srgbClr val="69AE23"/>
              </a:buClr>
              <a:buSzPct val="120000"/>
              <a:buFont typeface="Arial" panose="020B0604020202020204" pitchFamily="34" charset="0"/>
              <a:buChar char="•"/>
            </a:pPr>
            <a:r>
              <a:rPr lang="en-GB" dirty="0"/>
              <a:t>Next we’ll focus on the approval process before introduction of new vaccines and evaluation of their </a:t>
            </a:r>
            <a:r>
              <a:rPr lang="en-GB" b="1" dirty="0"/>
              <a:t>quality, safety and efficacy</a:t>
            </a:r>
            <a:r>
              <a:rPr lang="en-GB" dirty="0"/>
              <a:t>.</a:t>
            </a:r>
          </a:p>
          <a:p>
            <a:pPr marL="191068" indent="-191068">
              <a:buClr>
                <a:srgbClr val="69AE23"/>
              </a:buClr>
              <a:buSzPct val="120000"/>
              <a:buFont typeface="Arial" panose="020B0604020202020204" pitchFamily="34" charset="0"/>
              <a:buChar char="•"/>
            </a:pPr>
            <a:r>
              <a:rPr lang="en-GB" sz="1300" dirty="0">
                <a:cs typeface="Arial" panose="020B0604020202020204" pitchFamily="34" charset="0"/>
              </a:rPr>
              <a:t>Finally, we’ll </a:t>
            </a:r>
            <a:r>
              <a:rPr lang="en-GB" sz="1300" b="1" dirty="0">
                <a:cs typeface="Arial" panose="020B0604020202020204" pitchFamily="34" charset="0"/>
              </a:rPr>
              <a:t>recommend some resources </a:t>
            </a:r>
            <a:r>
              <a:rPr lang="en-GB" sz="1300" dirty="0">
                <a:cs typeface="Arial" panose="020B0604020202020204" pitchFamily="34" charset="0"/>
              </a:rPr>
              <a:t>for more information.</a:t>
            </a:r>
            <a:endParaRPr lang="de-DE" sz="1300" dirty="0">
              <a:cs typeface="Arial" panose="020B0604020202020204" pitchFamily="34" charset="0"/>
            </a:endParaRPr>
          </a:p>
        </p:txBody>
      </p:sp>
    </p:spTree>
    <p:extLst>
      <p:ext uri="{BB962C8B-B14F-4D97-AF65-F5344CB8AC3E}">
        <p14:creationId xmlns:p14="http://schemas.microsoft.com/office/powerpoint/2010/main" val="924055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noProof="0" dirty="0">
                <a:solidFill>
                  <a:srgbClr val="69AE23"/>
                </a:solidFill>
              </a:rPr>
              <a:t>Facilitator notes</a:t>
            </a:r>
          </a:p>
          <a:p>
            <a:pPr marL="179438" indent="-179438">
              <a:buFont typeface="Arial" panose="020B0604020202020204" pitchFamily="34" charset="0"/>
              <a:buChar char="•"/>
            </a:pPr>
            <a:r>
              <a:rPr lang="en-GB" noProof="0" dirty="0"/>
              <a:t>All vaccines and pharmaceuticals are monitored after release onto the market for adverse events. This surveillance function is strengthened at European level with the establishment of the European Centre for Disease Prevention and Control (ECDC).</a:t>
            </a:r>
          </a:p>
          <a:p>
            <a:pPr marL="179438" indent="-179438">
              <a:buFont typeface="Arial" panose="020B0604020202020204" pitchFamily="34" charset="0"/>
              <a:buChar char="•"/>
            </a:pPr>
            <a:r>
              <a:rPr lang="en-GB" noProof="0" dirty="0"/>
              <a:t>Through surveillance, medical experts at a designated Member</a:t>
            </a:r>
            <a:r>
              <a:rPr lang="en-GB" baseline="0" noProof="0" dirty="0"/>
              <a:t> State</a:t>
            </a:r>
            <a:r>
              <a:rPr lang="en-GB" noProof="0" dirty="0"/>
              <a:t> agency are made aware of unusual post-vaccine events.</a:t>
            </a:r>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4027243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xfrm>
            <a:off x="373063" y="422275"/>
            <a:ext cx="6062662" cy="4548188"/>
          </a:xfrm>
          <a:ln/>
        </p:spPr>
      </p:sp>
      <p:sp>
        <p:nvSpPr>
          <p:cNvPr id="15362" name="Notes Placeholder 2"/>
          <p:cNvSpPr>
            <a:spLocks noGrp="1"/>
          </p:cNvSpPr>
          <p:nvPr>
            <p:ph type="body" idx="1"/>
          </p:nvPr>
        </p:nvSpPr>
        <p:spPr>
          <a:xfrm>
            <a:off x="634416" y="5169281"/>
            <a:ext cx="5539958" cy="40385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300" b="1" dirty="0">
                <a:solidFill>
                  <a:srgbClr val="69AE23"/>
                </a:solidFill>
                <a:cs typeface="Arial" panose="020B0604020202020204" pitchFamily="34" charset="0"/>
              </a:rPr>
              <a:t>Facilitator notes</a:t>
            </a:r>
          </a:p>
          <a:p>
            <a:pPr marL="191068" indent="-191068">
              <a:buClr>
                <a:srgbClr val="69AE23"/>
              </a:buClr>
              <a:buSzPct val="120000"/>
              <a:buFont typeface="Arial" panose="020B0604020202020204" pitchFamily="34" charset="0"/>
              <a:buChar char="•"/>
            </a:pPr>
            <a:r>
              <a:rPr lang="en-GB" sz="1300" dirty="0">
                <a:cs typeface="Arial" panose="020B0604020202020204" pitchFamily="34" charset="0"/>
              </a:rPr>
              <a:t>Finally, we’ll discuss some issues to be aware of when searching for information on vaccination on the internet, and then we’ll recommend some resources for more information.</a:t>
            </a:r>
          </a:p>
        </p:txBody>
      </p:sp>
    </p:spTree>
    <p:extLst>
      <p:ext uri="{BB962C8B-B14F-4D97-AF65-F5344CB8AC3E}">
        <p14:creationId xmlns:p14="http://schemas.microsoft.com/office/powerpoint/2010/main" val="3092585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noProof="0" dirty="0">
                <a:solidFill>
                  <a:srgbClr val="69AE23"/>
                </a:solidFill>
              </a:rPr>
              <a:t>Facilitator notes</a:t>
            </a:r>
          </a:p>
          <a:p>
            <a:pPr marL="179438" indent="-179438">
              <a:buFont typeface="Arial" panose="020B0604020202020204" pitchFamily="34" charset="0"/>
              <a:buChar char="•"/>
            </a:pPr>
            <a:r>
              <a:rPr lang="en-GB" noProof="0" dirty="0"/>
              <a:t>Websites offering credible information are transparent with the way they work. They usually have a section where they inform visitors if they are commercial or non-profit, independent or affiliated. A website should clearly state who is responsible for its content. It should also identify the organisation(s) behind it (e.g. ‘about us’) and provide contact information.</a:t>
            </a:r>
          </a:p>
          <a:p>
            <a:pPr marL="179438" indent="-179438">
              <a:buFont typeface="Arial" panose="020B0604020202020204" pitchFamily="34" charset="0"/>
              <a:buChar char="•"/>
            </a:pPr>
            <a:r>
              <a:rPr lang="en-GB" noProof="0" dirty="0"/>
              <a:t>HON is a Swiss not-for-profit organization that helps users find reliable online medical information. It has a set of guidelines and a code of conduct for sites that meet HON criteria.</a:t>
            </a:r>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141478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dirty="0">
                <a:solidFill>
                  <a:srgbClr val="69AE23"/>
                </a:solidFill>
              </a:rPr>
              <a:t>Facilitator notes</a:t>
            </a:r>
          </a:p>
          <a:p>
            <a:pPr marL="179438" indent="-179438">
              <a:buFont typeface="Arial" panose="020B0604020202020204" pitchFamily="34" charset="0"/>
              <a:buChar char="•"/>
            </a:pPr>
            <a:r>
              <a:rPr lang="en-US" dirty="0"/>
              <a:t>The WHO Global Advisory Committee on Vaccine Safety (GACVS) developed four categories of criteria for good information practices – credibility, content, accessibility and design – to which websites providing information on vaccine safety should adhere. See: ‘Good information practices for vaccine safety websites’, at www.who.int/vaccine_safety/good_vs_sites/en.</a:t>
            </a:r>
          </a:p>
          <a:p>
            <a:pPr marL="179438" indent="-179438">
              <a:buFont typeface="Arial" panose="020B0604020202020204" pitchFamily="34" charset="0"/>
              <a:buChar char="•"/>
            </a:pPr>
            <a:r>
              <a:rPr lang="en-US" dirty="0"/>
              <a:t>Countries can add other relevant links in this slide.</a:t>
            </a:r>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587359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xfrm>
            <a:off x="373063" y="422275"/>
            <a:ext cx="6062662" cy="4548188"/>
          </a:xfrm>
          <a:ln/>
        </p:spPr>
      </p:sp>
      <p:sp>
        <p:nvSpPr>
          <p:cNvPr id="15362" name="Notes Placeholder 2"/>
          <p:cNvSpPr>
            <a:spLocks noGrp="1"/>
          </p:cNvSpPr>
          <p:nvPr>
            <p:ph type="body" idx="1"/>
          </p:nvPr>
        </p:nvSpPr>
        <p:spPr>
          <a:xfrm>
            <a:off x="634416" y="5169281"/>
            <a:ext cx="5539958" cy="40385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300" dirty="0">
              <a:cs typeface="Arial" panose="020B0604020202020204" pitchFamily="34" charset="0"/>
            </a:endParaRPr>
          </a:p>
        </p:txBody>
      </p:sp>
    </p:spTree>
    <p:extLst>
      <p:ext uri="{BB962C8B-B14F-4D97-AF65-F5344CB8AC3E}">
        <p14:creationId xmlns:p14="http://schemas.microsoft.com/office/powerpoint/2010/main" val="106984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xfrm>
            <a:off x="373063" y="422275"/>
            <a:ext cx="6062662" cy="4548188"/>
          </a:xfrm>
          <a:ln/>
        </p:spPr>
      </p:sp>
      <p:sp>
        <p:nvSpPr>
          <p:cNvPr id="15362" name="Notes Placeholder 2"/>
          <p:cNvSpPr>
            <a:spLocks noGrp="1"/>
          </p:cNvSpPr>
          <p:nvPr>
            <p:ph type="body" idx="1"/>
          </p:nvPr>
        </p:nvSpPr>
        <p:spPr>
          <a:xfrm>
            <a:off x="634416" y="5169281"/>
            <a:ext cx="5539958" cy="40385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300" b="1" dirty="0">
                <a:solidFill>
                  <a:srgbClr val="69AE23"/>
                </a:solidFill>
                <a:cs typeface="Arial" panose="020B0604020202020204" pitchFamily="34" charset="0"/>
              </a:rPr>
              <a:t>Facilitator notes</a:t>
            </a:r>
            <a:endParaRPr lang="de-DE" sz="1300" b="1" dirty="0">
              <a:solidFill>
                <a:srgbClr val="69AE23"/>
              </a:solidFill>
              <a:cs typeface="Arial" panose="020B0604020202020204" pitchFamily="34" charset="0"/>
            </a:endParaRPr>
          </a:p>
          <a:p>
            <a:pPr marL="191068" indent="-191068">
              <a:buClr>
                <a:srgbClr val="69AE23"/>
              </a:buClr>
              <a:buSzPct val="120000"/>
              <a:buFont typeface="Arial" panose="020B0604020202020204" pitchFamily="34" charset="0"/>
              <a:buChar char="•"/>
            </a:pPr>
            <a:r>
              <a:rPr lang="en-GB" sz="1300" dirty="0">
                <a:cs typeface="Arial" panose="020B0604020202020204" pitchFamily="34" charset="0"/>
              </a:rPr>
              <a:t>First, we’ll look at why we immunise and the success of vaccines in recent decades.</a:t>
            </a:r>
            <a:endParaRPr lang="de-DE" sz="1300" dirty="0">
              <a:cs typeface="Arial" panose="020B0604020202020204" pitchFamily="34" charset="0"/>
            </a:endParaRPr>
          </a:p>
        </p:txBody>
      </p:sp>
    </p:spTree>
    <p:extLst>
      <p:ext uri="{BB962C8B-B14F-4D97-AF65-F5344CB8AC3E}">
        <p14:creationId xmlns:p14="http://schemas.microsoft.com/office/powerpoint/2010/main" val="207114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dirty="0">
                <a:solidFill>
                  <a:srgbClr val="69AE23"/>
                </a:solidFill>
              </a:rPr>
              <a:t>Facilitator notes</a:t>
            </a:r>
            <a:endParaRPr lang="de-DE" b="1" dirty="0">
              <a:solidFill>
                <a:srgbClr val="69AE23"/>
              </a:solidFill>
            </a:endParaRPr>
          </a:p>
          <a:p>
            <a:pPr marL="179438" indent="-179438">
              <a:buFont typeface="Arial" panose="020B0604020202020204" pitchFamily="34" charset="0"/>
              <a:buChar char="•"/>
            </a:pPr>
            <a:r>
              <a:rPr lang="en-GB" dirty="0"/>
              <a:t>Vaccines are responsible for some of the greatest public health success stories of our time.</a:t>
            </a:r>
            <a:endParaRPr lang="de-DE" dirty="0"/>
          </a:p>
          <a:p>
            <a:pPr marL="179438" indent="-179438">
              <a:buFont typeface="Arial" panose="020B0604020202020204" pitchFamily="34" charset="0"/>
              <a:buChar char="•"/>
            </a:pPr>
            <a:r>
              <a:rPr lang="en-GB" dirty="0"/>
              <a:t>All vaccine-preventable diseases have declined significantly in countries with successful immunisation programs.</a:t>
            </a:r>
            <a:endParaRPr lang="de-DE" dirty="0"/>
          </a:p>
          <a:p>
            <a:pPr marL="179438" indent="-179438">
              <a:buFont typeface="Arial" panose="020B0604020202020204" pitchFamily="34" charset="0"/>
              <a:buChar char="•"/>
            </a:pPr>
            <a:r>
              <a:rPr lang="en-GB" dirty="0"/>
              <a:t>Paralytic polio eliminated from most of the world. In 2015, only 2 countries (Afghanistan</a:t>
            </a:r>
            <a:r>
              <a:rPr lang="en-GB" baseline="0" dirty="0"/>
              <a:t> </a:t>
            </a:r>
            <a:r>
              <a:rPr lang="en-GB" dirty="0"/>
              <a:t>and Pakistan) remained polio-endemic, down from more than 125 in 1988.</a:t>
            </a:r>
            <a:endParaRPr lang="de-DE" dirty="0"/>
          </a:p>
          <a:p>
            <a:pPr marL="179438" indent="-179438">
              <a:buFont typeface="Arial" panose="020B0604020202020204" pitchFamily="34" charset="0"/>
              <a:buChar char="•"/>
            </a:pPr>
            <a:r>
              <a:rPr lang="en-GB" dirty="0"/>
              <a:t>Vaccination brought several other diseases under control. But Europeans are still at risk of infection as long as these diseases exist somewhere in the world.</a:t>
            </a:r>
            <a:endParaRPr lang="de-DE" dirty="0"/>
          </a:p>
          <a:p>
            <a:endParaRPr lang="de-DE" dirty="0"/>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314898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endParaRPr lang="de-DE" dirty="0"/>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12505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dirty="0">
                <a:solidFill>
                  <a:srgbClr val="69AE23"/>
                </a:solidFill>
              </a:rPr>
              <a:t>Facilitator notes</a:t>
            </a:r>
            <a:endParaRPr lang="de-DE" b="1" dirty="0">
              <a:solidFill>
                <a:srgbClr val="69AE23"/>
              </a:solidFill>
            </a:endParaRPr>
          </a:p>
          <a:p>
            <a:pPr marL="179438" indent="-179438">
              <a:buFont typeface="Arial" panose="020B0604020202020204" pitchFamily="34" charset="0"/>
              <a:buChar char="•"/>
            </a:pPr>
            <a:r>
              <a:rPr lang="en-US" dirty="0"/>
              <a:t>Thanks to vaccines, deaths from many serious childhood diseases have been virtually eliminated and the number of cases of infection dramatically reduced.</a:t>
            </a:r>
          </a:p>
          <a:p>
            <a:pPr marL="179438" indent="-179438">
              <a:buFont typeface="Arial" panose="020B0604020202020204" pitchFamily="34" charset="0"/>
              <a:buChar char="•"/>
            </a:pPr>
            <a:r>
              <a:rPr lang="en-US" dirty="0"/>
              <a:t>Here data is presented for Hungary – similar data could be inserted for other countries.</a:t>
            </a:r>
          </a:p>
          <a:p>
            <a:pPr marL="179438" indent="-179438">
              <a:buFont typeface="Arial" panose="020B0604020202020204" pitchFamily="34" charset="0"/>
              <a:buChar char="•"/>
            </a:pPr>
            <a:r>
              <a:rPr lang="en-US" dirty="0"/>
              <a:t>Presenters can highlight a few examples from the Table, such as:</a:t>
            </a:r>
          </a:p>
          <a:p>
            <a:pPr marL="380474" lvl="1" indent="-179438">
              <a:buFont typeface="Arial" panose="020B0604020202020204" pitchFamily="34" charset="0"/>
              <a:buChar char="•"/>
            </a:pPr>
            <a:r>
              <a:rPr lang="en-US" dirty="0">
                <a:solidFill>
                  <a:schemeClr val="bg1">
                    <a:lumMod val="50000"/>
                  </a:schemeClr>
                </a:solidFill>
                <a:latin typeface="Arial Narrow" panose="020B0606020202030204" pitchFamily="34" charset="0"/>
              </a:rPr>
              <a:t>There were 800 cases of paralytic polio in Hungary before vaccination. Today, there are none.</a:t>
            </a:r>
          </a:p>
          <a:p>
            <a:pPr marL="380474" lvl="1" indent="-179438">
              <a:buFont typeface="Arial" panose="020B0604020202020204" pitchFamily="34" charset="0"/>
              <a:buChar char="•"/>
            </a:pPr>
            <a:r>
              <a:rPr lang="en-US" dirty="0">
                <a:solidFill>
                  <a:schemeClr val="bg1">
                    <a:lumMod val="50000"/>
                  </a:schemeClr>
                </a:solidFill>
                <a:latin typeface="Arial Narrow" panose="020B0606020202030204" pitchFamily="34" charset="0"/>
              </a:rPr>
              <a:t>Before measles vaccine was introduced in 1980s, almost every child got measles. Since 1992, there have been less than 20 cases a year—a 99.9% reduction! Before the vaccine, measles killed children and left others with brain damage (from encephalitis and subacute sclerosing panencephalitis [SSPE]). Today, there are no measles-related deaths in Hungary.</a:t>
            </a:r>
          </a:p>
          <a:p>
            <a:pPr marL="380474" lvl="1" indent="-179438">
              <a:buFont typeface="Arial" panose="020B0604020202020204" pitchFamily="34" charset="0"/>
              <a:buChar char="•"/>
            </a:pPr>
            <a:r>
              <a:rPr lang="en-US" dirty="0">
                <a:solidFill>
                  <a:schemeClr val="bg1">
                    <a:lumMod val="50000"/>
                  </a:schemeClr>
                </a:solidFill>
                <a:latin typeface="Arial Narrow" panose="020B0606020202030204" pitchFamily="34" charset="0"/>
              </a:rPr>
              <a:t>Measles can still be brought into Hungary and spread to unvaccinated people.</a:t>
            </a:r>
          </a:p>
          <a:p>
            <a:endParaRPr lang="de-DE" b="1" dirty="0"/>
          </a:p>
          <a:p>
            <a:r>
              <a:rPr lang="de-DE" b="1" dirty="0"/>
              <a:t>Diseases	1952–1961	1962–1971	1972–1981	1982–1991	1992–2001	2002–2011°</a:t>
            </a:r>
            <a:endParaRPr lang="de-DE" dirty="0"/>
          </a:p>
          <a:p>
            <a:r>
              <a:rPr lang="de-DE" b="1" dirty="0"/>
              <a:t>Diphtheria</a:t>
            </a:r>
            <a:r>
              <a:rPr lang="de-DE" dirty="0"/>
              <a:t>	938	41	6	1	–	–</a:t>
            </a:r>
          </a:p>
          <a:p>
            <a:r>
              <a:rPr lang="de-DE" b="1" dirty="0"/>
              <a:t>Tetanus</a:t>
            </a:r>
            <a:r>
              <a:rPr lang="de-DE" dirty="0"/>
              <a:t>	313	102	59	28	14	5</a:t>
            </a:r>
          </a:p>
          <a:p>
            <a:r>
              <a:rPr lang="de-DE" b="1" dirty="0"/>
              <a:t>Poliomyelitis</a:t>
            </a:r>
            <a:r>
              <a:rPr lang="de-DE" dirty="0"/>
              <a:t>	808	4	2	1	–	–</a:t>
            </a:r>
          </a:p>
          <a:p>
            <a:r>
              <a:rPr lang="de-DE" b="1" dirty="0"/>
              <a:t>Pertussis</a:t>
            </a:r>
            <a:r>
              <a:rPr lang="de-DE" dirty="0"/>
              <a:t>	15176	1216	57	14	2	25</a:t>
            </a:r>
          </a:p>
          <a:p>
            <a:r>
              <a:rPr lang="de-DE" b="1" dirty="0"/>
              <a:t>Measles</a:t>
            </a:r>
            <a:r>
              <a:rPr lang="de-DE" dirty="0"/>
              <a:t>	40014	36169	12273	2087	10	1</a:t>
            </a:r>
          </a:p>
          <a:p>
            <a:r>
              <a:rPr lang="de-DE" b="1" dirty="0"/>
              <a:t>Rubella</a:t>
            </a:r>
            <a:r>
              <a:rPr lang="de-DE" dirty="0"/>
              <a:t>	•	•	40945	20990	321	36</a:t>
            </a:r>
          </a:p>
          <a:p>
            <a:r>
              <a:rPr lang="de-DE" b="1" dirty="0"/>
              <a:t>Mumps</a:t>
            </a:r>
            <a:r>
              <a:rPr lang="de-DE" dirty="0"/>
              <a:t>	•	•	42683	34929	5067	45</a:t>
            </a:r>
          </a:p>
          <a:p>
            <a:pPr marL="380474" lvl="1" indent="-179438">
              <a:buFont typeface="Arial" panose="020B0604020202020204" pitchFamily="34" charset="0"/>
              <a:buChar char="•"/>
            </a:pPr>
            <a:endParaRPr lang="en-US" dirty="0">
              <a:solidFill>
                <a:schemeClr val="bg1">
                  <a:lumMod val="50000"/>
                </a:schemeClr>
              </a:solidFill>
              <a:latin typeface="Arial Narrow" panose="020B0606020202030204" pitchFamily="34" charset="0"/>
            </a:endParaRPr>
          </a:p>
          <a:p>
            <a:pPr marL="380474" lvl="1" indent="-179438">
              <a:buFont typeface="Arial" panose="020B0604020202020204" pitchFamily="34" charset="0"/>
              <a:buChar char="•"/>
            </a:pPr>
            <a:endParaRPr lang="en-US" dirty="0">
              <a:solidFill>
                <a:schemeClr val="bg1">
                  <a:lumMod val="50000"/>
                </a:schemeClr>
              </a:solidFill>
              <a:latin typeface="Arial Narrow" panose="020B0606020202030204" pitchFamily="34" charset="0"/>
            </a:endParaRPr>
          </a:p>
          <a:p>
            <a:pPr marL="380474" lvl="1" indent="-179438">
              <a:buFont typeface="Arial" panose="020B0604020202020204" pitchFamily="34" charset="0"/>
              <a:buChar char="•"/>
            </a:pPr>
            <a:endParaRPr lang="en-US" dirty="0">
              <a:solidFill>
                <a:schemeClr val="bg1">
                  <a:lumMod val="50000"/>
                </a:schemeClr>
              </a:solidFill>
              <a:latin typeface="Arial Narrow" panose="020B0606020202030204" pitchFamily="34" charset="0"/>
            </a:endParaRPr>
          </a:p>
          <a:p>
            <a:endParaRPr lang="de-DE" dirty="0"/>
          </a:p>
          <a:p>
            <a:endParaRPr lang="de-DE" dirty="0"/>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380226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dirty="0">
                <a:solidFill>
                  <a:srgbClr val="69AE23"/>
                </a:solidFill>
              </a:rPr>
              <a:t>Facilitator notes</a:t>
            </a:r>
            <a:endParaRPr lang="de-DE" b="1" dirty="0">
              <a:solidFill>
                <a:srgbClr val="69AE23"/>
              </a:solidFill>
            </a:endParaRPr>
          </a:p>
          <a:p>
            <a:r>
              <a:rPr lang="en-US" dirty="0"/>
              <a:t>Examples for other vaccine-preventable diseases:</a:t>
            </a:r>
          </a:p>
          <a:p>
            <a:pPr marL="179438" indent="-179438">
              <a:buFont typeface="Arial" panose="020B0604020202020204" pitchFamily="34" charset="0"/>
              <a:buChar char="•"/>
            </a:pPr>
            <a:r>
              <a:rPr lang="en-US" dirty="0"/>
              <a:t>Giving pertussis or influenza vaccines to parents and caregivers prevents the spread of infection to infants.</a:t>
            </a:r>
          </a:p>
          <a:p>
            <a:pPr marL="179438" indent="-179438">
              <a:buFont typeface="Arial" panose="020B0604020202020204" pitchFamily="34" charset="0"/>
              <a:buChar char="•"/>
            </a:pPr>
            <a:r>
              <a:rPr lang="en-US" dirty="0"/>
              <a:t>Giving pneumococcal vaccine to children prevents the spread of infection to grandparents.</a:t>
            </a:r>
          </a:p>
          <a:p>
            <a:endParaRPr lang="de-DE" dirty="0"/>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323695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GB" b="1" dirty="0">
                <a:solidFill>
                  <a:srgbClr val="69AE23"/>
                </a:solidFill>
              </a:rPr>
              <a:t>Facilitator notes</a:t>
            </a:r>
            <a:endParaRPr lang="de-DE" b="1" dirty="0">
              <a:solidFill>
                <a:srgbClr val="69AE23"/>
              </a:solidFill>
            </a:endParaRPr>
          </a:p>
          <a:p>
            <a:r>
              <a:rPr lang="en-US" dirty="0"/>
              <a:t>Even those who cannot be vaccinated because they are too young, are allergic to vaccine components, or vaccination is contraindicated for them, are offered some protection because the disease </a:t>
            </a:r>
            <a:r>
              <a:rPr lang="en-US"/>
              <a:t>cannot easily spread </a:t>
            </a:r>
            <a:r>
              <a:rPr lang="en-US" dirty="0"/>
              <a:t>in the community and infect them.</a:t>
            </a:r>
          </a:p>
        </p:txBody>
      </p:sp>
      <p:sp>
        <p:nvSpPr>
          <p:cNvPr id="5" name="Folienbildplatzhalter 4"/>
          <p:cNvSpPr>
            <a:spLocks noGrp="1" noRot="1" noChangeAspect="1"/>
          </p:cNvSpPr>
          <p:nvPr>
            <p:ph type="sldImg"/>
          </p:nvPr>
        </p:nvSpPr>
        <p:spPr>
          <a:xfrm>
            <a:off x="441325" y="422275"/>
            <a:ext cx="6062663" cy="4548188"/>
          </a:xfrm>
        </p:spPr>
      </p:sp>
    </p:spTree>
    <p:extLst>
      <p:ext uri="{BB962C8B-B14F-4D97-AF65-F5344CB8AC3E}">
        <p14:creationId xmlns:p14="http://schemas.microsoft.com/office/powerpoint/2010/main" val="277541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xfrm>
            <a:off x="373063" y="422275"/>
            <a:ext cx="6062662" cy="4548188"/>
          </a:xfrm>
          <a:ln/>
        </p:spPr>
      </p:sp>
      <p:sp>
        <p:nvSpPr>
          <p:cNvPr id="15362" name="Notes Placeholder 2"/>
          <p:cNvSpPr>
            <a:spLocks noGrp="1"/>
          </p:cNvSpPr>
          <p:nvPr>
            <p:ph type="body" idx="1"/>
          </p:nvPr>
        </p:nvSpPr>
        <p:spPr>
          <a:xfrm>
            <a:off x="634416" y="5169281"/>
            <a:ext cx="5539958" cy="40385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300" b="1" dirty="0">
                <a:solidFill>
                  <a:srgbClr val="69AE23"/>
                </a:solidFill>
                <a:cs typeface="Arial" panose="020B0604020202020204" pitchFamily="34" charset="0"/>
              </a:rPr>
              <a:t>Facilitator notes</a:t>
            </a:r>
            <a:endParaRPr lang="de-DE" sz="1300" b="1" dirty="0">
              <a:solidFill>
                <a:srgbClr val="69AE23"/>
              </a:solidFill>
              <a:cs typeface="Arial" panose="020B0604020202020204" pitchFamily="34" charset="0"/>
            </a:endParaRPr>
          </a:p>
          <a:p>
            <a:pPr lvl="0"/>
            <a:r>
              <a:rPr lang="en-GB" dirty="0"/>
              <a:t>Next, we’ll discuss </a:t>
            </a:r>
            <a:r>
              <a:rPr lang="en-GB" b="1" dirty="0"/>
              <a:t>how vaccines work in preventing diseases</a:t>
            </a:r>
            <a:r>
              <a:rPr lang="en-GB" dirty="0"/>
              <a:t> such as measles, pertussis, and other examples.</a:t>
            </a:r>
            <a:endParaRPr lang="de-DE" dirty="0"/>
          </a:p>
        </p:txBody>
      </p:sp>
    </p:spTree>
    <p:extLst>
      <p:ext uri="{BB962C8B-B14F-4D97-AF65-F5344CB8AC3E}">
        <p14:creationId xmlns:p14="http://schemas.microsoft.com/office/powerpoint/2010/main" val="205806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rotWithShape="1">
          <a:blip r:embed="rId2">
            <a:extLst>
              <a:ext uri="{28A0092B-C50C-407E-A947-70E740481C1C}">
                <a14:useLocalDpi xmlns:a14="http://schemas.microsoft.com/office/drawing/2010/main" val="0"/>
              </a:ext>
            </a:extLst>
          </a:blip>
          <a:srcRect t="50121"/>
          <a:stretch/>
        </p:blipFill>
        <p:spPr bwMode="auto">
          <a:xfrm>
            <a:off x="0" y="3437262"/>
            <a:ext cx="9144000" cy="34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7423150" y="504825"/>
            <a:ext cx="12636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Presentation_Template_Title_new"/>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82" t="67952" r="45422" b="13976"/>
          <a:stretch/>
        </p:blipFill>
        <p:spPr bwMode="auto">
          <a:xfrm>
            <a:off x="0" y="3448280"/>
            <a:ext cx="4946573" cy="123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0" name="Rectangle 2"/>
          <p:cNvSpPr>
            <a:spLocks noGrp="1" noChangeArrowheads="1"/>
          </p:cNvSpPr>
          <p:nvPr>
            <p:ph type="ctrTitle" hasCustomPrompt="1"/>
          </p:nvPr>
        </p:nvSpPr>
        <p:spPr>
          <a:xfrm>
            <a:off x="539828" y="3689257"/>
            <a:ext cx="8240636" cy="423956"/>
          </a:xfrm>
        </p:spPr>
        <p:txBody>
          <a:bodyPr/>
          <a:lstStyle>
            <a:lvl1pPr>
              <a:defRPr sz="3200" b="0">
                <a:solidFill>
                  <a:schemeClr val="bg1"/>
                </a:solidFill>
                <a:latin typeface="Tahoma" pitchFamily="34" charset="0"/>
                <a:cs typeface="Tahoma" pitchFamily="34" charset="0"/>
              </a:defRPr>
            </a:lvl1pPr>
          </a:lstStyle>
          <a:p>
            <a:r>
              <a:rPr lang="en-GB" noProof="0" dirty="0"/>
              <a:t>Click to edit Master title style</a:t>
            </a:r>
          </a:p>
        </p:txBody>
      </p:sp>
      <p:sp>
        <p:nvSpPr>
          <p:cNvPr id="181251" name="Rectangle 3"/>
          <p:cNvSpPr>
            <a:spLocks noGrp="1" noChangeArrowheads="1"/>
          </p:cNvSpPr>
          <p:nvPr>
            <p:ph type="subTitle" idx="1" hasCustomPrompt="1"/>
          </p:nvPr>
        </p:nvSpPr>
        <p:spPr>
          <a:xfrm>
            <a:off x="539828" y="4494882"/>
            <a:ext cx="8240636" cy="829593"/>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GB" noProof="0" dirty="0"/>
              <a:t>Click to edit subtitle</a:t>
            </a:r>
          </a:p>
        </p:txBody>
      </p:sp>
    </p:spTree>
    <p:extLst>
      <p:ext uri="{BB962C8B-B14F-4D97-AF65-F5344CB8AC3E}">
        <p14:creationId xmlns:p14="http://schemas.microsoft.com/office/powerpoint/2010/main" val="220836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572" y="142875"/>
            <a:ext cx="7999877" cy="822325"/>
          </a:xfrm>
        </p:spPr>
        <p:txBody>
          <a:bodyPr anchor="b" anchorCtr="0"/>
          <a:lstStyle>
            <a:lvl1pPr>
              <a:defRPr>
                <a:solidFill>
                  <a:srgbClr val="69AE23"/>
                </a:solidFill>
              </a:defRPr>
            </a:lvl1pPr>
          </a:lstStyle>
          <a:p>
            <a:r>
              <a:rPr lang="en-US" dirty="0"/>
              <a:t>Click to edit Master title style</a:t>
            </a:r>
          </a:p>
        </p:txBody>
      </p:sp>
      <p:sp>
        <p:nvSpPr>
          <p:cNvPr id="3" name="Content Placeholder 2"/>
          <p:cNvSpPr>
            <a:spLocks noGrp="1"/>
          </p:cNvSpPr>
          <p:nvPr>
            <p:ph idx="1"/>
          </p:nvPr>
        </p:nvSpPr>
        <p:spPr>
          <a:xfrm>
            <a:off x="561860" y="1257300"/>
            <a:ext cx="8288453" cy="4984750"/>
          </a:xfrm>
        </p:spPr>
        <p:txBody>
          <a:bodyPr/>
          <a:lstStyle>
            <a:lvl1pPr>
              <a:lnSpc>
                <a:spcPct val="90000"/>
              </a:lnSpc>
              <a:spcBef>
                <a:spcPts val="300"/>
              </a:spcBef>
              <a:spcAft>
                <a:spcPts val="600"/>
              </a:spcAft>
              <a:defRPr sz="2400">
                <a:solidFill>
                  <a:schemeClr val="tx1">
                    <a:lumMod val="65000"/>
                    <a:lumOff val="35000"/>
                  </a:schemeClr>
                </a:solidFill>
              </a:defRPr>
            </a:lvl1pPr>
            <a:lvl2pPr marL="180975" indent="-180975">
              <a:lnSpc>
                <a:spcPct val="90000"/>
              </a:lnSpc>
              <a:spcBef>
                <a:spcPts val="300"/>
              </a:spcBef>
              <a:spcAft>
                <a:spcPts val="600"/>
              </a:spcAft>
              <a:buClr>
                <a:srgbClr val="69AE23"/>
              </a:buClr>
              <a:buSzPct val="115000"/>
              <a:buFont typeface="Arial" pitchFamily="34" charset="0"/>
              <a:buChar char="•"/>
              <a:tabLst>
                <a:tab pos="180975" algn="l"/>
              </a:tabLst>
              <a:defRPr sz="1600">
                <a:solidFill>
                  <a:schemeClr val="tx1">
                    <a:lumMod val="65000"/>
                    <a:lumOff val="35000"/>
                  </a:schemeClr>
                </a:solidFill>
                <a:latin typeface="Tahoma" pitchFamily="34" charset="0"/>
                <a:ea typeface="Tahoma" panose="020B0604030504040204"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solidFill>
                  <a:schemeClr val="tx1">
                    <a:lumMod val="65000"/>
                    <a:lumOff val="35000"/>
                  </a:schemeClr>
                </a:solidFill>
                <a:latin typeface="Tahoma" pitchFamily="34" charset="0"/>
                <a:cs typeface="Tahoma" pitchFamily="34" charset="0"/>
              </a:defRPr>
            </a:lvl3pPr>
            <a:lvl5pPr>
              <a:buNone/>
              <a:defRPr/>
            </a:lvl5pPr>
          </a:lstStyle>
          <a:p>
            <a:pPr lvl="0"/>
            <a:r>
              <a:rPr lang="de-DE" dirty="0"/>
              <a:t>Textmasterformat bearbeiten</a:t>
            </a:r>
          </a:p>
          <a:p>
            <a:pPr lvl="1"/>
            <a:r>
              <a:rPr lang="de-DE" dirty="0"/>
              <a:t>Zweite Ebene</a:t>
            </a:r>
          </a:p>
          <a:p>
            <a:pPr lvl="2"/>
            <a:r>
              <a:rPr lang="de-DE" dirty="0"/>
              <a:t>Dritte Ebene</a:t>
            </a:r>
          </a:p>
        </p:txBody>
      </p:sp>
      <p:sp>
        <p:nvSpPr>
          <p:cNvPr id="4" name="Ellipse 3"/>
          <p:cNvSpPr/>
          <p:nvPr userDrawn="1"/>
        </p:nvSpPr>
        <p:spPr bwMode="auto">
          <a:xfrm>
            <a:off x="-340240" y="5512777"/>
            <a:ext cx="1658170" cy="1658170"/>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3200" b="0" i="0" u="none" strike="noStrike" cap="none" normalizeH="0" baseline="0" dirty="0">
              <a:ln>
                <a:noFill/>
              </a:ln>
              <a:solidFill>
                <a:schemeClr val="tx1"/>
              </a:solidFill>
              <a:effectLst/>
              <a:latin typeface="Tahoma" pitchFamily="34" charset="0"/>
            </a:endParaRPr>
          </a:p>
        </p:txBody>
      </p:sp>
      <p:pic>
        <p:nvPicPr>
          <p:cNvPr id="5" name="Grafik 4"/>
          <p:cNvPicPr>
            <a:picLocks noChangeAspect="1"/>
          </p:cNvPicPr>
          <p:nvPr userDrawn="1"/>
        </p:nvPicPr>
        <p:blipFill>
          <a:blip r:embed="rId2"/>
          <a:stretch>
            <a:fillRect/>
          </a:stretch>
        </p:blipFill>
        <p:spPr>
          <a:xfrm>
            <a:off x="54311" y="5825870"/>
            <a:ext cx="1127952" cy="1095928"/>
          </a:xfrm>
          <a:prstGeom prst="rect">
            <a:avLst/>
          </a:prstGeom>
        </p:spPr>
      </p:pic>
    </p:spTree>
    <p:extLst>
      <p:ext uri="{BB962C8B-B14F-4D97-AF65-F5344CB8AC3E}">
        <p14:creationId xmlns:p14="http://schemas.microsoft.com/office/powerpoint/2010/main" val="255099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7423150" y="504825"/>
            <a:ext cx="12636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0" name="Rectangle 2"/>
          <p:cNvSpPr>
            <a:spLocks noGrp="1" noChangeArrowheads="1"/>
          </p:cNvSpPr>
          <p:nvPr>
            <p:ph type="ctrTitle"/>
          </p:nvPr>
        </p:nvSpPr>
        <p:spPr>
          <a:xfrm>
            <a:off x="540000" y="3598863"/>
            <a:ext cx="8240463" cy="514350"/>
          </a:xfrm>
        </p:spPr>
        <p:txBody>
          <a:bodyPr/>
          <a:lstStyle>
            <a:lvl1pPr>
              <a:defRPr sz="3200" b="0">
                <a:solidFill>
                  <a:schemeClr val="bg1"/>
                </a:solidFill>
              </a:defRPr>
            </a:lvl1pPr>
          </a:lstStyle>
          <a:p>
            <a:r>
              <a:rPr lang="en-US" dirty="0"/>
              <a:t>Click to edit Master title style</a:t>
            </a:r>
            <a:endParaRPr lang="en-GB" dirty="0"/>
          </a:p>
        </p:txBody>
      </p:sp>
      <p:sp>
        <p:nvSpPr>
          <p:cNvPr id="181251" name="Rectangle 3"/>
          <p:cNvSpPr>
            <a:spLocks noGrp="1" noChangeArrowheads="1"/>
          </p:cNvSpPr>
          <p:nvPr>
            <p:ph type="subTitle" idx="1" hasCustomPrompt="1"/>
          </p:nvPr>
        </p:nvSpPr>
        <p:spPr>
          <a:xfrm>
            <a:off x="540000" y="4318000"/>
            <a:ext cx="8240463" cy="1006475"/>
          </a:xfrm>
        </p:spPr>
        <p:txBody>
          <a:bodyPr/>
          <a:lstStyle>
            <a:lvl1pPr marL="0" indent="0">
              <a:lnSpc>
                <a:spcPct val="90000"/>
              </a:lnSpc>
              <a:defRPr sz="4000" b="1">
                <a:solidFill>
                  <a:schemeClr val="bg1"/>
                </a:solidFill>
              </a:defRPr>
            </a:lvl1pPr>
          </a:lstStyle>
          <a:p>
            <a:r>
              <a:rPr lang="en-US" dirty="0"/>
              <a:t>Click to edit master subtitle style</a:t>
            </a:r>
            <a:endParaRPr lang="en-GB" dirty="0"/>
          </a:p>
        </p:txBody>
      </p:sp>
    </p:spTree>
    <p:extLst>
      <p:ext uri="{BB962C8B-B14F-4D97-AF65-F5344CB8AC3E}">
        <p14:creationId xmlns:p14="http://schemas.microsoft.com/office/powerpoint/2010/main" val="210838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ts val="2600"/>
              </a:lnSpc>
              <a:spcBef>
                <a:spcPts val="300"/>
              </a:spcBef>
              <a:spcAft>
                <a:spcPts val="600"/>
              </a:spcAft>
              <a:defRPr sz="2400"/>
            </a:lvl1pPr>
            <a:lvl2pPr marL="180975" indent="-180975">
              <a:lnSpc>
                <a:spcPts val="26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ts val="2600"/>
              </a:lnSpc>
              <a:spcBef>
                <a:spcPts val="300"/>
              </a:spcBef>
              <a:spcAft>
                <a:spcPts val="600"/>
              </a:spcAft>
              <a:buFont typeface="Tahoma" pitchFamily="34" charset="0"/>
              <a:buChar char="–"/>
              <a:defRPr sz="2000" baseline="0">
                <a:latin typeface="Tahoma" pitchFamily="34" charset="0"/>
                <a:cs typeface="Tahoma" pitchFamily="34" charset="0"/>
              </a:defRPr>
            </a:lvl3pPr>
            <a:lvl5pPr>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6486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5210" y="142875"/>
            <a:ext cx="8028240" cy="822325"/>
          </a:xfr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532474" y="1079500"/>
            <a:ext cx="8317839" cy="5162550"/>
          </a:xfrm>
        </p:spPr>
        <p:txBody>
          <a:bodyPr/>
          <a:lstStyle/>
          <a:p>
            <a:pPr lvl="0"/>
            <a:endParaRPr lang="en-GB" noProof="0" dirty="0"/>
          </a:p>
        </p:txBody>
      </p:sp>
    </p:spTree>
    <p:extLst>
      <p:ext uri="{BB962C8B-B14F-4D97-AF65-F5344CB8AC3E}">
        <p14:creationId xmlns:p14="http://schemas.microsoft.com/office/powerpoint/2010/main" val="120633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2474" y="4320000"/>
            <a:ext cx="7563926" cy="1103085"/>
          </a:xfrm>
          <a:prstGeom prst="rect">
            <a:avLst/>
          </a:prstGeom>
        </p:spPr>
        <p:txBody>
          <a:bodyPr lIns="0" tIns="0" rIns="0" bIns="0" anchor="t" anchorCtr="0"/>
          <a:lstStyle>
            <a:lvl1pPr marL="0" indent="0">
              <a:buNone/>
              <a:defRPr sz="4000">
                <a:latin typeface="Tahoma" pitchFamily="34" charset="0"/>
                <a:cs typeface="Tahoma"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66905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Presentation_Template_Innerpage_new"/>
          <p:cNvPicPr>
            <a:picLocks noChangeAspect="1" noChangeArrowheads="1"/>
          </p:cNvPicPr>
          <p:nvPr/>
        </p:nvPicPr>
        <p:blipFill>
          <a:blip r:embed="rId4">
            <a:extLst>
              <a:ext uri="{28A0092B-C50C-407E-A947-70E740481C1C}">
                <a14:useLocalDpi xmlns:a14="http://schemas.microsoft.com/office/drawing/2010/main" val="0"/>
              </a:ext>
            </a:extLst>
          </a:blip>
          <a:srcRect t="45416"/>
          <a:stretch>
            <a:fillRect/>
          </a:stretch>
        </p:blipFill>
        <p:spPr bwMode="auto">
          <a:xfrm>
            <a:off x="0" y="3114675"/>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rrowheads="1"/>
          </p:cNvPicPr>
          <p:nvPr/>
        </p:nvPicPr>
        <p:blipFill>
          <a:blip r:embed="rId5">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8096250" y="107950"/>
            <a:ext cx="8826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38829" y="142875"/>
            <a:ext cx="670927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de-DE" noProof="0" dirty="0"/>
              <a:t>Click to edit Master title style</a:t>
            </a:r>
          </a:p>
        </p:txBody>
      </p:sp>
      <p:sp>
        <p:nvSpPr>
          <p:cNvPr id="1029" name="Rectangle 3"/>
          <p:cNvSpPr>
            <a:spLocks noGrp="1" noChangeArrowheads="1"/>
          </p:cNvSpPr>
          <p:nvPr>
            <p:ph type="body" idx="1"/>
          </p:nvPr>
        </p:nvSpPr>
        <p:spPr bwMode="auto">
          <a:xfrm>
            <a:off x="538829" y="1079500"/>
            <a:ext cx="6709272"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noProof="0" dirty="0"/>
              <a:t>Click to edit Master text styles</a:t>
            </a:r>
          </a:p>
        </p:txBody>
      </p:sp>
      <p:sp>
        <p:nvSpPr>
          <p:cNvPr id="6" name="Textfeld 5"/>
          <p:cNvSpPr txBox="1"/>
          <p:nvPr userDrawn="1"/>
        </p:nvSpPr>
        <p:spPr>
          <a:xfrm>
            <a:off x="4809079" y="6497515"/>
            <a:ext cx="4041234" cy="307777"/>
          </a:xfrm>
          <a:prstGeom prst="rect">
            <a:avLst/>
          </a:prstGeom>
          <a:noFill/>
        </p:spPr>
        <p:txBody>
          <a:bodyPr wrap="square" rtlCol="0">
            <a:spAutoFit/>
          </a:bodyPr>
          <a:lstStyle/>
          <a:p>
            <a:pPr algn="r"/>
            <a:r>
              <a:rPr lang="en-GB" sz="1400" b="1" dirty="0">
                <a:solidFill>
                  <a:schemeClr val="bg1">
                    <a:lumMod val="95000"/>
                  </a:schemeClr>
                </a:solidFill>
                <a:latin typeface="Arial Narrow" panose="020B0606020202030204" pitchFamily="34" charset="0"/>
              </a:rPr>
              <a:t>Let’s talk about protection </a:t>
            </a:r>
            <a:r>
              <a:rPr lang="en-GB" sz="1400" dirty="0">
                <a:solidFill>
                  <a:schemeClr val="bg1">
                    <a:lumMod val="95000"/>
                  </a:schemeClr>
                </a:solidFill>
                <a:latin typeface="Arial Narrow" panose="020B0606020202030204" pitchFamily="34" charset="0"/>
              </a:rPr>
              <a:t>Childhood vaccination  |  </a:t>
            </a:r>
            <a:fld id="{65FC68FF-994A-4878-BDCC-932C36AD0D11}" type="slidenum">
              <a:rPr lang="en-GB" sz="1400" kern="1200" smtClean="0">
                <a:solidFill>
                  <a:schemeClr val="bg1">
                    <a:lumMod val="95000"/>
                  </a:schemeClr>
                </a:solidFill>
                <a:latin typeface="Arial Narrow" panose="020B0606020202030204" pitchFamily="34" charset="0"/>
                <a:ea typeface="+mn-ea"/>
                <a:cs typeface="+mn-cs"/>
              </a:rPr>
              <a:pPr algn="r"/>
              <a:t>‹#›</a:t>
            </a:fld>
            <a:endParaRPr lang="de-DE" sz="1400" dirty="0">
              <a:solidFill>
                <a:schemeClr val="bg1">
                  <a:lumMod val="95000"/>
                </a:schemeClr>
              </a:solidFill>
              <a:latin typeface="Arial Narrow" panose="020B0606020202030204" pitchFamily="34" charset="0"/>
            </a:endParaRPr>
          </a:p>
        </p:txBody>
      </p:sp>
      <p:sp>
        <p:nvSpPr>
          <p:cNvPr id="9" name="Rechteck 8"/>
          <p:cNvSpPr/>
          <p:nvPr userDrawn="1"/>
        </p:nvSpPr>
        <p:spPr bwMode="auto">
          <a:xfrm>
            <a:off x="0" y="3156331"/>
            <a:ext cx="540000" cy="1531345"/>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3200" b="0" i="0" u="none" strike="noStrike" cap="none" normalizeH="0" baseline="0" dirty="0">
              <a:ln>
                <a:noFill/>
              </a:ln>
              <a:solidFill>
                <a:schemeClr val="tx1"/>
              </a:solidFill>
              <a:effectLst/>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65" r:id="rId1"/>
    <p:sldLayoutId id="2147483661" r:id="rId2"/>
  </p:sldLayoutIdLst>
  <p:hf hdr="0" ftr="0" dt="0"/>
  <p:txStyles>
    <p:titleStyle>
      <a:lvl1pPr algn="l" rtl="0" eaLnBrk="1" fontAlgn="base" hangingPunct="1">
        <a:lnSpc>
          <a:spcPct val="90000"/>
        </a:lnSpc>
        <a:spcBef>
          <a:spcPct val="0"/>
        </a:spcBef>
        <a:spcAft>
          <a:spcPct val="0"/>
        </a:spcAft>
        <a:defRPr sz="2800" b="1">
          <a:solidFill>
            <a:srgbClr val="6FB22C"/>
          </a:solidFill>
          <a:latin typeface="Arial Narrow" panose="020B0606020202030204"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cs typeface="Tahoma" panose="020B0604030504040204"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cs typeface="Tahoma" panose="020B0604030504040204"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cs typeface="Tahoma" panose="020B0604030504040204"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cs typeface="Tahoma" panose="020B0604030504040204"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algn="l" rtl="0" eaLnBrk="1" fontAlgn="base" hangingPunct="1">
        <a:lnSpc>
          <a:spcPct val="90000"/>
        </a:lnSpc>
        <a:spcBef>
          <a:spcPts val="300"/>
        </a:spcBef>
        <a:spcAft>
          <a:spcPts val="600"/>
        </a:spcAft>
        <a:buFont typeface="Wingdings" panose="05000000000000000000" pitchFamily="2" charset="2"/>
        <a:defRPr sz="2400">
          <a:solidFill>
            <a:schemeClr val="tx1">
              <a:lumMod val="50000"/>
              <a:lumOff val="50000"/>
            </a:schemeClr>
          </a:solidFill>
          <a:latin typeface="Arial Narrow" panose="020B0606020202030204"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cs typeface="Tahoma" panose="020B0604030504040204" pitchFamily="34" charset="0"/>
        </a:defRPr>
      </a:lvl2pPr>
      <a:lvl3pPr marL="1150938" indent="-228600" algn="l" rtl="0" eaLnBrk="1" fontAlgn="base" hangingPunct="1">
        <a:spcBef>
          <a:spcPct val="20000"/>
        </a:spcBef>
        <a:spcAft>
          <a:spcPct val="0"/>
        </a:spcAft>
        <a:defRPr>
          <a:solidFill>
            <a:schemeClr val="tx1"/>
          </a:solidFill>
          <a:latin typeface="+mn-lt"/>
          <a:cs typeface="Tahoma" panose="020B0604030504040204" pitchFamily="34" charset="0"/>
        </a:defRPr>
      </a:lvl3pPr>
      <a:lvl4pPr marL="1600200" indent="-228600" algn="l" rtl="0" eaLnBrk="1" fontAlgn="base" hangingPunct="1">
        <a:spcBef>
          <a:spcPct val="20000"/>
        </a:spcBef>
        <a:spcAft>
          <a:spcPct val="0"/>
        </a:spcAft>
        <a:defRPr sz="1600">
          <a:solidFill>
            <a:schemeClr val="tx1"/>
          </a:solidFill>
          <a:latin typeface="+mn-lt"/>
          <a:cs typeface="Tahoma" panose="020B0604030504040204" pitchFamily="34" charset="0"/>
        </a:defRPr>
      </a:lvl4pPr>
      <a:lvl5pPr marL="2057400" indent="-228600" algn="l" rtl="0" eaLnBrk="1" fontAlgn="base" hangingPunct="1">
        <a:spcBef>
          <a:spcPct val="20000"/>
        </a:spcBef>
        <a:spcAft>
          <a:spcPct val="0"/>
        </a:spcAft>
        <a:buChar char="»"/>
        <a:defRPr sz="1600">
          <a:solidFill>
            <a:schemeClr val="tx1"/>
          </a:solidFill>
          <a:latin typeface="+mn-lt"/>
          <a:cs typeface="Tahoma" panose="020B060403050404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9" descr="Presentation_Template_Innerpage_new"/>
          <p:cNvPicPr>
            <a:picLocks noChangeAspect="1" noChangeArrowheads="1"/>
          </p:cNvPicPr>
          <p:nvPr/>
        </p:nvPicPr>
        <p:blipFill>
          <a:blip r:embed="rId5">
            <a:extLst>
              <a:ext uri="{28A0092B-C50C-407E-A947-70E740481C1C}">
                <a14:useLocalDpi xmlns:a14="http://schemas.microsoft.com/office/drawing/2010/main" val="0"/>
              </a:ext>
            </a:extLst>
          </a:blip>
          <a:srcRect t="92169"/>
          <a:stretch>
            <a:fillRect/>
          </a:stretch>
        </p:blipFill>
        <p:spPr bwMode="auto">
          <a:xfrm>
            <a:off x="0" y="6321425"/>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p:cNvPicPr>
            <a:picLocks noChangeArrowheads="1"/>
          </p:cNvPicPr>
          <p:nvPr/>
        </p:nvPicPr>
        <p:blipFill>
          <a:blip r:embed="rId6">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8096250" y="107950"/>
            <a:ext cx="8826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bwMode="auto">
          <a:xfrm>
            <a:off x="532474" y="142875"/>
            <a:ext cx="8020976"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de-DE" dirty="0"/>
              <a:t>Click to edit Master title style</a:t>
            </a:r>
            <a:endParaRPr lang="en-GB" altLang="de-DE" dirty="0"/>
          </a:p>
        </p:txBody>
      </p:sp>
      <p:sp>
        <p:nvSpPr>
          <p:cNvPr id="4101" name="Rectangle 3"/>
          <p:cNvSpPr>
            <a:spLocks noGrp="1" noChangeArrowheads="1"/>
          </p:cNvSpPr>
          <p:nvPr>
            <p:ph type="body" idx="1"/>
          </p:nvPr>
        </p:nvSpPr>
        <p:spPr bwMode="auto">
          <a:xfrm>
            <a:off x="540000" y="1079500"/>
            <a:ext cx="831031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lgn="l" rtl="0" eaLnBrk="1" fontAlgn="base" hangingPunct="1">
              <a:lnSpc>
                <a:spcPct val="90000"/>
              </a:lnSpc>
              <a:spcBef>
                <a:spcPts val="300"/>
              </a:spcBef>
              <a:spcAft>
                <a:spcPts val="600"/>
              </a:spcAft>
              <a:buFont typeface="Wingdings" panose="05000000000000000000" pitchFamily="2" charset="2"/>
            </a:pPr>
            <a:r>
              <a:rPr lang="en-GB" altLang="de-DE" dirty="0"/>
              <a:t>Click to edit Master text styles</a:t>
            </a:r>
          </a:p>
        </p:txBody>
      </p:sp>
      <p:sp>
        <p:nvSpPr>
          <p:cNvPr id="2" name="Textfeld 1"/>
          <p:cNvSpPr txBox="1"/>
          <p:nvPr userDrawn="1"/>
        </p:nvSpPr>
        <p:spPr>
          <a:xfrm>
            <a:off x="5481759" y="6497515"/>
            <a:ext cx="3497141" cy="307777"/>
          </a:xfrm>
          <a:prstGeom prst="rect">
            <a:avLst/>
          </a:prstGeom>
          <a:noFill/>
        </p:spPr>
        <p:txBody>
          <a:bodyPr wrap="square" rtlCol="0">
            <a:spAutoFit/>
          </a:bodyPr>
          <a:lstStyle/>
          <a:p>
            <a:r>
              <a:rPr lang="en-GB" sz="1400" b="1" dirty="0">
                <a:solidFill>
                  <a:schemeClr val="bg1">
                    <a:lumMod val="95000"/>
                  </a:schemeClr>
                </a:solidFill>
                <a:latin typeface="Arial Narrow" panose="020B0606020202030204" pitchFamily="34" charset="0"/>
              </a:rPr>
              <a:t>Let’s talk about protection </a:t>
            </a:r>
            <a:r>
              <a:rPr lang="en-GB" sz="1400" dirty="0">
                <a:solidFill>
                  <a:schemeClr val="bg1">
                    <a:lumMod val="95000"/>
                  </a:schemeClr>
                </a:solidFill>
                <a:latin typeface="Arial Narrow" panose="020B0606020202030204" pitchFamily="34" charset="0"/>
              </a:rPr>
              <a:t>Childhood vaccination</a:t>
            </a:r>
            <a:endParaRPr lang="de-DE" sz="1400" dirty="0">
              <a:solidFill>
                <a:schemeClr val="bg1">
                  <a:lumMod val="95000"/>
                </a:schemeClr>
              </a:solidFill>
              <a:latin typeface="Arial Narrow" panose="020B0606020202030204" pitchFamily="34" charset="0"/>
            </a:endParaRPr>
          </a:p>
        </p:txBody>
      </p:sp>
    </p:spTree>
  </p:cSld>
  <p:clrMap bg1="lt1" tx1="dk1" bg2="lt2" tx2="dk2" accent1="accent1" accent2="accent2" accent3="accent3" accent4="accent4" accent5="accent5" accent6="accent6" hlink="hlink" folHlink="folHlink"/>
  <p:sldLayoutIdLst>
    <p:sldLayoutId id="2147483666" r:id="rId1"/>
    <p:sldLayoutId id="2147483662" r:id="rId2"/>
    <p:sldLayoutId id="2147483663" r:id="rId3"/>
  </p:sldLayoutIdLst>
  <p:hf hdr="0" ftr="0" dt="0"/>
  <p:txStyles>
    <p:titleStyle>
      <a:lvl1pPr algn="l" rtl="0" fontAlgn="base">
        <a:lnSpc>
          <a:spcPct val="90000"/>
        </a:lnSpc>
        <a:spcBef>
          <a:spcPct val="0"/>
        </a:spcBef>
        <a:spcAft>
          <a:spcPct val="0"/>
        </a:spcAft>
        <a:defRPr lang="en-GB" altLang="de-DE" sz="2800" b="1" dirty="0" smtClean="0">
          <a:solidFill>
            <a:srgbClr val="6FB22C"/>
          </a:solidFill>
          <a:latin typeface="Arial Narrow" panose="020B0606020202030204" pitchFamily="34" charset="0"/>
          <a:ea typeface="+mj-ea"/>
          <a:cs typeface="Tahoma" pitchFamily="34" charset="0"/>
        </a:defRPr>
      </a:lvl1pPr>
      <a:lvl2pPr algn="l" rtl="0" fontAlgn="base">
        <a:lnSpc>
          <a:spcPct val="90000"/>
        </a:lnSpc>
        <a:spcBef>
          <a:spcPct val="0"/>
        </a:spcBef>
        <a:spcAft>
          <a:spcPct val="0"/>
        </a:spcAft>
        <a:defRPr sz="2800" b="1">
          <a:solidFill>
            <a:srgbClr val="333333"/>
          </a:solidFill>
          <a:latin typeface="Tahoma" pitchFamily="34" charset="0"/>
          <a:cs typeface="Tahoma" panose="020B0604030504040204" pitchFamily="34" charset="0"/>
        </a:defRPr>
      </a:lvl2pPr>
      <a:lvl3pPr algn="l" rtl="0" fontAlgn="base">
        <a:lnSpc>
          <a:spcPct val="90000"/>
        </a:lnSpc>
        <a:spcBef>
          <a:spcPct val="0"/>
        </a:spcBef>
        <a:spcAft>
          <a:spcPct val="0"/>
        </a:spcAft>
        <a:defRPr sz="2800" b="1">
          <a:solidFill>
            <a:srgbClr val="333333"/>
          </a:solidFill>
          <a:latin typeface="Tahoma" pitchFamily="34" charset="0"/>
          <a:cs typeface="Tahoma" panose="020B0604030504040204" pitchFamily="34" charset="0"/>
        </a:defRPr>
      </a:lvl3pPr>
      <a:lvl4pPr algn="l" rtl="0" fontAlgn="base">
        <a:lnSpc>
          <a:spcPct val="90000"/>
        </a:lnSpc>
        <a:spcBef>
          <a:spcPct val="0"/>
        </a:spcBef>
        <a:spcAft>
          <a:spcPct val="0"/>
        </a:spcAft>
        <a:defRPr sz="2800" b="1">
          <a:solidFill>
            <a:srgbClr val="333333"/>
          </a:solidFill>
          <a:latin typeface="Tahoma" pitchFamily="34" charset="0"/>
          <a:cs typeface="Tahoma" panose="020B0604030504040204" pitchFamily="34" charset="0"/>
        </a:defRPr>
      </a:lvl4pPr>
      <a:lvl5pPr algn="l" rtl="0" fontAlgn="base">
        <a:lnSpc>
          <a:spcPct val="90000"/>
        </a:lnSpc>
        <a:spcBef>
          <a:spcPct val="0"/>
        </a:spcBef>
        <a:spcAft>
          <a:spcPct val="0"/>
        </a:spcAft>
        <a:defRPr sz="2800" b="1">
          <a:solidFill>
            <a:srgbClr val="333333"/>
          </a:solidFill>
          <a:latin typeface="Tahoma" pitchFamily="34" charset="0"/>
          <a:cs typeface="Tahoma" panose="020B0604030504040204"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algn="l" rtl="0" fontAlgn="base">
        <a:lnSpc>
          <a:spcPct val="90000"/>
        </a:lnSpc>
        <a:spcBef>
          <a:spcPts val="300"/>
        </a:spcBef>
        <a:spcAft>
          <a:spcPts val="600"/>
        </a:spcAft>
        <a:buFont typeface="Wingdings" panose="05000000000000000000" pitchFamily="2" charset="2"/>
        <a:defRPr lang="en-GB" altLang="de-DE" sz="2400" dirty="0" smtClean="0">
          <a:solidFill>
            <a:schemeClr val="tx1">
              <a:lumMod val="50000"/>
              <a:lumOff val="50000"/>
            </a:schemeClr>
          </a:solidFill>
          <a:latin typeface="Arial Narrow" panose="020B0606020202030204" pitchFamily="34" charset="0"/>
          <a:ea typeface="+mn-ea"/>
          <a:cs typeface="Tahoma" pitchFamily="34" charset="0"/>
        </a:defRPr>
      </a:lvl1pPr>
      <a:lvl2pPr marL="714375" indent="-265113" algn="l" rtl="0" fontAlgn="base">
        <a:lnSpc>
          <a:spcPct val="90000"/>
        </a:lnSpc>
        <a:spcBef>
          <a:spcPct val="0"/>
        </a:spcBef>
        <a:spcAft>
          <a:spcPct val="25000"/>
        </a:spcAft>
        <a:buChar char="–"/>
        <a:defRPr sz="2400">
          <a:solidFill>
            <a:schemeClr val="tx1"/>
          </a:solidFill>
          <a:latin typeface="+mn-lt"/>
          <a:cs typeface="Tahoma" panose="020B0604030504040204" pitchFamily="34" charset="0"/>
        </a:defRPr>
      </a:lvl2pPr>
      <a:lvl3pPr marL="1150938" indent="-228600" algn="l" rtl="0" fontAlgn="base">
        <a:spcBef>
          <a:spcPct val="20000"/>
        </a:spcBef>
        <a:spcAft>
          <a:spcPct val="0"/>
        </a:spcAft>
        <a:defRPr>
          <a:solidFill>
            <a:schemeClr val="tx1"/>
          </a:solidFill>
          <a:latin typeface="+mn-lt"/>
          <a:cs typeface="Tahoma" panose="020B0604030504040204" pitchFamily="34" charset="0"/>
        </a:defRPr>
      </a:lvl3pPr>
      <a:lvl4pPr marL="1600200" indent="-228600" algn="l" rtl="0" fontAlgn="base">
        <a:spcBef>
          <a:spcPct val="20000"/>
        </a:spcBef>
        <a:spcAft>
          <a:spcPct val="0"/>
        </a:spcAft>
        <a:defRPr sz="1600">
          <a:solidFill>
            <a:schemeClr val="tx1"/>
          </a:solidFill>
          <a:latin typeface="+mn-lt"/>
          <a:cs typeface="Tahoma" panose="020B0604030504040204" pitchFamily="34" charset="0"/>
        </a:defRPr>
      </a:lvl4pPr>
      <a:lvl5pPr marL="2057400" indent="-228600" algn="l" rtl="0" fontAlgn="base">
        <a:spcBef>
          <a:spcPct val="20000"/>
        </a:spcBef>
        <a:spcAft>
          <a:spcPct val="0"/>
        </a:spcAft>
        <a:buChar char="»"/>
        <a:defRPr sz="1600">
          <a:solidFill>
            <a:schemeClr val="tx1"/>
          </a:solidFill>
          <a:latin typeface="+mn-lt"/>
          <a:cs typeface="Tahoma" panose="020B060403050404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 descr="Presentation_Template_Section_new"/>
          <p:cNvPicPr>
            <a:picLocks noChangeAspect="1" noChangeArrowheads="1"/>
          </p:cNvPicPr>
          <p:nvPr/>
        </p:nvPicPr>
        <p:blipFill>
          <a:blip r:embed="rId3">
            <a:extLst>
              <a:ext uri="{28A0092B-C50C-407E-A947-70E740481C1C}">
                <a14:useLocalDpi xmlns:a14="http://schemas.microsoft.com/office/drawing/2010/main" val="0"/>
              </a:ext>
            </a:extLst>
          </a:blip>
          <a:srcRect t="46065"/>
          <a:stretch>
            <a:fillRect/>
          </a:stretch>
        </p:blipFill>
        <p:spPr bwMode="auto">
          <a:xfrm>
            <a:off x="0" y="3170238"/>
            <a:ext cx="91440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
          <p:cNvPicPr>
            <a:picLocks noChangeArrowheads="1"/>
          </p:cNvPicPr>
          <p:nvPr/>
        </p:nvPicPr>
        <p:blipFill>
          <a:blip r:embed="rId4">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8096250" y="107950"/>
            <a:ext cx="8826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Placeholder 7"/>
          <p:cNvSpPr>
            <a:spLocks noGrp="1"/>
          </p:cNvSpPr>
          <p:nvPr>
            <p:ph type="title"/>
          </p:nvPr>
        </p:nvSpPr>
        <p:spPr bwMode="auto">
          <a:xfrm>
            <a:off x="540000" y="4319588"/>
            <a:ext cx="8013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dirty="0"/>
              <a:t>Click to edit Master title style</a:t>
            </a:r>
            <a:endParaRPr lang="en-GB" altLang="de-DE" dirty="0"/>
          </a:p>
        </p:txBody>
      </p:sp>
    </p:spTree>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rtl="0" eaLnBrk="0" fontAlgn="base" hangingPunct="0">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eaLnBrk="0" fontAlgn="base" hangingPunct="0">
        <a:lnSpc>
          <a:spcPct val="90000"/>
        </a:lnSpc>
        <a:spcBef>
          <a:spcPct val="0"/>
        </a:spcBef>
        <a:spcAft>
          <a:spcPct val="0"/>
        </a:spcAft>
        <a:defRPr sz="4000" b="1">
          <a:solidFill>
            <a:schemeClr val="bg1"/>
          </a:solidFill>
          <a:latin typeface="Tahoma" pitchFamily="34" charset="0"/>
          <a:cs typeface="Tahoma" panose="020B0604030504040204" pitchFamily="34" charset="0"/>
        </a:defRPr>
      </a:lvl2pPr>
      <a:lvl3pPr algn="l" rtl="0" eaLnBrk="0" fontAlgn="base" hangingPunct="0">
        <a:lnSpc>
          <a:spcPct val="90000"/>
        </a:lnSpc>
        <a:spcBef>
          <a:spcPct val="0"/>
        </a:spcBef>
        <a:spcAft>
          <a:spcPct val="0"/>
        </a:spcAft>
        <a:defRPr sz="4000" b="1">
          <a:solidFill>
            <a:schemeClr val="bg1"/>
          </a:solidFill>
          <a:latin typeface="Tahoma" pitchFamily="34" charset="0"/>
          <a:cs typeface="Tahoma" panose="020B0604030504040204" pitchFamily="34" charset="0"/>
        </a:defRPr>
      </a:lvl3pPr>
      <a:lvl4pPr algn="l" rtl="0" eaLnBrk="0" fontAlgn="base" hangingPunct="0">
        <a:lnSpc>
          <a:spcPct val="90000"/>
        </a:lnSpc>
        <a:spcBef>
          <a:spcPct val="0"/>
        </a:spcBef>
        <a:spcAft>
          <a:spcPct val="0"/>
        </a:spcAft>
        <a:defRPr sz="4000" b="1">
          <a:solidFill>
            <a:schemeClr val="bg1"/>
          </a:solidFill>
          <a:latin typeface="Tahoma" pitchFamily="34" charset="0"/>
          <a:cs typeface="Tahoma" panose="020B0604030504040204" pitchFamily="34" charset="0"/>
        </a:defRPr>
      </a:lvl4pPr>
      <a:lvl5pPr algn="l" rtl="0" eaLnBrk="0" fontAlgn="base" hangingPunct="0">
        <a:lnSpc>
          <a:spcPct val="90000"/>
        </a:lnSpc>
        <a:spcBef>
          <a:spcPct val="0"/>
        </a:spcBef>
        <a:spcAft>
          <a:spcPct val="0"/>
        </a:spcAft>
        <a:defRPr sz="4000" b="1">
          <a:solidFill>
            <a:schemeClr val="bg1"/>
          </a:solidFill>
          <a:latin typeface="Tahoma" pitchFamily="34" charset="0"/>
          <a:cs typeface="Tahoma" panose="020B0604030504040204" pitchFamily="34" charset="0"/>
        </a:defRPr>
      </a:lvl5pPr>
      <a:lvl6pPr marL="457200" algn="l" rtl="0" fontAlgn="base">
        <a:lnSpc>
          <a:spcPct val="90000"/>
        </a:lnSpc>
        <a:spcBef>
          <a:spcPct val="0"/>
        </a:spcBef>
        <a:spcAft>
          <a:spcPct val="0"/>
        </a:spcAft>
        <a:defRPr sz="3200">
          <a:solidFill>
            <a:schemeClr val="bg1"/>
          </a:solidFill>
          <a:latin typeface="Tahoma" pitchFamily="34" charset="0"/>
        </a:defRPr>
      </a:lvl6pPr>
      <a:lvl7pPr marL="914400" algn="l" rtl="0" fontAlgn="base">
        <a:lnSpc>
          <a:spcPct val="90000"/>
        </a:lnSpc>
        <a:spcBef>
          <a:spcPct val="0"/>
        </a:spcBef>
        <a:spcAft>
          <a:spcPct val="0"/>
        </a:spcAft>
        <a:defRPr sz="3200">
          <a:solidFill>
            <a:schemeClr val="bg1"/>
          </a:solidFill>
          <a:latin typeface="Tahoma" pitchFamily="34" charset="0"/>
        </a:defRPr>
      </a:lvl7pPr>
      <a:lvl8pPr marL="1371600" algn="l" rtl="0" fontAlgn="base">
        <a:lnSpc>
          <a:spcPct val="90000"/>
        </a:lnSpc>
        <a:spcBef>
          <a:spcPct val="0"/>
        </a:spcBef>
        <a:spcAft>
          <a:spcPct val="0"/>
        </a:spcAft>
        <a:defRPr sz="3200">
          <a:solidFill>
            <a:schemeClr val="bg1"/>
          </a:solidFill>
          <a:latin typeface="Tahoma" pitchFamily="34" charset="0"/>
        </a:defRPr>
      </a:lvl8pPr>
      <a:lvl9pPr marL="1828800" algn="l" rtl="0" fontAlgn="base">
        <a:lnSpc>
          <a:spcPct val="90000"/>
        </a:lnSpc>
        <a:spcBef>
          <a:spcPct val="0"/>
        </a:spcBef>
        <a:spcAft>
          <a:spcPct val="0"/>
        </a:spcAft>
        <a:defRPr sz="3200">
          <a:solidFill>
            <a:schemeClr val="bg1"/>
          </a:solidFill>
          <a:latin typeface="Tahoma" pitchFamily="34" charset="0"/>
        </a:defRPr>
      </a:lvl9pPr>
    </p:titleStyle>
    <p:bodyStyle>
      <a:lvl1pPr algn="l" rtl="0" eaLnBrk="0" fontAlgn="base" hangingPunct="0">
        <a:lnSpc>
          <a:spcPct val="90000"/>
        </a:lnSpc>
        <a:spcBef>
          <a:spcPct val="0"/>
        </a:spcBef>
        <a:spcAft>
          <a:spcPct val="0"/>
        </a:spcAft>
        <a:defRPr sz="4000" b="1">
          <a:solidFill>
            <a:schemeClr val="bg1"/>
          </a:solidFill>
          <a:latin typeface="+mn-lt"/>
          <a:ea typeface="+mn-ea"/>
          <a:cs typeface="+mn-cs"/>
        </a:defRPr>
      </a:lvl1pPr>
      <a:lvl2pPr marL="822325" indent="-285750" algn="l" rtl="0" eaLnBrk="0" fontAlgn="base" hangingPunct="0">
        <a:spcBef>
          <a:spcPct val="20000"/>
        </a:spcBef>
        <a:spcAft>
          <a:spcPct val="0"/>
        </a:spcAft>
        <a:buChar char="–"/>
        <a:defRPr sz="2800">
          <a:solidFill>
            <a:schemeClr val="tx1"/>
          </a:solidFill>
          <a:latin typeface="Arial" charset="0"/>
        </a:defRPr>
      </a:lvl2pPr>
      <a:lvl3pPr marL="1230313" indent="-228600" algn="l" rtl="0" eaLnBrk="0" fontAlgn="base" hangingPunct="0">
        <a:spcBef>
          <a:spcPct val="20000"/>
        </a:spcBef>
        <a:spcAft>
          <a:spcPct val="0"/>
        </a:spcAft>
        <a:buChar char="•"/>
        <a:defRPr sz="2400">
          <a:solidFill>
            <a:schemeClr val="tx1"/>
          </a:solidFill>
          <a:latin typeface="Arial" charset="0"/>
        </a:defRPr>
      </a:lvl3pPr>
      <a:lvl4pPr marL="16383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vaccine-schedule.ecdc.europa.eu/Pages/Scheduler.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cdcsp2010/en/healthtopics/immunisation/pages/index.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www.who.int/vaccine_safety/initiative/communication/network/approved_vaccine_safety_website/en" TargetMode="External"/><Relationship Id="rId4" Type="http://schemas.openxmlformats.org/officeDocument/2006/relationships/hyperlink" Target="http://www.who.int/topics/immunization/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753035" y="4657179"/>
            <a:ext cx="8027428" cy="536202"/>
          </a:xfrm>
        </p:spPr>
        <p:txBody>
          <a:bodyPr/>
          <a:lstStyle/>
          <a:p>
            <a:r>
              <a:rPr lang="en-GB" dirty="0">
                <a:latin typeface="Arial Narrow" panose="020B0606020202030204" pitchFamily="34" charset="0"/>
              </a:rPr>
              <a:t>Let’s talk about protection</a:t>
            </a:r>
            <a:endParaRPr lang="en-GB" altLang="de-DE" dirty="0">
              <a:latin typeface="Arial Narrow" panose="020B0606020202030204" pitchFamily="34" charset="0"/>
            </a:endParaRPr>
          </a:p>
        </p:txBody>
      </p:sp>
      <p:sp>
        <p:nvSpPr>
          <p:cNvPr id="12290" name="Subtitle 2"/>
          <p:cNvSpPr>
            <a:spLocks noGrp="1"/>
          </p:cNvSpPr>
          <p:nvPr>
            <p:ph type="subTitle" idx="1"/>
          </p:nvPr>
        </p:nvSpPr>
        <p:spPr>
          <a:xfrm>
            <a:off x="753035" y="5333222"/>
            <a:ext cx="8027428" cy="1418081"/>
          </a:xfrm>
        </p:spPr>
        <p:txBody>
          <a:bodyPr/>
          <a:lstStyle/>
          <a:p>
            <a:r>
              <a:rPr lang="en-GB" dirty="0">
                <a:latin typeface="Arial Narrow" panose="020B0606020202030204" pitchFamily="34" charset="0"/>
              </a:rPr>
              <a:t>Childhood Vaccination</a:t>
            </a:r>
          </a:p>
          <a:p>
            <a:r>
              <a:rPr lang="en-US" sz="1800" b="0" dirty="0">
                <a:latin typeface="Arial Narrow" panose="020B0606020202030204" pitchFamily="34" charset="0"/>
                <a:ea typeface="+mj-ea"/>
              </a:rPr>
              <a:t>Presentation for healthcare practitioners and other </a:t>
            </a:r>
            <a:br>
              <a:rPr lang="en-US" sz="1800" b="0" dirty="0">
                <a:latin typeface="Arial Narrow" panose="020B0606020202030204" pitchFamily="34" charset="0"/>
                <a:ea typeface="+mj-ea"/>
              </a:rPr>
            </a:br>
            <a:r>
              <a:rPr lang="en-US" sz="1800" b="0" dirty="0">
                <a:latin typeface="Arial Narrow" panose="020B0606020202030204" pitchFamily="34" charset="0"/>
                <a:ea typeface="+mj-ea"/>
              </a:rPr>
              <a:t>professionals involved in immunisation services</a:t>
            </a:r>
            <a:endParaRPr lang="en-GB" sz="1800" dirty="0">
              <a:latin typeface="Arial Narrow" panose="020B0606020202030204" pitchFamily="34" charset="0"/>
            </a:endParaRPr>
          </a:p>
          <a:p>
            <a:pPr>
              <a:spcBef>
                <a:spcPts val="1800"/>
              </a:spcBef>
            </a:pPr>
            <a:r>
              <a:rPr lang="en-GB" sz="1200" dirty="0">
                <a:latin typeface="Arial Narrow" panose="020B0606020202030204" pitchFamily="34" charset="0"/>
              </a:rPr>
              <a:t>European Centre for Disease Prevention and Control (ECDC)</a:t>
            </a:r>
          </a:p>
        </p:txBody>
      </p:sp>
      <p:grpSp>
        <p:nvGrpSpPr>
          <p:cNvPr id="7" name="Gruppieren 6"/>
          <p:cNvGrpSpPr/>
          <p:nvPr/>
        </p:nvGrpSpPr>
        <p:grpSpPr>
          <a:xfrm>
            <a:off x="600032" y="575095"/>
            <a:ext cx="3839768" cy="3877787"/>
            <a:chOff x="3939873" y="575095"/>
            <a:chExt cx="3839768" cy="3877787"/>
          </a:xfrm>
        </p:grpSpPr>
        <p:sp>
          <p:nvSpPr>
            <p:cNvPr id="4" name="Ellipse 3"/>
            <p:cNvSpPr/>
            <p:nvPr/>
          </p:nvSpPr>
          <p:spPr bwMode="auto">
            <a:xfrm>
              <a:off x="4450118" y="1251624"/>
              <a:ext cx="2819278" cy="2847192"/>
            </a:xfrm>
            <a:prstGeom prst="ellipse">
              <a:avLst/>
            </a:prstGeom>
            <a:noFill/>
            <a:ln w="225425" cap="flat" cmpd="sng" algn="ctr">
              <a:solidFill>
                <a:schemeClr val="tx1">
                  <a:alpha val="14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3200" b="0" i="0" u="none" strike="noStrike" cap="none" normalizeH="0" baseline="0" dirty="0">
                <a:ln>
                  <a:noFill/>
                </a:ln>
                <a:solidFill>
                  <a:schemeClr val="tx1"/>
                </a:solidFill>
                <a:effectLst/>
                <a:latin typeface="Tahoma" pitchFamily="34" charset="0"/>
              </a:endParaRPr>
            </a:p>
          </p:txBody>
        </p:sp>
        <p:sp>
          <p:nvSpPr>
            <p:cNvPr id="10" name="Ellipse 9"/>
            <p:cNvSpPr/>
            <p:nvPr/>
          </p:nvSpPr>
          <p:spPr bwMode="auto">
            <a:xfrm>
              <a:off x="4160343" y="869224"/>
              <a:ext cx="3398829" cy="3432482"/>
            </a:xfrm>
            <a:prstGeom prst="ellipse">
              <a:avLst/>
            </a:prstGeom>
            <a:noFill/>
            <a:ln w="171450" cap="flat" cmpd="sng" algn="ctr">
              <a:solidFill>
                <a:schemeClr val="tx1">
                  <a:alpha val="11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3200" b="0" i="0" u="none" strike="noStrike" cap="none" normalizeH="0" baseline="0" dirty="0">
                <a:ln>
                  <a:noFill/>
                </a:ln>
                <a:solidFill>
                  <a:schemeClr val="tx1"/>
                </a:solidFill>
                <a:effectLst/>
                <a:latin typeface="Tahoma" pitchFamily="34" charset="0"/>
              </a:endParaRPr>
            </a:p>
          </p:txBody>
        </p:sp>
        <p:sp>
          <p:nvSpPr>
            <p:cNvPr id="11" name="Ellipse 10"/>
            <p:cNvSpPr/>
            <p:nvPr/>
          </p:nvSpPr>
          <p:spPr bwMode="auto">
            <a:xfrm>
              <a:off x="3939873" y="575095"/>
              <a:ext cx="3839768" cy="3877787"/>
            </a:xfrm>
            <a:prstGeom prst="ellipse">
              <a:avLst/>
            </a:prstGeom>
            <a:noFill/>
            <a:ln w="88900" cap="flat" cmpd="sng" algn="ctr">
              <a:solidFill>
                <a:schemeClr val="tx1">
                  <a:alpha val="8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3200" b="0" i="0" u="none" strike="noStrike" cap="none" normalizeH="0" baseline="0" dirty="0">
                <a:ln>
                  <a:noFill/>
                </a:ln>
                <a:solidFill>
                  <a:schemeClr val="tx1"/>
                </a:solidFill>
                <a:effectLst/>
                <a:latin typeface="Tahoma" pitchFamily="34" charset="0"/>
              </a:endParaRPr>
            </a:p>
          </p:txBody>
        </p:sp>
      </p:grpSp>
      <p:sp>
        <p:nvSpPr>
          <p:cNvPr id="13" name="Rechteck 12"/>
          <p:cNvSpPr/>
          <p:nvPr/>
        </p:nvSpPr>
        <p:spPr bwMode="auto">
          <a:xfrm>
            <a:off x="-1" y="3212910"/>
            <a:ext cx="9144000" cy="144000"/>
          </a:xfrm>
          <a:prstGeom prst="rect">
            <a:avLst/>
          </a:prstGeom>
          <a:solidFill>
            <a:srgbClr val="6BBABE">
              <a:alpha val="72000"/>
            </a:srgb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3200" b="0" i="0" u="none" strike="noStrike" cap="none" normalizeH="0" baseline="0" dirty="0">
              <a:ln>
                <a:noFill/>
              </a:ln>
              <a:solidFill>
                <a:schemeClr val="tx1"/>
              </a:solidFill>
              <a:effectLst/>
              <a:latin typeface="Tahoma" pitchFamily="34" charset="0"/>
            </a:endParaRPr>
          </a:p>
        </p:txBody>
      </p:sp>
      <p:sp>
        <p:nvSpPr>
          <p:cNvPr id="8" name="Ellipse 7"/>
          <p:cNvSpPr/>
          <p:nvPr/>
        </p:nvSpPr>
        <p:spPr bwMode="auto">
          <a:xfrm>
            <a:off x="1222744" y="1378048"/>
            <a:ext cx="2594343" cy="2594343"/>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3200" b="0" i="0" u="none" strike="noStrike" cap="none" normalizeH="0" baseline="0" dirty="0">
              <a:ln>
                <a:noFill/>
              </a:ln>
              <a:solidFill>
                <a:schemeClr val="tx1"/>
              </a:solidFill>
              <a:effectLst/>
              <a:latin typeface="Tahoma" pitchFamily="34" charset="0"/>
            </a:endParaRPr>
          </a:p>
        </p:txBody>
      </p:sp>
      <p:pic>
        <p:nvPicPr>
          <p:cNvPr id="9" name="Grafik 8"/>
          <p:cNvPicPr>
            <a:picLocks noChangeAspect="1"/>
          </p:cNvPicPr>
          <p:nvPr/>
        </p:nvPicPr>
        <p:blipFill>
          <a:blip r:embed="rId3"/>
          <a:stretch>
            <a:fillRect/>
          </a:stretch>
        </p:blipFill>
        <p:spPr>
          <a:xfrm>
            <a:off x="1388161" y="1645819"/>
            <a:ext cx="2399946" cy="23318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Vaccines</a:t>
            </a:r>
            <a:endParaRPr lang="de-DE" dirty="0"/>
          </a:p>
        </p:txBody>
      </p:sp>
      <p:sp>
        <p:nvSpPr>
          <p:cNvPr id="3" name="Inhaltsplatzhalter 2"/>
          <p:cNvSpPr>
            <a:spLocks noGrp="1"/>
          </p:cNvSpPr>
          <p:nvPr>
            <p:ph idx="1"/>
          </p:nvPr>
        </p:nvSpPr>
        <p:spPr>
          <a:xfrm>
            <a:off x="1313491" y="1257300"/>
            <a:ext cx="6369700" cy="4984750"/>
          </a:xfrm>
        </p:spPr>
        <p:txBody>
          <a:bodyPr/>
          <a:lstStyle/>
          <a:p>
            <a:pPr marL="457200" indent="-457200">
              <a:spcBef>
                <a:spcPts val="0"/>
              </a:spcBef>
              <a:spcAft>
                <a:spcPts val="1200"/>
              </a:spcAft>
              <a:buFont typeface="+mj-lt"/>
              <a:buAutoNum type="arabicPeriod"/>
            </a:pPr>
            <a:r>
              <a:rPr lang="en-GB" sz="2200" dirty="0"/>
              <a:t>Vaccines contain either a very weakened form of the </a:t>
            </a:r>
            <a:br>
              <a:rPr lang="en-GB" sz="2200" dirty="0"/>
            </a:br>
            <a:r>
              <a:rPr lang="en-GB" sz="2200" dirty="0"/>
              <a:t>virus or bacterium that causes a disease, or a small </a:t>
            </a:r>
            <a:br>
              <a:rPr lang="en-GB" sz="2200" dirty="0"/>
            </a:br>
            <a:r>
              <a:rPr lang="en-GB" sz="2200" dirty="0"/>
              <a:t>part of it.</a:t>
            </a:r>
          </a:p>
          <a:p>
            <a:pPr marL="457200" indent="-457200">
              <a:spcBef>
                <a:spcPts val="0"/>
              </a:spcBef>
              <a:spcAft>
                <a:spcPts val="1200"/>
              </a:spcAft>
              <a:buFont typeface="+mj-lt"/>
              <a:buAutoNum type="arabicPeriod"/>
            </a:pPr>
            <a:r>
              <a:rPr lang="en-GB" sz="2200" dirty="0"/>
              <a:t>When the body detects the contents of the vaccine, </a:t>
            </a:r>
            <a:br>
              <a:rPr lang="en-GB" sz="2200" dirty="0"/>
            </a:br>
            <a:r>
              <a:rPr lang="en-GB" sz="2200" dirty="0"/>
              <a:t>its immune system will produce the antibodies </a:t>
            </a:r>
            <a:br>
              <a:rPr lang="en-GB" sz="2200" dirty="0"/>
            </a:br>
            <a:r>
              <a:rPr lang="en-GB" sz="2200" dirty="0"/>
              <a:t>required to fight off infection and eliminate the </a:t>
            </a:r>
            <a:br>
              <a:rPr lang="en-GB" sz="2200" dirty="0"/>
            </a:br>
            <a:r>
              <a:rPr lang="en-GB" sz="2200" dirty="0"/>
              <a:t>disease-causing virus/bacterium.</a:t>
            </a:r>
          </a:p>
          <a:p>
            <a:pPr marL="457200" indent="-457200">
              <a:spcBef>
                <a:spcPts val="0"/>
              </a:spcBef>
              <a:spcAft>
                <a:spcPts val="1200"/>
              </a:spcAft>
              <a:buFont typeface="+mj-lt"/>
              <a:buAutoNum type="arabicPeriod"/>
            </a:pPr>
            <a:r>
              <a:rPr lang="en-GB" sz="2200" dirty="0"/>
              <a:t>Later if a person comes into contact with the virus/bacterium, her/his immune system will </a:t>
            </a:r>
            <a:br>
              <a:rPr lang="en-GB" sz="2200" dirty="0"/>
            </a:br>
            <a:r>
              <a:rPr lang="en-GB" sz="2200" dirty="0"/>
              <a:t>recognise it and protect the person by </a:t>
            </a:r>
            <a:br>
              <a:rPr lang="en-GB" sz="2200" dirty="0"/>
            </a:br>
            <a:r>
              <a:rPr lang="en-GB" sz="2200" dirty="0"/>
              <a:t>producing the right antibodies.</a:t>
            </a:r>
          </a:p>
          <a:p>
            <a:endParaRPr lang="en-GB" dirty="0"/>
          </a:p>
        </p:txBody>
      </p:sp>
      <p:sp>
        <p:nvSpPr>
          <p:cNvPr id="7" name="Textfeld 6"/>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2. How do vaccines work?</a:t>
            </a:r>
          </a:p>
        </p:txBody>
      </p:sp>
      <p:pic>
        <p:nvPicPr>
          <p:cNvPr id="16" name="Grafik 15"/>
          <p:cNvPicPr>
            <a:picLocks noChangeAspect="1"/>
          </p:cNvPicPr>
          <p:nvPr/>
        </p:nvPicPr>
        <p:blipFill>
          <a:blip r:embed="rId3"/>
          <a:stretch>
            <a:fillRect/>
          </a:stretch>
        </p:blipFill>
        <p:spPr>
          <a:xfrm>
            <a:off x="7730432" y="1898014"/>
            <a:ext cx="506250" cy="472500"/>
          </a:xfrm>
          <a:prstGeom prst="rect">
            <a:avLst/>
          </a:prstGeom>
        </p:spPr>
      </p:pic>
      <p:pic>
        <p:nvPicPr>
          <p:cNvPr id="17" name="Grafik 16"/>
          <p:cNvPicPr>
            <a:picLocks noChangeAspect="1"/>
          </p:cNvPicPr>
          <p:nvPr/>
        </p:nvPicPr>
        <p:blipFill>
          <a:blip r:embed="rId3"/>
          <a:stretch>
            <a:fillRect/>
          </a:stretch>
        </p:blipFill>
        <p:spPr>
          <a:xfrm>
            <a:off x="7820220" y="2820595"/>
            <a:ext cx="506250" cy="472500"/>
          </a:xfrm>
          <a:prstGeom prst="rect">
            <a:avLst/>
          </a:prstGeom>
        </p:spPr>
      </p:pic>
      <p:pic>
        <p:nvPicPr>
          <p:cNvPr id="19" name="Grafik 18"/>
          <p:cNvPicPr>
            <a:picLocks noChangeAspect="1"/>
          </p:cNvPicPr>
          <p:nvPr/>
        </p:nvPicPr>
        <p:blipFill>
          <a:blip r:embed="rId4">
            <a:lum bright="40000" contrast="-40000"/>
          </a:blip>
          <a:stretch>
            <a:fillRect/>
          </a:stretch>
        </p:blipFill>
        <p:spPr>
          <a:xfrm>
            <a:off x="6603224" y="4424144"/>
            <a:ext cx="777771" cy="835384"/>
          </a:xfrm>
          <a:prstGeom prst="rect">
            <a:avLst/>
          </a:prstGeom>
        </p:spPr>
      </p:pic>
      <p:pic>
        <p:nvPicPr>
          <p:cNvPr id="20" name="Grafik 19"/>
          <p:cNvPicPr>
            <a:picLocks noChangeAspect="1"/>
          </p:cNvPicPr>
          <p:nvPr/>
        </p:nvPicPr>
        <p:blipFill>
          <a:blip r:embed="rId4">
            <a:lum bright="40000" contrast="-40000"/>
          </a:blip>
          <a:stretch>
            <a:fillRect/>
          </a:stretch>
        </p:blipFill>
        <p:spPr>
          <a:xfrm>
            <a:off x="6971505" y="5258984"/>
            <a:ext cx="651424" cy="699678"/>
          </a:xfrm>
          <a:prstGeom prst="rect">
            <a:avLst/>
          </a:prstGeom>
        </p:spPr>
      </p:pic>
      <p:pic>
        <p:nvPicPr>
          <p:cNvPr id="21" name="Grafik 20"/>
          <p:cNvPicPr>
            <a:picLocks noChangeAspect="1"/>
          </p:cNvPicPr>
          <p:nvPr/>
        </p:nvPicPr>
        <p:blipFill>
          <a:blip r:embed="rId4">
            <a:lum bright="40000" contrast="-40000"/>
          </a:blip>
          <a:stretch>
            <a:fillRect/>
          </a:stretch>
        </p:blipFill>
        <p:spPr>
          <a:xfrm>
            <a:off x="7416993" y="4591967"/>
            <a:ext cx="465273" cy="499738"/>
          </a:xfrm>
          <a:prstGeom prst="rect">
            <a:avLst/>
          </a:prstGeom>
        </p:spPr>
      </p:pic>
      <p:pic>
        <p:nvPicPr>
          <p:cNvPr id="22" name="Grafik 21"/>
          <p:cNvPicPr>
            <a:picLocks noChangeAspect="1"/>
          </p:cNvPicPr>
          <p:nvPr/>
        </p:nvPicPr>
        <p:blipFill>
          <a:blip r:embed="rId3"/>
          <a:stretch>
            <a:fillRect/>
          </a:stretch>
        </p:blipFill>
        <p:spPr>
          <a:xfrm>
            <a:off x="7655102" y="3731606"/>
            <a:ext cx="506250" cy="472500"/>
          </a:xfrm>
          <a:prstGeom prst="rect">
            <a:avLst/>
          </a:prstGeom>
        </p:spPr>
      </p:pic>
      <p:pic>
        <p:nvPicPr>
          <p:cNvPr id="23" name="Grafik 22"/>
          <p:cNvPicPr>
            <a:picLocks noChangeAspect="1"/>
          </p:cNvPicPr>
          <p:nvPr/>
        </p:nvPicPr>
        <p:blipFill>
          <a:blip r:embed="rId3"/>
          <a:stretch>
            <a:fillRect/>
          </a:stretch>
        </p:blipFill>
        <p:spPr>
          <a:xfrm>
            <a:off x="7862492" y="4311170"/>
            <a:ext cx="506250" cy="472500"/>
          </a:xfrm>
          <a:prstGeom prst="rect">
            <a:avLst/>
          </a:prstGeom>
        </p:spPr>
      </p:pic>
      <p:pic>
        <p:nvPicPr>
          <p:cNvPr id="24" name="Grafik 23"/>
          <p:cNvPicPr>
            <a:picLocks noChangeAspect="1"/>
          </p:cNvPicPr>
          <p:nvPr/>
        </p:nvPicPr>
        <p:blipFill>
          <a:blip r:embed="rId3"/>
          <a:stretch>
            <a:fillRect/>
          </a:stretch>
        </p:blipFill>
        <p:spPr>
          <a:xfrm>
            <a:off x="8363547" y="3967856"/>
            <a:ext cx="506250" cy="472500"/>
          </a:xfrm>
          <a:prstGeom prst="rect">
            <a:avLst/>
          </a:prstGeom>
        </p:spPr>
      </p:pic>
      <p:pic>
        <p:nvPicPr>
          <p:cNvPr id="25" name="Grafik 24"/>
          <p:cNvPicPr>
            <a:picLocks noChangeAspect="1"/>
          </p:cNvPicPr>
          <p:nvPr/>
        </p:nvPicPr>
        <p:blipFill>
          <a:blip r:embed="rId4"/>
          <a:stretch>
            <a:fillRect/>
          </a:stretch>
        </p:blipFill>
        <p:spPr>
          <a:xfrm>
            <a:off x="7570936" y="2320488"/>
            <a:ext cx="273399" cy="293651"/>
          </a:xfrm>
          <a:prstGeom prst="rect">
            <a:avLst/>
          </a:prstGeom>
        </p:spPr>
      </p:pic>
      <p:pic>
        <p:nvPicPr>
          <p:cNvPr id="26" name="Grafik 25"/>
          <p:cNvPicPr>
            <a:picLocks noChangeAspect="1"/>
          </p:cNvPicPr>
          <p:nvPr/>
        </p:nvPicPr>
        <p:blipFill>
          <a:blip r:embed="rId4"/>
          <a:stretch>
            <a:fillRect/>
          </a:stretch>
        </p:blipFill>
        <p:spPr>
          <a:xfrm>
            <a:off x="7747925" y="2567345"/>
            <a:ext cx="228986" cy="245948"/>
          </a:xfrm>
          <a:prstGeom prst="rect">
            <a:avLst/>
          </a:prstGeom>
        </p:spPr>
      </p:pic>
      <p:pic>
        <p:nvPicPr>
          <p:cNvPr id="27" name="Grafik 26"/>
          <p:cNvPicPr>
            <a:picLocks noChangeAspect="1"/>
          </p:cNvPicPr>
          <p:nvPr/>
        </p:nvPicPr>
        <p:blipFill>
          <a:blip r:embed="rId4"/>
          <a:stretch>
            <a:fillRect/>
          </a:stretch>
        </p:blipFill>
        <p:spPr>
          <a:xfrm>
            <a:off x="7877250" y="2408842"/>
            <a:ext cx="163551" cy="175666"/>
          </a:xfrm>
          <a:prstGeom prst="rect">
            <a:avLst/>
          </a:prstGeom>
        </p:spPr>
      </p:pic>
      <p:grpSp>
        <p:nvGrpSpPr>
          <p:cNvPr id="4" name="Gruppieren 3"/>
          <p:cNvGrpSpPr/>
          <p:nvPr/>
        </p:nvGrpSpPr>
        <p:grpSpPr>
          <a:xfrm>
            <a:off x="7508733" y="937734"/>
            <a:ext cx="1653391" cy="873938"/>
            <a:chOff x="7508733" y="937734"/>
            <a:chExt cx="1653391" cy="873938"/>
          </a:xfrm>
        </p:grpSpPr>
        <p:pic>
          <p:nvPicPr>
            <p:cNvPr id="13" name="Grafik 12"/>
            <p:cNvPicPr>
              <a:picLocks noChangeAspect="1"/>
            </p:cNvPicPr>
            <p:nvPr/>
          </p:nvPicPr>
          <p:blipFill>
            <a:blip r:embed="rId4"/>
            <a:stretch>
              <a:fillRect/>
            </a:stretch>
          </p:blipFill>
          <p:spPr>
            <a:xfrm rot="19805066">
              <a:off x="7508733" y="937734"/>
              <a:ext cx="273399" cy="293651"/>
            </a:xfrm>
            <a:prstGeom prst="rect">
              <a:avLst/>
            </a:prstGeom>
          </p:spPr>
        </p:pic>
        <p:pic>
          <p:nvPicPr>
            <p:cNvPr id="14" name="Grafik 13"/>
            <p:cNvPicPr>
              <a:picLocks noChangeAspect="1"/>
            </p:cNvPicPr>
            <p:nvPr/>
          </p:nvPicPr>
          <p:blipFill>
            <a:blip r:embed="rId4"/>
            <a:stretch>
              <a:fillRect/>
            </a:stretch>
          </p:blipFill>
          <p:spPr>
            <a:xfrm rot="19805066">
              <a:off x="7581459" y="1196961"/>
              <a:ext cx="228986" cy="245948"/>
            </a:xfrm>
            <a:prstGeom prst="rect">
              <a:avLst/>
            </a:prstGeom>
          </p:spPr>
        </p:pic>
        <p:pic>
          <p:nvPicPr>
            <p:cNvPr id="15" name="Grafik 14"/>
            <p:cNvPicPr>
              <a:picLocks noChangeAspect="1"/>
            </p:cNvPicPr>
            <p:nvPr/>
          </p:nvPicPr>
          <p:blipFill>
            <a:blip r:embed="rId4"/>
            <a:stretch>
              <a:fillRect/>
            </a:stretch>
          </p:blipFill>
          <p:spPr>
            <a:xfrm rot="19805066">
              <a:off x="7749252" y="1098195"/>
              <a:ext cx="163551" cy="175666"/>
            </a:xfrm>
            <a:prstGeom prst="rect">
              <a:avLst/>
            </a:prstGeom>
          </p:spPr>
        </p:pic>
        <p:pic>
          <p:nvPicPr>
            <p:cNvPr id="6" name="Grafik 5"/>
            <p:cNvPicPr>
              <a:picLocks noChangeAspect="1"/>
            </p:cNvPicPr>
            <p:nvPr/>
          </p:nvPicPr>
          <p:blipFill>
            <a:blip r:embed="rId5"/>
            <a:stretch>
              <a:fillRect/>
            </a:stretch>
          </p:blipFill>
          <p:spPr>
            <a:xfrm rot="1392420">
              <a:off x="7721320" y="1407562"/>
              <a:ext cx="1440804" cy="290867"/>
            </a:xfrm>
            <a:prstGeom prst="rect">
              <a:avLst/>
            </a:prstGeom>
          </p:spPr>
        </p:pic>
        <p:pic>
          <p:nvPicPr>
            <p:cNvPr id="32" name="Grafik 31"/>
            <p:cNvPicPr>
              <a:picLocks noChangeAspect="1"/>
            </p:cNvPicPr>
            <p:nvPr/>
          </p:nvPicPr>
          <p:blipFill>
            <a:blip r:embed="rId4">
              <a:lum bright="40000" contrast="-40000"/>
            </a:blip>
            <a:stretch>
              <a:fillRect/>
            </a:stretch>
          </p:blipFill>
          <p:spPr>
            <a:xfrm rot="19805066">
              <a:off x="8848159" y="1720459"/>
              <a:ext cx="84922" cy="91213"/>
            </a:xfrm>
            <a:prstGeom prst="rect">
              <a:avLst/>
            </a:prstGeom>
          </p:spPr>
        </p:pic>
        <p:pic>
          <p:nvPicPr>
            <p:cNvPr id="33" name="Grafik 32"/>
            <p:cNvPicPr>
              <a:picLocks noChangeAspect="1"/>
            </p:cNvPicPr>
            <p:nvPr/>
          </p:nvPicPr>
          <p:blipFill>
            <a:blip r:embed="rId4">
              <a:lum bright="40000" contrast="-40000"/>
            </a:blip>
            <a:stretch>
              <a:fillRect/>
            </a:stretch>
          </p:blipFill>
          <p:spPr>
            <a:xfrm rot="19805066">
              <a:off x="8448043" y="1573321"/>
              <a:ext cx="84922" cy="91213"/>
            </a:xfrm>
            <a:prstGeom prst="rect">
              <a:avLst/>
            </a:prstGeom>
            <a:effectLst>
              <a:glow rad="127000">
                <a:schemeClr val="accent1">
                  <a:alpha val="25000"/>
                </a:schemeClr>
              </a:glow>
            </a:effectLst>
          </p:spPr>
        </p:pic>
        <p:pic>
          <p:nvPicPr>
            <p:cNvPr id="34" name="Grafik 33"/>
            <p:cNvPicPr>
              <a:picLocks noChangeAspect="1"/>
            </p:cNvPicPr>
            <p:nvPr/>
          </p:nvPicPr>
          <p:blipFill>
            <a:blip r:embed="rId4">
              <a:lum bright="40000" contrast="-40000"/>
            </a:blip>
            <a:stretch>
              <a:fillRect/>
            </a:stretch>
          </p:blipFill>
          <p:spPr>
            <a:xfrm rot="19805066">
              <a:off x="8684359" y="1567930"/>
              <a:ext cx="84922" cy="91213"/>
            </a:xfrm>
            <a:prstGeom prst="rect">
              <a:avLst/>
            </a:prstGeom>
          </p:spPr>
        </p:pic>
        <p:pic>
          <p:nvPicPr>
            <p:cNvPr id="35" name="Grafik 34"/>
            <p:cNvPicPr>
              <a:picLocks noChangeAspect="1"/>
            </p:cNvPicPr>
            <p:nvPr/>
          </p:nvPicPr>
          <p:blipFill>
            <a:blip r:embed="rId4">
              <a:lum bright="40000" contrast="-40000"/>
            </a:blip>
            <a:stretch>
              <a:fillRect/>
            </a:stretch>
          </p:blipFill>
          <p:spPr>
            <a:xfrm rot="19805066">
              <a:off x="8816377" y="1618870"/>
              <a:ext cx="84922" cy="91213"/>
            </a:xfrm>
            <a:prstGeom prst="rect">
              <a:avLst/>
            </a:prstGeom>
          </p:spPr>
        </p:pic>
        <p:pic>
          <p:nvPicPr>
            <p:cNvPr id="36" name="Grafik 35"/>
            <p:cNvPicPr>
              <a:picLocks noChangeAspect="1"/>
            </p:cNvPicPr>
            <p:nvPr/>
          </p:nvPicPr>
          <p:blipFill>
            <a:blip r:embed="rId4">
              <a:lum bright="40000" contrast="-40000"/>
            </a:blip>
            <a:stretch>
              <a:fillRect/>
            </a:stretch>
          </p:blipFill>
          <p:spPr>
            <a:xfrm rot="19805066">
              <a:off x="8709507" y="1689399"/>
              <a:ext cx="84922" cy="91213"/>
            </a:xfrm>
            <a:prstGeom prst="rect">
              <a:avLst/>
            </a:prstGeom>
          </p:spPr>
        </p:pic>
        <p:pic>
          <p:nvPicPr>
            <p:cNvPr id="37" name="Grafik 36"/>
            <p:cNvPicPr>
              <a:picLocks noChangeAspect="1"/>
            </p:cNvPicPr>
            <p:nvPr/>
          </p:nvPicPr>
          <p:blipFill>
            <a:blip r:embed="rId4">
              <a:lum bright="40000" contrast="-40000"/>
            </a:blip>
            <a:stretch>
              <a:fillRect/>
            </a:stretch>
          </p:blipFill>
          <p:spPr>
            <a:xfrm rot="19805066">
              <a:off x="8597239" y="1627453"/>
              <a:ext cx="84922" cy="91213"/>
            </a:xfrm>
            <a:prstGeom prst="rect">
              <a:avLst/>
            </a:prstGeom>
          </p:spPr>
        </p:pic>
        <p:pic>
          <p:nvPicPr>
            <p:cNvPr id="38" name="Grafik 37"/>
            <p:cNvPicPr>
              <a:picLocks noChangeAspect="1"/>
            </p:cNvPicPr>
            <p:nvPr/>
          </p:nvPicPr>
          <p:blipFill>
            <a:blip r:embed="rId4">
              <a:lum bright="40000" contrast="-40000"/>
            </a:blip>
            <a:stretch>
              <a:fillRect/>
            </a:stretch>
          </p:blipFill>
          <p:spPr>
            <a:xfrm rot="19805066">
              <a:off x="8322504" y="1536779"/>
              <a:ext cx="84922" cy="91213"/>
            </a:xfrm>
            <a:prstGeom prst="rect">
              <a:avLst/>
            </a:prstGeom>
            <a:effectLst>
              <a:glow rad="127000">
                <a:schemeClr val="accent1">
                  <a:alpha val="25000"/>
                </a:schemeClr>
              </a:glow>
            </a:effectLst>
          </p:spPr>
        </p:pic>
      </p:grpSp>
      <p:pic>
        <p:nvPicPr>
          <p:cNvPr id="39" name="Grafik 38"/>
          <p:cNvPicPr>
            <a:picLocks noChangeAspect="1"/>
          </p:cNvPicPr>
          <p:nvPr/>
        </p:nvPicPr>
        <p:blipFill>
          <a:blip r:embed="rId3"/>
          <a:stretch>
            <a:fillRect/>
          </a:stretch>
        </p:blipFill>
        <p:spPr>
          <a:xfrm>
            <a:off x="8177830" y="2377889"/>
            <a:ext cx="506250" cy="472500"/>
          </a:xfrm>
          <a:prstGeom prst="rect">
            <a:avLst/>
          </a:prstGeom>
        </p:spPr>
      </p:pic>
      <p:pic>
        <p:nvPicPr>
          <p:cNvPr id="40" name="Grafik 39"/>
          <p:cNvPicPr>
            <a:picLocks noChangeAspect="1"/>
          </p:cNvPicPr>
          <p:nvPr/>
        </p:nvPicPr>
        <p:blipFill>
          <a:blip r:embed="rId3"/>
          <a:stretch>
            <a:fillRect/>
          </a:stretch>
        </p:blipFill>
        <p:spPr>
          <a:xfrm>
            <a:off x="7239294" y="2727837"/>
            <a:ext cx="506250" cy="472500"/>
          </a:xfrm>
          <a:prstGeom prst="rect">
            <a:avLst/>
          </a:prstGeom>
        </p:spPr>
      </p:pic>
      <p:pic>
        <p:nvPicPr>
          <p:cNvPr id="43" name="Grafik 42"/>
          <p:cNvPicPr>
            <a:picLocks noChangeAspect="1"/>
          </p:cNvPicPr>
          <p:nvPr/>
        </p:nvPicPr>
        <p:blipFill>
          <a:blip r:embed="rId3"/>
          <a:stretch>
            <a:fillRect/>
          </a:stretch>
        </p:blipFill>
        <p:spPr>
          <a:xfrm>
            <a:off x="7200672" y="2043229"/>
            <a:ext cx="506250" cy="472500"/>
          </a:xfrm>
          <a:prstGeom prst="rect">
            <a:avLst/>
          </a:prstGeom>
        </p:spPr>
      </p:pic>
      <p:pic>
        <p:nvPicPr>
          <p:cNvPr id="44" name="Grafik 43"/>
          <p:cNvPicPr>
            <a:picLocks noChangeAspect="1"/>
          </p:cNvPicPr>
          <p:nvPr/>
        </p:nvPicPr>
        <p:blipFill>
          <a:blip r:embed="rId3"/>
          <a:stretch>
            <a:fillRect/>
          </a:stretch>
        </p:blipFill>
        <p:spPr>
          <a:xfrm>
            <a:off x="8220570" y="4783670"/>
            <a:ext cx="506250" cy="472500"/>
          </a:xfrm>
          <a:prstGeom prst="rect">
            <a:avLst/>
          </a:prstGeom>
        </p:spPr>
      </p:pic>
      <p:pic>
        <p:nvPicPr>
          <p:cNvPr id="45" name="Grafik 44"/>
          <p:cNvPicPr>
            <a:picLocks noChangeAspect="1"/>
          </p:cNvPicPr>
          <p:nvPr/>
        </p:nvPicPr>
        <p:blipFill>
          <a:blip r:embed="rId3"/>
          <a:stretch>
            <a:fillRect/>
          </a:stretch>
        </p:blipFill>
        <p:spPr>
          <a:xfrm>
            <a:off x="7634195" y="5085323"/>
            <a:ext cx="506250" cy="472500"/>
          </a:xfrm>
          <a:prstGeom prst="rect">
            <a:avLst/>
          </a:prstGeom>
        </p:spPr>
      </p:pic>
      <p:pic>
        <p:nvPicPr>
          <p:cNvPr id="46" name="Grafik 45"/>
          <p:cNvPicPr>
            <a:picLocks noChangeAspect="1"/>
          </p:cNvPicPr>
          <p:nvPr/>
        </p:nvPicPr>
        <p:blipFill>
          <a:blip r:embed="rId3"/>
          <a:stretch>
            <a:fillRect/>
          </a:stretch>
        </p:blipFill>
        <p:spPr>
          <a:xfrm>
            <a:off x="7125121" y="3951644"/>
            <a:ext cx="506250" cy="472500"/>
          </a:xfrm>
          <a:prstGeom prst="rect">
            <a:avLst/>
          </a:prstGeom>
        </p:spPr>
      </p:pic>
      <p:pic>
        <p:nvPicPr>
          <p:cNvPr id="47" name="Grafik 46"/>
          <p:cNvPicPr>
            <a:picLocks noChangeAspect="1"/>
          </p:cNvPicPr>
          <p:nvPr/>
        </p:nvPicPr>
        <p:blipFill>
          <a:blip r:embed="rId3"/>
          <a:stretch>
            <a:fillRect/>
          </a:stretch>
        </p:blipFill>
        <p:spPr>
          <a:xfrm>
            <a:off x="6481842" y="3749927"/>
            <a:ext cx="506250" cy="472500"/>
          </a:xfrm>
          <a:prstGeom prst="rect">
            <a:avLst/>
          </a:prstGeom>
        </p:spPr>
      </p:pic>
      <p:pic>
        <p:nvPicPr>
          <p:cNvPr id="48" name="Grafik 47"/>
          <p:cNvPicPr>
            <a:picLocks noChangeAspect="1"/>
          </p:cNvPicPr>
          <p:nvPr/>
        </p:nvPicPr>
        <p:blipFill>
          <a:blip r:embed="rId3"/>
          <a:stretch>
            <a:fillRect/>
          </a:stretch>
        </p:blipFill>
        <p:spPr>
          <a:xfrm>
            <a:off x="7917181" y="5386976"/>
            <a:ext cx="506250" cy="472500"/>
          </a:xfrm>
          <a:prstGeom prst="rect">
            <a:avLst/>
          </a:prstGeom>
        </p:spPr>
      </p:pic>
      <p:pic>
        <p:nvPicPr>
          <p:cNvPr id="49" name="Grafik 48"/>
          <p:cNvPicPr>
            <a:picLocks noChangeAspect="1"/>
          </p:cNvPicPr>
          <p:nvPr/>
        </p:nvPicPr>
        <p:blipFill>
          <a:blip r:embed="rId3"/>
          <a:stretch>
            <a:fillRect/>
          </a:stretch>
        </p:blipFill>
        <p:spPr>
          <a:xfrm>
            <a:off x="7491778" y="5655113"/>
            <a:ext cx="506250" cy="472500"/>
          </a:xfrm>
          <a:prstGeom prst="rect">
            <a:avLst/>
          </a:prstGeom>
        </p:spPr>
      </p:pic>
      <p:pic>
        <p:nvPicPr>
          <p:cNvPr id="50" name="Grafik 49"/>
          <p:cNvPicPr>
            <a:picLocks noChangeAspect="1"/>
          </p:cNvPicPr>
          <p:nvPr/>
        </p:nvPicPr>
        <p:blipFill>
          <a:blip r:embed="rId3"/>
          <a:stretch>
            <a:fillRect/>
          </a:stretch>
        </p:blipFill>
        <p:spPr>
          <a:xfrm>
            <a:off x="7274089" y="5220799"/>
            <a:ext cx="506250" cy="472500"/>
          </a:xfrm>
          <a:prstGeom prst="rect">
            <a:avLst/>
          </a:prstGeom>
        </p:spPr>
      </p:pic>
      <p:pic>
        <p:nvPicPr>
          <p:cNvPr id="51" name="Grafik 50"/>
          <p:cNvPicPr>
            <a:picLocks noChangeAspect="1"/>
          </p:cNvPicPr>
          <p:nvPr/>
        </p:nvPicPr>
        <p:blipFill>
          <a:blip r:embed="rId3"/>
          <a:stretch>
            <a:fillRect/>
          </a:stretch>
        </p:blipFill>
        <p:spPr>
          <a:xfrm>
            <a:off x="6763113" y="4660394"/>
            <a:ext cx="506250" cy="472500"/>
          </a:xfrm>
          <a:prstGeom prst="rect">
            <a:avLst/>
          </a:prstGeom>
        </p:spPr>
      </p:pic>
      <p:pic>
        <p:nvPicPr>
          <p:cNvPr id="52" name="Grafik 51"/>
          <p:cNvPicPr>
            <a:picLocks noChangeAspect="1"/>
          </p:cNvPicPr>
          <p:nvPr/>
        </p:nvPicPr>
        <p:blipFill>
          <a:blip r:embed="rId3"/>
          <a:stretch>
            <a:fillRect/>
          </a:stretch>
        </p:blipFill>
        <p:spPr>
          <a:xfrm>
            <a:off x="6261832" y="4841836"/>
            <a:ext cx="506250" cy="472500"/>
          </a:xfrm>
          <a:prstGeom prst="rect">
            <a:avLst/>
          </a:prstGeom>
        </p:spPr>
      </p:pic>
      <p:pic>
        <p:nvPicPr>
          <p:cNvPr id="53" name="Grafik 52"/>
          <p:cNvPicPr>
            <a:picLocks noChangeAspect="1"/>
          </p:cNvPicPr>
          <p:nvPr/>
        </p:nvPicPr>
        <p:blipFill>
          <a:blip r:embed="rId3"/>
          <a:stretch>
            <a:fillRect/>
          </a:stretch>
        </p:blipFill>
        <p:spPr>
          <a:xfrm>
            <a:off x="6455293" y="5315378"/>
            <a:ext cx="506250" cy="472500"/>
          </a:xfrm>
          <a:prstGeom prst="rect">
            <a:avLst/>
          </a:prstGeom>
        </p:spPr>
      </p:pic>
      <p:pic>
        <p:nvPicPr>
          <p:cNvPr id="54" name="Grafik 53"/>
          <p:cNvPicPr>
            <a:picLocks noChangeAspect="1"/>
          </p:cNvPicPr>
          <p:nvPr/>
        </p:nvPicPr>
        <p:blipFill>
          <a:blip r:embed="rId3"/>
          <a:stretch>
            <a:fillRect/>
          </a:stretch>
        </p:blipFill>
        <p:spPr>
          <a:xfrm>
            <a:off x="6718380" y="5608823"/>
            <a:ext cx="506250" cy="472500"/>
          </a:xfrm>
          <a:prstGeom prst="rect">
            <a:avLst/>
          </a:prstGeom>
        </p:spPr>
      </p:pic>
      <p:pic>
        <p:nvPicPr>
          <p:cNvPr id="55" name="Grafik 54"/>
          <p:cNvPicPr>
            <a:picLocks noChangeAspect="1"/>
          </p:cNvPicPr>
          <p:nvPr/>
        </p:nvPicPr>
        <p:blipFill>
          <a:blip r:embed="rId3"/>
          <a:stretch>
            <a:fillRect/>
          </a:stretch>
        </p:blipFill>
        <p:spPr>
          <a:xfrm>
            <a:off x="7379136" y="4334284"/>
            <a:ext cx="506250" cy="472500"/>
          </a:xfrm>
          <a:prstGeom prst="rect">
            <a:avLst/>
          </a:prstGeom>
        </p:spPr>
      </p:pic>
    </p:spTree>
    <p:extLst>
      <p:ext uri="{BB962C8B-B14F-4D97-AF65-F5344CB8AC3E}">
        <p14:creationId xmlns:p14="http://schemas.microsoft.com/office/powerpoint/2010/main" val="149261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1" y="142875"/>
            <a:ext cx="7343912" cy="822325"/>
          </a:xfrm>
        </p:spPr>
        <p:txBody>
          <a:bodyPr/>
          <a:lstStyle/>
          <a:p>
            <a:r>
              <a:rPr lang="en-US" dirty="0"/>
              <a:t>There are two types of vaccines</a:t>
            </a:r>
            <a:endParaRPr lang="de-DE" dirty="0"/>
          </a:p>
        </p:txBody>
      </p:sp>
      <p:sp>
        <p:nvSpPr>
          <p:cNvPr id="3" name="Inhaltsplatzhalter 2"/>
          <p:cNvSpPr>
            <a:spLocks noGrp="1"/>
          </p:cNvSpPr>
          <p:nvPr>
            <p:ph idx="1"/>
          </p:nvPr>
        </p:nvSpPr>
        <p:spPr>
          <a:xfrm>
            <a:off x="1313492" y="1257300"/>
            <a:ext cx="5992378" cy="4984750"/>
          </a:xfrm>
        </p:spPr>
        <p:txBody>
          <a:bodyPr/>
          <a:lstStyle/>
          <a:p>
            <a:pPr marL="457200" indent="-457200">
              <a:buSzPct val="100000"/>
              <a:buFont typeface="+mj-lt"/>
              <a:buAutoNum type="arabicPeriod"/>
            </a:pPr>
            <a:r>
              <a:rPr lang="en-US" sz="2200" b="1" dirty="0"/>
              <a:t>Live attenuated</a:t>
            </a:r>
          </a:p>
          <a:p>
            <a:pPr marL="714375" indent="-269875">
              <a:spcAft>
                <a:spcPts val="0"/>
              </a:spcAft>
              <a:buClr>
                <a:srgbClr val="69AE23"/>
              </a:buClr>
              <a:buSzPct val="120000"/>
              <a:buFont typeface="Arial" panose="020B0604020202020204" pitchFamily="34" charset="0"/>
              <a:buChar char="•"/>
            </a:pPr>
            <a:r>
              <a:rPr lang="en-US" sz="1800" dirty="0"/>
              <a:t>Produced in a laboratory by modifying a disease-producing bacteria or virus.</a:t>
            </a:r>
          </a:p>
          <a:p>
            <a:pPr marL="714375" indent="-269875">
              <a:buClr>
                <a:srgbClr val="69AE23"/>
              </a:buClr>
              <a:buSzPct val="120000"/>
              <a:buFont typeface="Arial" panose="020B0604020202020204" pitchFamily="34" charset="0"/>
              <a:buChar char="•"/>
            </a:pPr>
            <a:r>
              <a:rPr lang="en-US" sz="1800" dirty="0"/>
              <a:t>Able to replicate and produce immunity but without causing illness, e.g. MMR, yellow fever, and varicella vaccines.</a:t>
            </a:r>
          </a:p>
          <a:p>
            <a:pPr marL="457200" indent="-457200">
              <a:buSzPct val="100000"/>
              <a:buFont typeface="+mj-lt"/>
              <a:buAutoNum type="arabicPeriod" startAt="2"/>
            </a:pPr>
            <a:r>
              <a:rPr lang="en-US" sz="2200" b="1" dirty="0"/>
              <a:t>Inactivated</a:t>
            </a:r>
          </a:p>
          <a:p>
            <a:pPr marL="714375" indent="-269875">
              <a:spcAft>
                <a:spcPts val="0"/>
              </a:spcAft>
              <a:buClr>
                <a:srgbClr val="69AE23"/>
              </a:buClr>
              <a:buSzPct val="120000"/>
              <a:buFont typeface="Arial" panose="020B0604020202020204" pitchFamily="34" charset="0"/>
              <a:buChar char="•"/>
            </a:pPr>
            <a:r>
              <a:rPr lang="en-US" sz="1800" dirty="0"/>
              <a:t>Inactivated vaccines are composed of either whole bacteria or viruses, or a fraction of either with a protein or polysaccharide base. e.g. influenza, pertussis.</a:t>
            </a:r>
          </a:p>
          <a:p>
            <a:pPr marL="714375" indent="-269875">
              <a:spcAft>
                <a:spcPts val="0"/>
              </a:spcAft>
              <a:buClr>
                <a:srgbClr val="69AE23"/>
              </a:buClr>
              <a:buSzPct val="120000"/>
              <a:buFont typeface="Arial" panose="020B0604020202020204" pitchFamily="34" charset="0"/>
              <a:buChar char="•"/>
            </a:pPr>
            <a:r>
              <a:rPr lang="en-US" sz="1800" dirty="0"/>
              <a:t>Protein-based vaccines contain toxoids (inactivated bacterial toxins) such as tetanus.</a:t>
            </a:r>
          </a:p>
          <a:p>
            <a:pPr marL="714375" indent="-269875">
              <a:spcAft>
                <a:spcPts val="0"/>
              </a:spcAft>
              <a:buClr>
                <a:srgbClr val="69AE23"/>
              </a:buClr>
              <a:buSzPct val="120000"/>
              <a:buFont typeface="Arial" panose="020B0604020202020204" pitchFamily="34" charset="0"/>
              <a:buChar char="•"/>
            </a:pPr>
            <a:r>
              <a:rPr lang="en-US" sz="1800" dirty="0"/>
              <a:t>Polysaccharide-based vaccines are composed of pure cell-wall polysaccharide from a bacteria., e.g. pneumococcal, meningococcal.</a:t>
            </a:r>
          </a:p>
          <a:p>
            <a:pPr marL="714375" indent="-269875">
              <a:spcAft>
                <a:spcPts val="0"/>
              </a:spcAft>
              <a:buClr>
                <a:srgbClr val="69AE23"/>
              </a:buClr>
              <a:buSzPct val="120000"/>
              <a:buFont typeface="Arial" panose="020B0604020202020204" pitchFamily="34" charset="0"/>
              <a:buChar char="•"/>
            </a:pPr>
            <a:r>
              <a:rPr lang="en-US" sz="1800" dirty="0"/>
              <a:t>Conjugate polysaccharide vaccines (chemically linked to a protein) are more potent, e.g. </a:t>
            </a:r>
            <a:r>
              <a:rPr lang="en-US" sz="1800" dirty="0" err="1"/>
              <a:t>Haemophilus</a:t>
            </a:r>
            <a:r>
              <a:rPr lang="en-US" sz="1800" dirty="0"/>
              <a:t> influenza type b (Hib).</a:t>
            </a:r>
          </a:p>
          <a:p>
            <a:pPr marL="714375" indent="-269875">
              <a:buClr>
                <a:srgbClr val="69AE23"/>
              </a:buClr>
              <a:buSzPct val="120000"/>
              <a:buFont typeface="Arial" panose="020B0604020202020204" pitchFamily="34" charset="0"/>
              <a:buChar char="•"/>
            </a:pPr>
            <a:endParaRPr lang="en-US" sz="1800" dirty="0"/>
          </a:p>
          <a:p>
            <a:endParaRPr lang="de-DE" dirty="0"/>
          </a:p>
        </p:txBody>
      </p:sp>
      <p:sp>
        <p:nvSpPr>
          <p:cNvPr id="6" name="Textfeld 5"/>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2. How do vaccines work?</a:t>
            </a:r>
          </a:p>
        </p:txBody>
      </p:sp>
    </p:spTree>
    <p:extLst>
      <p:ext uri="{BB962C8B-B14F-4D97-AF65-F5344CB8AC3E}">
        <p14:creationId xmlns:p14="http://schemas.microsoft.com/office/powerpoint/2010/main" val="119717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Vaccine schedules</a:t>
            </a:r>
            <a:endParaRPr lang="de-DE" dirty="0"/>
          </a:p>
        </p:txBody>
      </p:sp>
      <p:sp>
        <p:nvSpPr>
          <p:cNvPr id="3" name="Inhaltsplatzhalter 2"/>
          <p:cNvSpPr>
            <a:spLocks noGrp="1"/>
          </p:cNvSpPr>
          <p:nvPr>
            <p:ph idx="1"/>
          </p:nvPr>
        </p:nvSpPr>
        <p:spPr>
          <a:xfrm>
            <a:off x="1299678" y="1257300"/>
            <a:ext cx="7550635" cy="4984750"/>
          </a:xfrm>
        </p:spPr>
        <p:txBody>
          <a:bodyPr/>
          <a:lstStyle/>
          <a:p>
            <a:r>
              <a:rPr lang="en-US" sz="2200" dirty="0"/>
              <a:t>Country specific schedules available on ECDC </a:t>
            </a:r>
            <a:r>
              <a:rPr lang="en-US" sz="2200" dirty="0">
                <a:hlinkClick r:id="rId3"/>
              </a:rPr>
              <a:t>website</a:t>
            </a:r>
            <a:endParaRPr lang="de-DE" sz="2200" dirty="0"/>
          </a:p>
        </p:txBody>
      </p:sp>
      <p:pic>
        <p:nvPicPr>
          <p:cNvPr id="5" name="Grafik 4"/>
          <p:cNvPicPr>
            <a:picLocks noChangeAspect="1"/>
          </p:cNvPicPr>
          <p:nvPr/>
        </p:nvPicPr>
        <p:blipFill rotWithShape="1">
          <a:blip r:embed="rId4"/>
          <a:srcRect b="3822"/>
          <a:stretch/>
        </p:blipFill>
        <p:spPr>
          <a:xfrm>
            <a:off x="1299678" y="1747497"/>
            <a:ext cx="6596548" cy="4344693"/>
          </a:xfrm>
          <a:prstGeom prst="rect">
            <a:avLst/>
          </a:prstGeom>
        </p:spPr>
      </p:pic>
      <p:sp>
        <p:nvSpPr>
          <p:cNvPr id="8" name="Textfeld 7"/>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2. How do vaccines work?</a:t>
            </a:r>
          </a:p>
        </p:txBody>
      </p:sp>
    </p:spTree>
    <p:extLst>
      <p:ext uri="{BB962C8B-B14F-4D97-AF65-F5344CB8AC3E}">
        <p14:creationId xmlns:p14="http://schemas.microsoft.com/office/powerpoint/2010/main" val="19215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2421" y="142875"/>
            <a:ext cx="7999877" cy="822325"/>
          </a:xfrm>
        </p:spPr>
        <p:txBody>
          <a:bodyPr/>
          <a:lstStyle/>
          <a:p>
            <a:r>
              <a:rPr lang="en-US" dirty="0"/>
              <a:t>Example – Swedish vaccine schedule for children</a:t>
            </a:r>
            <a:endParaRPr lang="de-DE" dirty="0"/>
          </a:p>
        </p:txBody>
      </p:sp>
      <p:grpSp>
        <p:nvGrpSpPr>
          <p:cNvPr id="4" name="Gruppieren 3"/>
          <p:cNvGrpSpPr/>
          <p:nvPr/>
        </p:nvGrpSpPr>
        <p:grpSpPr>
          <a:xfrm>
            <a:off x="1290748" y="1340753"/>
            <a:ext cx="7767527" cy="5067494"/>
            <a:chOff x="2038350" y="1257300"/>
            <a:chExt cx="7767527" cy="5067494"/>
          </a:xfrm>
        </p:grpSpPr>
        <p:pic>
          <p:nvPicPr>
            <p:cNvPr id="5" name="Grafik 4"/>
            <p:cNvPicPr>
              <a:picLocks noChangeAspect="1"/>
            </p:cNvPicPr>
            <p:nvPr/>
          </p:nvPicPr>
          <p:blipFill rotWithShape="1">
            <a:blip r:embed="rId3"/>
            <a:srcRect r="1021" b="70989"/>
            <a:stretch/>
          </p:blipFill>
          <p:spPr>
            <a:xfrm>
              <a:off x="2038350" y="1257300"/>
              <a:ext cx="7767527" cy="1447800"/>
            </a:xfrm>
            <a:prstGeom prst="rect">
              <a:avLst/>
            </a:prstGeom>
          </p:spPr>
        </p:pic>
        <p:pic>
          <p:nvPicPr>
            <p:cNvPr id="8" name="Grafik 7"/>
            <p:cNvPicPr>
              <a:picLocks noChangeAspect="1"/>
            </p:cNvPicPr>
            <p:nvPr/>
          </p:nvPicPr>
          <p:blipFill rotWithShape="1">
            <a:blip r:embed="rId3"/>
            <a:srcRect l="19006" t="29584" r="1021" b="4568"/>
            <a:stretch/>
          </p:blipFill>
          <p:spPr>
            <a:xfrm>
              <a:off x="2038350" y="2733675"/>
              <a:ext cx="6276054" cy="3286126"/>
            </a:xfrm>
            <a:prstGeom prst="rect">
              <a:avLst/>
            </a:prstGeom>
          </p:spPr>
        </p:pic>
        <p:pic>
          <p:nvPicPr>
            <p:cNvPr id="9" name="Grafik 8"/>
            <p:cNvPicPr>
              <a:picLocks noChangeAspect="1"/>
            </p:cNvPicPr>
            <p:nvPr/>
          </p:nvPicPr>
          <p:blipFill rotWithShape="1">
            <a:blip r:embed="rId3"/>
            <a:srcRect t="95814" r="74715" b="-1543"/>
            <a:stretch/>
          </p:blipFill>
          <p:spPr>
            <a:xfrm>
              <a:off x="2038350" y="6038850"/>
              <a:ext cx="1984297" cy="285944"/>
            </a:xfrm>
            <a:prstGeom prst="rect">
              <a:avLst/>
            </a:prstGeom>
          </p:spPr>
        </p:pic>
      </p:grpSp>
      <p:sp>
        <p:nvSpPr>
          <p:cNvPr id="10" name="Textfeld 9"/>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2. How do vaccines work?</a:t>
            </a:r>
          </a:p>
        </p:txBody>
      </p:sp>
    </p:spTree>
    <p:extLst>
      <p:ext uri="{BB962C8B-B14F-4D97-AF65-F5344CB8AC3E}">
        <p14:creationId xmlns:p14="http://schemas.microsoft.com/office/powerpoint/2010/main" val="186635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Diseases versus side effects of vaccination </a:t>
            </a:r>
            <a:br>
              <a:rPr lang="en-GB" dirty="0"/>
            </a:br>
            <a:r>
              <a:rPr lang="en-GB" dirty="0"/>
              <a:t>(examples) </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532732880"/>
              </p:ext>
            </p:extLst>
          </p:nvPr>
        </p:nvGraphicFramePr>
        <p:xfrm>
          <a:off x="1313490" y="1800664"/>
          <a:ext cx="7830510" cy="4146841"/>
        </p:xfrm>
        <a:graphic>
          <a:graphicData uri="http://schemas.openxmlformats.org/drawingml/2006/table">
            <a:tbl>
              <a:tblPr firstRow="1" firstCol="1" bandRow="1">
                <a:tableStyleId>{5C22544A-7EE6-4342-B048-85BDC9FD1C3A}</a:tableStyleId>
              </a:tblPr>
              <a:tblGrid>
                <a:gridCol w="795588">
                  <a:extLst>
                    <a:ext uri="{9D8B030D-6E8A-4147-A177-3AD203B41FA5}">
                      <a16:colId xmlns:a16="http://schemas.microsoft.com/office/drawing/2014/main" xmlns="" val="20000"/>
                    </a:ext>
                  </a:extLst>
                </a:gridCol>
                <a:gridCol w="3180374">
                  <a:extLst>
                    <a:ext uri="{9D8B030D-6E8A-4147-A177-3AD203B41FA5}">
                      <a16:colId xmlns:a16="http://schemas.microsoft.com/office/drawing/2014/main" xmlns="" val="20001"/>
                    </a:ext>
                  </a:extLst>
                </a:gridCol>
                <a:gridCol w="3854548">
                  <a:extLst>
                    <a:ext uri="{9D8B030D-6E8A-4147-A177-3AD203B41FA5}">
                      <a16:colId xmlns:a16="http://schemas.microsoft.com/office/drawing/2014/main" xmlns="" val="20002"/>
                    </a:ext>
                  </a:extLst>
                </a:gridCol>
              </a:tblGrid>
              <a:tr h="192051">
                <a:tc>
                  <a:txBody>
                    <a:bodyPr/>
                    <a:lstStyle/>
                    <a:p>
                      <a:pPr algn="l">
                        <a:lnSpc>
                          <a:spcPct val="107000"/>
                        </a:lnSpc>
                        <a:spcAft>
                          <a:spcPts val="0"/>
                        </a:spcAft>
                      </a:pPr>
                      <a:r>
                        <a:rPr lang="en-GB" sz="1200" dirty="0">
                          <a:effectLst/>
                          <a:latin typeface="Arial Narrow" panose="020B0606020202030204" pitchFamily="34" charset="0"/>
                        </a:rPr>
                        <a:t>Disease</a:t>
                      </a:r>
                      <a:endParaRPr lang="de-DE"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ABE"/>
                    </a:solidFill>
                  </a:tcPr>
                </a:tc>
                <a:tc>
                  <a:txBody>
                    <a:bodyPr/>
                    <a:lstStyle/>
                    <a:p>
                      <a:pPr algn="l">
                        <a:lnSpc>
                          <a:spcPct val="107000"/>
                        </a:lnSpc>
                        <a:spcAft>
                          <a:spcPts val="0"/>
                        </a:spcAft>
                      </a:pPr>
                      <a:r>
                        <a:rPr lang="en-GB" sz="1200" dirty="0">
                          <a:effectLst/>
                          <a:latin typeface="Arial Narrow" panose="020B0606020202030204" pitchFamily="34" charset="0"/>
                        </a:rPr>
                        <a:t>Effects of the disease</a:t>
                      </a:r>
                      <a:endParaRPr lang="de-DE"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BBABE"/>
                    </a:solidFill>
                  </a:tcPr>
                </a:tc>
                <a:tc>
                  <a:txBody>
                    <a:bodyPr/>
                    <a:lstStyle/>
                    <a:p>
                      <a:pPr algn="l">
                        <a:lnSpc>
                          <a:spcPct val="107000"/>
                        </a:lnSpc>
                        <a:spcAft>
                          <a:spcPts val="0"/>
                        </a:spcAft>
                      </a:pPr>
                      <a:r>
                        <a:rPr lang="en-GB" sz="1200" dirty="0">
                          <a:effectLst/>
                          <a:latin typeface="Arial Narrow" panose="020B0606020202030204" pitchFamily="34" charset="0"/>
                        </a:rPr>
                        <a:t>Possible</a:t>
                      </a:r>
                      <a:r>
                        <a:rPr lang="en-GB" sz="1200" baseline="0" dirty="0">
                          <a:effectLst/>
                          <a:latin typeface="Arial Narrow" panose="020B0606020202030204" pitchFamily="34" charset="0"/>
                        </a:rPr>
                        <a:t> s</a:t>
                      </a:r>
                      <a:r>
                        <a:rPr lang="en-GB" sz="1200" dirty="0">
                          <a:effectLst/>
                          <a:latin typeface="Arial Narrow" panose="020B0606020202030204" pitchFamily="34" charset="0"/>
                        </a:rPr>
                        <a:t>ide effects of the vaccine</a:t>
                      </a:r>
                      <a:endParaRPr lang="de-DE"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6BBABE"/>
                    </a:solidFill>
                  </a:tcPr>
                </a:tc>
                <a:extLst>
                  <a:ext uri="{0D108BD9-81ED-4DB2-BD59-A6C34878D82A}">
                    <a16:rowId xmlns:a16="http://schemas.microsoft.com/office/drawing/2014/main" xmlns="" val="10000"/>
                  </a:ext>
                </a:extLst>
              </a:tr>
              <a:tr h="608589">
                <a:tc>
                  <a:txBody>
                    <a:bodyPr/>
                    <a:lstStyle/>
                    <a:p>
                      <a:pPr algn="l">
                        <a:lnSpc>
                          <a:spcPct val="107000"/>
                        </a:lnSpc>
                        <a:spcAft>
                          <a:spcPts val="0"/>
                        </a:spcAft>
                      </a:pPr>
                      <a:r>
                        <a:rPr lang="en-GB" sz="1200" dirty="0">
                          <a:effectLst/>
                          <a:latin typeface="Arial Narrow" panose="020B0606020202030204" pitchFamily="34" charset="0"/>
                        </a:rPr>
                        <a:t>Diphtheria</a:t>
                      </a:r>
                      <a:endParaRPr lang="de-DE"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BBABE"/>
                    </a:solidFill>
                  </a:tcPr>
                </a:tc>
                <a:tc>
                  <a:txBody>
                    <a:bodyPr/>
                    <a:lstStyle/>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Severe sore throat, marked weakness, </a:t>
                      </a:r>
                      <a:r>
                        <a:rPr lang="en-GB" sz="1200" b="1" dirty="0">
                          <a:solidFill>
                            <a:srgbClr val="C00000"/>
                          </a:solidFill>
                          <a:effectLst/>
                          <a:latin typeface="Arial Narrow" panose="020B0606020202030204" pitchFamily="34" charset="0"/>
                        </a:rPr>
                        <a:t>nerve</a:t>
                      </a:r>
                      <a:r>
                        <a:rPr lang="en-GB" sz="1200" b="1" dirty="0">
                          <a:solidFill>
                            <a:srgbClr val="FF0000"/>
                          </a:solidFill>
                          <a:effectLst/>
                          <a:latin typeface="Arial Narrow" panose="020B0606020202030204" pitchFamily="34" charset="0"/>
                        </a:rPr>
                        <a:t> </a:t>
                      </a:r>
                      <a:r>
                        <a:rPr lang="en-GB" sz="1200" b="1" kern="1200" dirty="0">
                          <a:solidFill>
                            <a:srgbClr val="C00000"/>
                          </a:solidFill>
                          <a:effectLst/>
                          <a:latin typeface="Arial Narrow" panose="020B0606020202030204" pitchFamily="34" charset="0"/>
                          <a:ea typeface="+mn-ea"/>
                          <a:cs typeface="+mn-cs"/>
                        </a:rPr>
                        <a:t>damage</a:t>
                      </a:r>
                      <a:r>
                        <a:rPr lang="en-GB" sz="1200" b="1" dirty="0">
                          <a:solidFill>
                            <a:schemeClr val="tx1">
                              <a:lumMod val="65000"/>
                              <a:lumOff val="35000"/>
                            </a:schemeClr>
                          </a:solidFill>
                          <a:effectLst/>
                          <a:latin typeface="Arial Narrow" panose="020B0606020202030204" pitchFamily="34" charset="0"/>
                        </a:rPr>
                        <a:t>, heart failure. </a:t>
                      </a:r>
                      <a:r>
                        <a:rPr lang="en-GB" sz="1200" b="1" kern="1200" dirty="0">
                          <a:solidFill>
                            <a:srgbClr val="C00000"/>
                          </a:solidFill>
                          <a:effectLst/>
                          <a:latin typeface="Arial Narrow" panose="020B0606020202030204" pitchFamily="34" charset="0"/>
                          <a:ea typeface="+mn-ea"/>
                          <a:cs typeface="+mn-cs"/>
                        </a:rPr>
                        <a:t>Death</a:t>
                      </a:r>
                      <a:r>
                        <a:rPr lang="en-GB" sz="1200" b="1" dirty="0">
                          <a:solidFill>
                            <a:schemeClr val="tx1">
                              <a:lumMod val="65000"/>
                              <a:lumOff val="35000"/>
                            </a:schemeClr>
                          </a:solidFill>
                          <a:effectLst/>
                          <a:latin typeface="Arial Narrow" panose="020B0606020202030204" pitchFamily="34" charset="0"/>
                        </a:rPr>
                        <a:t> in 10% of cases.</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0"/>
                        </a:spcAft>
                        <a:tabLst>
                          <a:tab pos="248920" algn="l"/>
                        </a:tabLst>
                      </a:pPr>
                      <a:r>
                        <a:rPr lang="en-GB" sz="1200" b="1" dirty="0" err="1">
                          <a:solidFill>
                            <a:schemeClr val="tx1">
                              <a:lumMod val="65000"/>
                              <a:lumOff val="35000"/>
                            </a:schemeClr>
                          </a:solidFill>
                          <a:effectLst/>
                          <a:latin typeface="Arial Narrow" panose="020B0606020202030204" pitchFamily="34" charset="0"/>
                        </a:rPr>
                        <a:t>DTaP</a:t>
                      </a:r>
                      <a:r>
                        <a:rPr lang="en-GB" sz="1200" b="1" dirty="0">
                          <a:solidFill>
                            <a:schemeClr val="tx1">
                              <a:lumMod val="65000"/>
                              <a:lumOff val="35000"/>
                            </a:schemeClr>
                          </a:solidFill>
                          <a:effectLst/>
                          <a:latin typeface="Arial Narrow" panose="020B0606020202030204" pitchFamily="34" charset="0"/>
                        </a:rPr>
                        <a:t> vaccine: 20% of infants have local redness, pain; less than 5% have fever; more redness and swelling occurs with booster at </a:t>
                      </a:r>
                      <a:r>
                        <a:rPr lang="en-GB" sz="1200" b="1" kern="1200" spc="100" baseline="0" dirty="0">
                          <a:solidFill>
                            <a:schemeClr val="tx1">
                              <a:lumMod val="65000"/>
                              <a:lumOff val="35000"/>
                            </a:schemeClr>
                          </a:solidFill>
                          <a:effectLst/>
                          <a:latin typeface="Arial Narrow" panose="020B0606020202030204" pitchFamily="34" charset="0"/>
                          <a:ea typeface="+mn-ea"/>
                          <a:cs typeface="+mn-cs"/>
                        </a:rPr>
                        <a:t>4–</a:t>
                      </a:r>
                      <a:r>
                        <a:rPr lang="en-GB" sz="1200" b="1" dirty="0">
                          <a:solidFill>
                            <a:schemeClr val="tx1">
                              <a:lumMod val="65000"/>
                              <a:lumOff val="35000"/>
                            </a:schemeClr>
                          </a:solidFill>
                          <a:effectLst/>
                          <a:latin typeface="Arial Narrow" panose="020B0606020202030204" pitchFamily="34" charset="0"/>
                        </a:rPr>
                        <a:t>6 years of age.</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00320">
                <a:tc>
                  <a:txBody>
                    <a:bodyPr/>
                    <a:lstStyle/>
                    <a:p>
                      <a:pPr algn="l">
                        <a:lnSpc>
                          <a:spcPct val="107000"/>
                        </a:lnSpc>
                        <a:spcAft>
                          <a:spcPts val="0"/>
                        </a:spcAft>
                      </a:pPr>
                      <a:r>
                        <a:rPr lang="en-GB" sz="1200" dirty="0">
                          <a:effectLst/>
                          <a:latin typeface="Arial Narrow" panose="020B0606020202030204" pitchFamily="34" charset="0"/>
                        </a:rPr>
                        <a:t>Tetanus</a:t>
                      </a:r>
                      <a:endParaRPr lang="de-DE"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ABE"/>
                    </a:solidFill>
                  </a:tcPr>
                </a:tc>
                <a:tc>
                  <a:txBody>
                    <a:bodyPr/>
                    <a:lstStyle/>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Toxin affects nerve endings leading to </a:t>
                      </a:r>
                      <a:r>
                        <a:rPr lang="en-GB" sz="1200" b="1" kern="1200" dirty="0">
                          <a:solidFill>
                            <a:srgbClr val="C00000"/>
                          </a:solidFill>
                          <a:effectLst/>
                          <a:latin typeface="Arial Narrow" panose="020B0606020202030204" pitchFamily="34" charset="0"/>
                          <a:ea typeface="+mn-ea"/>
                          <a:cs typeface="+mn-cs"/>
                        </a:rPr>
                        <a:t>painful</a:t>
                      </a:r>
                      <a:r>
                        <a:rPr lang="en-GB" sz="1200" b="1" dirty="0">
                          <a:solidFill>
                            <a:srgbClr val="FF0000"/>
                          </a:solidFill>
                          <a:effectLst/>
                          <a:latin typeface="Arial Narrow" panose="020B0606020202030204" pitchFamily="34" charset="0"/>
                        </a:rPr>
                        <a:t> </a:t>
                      </a:r>
                      <a:r>
                        <a:rPr lang="en-GB" sz="1200" b="1" kern="1200" dirty="0">
                          <a:solidFill>
                            <a:srgbClr val="C00000"/>
                          </a:solidFill>
                          <a:effectLst/>
                          <a:latin typeface="Arial Narrow" panose="020B0606020202030204" pitchFamily="34" charset="0"/>
                          <a:ea typeface="+mn-ea"/>
                          <a:cs typeface="+mn-cs"/>
                        </a:rPr>
                        <a:t>muscle</a:t>
                      </a:r>
                      <a:r>
                        <a:rPr lang="en-GB" sz="1200" b="1" dirty="0">
                          <a:solidFill>
                            <a:srgbClr val="FF0000"/>
                          </a:solidFill>
                          <a:effectLst/>
                          <a:latin typeface="Arial Narrow" panose="020B0606020202030204" pitchFamily="34" charset="0"/>
                        </a:rPr>
                        <a:t> </a:t>
                      </a:r>
                      <a:r>
                        <a:rPr lang="en-GB" sz="1200" b="1" kern="1200" dirty="0">
                          <a:solidFill>
                            <a:srgbClr val="C00000"/>
                          </a:solidFill>
                          <a:effectLst/>
                          <a:latin typeface="Arial Narrow" panose="020B0606020202030204" pitchFamily="34" charset="0"/>
                          <a:ea typeface="+mn-ea"/>
                          <a:cs typeface="+mn-cs"/>
                        </a:rPr>
                        <a:t>spasms</a:t>
                      </a:r>
                      <a:r>
                        <a:rPr lang="en-GB" sz="1200" b="1" dirty="0">
                          <a:solidFill>
                            <a:schemeClr val="tx1">
                              <a:lumMod val="65000"/>
                              <a:lumOff val="35000"/>
                            </a:schemeClr>
                          </a:solidFill>
                          <a:effectLst/>
                          <a:latin typeface="Arial Narrow" panose="020B0606020202030204" pitchFamily="34" charset="0"/>
                        </a:rPr>
                        <a:t> and seizures.</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CFD"/>
                    </a:solidFill>
                  </a:tcPr>
                </a:tc>
                <a:tc>
                  <a:txBody>
                    <a:bodyPr/>
                    <a:lstStyle/>
                    <a:p>
                      <a:pPr algn="l">
                        <a:lnSpc>
                          <a:spcPct val="107000"/>
                        </a:lnSpc>
                        <a:spcAft>
                          <a:spcPts val="0"/>
                        </a:spcAft>
                      </a:pPr>
                      <a:r>
                        <a:rPr lang="en-US" sz="1200" b="1" dirty="0">
                          <a:solidFill>
                            <a:schemeClr val="tx1">
                              <a:lumMod val="65000"/>
                              <a:lumOff val="35000"/>
                            </a:schemeClr>
                          </a:solidFill>
                          <a:effectLst/>
                          <a:latin typeface="Arial Narrow" panose="020B0606020202030204" pitchFamily="34" charset="0"/>
                        </a:rPr>
                        <a:t>See above as for </a:t>
                      </a:r>
                      <a:r>
                        <a:rPr lang="en-US" sz="1200" b="1" dirty="0" err="1">
                          <a:solidFill>
                            <a:schemeClr val="tx1">
                              <a:lumMod val="65000"/>
                              <a:lumOff val="35000"/>
                            </a:schemeClr>
                          </a:solidFill>
                          <a:effectLst/>
                          <a:latin typeface="Arial Narrow" panose="020B0606020202030204" pitchFamily="34" charset="0"/>
                        </a:rPr>
                        <a:t>DTaP</a:t>
                      </a:r>
                      <a:r>
                        <a:rPr lang="en-GB" sz="1200" b="1" dirty="0">
                          <a:solidFill>
                            <a:schemeClr val="tx1">
                              <a:lumMod val="65000"/>
                              <a:lumOff val="35000"/>
                            </a:schemeClr>
                          </a:solidFill>
                          <a:effectLst/>
                          <a:latin typeface="Arial Narrow" panose="020B0606020202030204" pitchFamily="34" charset="0"/>
                        </a:rPr>
                        <a:t>.</a:t>
                      </a:r>
                      <a:endParaRPr lang="de-DE" sz="1200" b="1" dirty="0">
                        <a:solidFill>
                          <a:schemeClr val="tx1">
                            <a:lumMod val="65000"/>
                            <a:lumOff val="35000"/>
                          </a:schemeClr>
                        </a:solidFill>
                        <a:effectLst/>
                        <a:latin typeface="Arial Narrow" panose="020B0606020202030204" pitchFamily="34" charset="0"/>
                      </a:endParaRPr>
                    </a:p>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Local redness and pain common with adult booster.</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CFD"/>
                    </a:solidFill>
                  </a:tcPr>
                </a:tc>
                <a:extLst>
                  <a:ext uri="{0D108BD9-81ED-4DB2-BD59-A6C34878D82A}">
                    <a16:rowId xmlns:a16="http://schemas.microsoft.com/office/drawing/2014/main" xmlns="" val="10002"/>
                  </a:ext>
                </a:extLst>
              </a:tr>
              <a:tr h="642133">
                <a:tc>
                  <a:txBody>
                    <a:bodyPr/>
                    <a:lstStyle/>
                    <a:p>
                      <a:pPr algn="l">
                        <a:lnSpc>
                          <a:spcPct val="107000"/>
                        </a:lnSpc>
                        <a:spcAft>
                          <a:spcPts val="0"/>
                        </a:spcAft>
                      </a:pPr>
                      <a:r>
                        <a:rPr lang="en-GB" sz="1200" dirty="0">
                          <a:effectLst/>
                          <a:latin typeface="Arial Narrow" panose="020B0606020202030204" pitchFamily="34" charset="0"/>
                        </a:rPr>
                        <a:t>Pertussis</a:t>
                      </a:r>
                      <a:endParaRPr lang="de-DE"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ABE"/>
                    </a:solidFill>
                  </a:tcPr>
                </a:tc>
                <a:tc>
                  <a:txBody>
                    <a:bodyPr/>
                    <a:lstStyle/>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Severe spasms of cough lasting </a:t>
                      </a:r>
                      <a:r>
                        <a:rPr lang="en-GB" sz="1200" b="1" kern="1200" spc="100" baseline="0" dirty="0">
                          <a:solidFill>
                            <a:schemeClr val="tx1">
                              <a:lumMod val="65000"/>
                              <a:lumOff val="35000"/>
                            </a:schemeClr>
                          </a:solidFill>
                          <a:effectLst/>
                          <a:latin typeface="Arial Narrow" panose="020B0606020202030204" pitchFamily="34" charset="0"/>
                          <a:ea typeface="+mn-ea"/>
                          <a:cs typeface="+mn-cs"/>
                        </a:rPr>
                        <a:t>3–</a:t>
                      </a:r>
                      <a:r>
                        <a:rPr lang="en-GB" sz="1200" b="1" dirty="0">
                          <a:solidFill>
                            <a:schemeClr val="tx1">
                              <a:lumMod val="65000"/>
                              <a:lumOff val="35000"/>
                            </a:schemeClr>
                          </a:solidFill>
                          <a:effectLst/>
                          <a:latin typeface="Arial Narrow" panose="020B0606020202030204" pitchFamily="34" charset="0"/>
                        </a:rPr>
                        <a:t>6 weeks, pneumonia, convulsions. </a:t>
                      </a:r>
                      <a:r>
                        <a:rPr lang="en-GB" sz="1200" b="1" kern="1200" dirty="0">
                          <a:solidFill>
                            <a:srgbClr val="C00000"/>
                          </a:solidFill>
                          <a:effectLst/>
                          <a:latin typeface="Arial Narrow" panose="020B0606020202030204" pitchFamily="34" charset="0"/>
                          <a:ea typeface="+mn-ea"/>
                          <a:cs typeface="+mn-cs"/>
                        </a:rPr>
                        <a:t>Brain</a:t>
                      </a:r>
                      <a:r>
                        <a:rPr lang="en-GB" sz="1200" b="1" dirty="0">
                          <a:solidFill>
                            <a:srgbClr val="FF0000"/>
                          </a:solidFill>
                          <a:effectLst/>
                          <a:latin typeface="Arial Narrow" panose="020B0606020202030204" pitchFamily="34" charset="0"/>
                        </a:rPr>
                        <a:t> </a:t>
                      </a:r>
                      <a:r>
                        <a:rPr lang="en-GB" sz="1200" b="1" kern="1200" dirty="0">
                          <a:solidFill>
                            <a:srgbClr val="C00000"/>
                          </a:solidFill>
                          <a:effectLst/>
                          <a:latin typeface="Arial Narrow" panose="020B0606020202030204" pitchFamily="34" charset="0"/>
                          <a:ea typeface="+mn-ea"/>
                          <a:cs typeface="+mn-cs"/>
                        </a:rPr>
                        <a:t>damage</a:t>
                      </a:r>
                      <a:r>
                        <a:rPr lang="en-GB" sz="1200" b="1" dirty="0">
                          <a:solidFill>
                            <a:schemeClr val="tx1">
                              <a:lumMod val="65000"/>
                              <a:lumOff val="35000"/>
                            </a:schemeClr>
                          </a:solidFill>
                          <a:effectLst/>
                          <a:latin typeface="Arial Narrow" panose="020B0606020202030204" pitchFamily="34" charset="0"/>
                        </a:rPr>
                        <a:t> or death in 1 of every 400 infants.</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US" sz="1200" b="1" dirty="0">
                          <a:solidFill>
                            <a:schemeClr val="tx1">
                              <a:lumMod val="65000"/>
                              <a:lumOff val="35000"/>
                            </a:schemeClr>
                          </a:solidFill>
                          <a:effectLst/>
                          <a:latin typeface="Arial Narrow" panose="020B0606020202030204" pitchFamily="34" charset="0"/>
                        </a:rPr>
                        <a:t>See above as for </a:t>
                      </a:r>
                      <a:r>
                        <a:rPr lang="en-US" sz="1200" b="1" dirty="0" err="1">
                          <a:solidFill>
                            <a:schemeClr val="tx1">
                              <a:lumMod val="65000"/>
                              <a:lumOff val="35000"/>
                            </a:schemeClr>
                          </a:solidFill>
                          <a:effectLst/>
                          <a:latin typeface="Arial Narrow" panose="020B0606020202030204" pitchFamily="34" charset="0"/>
                        </a:rPr>
                        <a:t>DTaP</a:t>
                      </a:r>
                      <a:r>
                        <a:rPr lang="en-GB" sz="1200" b="1" dirty="0">
                          <a:solidFill>
                            <a:schemeClr val="tx1">
                              <a:lumMod val="65000"/>
                              <a:lumOff val="35000"/>
                            </a:schemeClr>
                          </a:solidFill>
                          <a:effectLst/>
                          <a:latin typeface="Arial Narrow" panose="020B0606020202030204" pitchFamily="34" charset="0"/>
                        </a:rPr>
                        <a:t>.</a:t>
                      </a:r>
                      <a:endParaRPr lang="de-DE" sz="1200" b="1" dirty="0">
                        <a:solidFill>
                          <a:schemeClr val="tx1">
                            <a:lumMod val="65000"/>
                            <a:lumOff val="35000"/>
                          </a:schemeClr>
                        </a:solidFill>
                        <a:effectLst/>
                        <a:latin typeface="Arial Narrow" panose="020B0606020202030204" pitchFamily="34" charset="0"/>
                      </a:endParaRPr>
                    </a:p>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The risk of brain damage after pertussis vaccine is too small,</a:t>
                      </a:r>
                      <a:r>
                        <a:rPr lang="en-GB" sz="1200" b="1" baseline="0" dirty="0">
                          <a:solidFill>
                            <a:schemeClr val="tx1">
                              <a:lumMod val="65000"/>
                              <a:lumOff val="35000"/>
                            </a:schemeClr>
                          </a:solidFill>
                          <a:effectLst/>
                          <a:latin typeface="Arial Narrow" panose="020B0606020202030204" pitchFamily="34" charset="0"/>
                        </a:rPr>
                        <a:t> if any, </a:t>
                      </a:r>
                      <a:r>
                        <a:rPr lang="en-GB" sz="1200" b="1" dirty="0">
                          <a:solidFill>
                            <a:schemeClr val="tx1">
                              <a:lumMod val="65000"/>
                              <a:lumOff val="35000"/>
                            </a:schemeClr>
                          </a:solidFill>
                          <a:effectLst/>
                          <a:latin typeface="Arial Narrow" panose="020B0606020202030204" pitchFamily="34" charset="0"/>
                        </a:rPr>
                        <a:t>to be measured.</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06230">
                <a:tc>
                  <a:txBody>
                    <a:bodyPr/>
                    <a:lstStyle/>
                    <a:p>
                      <a:pPr algn="l">
                        <a:lnSpc>
                          <a:spcPct val="107000"/>
                        </a:lnSpc>
                        <a:spcAft>
                          <a:spcPts val="0"/>
                        </a:spcAft>
                      </a:pPr>
                      <a:r>
                        <a:rPr lang="en-GB" sz="1200" dirty="0">
                          <a:effectLst/>
                          <a:latin typeface="Arial Narrow" panose="020B0606020202030204" pitchFamily="34" charset="0"/>
                        </a:rPr>
                        <a:t>Polio</a:t>
                      </a:r>
                      <a:endParaRPr lang="de-DE"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ABE"/>
                    </a:solidFill>
                  </a:tcPr>
                </a:tc>
                <a:tc>
                  <a:txBody>
                    <a:bodyPr/>
                    <a:lstStyle/>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Muscle paralysis in 1 out of 200 persons infected with polio. </a:t>
                      </a:r>
                      <a:r>
                        <a:rPr lang="en-GB" sz="1200" b="1" kern="1200" dirty="0">
                          <a:solidFill>
                            <a:srgbClr val="C00000"/>
                          </a:solidFill>
                          <a:effectLst/>
                          <a:latin typeface="Arial Narrow" panose="020B0606020202030204" pitchFamily="34" charset="0"/>
                          <a:ea typeface="+mn-ea"/>
                          <a:cs typeface="+mn-cs"/>
                        </a:rPr>
                        <a:t>Death</a:t>
                      </a:r>
                      <a:r>
                        <a:rPr lang="en-GB" sz="1200" b="1" dirty="0">
                          <a:solidFill>
                            <a:schemeClr val="tx1">
                              <a:lumMod val="65000"/>
                              <a:lumOff val="35000"/>
                            </a:schemeClr>
                          </a:solidFill>
                          <a:effectLst/>
                          <a:latin typeface="Arial Narrow" panose="020B0606020202030204" pitchFamily="34" charset="0"/>
                        </a:rPr>
                        <a:t> in severe cases.</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CFD"/>
                    </a:solidFill>
                  </a:tcPr>
                </a:tc>
                <a:tc>
                  <a:txBody>
                    <a:bodyPr/>
                    <a:lstStyle/>
                    <a:p>
                      <a:pPr marL="0" indent="0" algn="l">
                        <a:lnSpc>
                          <a:spcPct val="107000"/>
                        </a:lnSpc>
                        <a:spcAft>
                          <a:spcPts val="0"/>
                        </a:spcAft>
                      </a:pPr>
                      <a:r>
                        <a:rPr lang="en-GB" sz="1200" b="1" dirty="0" err="1">
                          <a:solidFill>
                            <a:schemeClr val="tx1">
                              <a:lumMod val="65000"/>
                              <a:lumOff val="35000"/>
                            </a:schemeClr>
                          </a:solidFill>
                          <a:effectLst/>
                          <a:latin typeface="Arial Narrow" panose="020B0606020202030204" pitchFamily="34" charset="0"/>
                        </a:rPr>
                        <a:t>IPV</a:t>
                      </a:r>
                      <a:r>
                        <a:rPr lang="en-GB" sz="1200" b="1" dirty="0">
                          <a:solidFill>
                            <a:schemeClr val="tx1">
                              <a:lumMod val="65000"/>
                              <a:lumOff val="35000"/>
                            </a:schemeClr>
                          </a:solidFill>
                          <a:effectLst/>
                          <a:latin typeface="Arial Narrow" panose="020B0606020202030204" pitchFamily="34" charset="0"/>
                        </a:rPr>
                        <a:t>: No risk of disease from vaccine.</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CFD"/>
                    </a:solidFill>
                  </a:tcPr>
                </a:tc>
                <a:extLst>
                  <a:ext uri="{0D108BD9-81ED-4DB2-BD59-A6C34878D82A}">
                    <a16:rowId xmlns:a16="http://schemas.microsoft.com/office/drawing/2014/main" xmlns="" val="10004"/>
                  </a:ext>
                </a:extLst>
              </a:tr>
              <a:tr h="400320">
                <a:tc>
                  <a:txBody>
                    <a:bodyPr/>
                    <a:lstStyle/>
                    <a:p>
                      <a:pPr algn="l">
                        <a:lnSpc>
                          <a:spcPct val="107000"/>
                        </a:lnSpc>
                        <a:spcAft>
                          <a:spcPts val="0"/>
                        </a:spcAft>
                      </a:pPr>
                      <a:r>
                        <a:rPr lang="en-GB" sz="1200" dirty="0">
                          <a:effectLst/>
                          <a:latin typeface="Arial Narrow" panose="020B0606020202030204" pitchFamily="34" charset="0"/>
                        </a:rPr>
                        <a:t>Hib</a:t>
                      </a:r>
                      <a:endParaRPr lang="de-DE"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ABE"/>
                    </a:solidFill>
                  </a:tcPr>
                </a:tc>
                <a:tc>
                  <a:txBody>
                    <a:bodyPr/>
                    <a:lstStyle/>
                    <a:p>
                      <a:pPr algn="l">
                        <a:lnSpc>
                          <a:spcPct val="107000"/>
                        </a:lnSpc>
                        <a:spcAft>
                          <a:spcPts val="0"/>
                        </a:spcAft>
                      </a:pPr>
                      <a:r>
                        <a:rPr lang="en-GB" sz="1200" b="1" kern="1200" dirty="0">
                          <a:solidFill>
                            <a:srgbClr val="C00000"/>
                          </a:solidFill>
                          <a:effectLst/>
                          <a:latin typeface="Arial Narrow" panose="020B0606020202030204" pitchFamily="34" charset="0"/>
                          <a:ea typeface="+mn-ea"/>
                          <a:cs typeface="+mn-cs"/>
                        </a:rPr>
                        <a:t>Meningitis</a:t>
                      </a:r>
                      <a:r>
                        <a:rPr lang="en-GB" sz="1200" b="1" dirty="0">
                          <a:solidFill>
                            <a:srgbClr val="FF0000"/>
                          </a:solidFill>
                          <a:effectLst/>
                          <a:latin typeface="Arial Narrow" panose="020B0606020202030204" pitchFamily="34" charset="0"/>
                        </a:rPr>
                        <a:t> </a:t>
                      </a:r>
                      <a:r>
                        <a:rPr lang="en-GB" sz="1200" b="1" kern="1200" dirty="0">
                          <a:solidFill>
                            <a:srgbClr val="C00000"/>
                          </a:solidFill>
                          <a:effectLst/>
                          <a:latin typeface="Arial Narrow" panose="020B0606020202030204" pitchFamily="34" charset="0"/>
                          <a:ea typeface="+mn-ea"/>
                          <a:cs typeface="+mn-cs"/>
                        </a:rPr>
                        <a:t>kills</a:t>
                      </a:r>
                      <a:r>
                        <a:rPr lang="en-GB" sz="1200" b="1" dirty="0">
                          <a:solidFill>
                            <a:schemeClr val="tx1">
                              <a:lumMod val="65000"/>
                              <a:lumOff val="35000"/>
                            </a:schemeClr>
                          </a:solidFill>
                          <a:effectLst/>
                          <a:latin typeface="Arial Narrow" panose="020B0606020202030204" pitchFamily="34" charset="0"/>
                        </a:rPr>
                        <a:t> in 5% of cases and leads to brain damage and deafness in 1</a:t>
                      </a:r>
                      <a:r>
                        <a:rPr lang="en-GB" sz="1200" b="1" spc="100" baseline="0" dirty="0">
                          <a:solidFill>
                            <a:schemeClr val="tx1">
                              <a:lumMod val="65000"/>
                              <a:lumOff val="35000"/>
                            </a:schemeClr>
                          </a:solidFill>
                          <a:effectLst/>
                          <a:latin typeface="Arial Narrow" panose="020B0606020202030204" pitchFamily="34" charset="0"/>
                        </a:rPr>
                        <a:t>0–</a:t>
                      </a:r>
                      <a:r>
                        <a:rPr lang="en-GB" sz="1200" b="1" dirty="0">
                          <a:solidFill>
                            <a:schemeClr val="tx1">
                              <a:lumMod val="65000"/>
                              <a:lumOff val="35000"/>
                            </a:schemeClr>
                          </a:solidFill>
                          <a:effectLst/>
                          <a:latin typeface="Arial Narrow" panose="020B0606020202030204" pitchFamily="34" charset="0"/>
                        </a:rPr>
                        <a:t>15% of survivors.</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GB" sz="1200" b="1" kern="1200" dirty="0">
                          <a:solidFill>
                            <a:schemeClr val="tx1">
                              <a:lumMod val="65000"/>
                              <a:lumOff val="35000"/>
                            </a:schemeClr>
                          </a:solidFill>
                          <a:effectLst/>
                          <a:latin typeface="Arial Narrow" panose="020B0606020202030204" pitchFamily="34" charset="0"/>
                          <a:ea typeface="+mn-ea"/>
                          <a:cs typeface="+mn-cs"/>
                        </a:rPr>
                        <a:t>Given in combination with </a:t>
                      </a:r>
                      <a:r>
                        <a:rPr lang="en-GB" sz="1200" b="1" kern="1200" dirty="0" err="1">
                          <a:solidFill>
                            <a:schemeClr val="tx1">
                              <a:lumMod val="65000"/>
                              <a:lumOff val="35000"/>
                            </a:schemeClr>
                          </a:solidFill>
                          <a:effectLst/>
                          <a:latin typeface="Arial Narrow" panose="020B0606020202030204" pitchFamily="34" charset="0"/>
                          <a:ea typeface="+mn-ea"/>
                          <a:cs typeface="+mn-cs"/>
                        </a:rPr>
                        <a:t>DTaP</a:t>
                      </a:r>
                      <a:r>
                        <a:rPr lang="en-GB" sz="1200" b="1" kern="1200" dirty="0">
                          <a:solidFill>
                            <a:schemeClr val="tx1">
                              <a:lumMod val="65000"/>
                              <a:lumOff val="35000"/>
                            </a:schemeClr>
                          </a:solidFill>
                          <a:effectLst/>
                          <a:latin typeface="Arial Narrow" panose="020B0606020202030204" pitchFamily="34" charset="0"/>
                          <a:ea typeface="+mn-ea"/>
                          <a:cs typeface="+mn-cs"/>
                        </a:rPr>
                        <a:t>/</a:t>
                      </a:r>
                      <a:r>
                        <a:rPr lang="en-GB" sz="1200" b="1" kern="1200" dirty="0" err="1">
                          <a:solidFill>
                            <a:schemeClr val="tx1">
                              <a:lumMod val="65000"/>
                              <a:lumOff val="35000"/>
                            </a:schemeClr>
                          </a:solidFill>
                          <a:effectLst/>
                          <a:latin typeface="Arial Narrow" panose="020B0606020202030204" pitchFamily="34" charset="0"/>
                          <a:ea typeface="+mn-ea"/>
                          <a:cs typeface="+mn-cs"/>
                        </a:rPr>
                        <a:t>IPV</a:t>
                      </a:r>
                      <a:r>
                        <a:rPr lang="en-GB" sz="1200" b="1" kern="1200" dirty="0">
                          <a:solidFill>
                            <a:schemeClr val="tx1">
                              <a:lumMod val="65000"/>
                              <a:lumOff val="35000"/>
                            </a:schemeClr>
                          </a:solidFill>
                          <a:effectLst/>
                          <a:latin typeface="Arial Narrow" panose="020B0606020202030204" pitchFamily="34" charset="0"/>
                          <a:ea typeface="+mn-ea"/>
                          <a:cs typeface="+mn-cs"/>
                        </a:rPr>
                        <a:t>: see above for side effects.</a:t>
                      </a:r>
                      <a:endParaRPr lang="de-DE" sz="1200" b="1" kern="1200" dirty="0">
                        <a:solidFill>
                          <a:schemeClr val="tx1">
                            <a:lumMod val="65000"/>
                            <a:lumOff val="35000"/>
                          </a:schemeClr>
                        </a:solidFill>
                        <a:effectLst/>
                        <a:latin typeface="Arial Narrow" panose="020B0606020202030204"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884953">
                <a:tc>
                  <a:txBody>
                    <a:bodyPr/>
                    <a:lstStyle/>
                    <a:p>
                      <a:pPr algn="l">
                        <a:lnSpc>
                          <a:spcPct val="107000"/>
                        </a:lnSpc>
                        <a:spcAft>
                          <a:spcPts val="0"/>
                        </a:spcAft>
                      </a:pPr>
                      <a:r>
                        <a:rPr lang="en-GB" sz="1200" dirty="0">
                          <a:effectLst/>
                          <a:latin typeface="Arial Narrow" panose="020B0606020202030204" pitchFamily="34" charset="0"/>
                        </a:rPr>
                        <a:t>Measles</a:t>
                      </a:r>
                      <a:endParaRPr lang="de-DE"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ABE"/>
                    </a:solidFill>
                  </a:tcPr>
                </a:tc>
                <a:tc>
                  <a:txBody>
                    <a:bodyPr/>
                    <a:lstStyle/>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Severe bronchitis, high fever, rash for </a:t>
                      </a:r>
                      <a:br>
                        <a:rPr lang="en-GB" sz="1200" b="1" dirty="0">
                          <a:solidFill>
                            <a:schemeClr val="tx1">
                              <a:lumMod val="65000"/>
                              <a:lumOff val="35000"/>
                            </a:schemeClr>
                          </a:solidFill>
                          <a:effectLst/>
                          <a:latin typeface="Arial Narrow" panose="020B0606020202030204" pitchFamily="34" charset="0"/>
                        </a:rPr>
                      </a:br>
                      <a:r>
                        <a:rPr lang="en-GB" sz="1200" b="1" kern="1200" spc="100" baseline="0" dirty="0">
                          <a:solidFill>
                            <a:schemeClr val="tx1">
                              <a:lumMod val="65000"/>
                              <a:lumOff val="35000"/>
                            </a:schemeClr>
                          </a:solidFill>
                          <a:effectLst/>
                          <a:latin typeface="Arial Narrow" panose="020B0606020202030204" pitchFamily="34" charset="0"/>
                          <a:ea typeface="+mn-ea"/>
                          <a:cs typeface="+mn-cs"/>
                        </a:rPr>
                        <a:t>7–</a:t>
                      </a:r>
                      <a:r>
                        <a:rPr lang="en-GB" sz="1200" b="1" dirty="0">
                          <a:solidFill>
                            <a:schemeClr val="tx1">
                              <a:lumMod val="65000"/>
                              <a:lumOff val="35000"/>
                            </a:schemeClr>
                          </a:solidFill>
                          <a:effectLst/>
                          <a:latin typeface="Arial Narrow" panose="020B0606020202030204" pitchFamily="34" charset="0"/>
                        </a:rPr>
                        <a:t>14 days; </a:t>
                      </a:r>
                      <a:r>
                        <a:rPr lang="en-GB" sz="1200" b="1" kern="1200" dirty="0">
                          <a:solidFill>
                            <a:srgbClr val="C00000"/>
                          </a:solidFill>
                          <a:effectLst/>
                          <a:latin typeface="Arial Narrow" panose="020B0606020202030204" pitchFamily="34" charset="0"/>
                          <a:ea typeface="+mn-ea"/>
                          <a:cs typeface="+mn-cs"/>
                        </a:rPr>
                        <a:t>death</a:t>
                      </a:r>
                      <a:r>
                        <a:rPr lang="en-GB" sz="1200" b="1" dirty="0">
                          <a:solidFill>
                            <a:schemeClr val="tx1">
                              <a:lumMod val="65000"/>
                              <a:lumOff val="35000"/>
                            </a:schemeClr>
                          </a:solidFill>
                          <a:effectLst/>
                          <a:latin typeface="Arial Narrow" panose="020B0606020202030204" pitchFamily="34" charset="0"/>
                        </a:rPr>
                        <a:t> in 1 per </a:t>
                      </a:r>
                      <a:r>
                        <a:rPr lang="en-GB" sz="1200" b="1" kern="1400" spc="250" baseline="0" dirty="0">
                          <a:solidFill>
                            <a:schemeClr val="tx1">
                              <a:lumMod val="65000"/>
                              <a:lumOff val="35000"/>
                            </a:schemeClr>
                          </a:solidFill>
                          <a:effectLst/>
                          <a:latin typeface="Arial Narrow" panose="020B0606020202030204" pitchFamily="34" charset="0"/>
                        </a:rPr>
                        <a:t>1</a:t>
                      </a:r>
                      <a:r>
                        <a:rPr lang="en-GB" sz="1200" b="1" dirty="0">
                          <a:solidFill>
                            <a:schemeClr val="tx1">
                              <a:lumMod val="65000"/>
                              <a:lumOff val="35000"/>
                            </a:schemeClr>
                          </a:solidFill>
                          <a:effectLst/>
                          <a:latin typeface="Arial Narrow" panose="020B0606020202030204" pitchFamily="34" charset="0"/>
                        </a:rPr>
                        <a:t>000 cases; </a:t>
                      </a:r>
                      <a:br>
                        <a:rPr lang="en-GB" sz="1200" b="1" dirty="0">
                          <a:solidFill>
                            <a:schemeClr val="tx1">
                              <a:lumMod val="65000"/>
                              <a:lumOff val="35000"/>
                            </a:schemeClr>
                          </a:solidFill>
                          <a:effectLst/>
                          <a:latin typeface="Arial Narrow" panose="020B0606020202030204" pitchFamily="34" charset="0"/>
                        </a:rPr>
                      </a:br>
                      <a:r>
                        <a:rPr lang="en-GB" sz="1200" b="1" dirty="0">
                          <a:solidFill>
                            <a:schemeClr val="tx1">
                              <a:lumMod val="65000"/>
                              <a:lumOff val="35000"/>
                            </a:schemeClr>
                          </a:solidFill>
                          <a:effectLst/>
                          <a:latin typeface="Arial Narrow" panose="020B0606020202030204" pitchFamily="34" charset="0"/>
                        </a:rPr>
                        <a:t>encephalitis in 1 per </a:t>
                      </a:r>
                      <a:r>
                        <a:rPr lang="en-GB" sz="1200" b="1" kern="1400" spc="250" baseline="0" dirty="0">
                          <a:solidFill>
                            <a:schemeClr val="tx1">
                              <a:lumMod val="65000"/>
                              <a:lumOff val="35000"/>
                            </a:schemeClr>
                          </a:solidFill>
                          <a:effectLst/>
                          <a:latin typeface="Arial Narrow" panose="020B0606020202030204" pitchFamily="34" charset="0"/>
                        </a:rPr>
                        <a:t>1</a:t>
                      </a:r>
                      <a:r>
                        <a:rPr lang="en-GB" sz="1200" b="1" dirty="0">
                          <a:solidFill>
                            <a:schemeClr val="tx1">
                              <a:lumMod val="65000"/>
                              <a:lumOff val="35000"/>
                            </a:schemeClr>
                          </a:solidFill>
                          <a:effectLst/>
                          <a:latin typeface="Arial Narrow" panose="020B0606020202030204" pitchFamily="34" charset="0"/>
                        </a:rPr>
                        <a:t>000 cases.</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CFD"/>
                    </a:solidFill>
                  </a:tcPr>
                </a:tc>
                <a:tc>
                  <a:txBody>
                    <a:bodyPr/>
                    <a:lstStyle/>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Given combined with mumps and rubella vaccines (MMR)</a:t>
                      </a:r>
                      <a:br>
                        <a:rPr lang="en-GB" sz="1200" b="1" dirty="0">
                          <a:solidFill>
                            <a:schemeClr val="tx1">
                              <a:lumMod val="65000"/>
                              <a:lumOff val="35000"/>
                            </a:schemeClr>
                          </a:solidFill>
                          <a:effectLst/>
                          <a:latin typeface="Arial Narrow" panose="020B0606020202030204" pitchFamily="34" charset="0"/>
                        </a:rPr>
                      </a:br>
                      <a:r>
                        <a:rPr lang="en-GB" sz="1200" b="1" dirty="0">
                          <a:solidFill>
                            <a:schemeClr val="tx1">
                              <a:lumMod val="65000"/>
                              <a:lumOff val="35000"/>
                            </a:schemeClr>
                          </a:solidFill>
                          <a:effectLst/>
                          <a:latin typeface="Arial Narrow" panose="020B0606020202030204" pitchFamily="34" charset="0"/>
                        </a:rPr>
                        <a:t> </a:t>
                      </a:r>
                      <a:r>
                        <a:rPr lang="en-GB" sz="1200" b="1" kern="1200" spc="100" baseline="0" dirty="0">
                          <a:solidFill>
                            <a:schemeClr val="tx1">
                              <a:lumMod val="65000"/>
                              <a:lumOff val="35000"/>
                            </a:schemeClr>
                          </a:solidFill>
                          <a:effectLst/>
                          <a:latin typeface="Arial Narrow" panose="020B0606020202030204" pitchFamily="34" charset="0"/>
                          <a:ea typeface="+mn-ea"/>
                          <a:cs typeface="+mn-cs"/>
                        </a:rPr>
                        <a:t>5–</a:t>
                      </a:r>
                      <a:r>
                        <a:rPr lang="en-GB" sz="1200" b="1" dirty="0">
                          <a:solidFill>
                            <a:schemeClr val="tx1">
                              <a:lumMod val="65000"/>
                              <a:lumOff val="35000"/>
                            </a:schemeClr>
                          </a:solidFill>
                          <a:effectLst/>
                          <a:latin typeface="Arial Narrow" panose="020B0606020202030204" pitchFamily="34" charset="0"/>
                        </a:rPr>
                        <a:t>10% have fever with or without rash </a:t>
                      </a:r>
                      <a:r>
                        <a:rPr lang="en-GB" sz="1200" b="1" kern="1200" spc="100" baseline="0" dirty="0">
                          <a:solidFill>
                            <a:schemeClr val="tx1">
                              <a:lumMod val="65000"/>
                              <a:lumOff val="35000"/>
                            </a:schemeClr>
                          </a:solidFill>
                          <a:effectLst/>
                          <a:latin typeface="Arial Narrow" panose="020B0606020202030204" pitchFamily="34" charset="0"/>
                          <a:ea typeface="+mn-ea"/>
                          <a:cs typeface="+mn-cs"/>
                        </a:rPr>
                        <a:t>8–</a:t>
                      </a:r>
                      <a:r>
                        <a:rPr lang="en-GB" sz="1200" b="1" dirty="0">
                          <a:solidFill>
                            <a:schemeClr val="tx1">
                              <a:lumMod val="65000"/>
                              <a:lumOff val="35000"/>
                            </a:schemeClr>
                          </a:solidFill>
                          <a:effectLst/>
                          <a:latin typeface="Arial Narrow" panose="020B0606020202030204" pitchFamily="34" charset="0"/>
                        </a:rPr>
                        <a:t>10 days after vaccine. No risk of disease from vaccine.</a:t>
                      </a:r>
                      <a:endParaRPr lang="de-DE" sz="1200" b="1" dirty="0">
                        <a:solidFill>
                          <a:schemeClr val="tx1">
                            <a:lumMod val="65000"/>
                            <a:lumOff val="35000"/>
                          </a:schemeClr>
                        </a:solidFill>
                        <a:effectLst/>
                        <a:latin typeface="Arial Narrow" panose="020B0606020202030204" pitchFamily="34" charset="0"/>
                      </a:endParaRPr>
                    </a:p>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Risk of encephalitis 1 case per 1 million doses.</a:t>
                      </a:r>
                      <a:endParaRPr lang="de-DE" sz="1200" b="1" strike="sngStrike" baseline="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CFD"/>
                    </a:solidFill>
                  </a:tcPr>
                </a:tc>
                <a:extLst>
                  <a:ext uri="{0D108BD9-81ED-4DB2-BD59-A6C34878D82A}">
                    <a16:rowId xmlns:a16="http://schemas.microsoft.com/office/drawing/2014/main" xmlns="" val="10006"/>
                  </a:ext>
                </a:extLst>
              </a:tr>
              <a:tr h="608589">
                <a:tc>
                  <a:txBody>
                    <a:bodyPr/>
                    <a:lstStyle/>
                    <a:p>
                      <a:pPr algn="l">
                        <a:lnSpc>
                          <a:spcPct val="107000"/>
                        </a:lnSpc>
                        <a:spcAft>
                          <a:spcPts val="0"/>
                        </a:spcAft>
                      </a:pPr>
                      <a:r>
                        <a:rPr lang="en-GB" sz="1200" dirty="0">
                          <a:effectLst/>
                          <a:latin typeface="Arial Narrow" panose="020B0606020202030204" pitchFamily="34" charset="0"/>
                        </a:rPr>
                        <a:t>Mumps</a:t>
                      </a:r>
                      <a:endParaRPr lang="de-DE" sz="1200" dirty="0">
                        <a:effectLst/>
                        <a:latin typeface="Arial Narrow" panose="020B0606020202030204" pitchFamily="34"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BBABE"/>
                    </a:solidFill>
                  </a:tcPr>
                </a:tc>
                <a:tc>
                  <a:txBody>
                    <a:bodyPr/>
                    <a:lstStyle/>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Fever, swollen salivary glands. No visible illness </a:t>
                      </a:r>
                      <a:br>
                        <a:rPr lang="en-GB" sz="1200" b="1" dirty="0">
                          <a:solidFill>
                            <a:schemeClr val="tx1">
                              <a:lumMod val="65000"/>
                              <a:lumOff val="35000"/>
                            </a:schemeClr>
                          </a:solidFill>
                          <a:effectLst/>
                          <a:latin typeface="Arial Narrow" panose="020B0606020202030204" pitchFamily="34" charset="0"/>
                        </a:rPr>
                      </a:br>
                      <a:r>
                        <a:rPr lang="en-GB" sz="1200" b="1" dirty="0">
                          <a:solidFill>
                            <a:schemeClr val="tx1">
                              <a:lumMod val="65000"/>
                              <a:lumOff val="35000"/>
                            </a:schemeClr>
                          </a:solidFill>
                          <a:effectLst/>
                          <a:latin typeface="Arial Narrow" panose="020B0606020202030204" pitchFamily="34" charset="0"/>
                        </a:rPr>
                        <a:t>in more than 50% of cases; encephalitis </a:t>
                      </a:r>
                      <a:r>
                        <a:rPr lang="en-GB" sz="1200" b="1">
                          <a:solidFill>
                            <a:schemeClr val="tx1">
                              <a:lumMod val="65000"/>
                              <a:lumOff val="35000"/>
                            </a:schemeClr>
                          </a:solidFill>
                          <a:effectLst/>
                          <a:latin typeface="Arial Narrow" panose="020B0606020202030204" pitchFamily="34" charset="0"/>
                        </a:rPr>
                        <a:t>in 1 </a:t>
                      </a:r>
                      <a:r>
                        <a:rPr lang="en-GB" sz="1200" b="1" dirty="0">
                          <a:solidFill>
                            <a:schemeClr val="tx1">
                              <a:lumMod val="65000"/>
                              <a:lumOff val="35000"/>
                            </a:schemeClr>
                          </a:solidFill>
                          <a:effectLst/>
                          <a:latin typeface="Arial Narrow" panose="020B0606020202030204" pitchFamily="34" charset="0"/>
                        </a:rPr>
                        <a:t>per 200 cases; </a:t>
                      </a:r>
                      <a:r>
                        <a:rPr lang="en-GB" sz="1200" b="1" kern="1200" dirty="0">
                          <a:solidFill>
                            <a:srgbClr val="C00000"/>
                          </a:solidFill>
                          <a:effectLst/>
                          <a:latin typeface="Arial Narrow" panose="020B0606020202030204" pitchFamily="34" charset="0"/>
                          <a:ea typeface="+mn-ea"/>
                          <a:cs typeface="+mn-cs"/>
                        </a:rPr>
                        <a:t>deafness</a:t>
                      </a:r>
                      <a:r>
                        <a:rPr lang="en-GB" sz="1200" b="1" dirty="0">
                          <a:solidFill>
                            <a:schemeClr val="tx1">
                              <a:lumMod val="65000"/>
                              <a:lumOff val="35000"/>
                            </a:schemeClr>
                          </a:solidFill>
                          <a:effectLst/>
                          <a:latin typeface="Arial Narrow" panose="020B0606020202030204" pitchFamily="34" charset="0"/>
                        </a:rPr>
                        <a:t> in 5 per 10</a:t>
                      </a:r>
                      <a:r>
                        <a:rPr lang="en-GB" sz="1200" b="1" kern="1400" spc="250" baseline="0" dirty="0">
                          <a:solidFill>
                            <a:schemeClr val="tx1">
                              <a:lumMod val="65000"/>
                              <a:lumOff val="35000"/>
                            </a:schemeClr>
                          </a:solidFill>
                          <a:effectLst/>
                          <a:latin typeface="Arial Narrow" panose="020B0606020202030204" pitchFamily="34" charset="0"/>
                          <a:ea typeface="+mn-ea"/>
                          <a:cs typeface="+mn-cs"/>
                        </a:rPr>
                        <a:t>0</a:t>
                      </a:r>
                      <a:r>
                        <a:rPr lang="en-GB" sz="1200" b="1" dirty="0">
                          <a:solidFill>
                            <a:schemeClr val="tx1">
                              <a:lumMod val="65000"/>
                              <a:lumOff val="35000"/>
                            </a:schemeClr>
                          </a:solidFill>
                          <a:effectLst/>
                          <a:latin typeface="Arial Narrow" panose="020B0606020202030204" pitchFamily="34" charset="0"/>
                        </a:rPr>
                        <a:t>000 cases.</a:t>
                      </a: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7000"/>
                        </a:lnSpc>
                        <a:spcAft>
                          <a:spcPts val="0"/>
                        </a:spcAft>
                      </a:pPr>
                      <a:r>
                        <a:rPr lang="en-GB" sz="1200" b="1" dirty="0">
                          <a:solidFill>
                            <a:schemeClr val="tx1">
                              <a:lumMod val="65000"/>
                              <a:lumOff val="35000"/>
                            </a:schemeClr>
                          </a:solidFill>
                          <a:effectLst/>
                          <a:latin typeface="Arial Narrow" panose="020B0606020202030204" pitchFamily="34" charset="0"/>
                        </a:rPr>
                        <a:t>See MMR above.</a:t>
                      </a:r>
                    </a:p>
                    <a:p>
                      <a:pPr algn="l">
                        <a:lnSpc>
                          <a:spcPct val="107000"/>
                        </a:lnSpc>
                        <a:spcAft>
                          <a:spcPts val="0"/>
                        </a:spcAft>
                      </a:pPr>
                      <a:endParaRPr lang="de-DE" sz="12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7" name="Textfeld 6"/>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2. How do vaccines work?</a:t>
            </a:r>
          </a:p>
        </p:txBody>
      </p:sp>
    </p:spTree>
    <p:extLst>
      <p:ext uri="{BB962C8B-B14F-4D97-AF65-F5344CB8AC3E}">
        <p14:creationId xmlns:p14="http://schemas.microsoft.com/office/powerpoint/2010/main" val="406540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p:cNvSpPr txBox="1">
            <a:spLocks/>
          </p:cNvSpPr>
          <p:nvPr/>
        </p:nvSpPr>
        <p:spPr bwMode="auto">
          <a:xfrm>
            <a:off x="1308053" y="2037550"/>
            <a:ext cx="5083222" cy="29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ts val="300"/>
              </a:spcBef>
              <a:spcAft>
                <a:spcPts val="600"/>
              </a:spcAft>
              <a:buFont typeface="Wingdings" panose="05000000000000000000" pitchFamily="2" charset="2"/>
              <a:defRPr sz="2400">
                <a:solidFill>
                  <a:schemeClr val="tx1">
                    <a:lumMod val="65000"/>
                    <a:lumOff val="35000"/>
                  </a:schemeClr>
                </a:solidFill>
                <a:latin typeface="Arial Narrow" panose="020B0606020202030204" pitchFamily="34" charset="0"/>
                <a:ea typeface="+mn-ea"/>
                <a:cs typeface="Tahoma" pitchFamily="34" charset="0"/>
              </a:defRPr>
            </a:lvl1pPr>
            <a:lvl2pPr marL="180975" indent="-180975" algn="l" rtl="0" eaLnBrk="1" fontAlgn="base" hangingPunct="1">
              <a:lnSpc>
                <a:spcPct val="90000"/>
              </a:lnSpc>
              <a:spcBef>
                <a:spcPts val="300"/>
              </a:spcBef>
              <a:spcAft>
                <a:spcPts val="600"/>
              </a:spcAft>
              <a:buClr>
                <a:srgbClr val="69AE23"/>
              </a:buClr>
              <a:buSzPct val="115000"/>
              <a:buFont typeface="Arial" pitchFamily="34" charset="0"/>
              <a:buChar char="•"/>
              <a:tabLst>
                <a:tab pos="180975" algn="l"/>
              </a:tabLst>
              <a:defRPr sz="1600">
                <a:solidFill>
                  <a:schemeClr val="tx1">
                    <a:lumMod val="65000"/>
                    <a:lumOff val="35000"/>
                  </a:schemeClr>
                </a:solidFill>
                <a:latin typeface="Tahoma" pitchFamily="34" charset="0"/>
                <a:ea typeface="Tahoma" panose="020B0604030504040204" pitchFamily="34" charset="0"/>
                <a:cs typeface="Tahoma" pitchFamily="34" charset="0"/>
              </a:defRPr>
            </a:lvl2pPr>
            <a:lvl3pPr marL="355600" indent="-174625" algn="l" rtl="0" eaLnBrk="1" fontAlgn="base" hangingPunct="1">
              <a:lnSpc>
                <a:spcPct val="90000"/>
              </a:lnSpc>
              <a:spcBef>
                <a:spcPts val="300"/>
              </a:spcBef>
              <a:spcAft>
                <a:spcPts val="600"/>
              </a:spcAft>
              <a:buFont typeface="Tahoma" pitchFamily="34" charset="0"/>
              <a:buChar char="–"/>
              <a:tabLst>
                <a:tab pos="355600" algn="l"/>
              </a:tabLst>
              <a:defRPr sz="2000">
                <a:solidFill>
                  <a:schemeClr val="tx1">
                    <a:lumMod val="65000"/>
                    <a:lumOff val="35000"/>
                  </a:schemeClr>
                </a:solidFill>
                <a:latin typeface="Tahoma" pitchFamily="34" charset="0"/>
                <a:cs typeface="Tahoma" pitchFamily="34" charset="0"/>
              </a:defRPr>
            </a:lvl3pPr>
            <a:lvl4pPr marL="1600200" indent="-228600" algn="l" rtl="0" eaLnBrk="1" fontAlgn="base" hangingPunct="1">
              <a:spcBef>
                <a:spcPct val="20000"/>
              </a:spcBef>
              <a:spcAft>
                <a:spcPct val="0"/>
              </a:spcAft>
              <a:defRPr sz="1600">
                <a:solidFill>
                  <a:schemeClr val="tx1"/>
                </a:solidFill>
                <a:latin typeface="+mn-lt"/>
                <a:cs typeface="Tahoma" panose="020B0604030504040204" pitchFamily="34" charset="0"/>
              </a:defRPr>
            </a:lvl4pPr>
            <a:lvl5pPr marL="2057400" indent="-228600" algn="l" rtl="0" eaLnBrk="1" fontAlgn="base" hangingPunct="1">
              <a:spcBef>
                <a:spcPct val="20000"/>
              </a:spcBef>
              <a:spcAft>
                <a:spcPct val="0"/>
              </a:spcAft>
              <a:buNone/>
              <a:defRPr sz="1600">
                <a:solidFill>
                  <a:schemeClr val="tx1"/>
                </a:solidFill>
                <a:latin typeface="+mn-lt"/>
                <a:cs typeface="Tahoma" panose="020B060403050404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GB" sz="2000" b="1" dirty="0">
                <a:solidFill>
                  <a:srgbClr val="C00000"/>
                </a:solidFill>
              </a:rPr>
              <a:t>Complications </a:t>
            </a:r>
            <a:r>
              <a:rPr lang="en-GB" sz="2000" b="1" dirty="0"/>
              <a:t>from measles infection </a:t>
            </a:r>
            <a:endParaRPr lang="en-GB" sz="2000" kern="0" dirty="0"/>
          </a:p>
        </p:txBody>
      </p:sp>
      <p:sp>
        <p:nvSpPr>
          <p:cNvPr id="2" name="Titel 1"/>
          <p:cNvSpPr>
            <a:spLocks noGrp="1"/>
          </p:cNvSpPr>
          <p:nvPr>
            <p:ph type="title"/>
          </p:nvPr>
        </p:nvSpPr>
        <p:spPr>
          <a:xfrm>
            <a:off x="540001" y="142875"/>
            <a:ext cx="8003058" cy="822325"/>
          </a:xfrm>
        </p:spPr>
        <p:txBody>
          <a:bodyPr/>
          <a:lstStyle/>
          <a:p>
            <a:r>
              <a:rPr lang="en-GB" dirty="0"/>
              <a:t>Example – Measles – A serious disease</a:t>
            </a:r>
          </a:p>
        </p:txBody>
      </p:sp>
      <p:sp>
        <p:nvSpPr>
          <p:cNvPr id="3" name="Inhaltsplatzhalter 2"/>
          <p:cNvSpPr>
            <a:spLocks noGrp="1"/>
          </p:cNvSpPr>
          <p:nvPr>
            <p:ph idx="1"/>
          </p:nvPr>
        </p:nvSpPr>
        <p:spPr>
          <a:xfrm>
            <a:off x="1313491" y="1258348"/>
            <a:ext cx="4105977" cy="680517"/>
          </a:xfrm>
        </p:spPr>
        <p:txBody>
          <a:bodyPr/>
          <a:lstStyle/>
          <a:p>
            <a:r>
              <a:rPr lang="en-GB" sz="1800" dirty="0"/>
              <a:t>Measles is highly infectious and can be severe. </a:t>
            </a:r>
          </a:p>
          <a:p>
            <a:r>
              <a:rPr lang="en-GB" sz="1800" dirty="0"/>
              <a:t>3</a:t>
            </a:r>
            <a:r>
              <a:rPr lang="en-GB" sz="1800" spc="200" dirty="0"/>
              <a:t>0</a:t>
            </a:r>
            <a:r>
              <a:rPr lang="en-GB" sz="1800" dirty="0"/>
              <a:t>% of cases develop complications. </a:t>
            </a:r>
          </a:p>
        </p:txBody>
      </p:sp>
      <p:sp>
        <p:nvSpPr>
          <p:cNvPr id="8" name="Textfeld 7"/>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2. How do vaccines work?</a:t>
            </a:r>
          </a:p>
        </p:txBody>
      </p:sp>
      <p:pic>
        <p:nvPicPr>
          <p:cNvPr id="5" name="Grafik 4"/>
          <p:cNvPicPr>
            <a:picLocks noChangeAspect="1"/>
          </p:cNvPicPr>
          <p:nvPr/>
        </p:nvPicPr>
        <p:blipFill>
          <a:blip r:embed="rId3"/>
          <a:stretch>
            <a:fillRect/>
          </a:stretch>
        </p:blipFill>
        <p:spPr>
          <a:xfrm>
            <a:off x="1934882" y="2523910"/>
            <a:ext cx="339256" cy="540000"/>
          </a:xfrm>
          <a:prstGeom prst="rect">
            <a:avLst/>
          </a:prstGeom>
        </p:spPr>
      </p:pic>
      <p:pic>
        <p:nvPicPr>
          <p:cNvPr id="6" name="Grafik 5"/>
          <p:cNvPicPr>
            <a:picLocks noChangeAspect="1"/>
          </p:cNvPicPr>
          <p:nvPr/>
        </p:nvPicPr>
        <p:blipFill>
          <a:blip r:embed="rId4"/>
          <a:stretch>
            <a:fillRect/>
          </a:stretch>
        </p:blipFill>
        <p:spPr>
          <a:xfrm>
            <a:off x="3613658" y="2523910"/>
            <a:ext cx="647232" cy="701788"/>
          </a:xfrm>
          <a:prstGeom prst="rect">
            <a:avLst/>
          </a:prstGeom>
        </p:spPr>
      </p:pic>
      <p:pic>
        <p:nvPicPr>
          <p:cNvPr id="9" name="Grafik 8"/>
          <p:cNvPicPr>
            <a:picLocks noChangeAspect="1"/>
          </p:cNvPicPr>
          <p:nvPr/>
        </p:nvPicPr>
        <p:blipFill>
          <a:blip r:embed="rId5"/>
          <a:stretch>
            <a:fillRect/>
          </a:stretch>
        </p:blipFill>
        <p:spPr>
          <a:xfrm>
            <a:off x="5600410" y="2523910"/>
            <a:ext cx="726024" cy="643669"/>
          </a:xfrm>
          <a:prstGeom prst="rect">
            <a:avLst/>
          </a:prstGeom>
        </p:spPr>
      </p:pic>
      <p:pic>
        <p:nvPicPr>
          <p:cNvPr id="10" name="Grafik 9"/>
          <p:cNvPicPr>
            <a:picLocks noChangeAspect="1"/>
          </p:cNvPicPr>
          <p:nvPr/>
        </p:nvPicPr>
        <p:blipFill>
          <a:blip r:embed="rId6"/>
          <a:stretch>
            <a:fillRect/>
          </a:stretch>
        </p:blipFill>
        <p:spPr>
          <a:xfrm>
            <a:off x="7665953" y="2523910"/>
            <a:ext cx="642834" cy="675906"/>
          </a:xfrm>
          <a:prstGeom prst="rect">
            <a:avLst/>
          </a:prstGeom>
        </p:spPr>
      </p:pic>
      <p:pic>
        <p:nvPicPr>
          <p:cNvPr id="11" name="Grafik 10"/>
          <p:cNvPicPr>
            <a:picLocks noChangeAspect="1"/>
          </p:cNvPicPr>
          <p:nvPr/>
        </p:nvPicPr>
        <p:blipFill>
          <a:blip r:embed="rId7"/>
          <a:stretch>
            <a:fillRect/>
          </a:stretch>
        </p:blipFill>
        <p:spPr>
          <a:xfrm>
            <a:off x="1511174" y="4183752"/>
            <a:ext cx="847416" cy="426102"/>
          </a:xfrm>
          <a:prstGeom prst="rect">
            <a:avLst/>
          </a:prstGeom>
        </p:spPr>
      </p:pic>
      <p:pic>
        <p:nvPicPr>
          <p:cNvPr id="12" name="Grafik 11"/>
          <p:cNvPicPr>
            <a:picLocks noChangeAspect="1"/>
          </p:cNvPicPr>
          <p:nvPr/>
        </p:nvPicPr>
        <p:blipFill>
          <a:blip r:embed="rId8"/>
          <a:stretch>
            <a:fillRect/>
          </a:stretch>
        </p:blipFill>
        <p:spPr>
          <a:xfrm>
            <a:off x="3593795" y="4152216"/>
            <a:ext cx="681205" cy="489174"/>
          </a:xfrm>
          <a:prstGeom prst="rect">
            <a:avLst/>
          </a:prstGeom>
        </p:spPr>
      </p:pic>
      <p:sp>
        <p:nvSpPr>
          <p:cNvPr id="15" name="Textfeld 14"/>
          <p:cNvSpPr txBox="1"/>
          <p:nvPr/>
        </p:nvSpPr>
        <p:spPr>
          <a:xfrm>
            <a:off x="1308053" y="3225698"/>
            <a:ext cx="1532930" cy="446276"/>
          </a:xfrm>
          <a:prstGeom prst="rect">
            <a:avLst/>
          </a:prstGeom>
          <a:noFill/>
        </p:spPr>
        <p:txBody>
          <a:bodyPr wrap="square" lIns="0" tIns="0" rIns="0" bIns="0" rtlCol="0">
            <a:spAutoFit/>
          </a:bodyPr>
          <a:lstStyle/>
          <a:p>
            <a:r>
              <a:rPr lang="en-US" sz="900" dirty="0">
                <a:solidFill>
                  <a:srgbClr val="C00000"/>
                </a:solidFill>
                <a:latin typeface="Arial Narrow" panose="020B0606020202030204" pitchFamily="34" charset="0"/>
                <a:cs typeface="Tahoma" pitchFamily="34" charset="0"/>
              </a:rPr>
              <a:t>7 to 9 out of 100 children develop </a:t>
            </a:r>
            <a:r>
              <a:rPr lang="en-US" sz="1100" b="1" dirty="0">
                <a:solidFill>
                  <a:srgbClr val="C00000"/>
                </a:solidFill>
                <a:latin typeface="Arial Narrow" panose="020B0606020202030204" pitchFamily="34" charset="0"/>
                <a:cs typeface="Tahoma" pitchFamily="34" charset="0"/>
              </a:rPr>
              <a:t>ear infection</a:t>
            </a:r>
            <a:r>
              <a:rPr lang="en-US" sz="900" dirty="0">
                <a:solidFill>
                  <a:srgbClr val="C00000"/>
                </a:solidFill>
                <a:latin typeface="Arial Narrow" panose="020B0606020202030204" pitchFamily="34" charset="0"/>
                <a:cs typeface="Tahoma" pitchFamily="34" charset="0"/>
              </a:rPr>
              <a:t>, which can result in hearing loss.</a:t>
            </a:r>
            <a:endParaRPr lang="de-DE" sz="900" dirty="0">
              <a:solidFill>
                <a:srgbClr val="C00000"/>
              </a:solidFill>
              <a:latin typeface="Arial Narrow" panose="020B0606020202030204" pitchFamily="34" charset="0"/>
              <a:cs typeface="Tahoma" pitchFamily="34" charset="0"/>
            </a:endParaRPr>
          </a:p>
        </p:txBody>
      </p:sp>
      <p:sp>
        <p:nvSpPr>
          <p:cNvPr id="16" name="Textfeld 15"/>
          <p:cNvSpPr txBox="1"/>
          <p:nvPr/>
        </p:nvSpPr>
        <p:spPr>
          <a:xfrm>
            <a:off x="3472541" y="3247180"/>
            <a:ext cx="900000" cy="307777"/>
          </a:xfrm>
          <a:prstGeom prst="rect">
            <a:avLst/>
          </a:prstGeom>
          <a:noFill/>
        </p:spPr>
        <p:txBody>
          <a:bodyPr wrap="square" lIns="0" tIns="0" rIns="0" bIns="0" rtlCol="0">
            <a:spAutoFit/>
          </a:bodyPr>
          <a:lstStyle/>
          <a:p>
            <a:r>
              <a:rPr lang="en-US" sz="900" dirty="0">
                <a:solidFill>
                  <a:srgbClr val="C00000"/>
                </a:solidFill>
                <a:latin typeface="Arial Narrow" panose="020B0606020202030204" pitchFamily="34" charset="0"/>
                <a:cs typeface="Tahoma" pitchFamily="34" charset="0"/>
              </a:rPr>
              <a:t>8 out of 100 patients report </a:t>
            </a:r>
            <a:r>
              <a:rPr lang="en-US" sz="1100" b="1" dirty="0">
                <a:solidFill>
                  <a:srgbClr val="C00000"/>
                </a:solidFill>
                <a:latin typeface="Arial Narrow" panose="020B0606020202030204" pitchFamily="34" charset="0"/>
                <a:cs typeface="Tahoma" pitchFamily="34" charset="0"/>
              </a:rPr>
              <a:t>diarrhoea</a:t>
            </a:r>
            <a:r>
              <a:rPr lang="en-US" sz="900" dirty="0">
                <a:solidFill>
                  <a:srgbClr val="C00000"/>
                </a:solidFill>
                <a:latin typeface="Arial Narrow" panose="020B0606020202030204" pitchFamily="34" charset="0"/>
                <a:cs typeface="Tahoma" pitchFamily="34" charset="0"/>
              </a:rPr>
              <a:t>.</a:t>
            </a:r>
            <a:endParaRPr lang="de-DE" sz="900" dirty="0">
              <a:solidFill>
                <a:srgbClr val="C00000"/>
              </a:solidFill>
              <a:latin typeface="Arial Narrow" panose="020B0606020202030204" pitchFamily="34" charset="0"/>
              <a:cs typeface="Tahoma" pitchFamily="34" charset="0"/>
            </a:endParaRPr>
          </a:p>
        </p:txBody>
      </p:sp>
      <p:sp>
        <p:nvSpPr>
          <p:cNvPr id="17" name="Textfeld 16"/>
          <p:cNvSpPr txBox="1"/>
          <p:nvPr/>
        </p:nvSpPr>
        <p:spPr>
          <a:xfrm>
            <a:off x="5107079" y="3247180"/>
            <a:ext cx="1725895" cy="584775"/>
          </a:xfrm>
          <a:prstGeom prst="rect">
            <a:avLst/>
          </a:prstGeom>
          <a:noFill/>
        </p:spPr>
        <p:txBody>
          <a:bodyPr wrap="square" lIns="0" tIns="0" rIns="0" bIns="0" rtlCol="0">
            <a:spAutoFit/>
          </a:bodyPr>
          <a:lstStyle/>
          <a:p>
            <a:r>
              <a:rPr lang="en-US" sz="900" dirty="0">
                <a:solidFill>
                  <a:srgbClr val="C00000"/>
                </a:solidFill>
                <a:latin typeface="Arial Narrow" panose="020B0606020202030204" pitchFamily="34" charset="0"/>
                <a:cs typeface="Tahoma" pitchFamily="34" charset="0"/>
              </a:rPr>
              <a:t>1 to 6 out of every 100 patients suffer from </a:t>
            </a:r>
            <a:r>
              <a:rPr lang="en-US" sz="1100" b="1" dirty="0">
                <a:solidFill>
                  <a:srgbClr val="C00000"/>
                </a:solidFill>
                <a:latin typeface="Arial Narrow" panose="020B0606020202030204" pitchFamily="34" charset="0"/>
                <a:cs typeface="Tahoma" pitchFamily="34" charset="0"/>
              </a:rPr>
              <a:t>pneumonia</a:t>
            </a:r>
            <a:r>
              <a:rPr lang="en-US" sz="900" dirty="0">
                <a:solidFill>
                  <a:srgbClr val="C00000"/>
                </a:solidFill>
                <a:latin typeface="Arial Narrow" panose="020B0606020202030204" pitchFamily="34" charset="0"/>
                <a:cs typeface="Tahoma" pitchFamily="34" charset="0"/>
              </a:rPr>
              <a:t>. This is the most common cause of death from measles in young children.</a:t>
            </a:r>
            <a:endParaRPr lang="de-DE" sz="900" dirty="0">
              <a:solidFill>
                <a:srgbClr val="C00000"/>
              </a:solidFill>
              <a:latin typeface="Arial Narrow" panose="020B0606020202030204" pitchFamily="34" charset="0"/>
              <a:cs typeface="Tahoma" pitchFamily="34" charset="0"/>
            </a:endParaRPr>
          </a:p>
        </p:txBody>
      </p:sp>
      <p:sp>
        <p:nvSpPr>
          <p:cNvPr id="18" name="Textfeld 17"/>
          <p:cNvSpPr txBox="1"/>
          <p:nvPr/>
        </p:nvSpPr>
        <p:spPr>
          <a:xfrm>
            <a:off x="7099268" y="3247180"/>
            <a:ext cx="1776204" cy="584775"/>
          </a:xfrm>
          <a:prstGeom prst="rect">
            <a:avLst/>
          </a:prstGeom>
          <a:noFill/>
        </p:spPr>
        <p:txBody>
          <a:bodyPr wrap="square" lIns="0" tIns="0" rIns="0" bIns="0" rtlCol="0">
            <a:spAutoFit/>
          </a:bodyPr>
          <a:lstStyle/>
          <a:p>
            <a:r>
              <a:rPr lang="en-US" sz="900" dirty="0">
                <a:solidFill>
                  <a:srgbClr val="C00000"/>
                </a:solidFill>
                <a:latin typeface="Arial Narrow" panose="020B0606020202030204" pitchFamily="34" charset="0"/>
                <a:cs typeface="Tahoma" pitchFamily="34" charset="0"/>
              </a:rPr>
              <a:t>1 in every 1 000 patients develop acute encephalitis </a:t>
            </a:r>
            <a:r>
              <a:rPr lang="en-US" sz="1100" b="1" dirty="0">
                <a:solidFill>
                  <a:srgbClr val="C00000"/>
                </a:solidFill>
                <a:latin typeface="Arial Narrow" panose="020B0606020202030204" pitchFamily="34" charset="0"/>
                <a:cs typeface="Tahoma" pitchFamily="34" charset="0"/>
              </a:rPr>
              <a:t>(swelling of the brain). </a:t>
            </a:r>
            <a:r>
              <a:rPr lang="en-US" sz="900" dirty="0">
                <a:solidFill>
                  <a:srgbClr val="C00000"/>
                </a:solidFill>
                <a:latin typeface="Arial Narrow" panose="020B0606020202030204" pitchFamily="34" charset="0"/>
                <a:cs typeface="Tahoma" pitchFamily="34" charset="0"/>
              </a:rPr>
              <a:t>This can lead to convulsions and leave a child deaf or with mental disability.</a:t>
            </a:r>
            <a:endParaRPr lang="de-DE" sz="900" dirty="0">
              <a:solidFill>
                <a:srgbClr val="C00000"/>
              </a:solidFill>
              <a:latin typeface="Arial Narrow" panose="020B0606020202030204" pitchFamily="34" charset="0"/>
              <a:cs typeface="Tahoma" pitchFamily="34" charset="0"/>
            </a:endParaRPr>
          </a:p>
        </p:txBody>
      </p:sp>
      <p:sp>
        <p:nvSpPr>
          <p:cNvPr id="19" name="Textfeld 18"/>
          <p:cNvSpPr txBox="1"/>
          <p:nvPr/>
        </p:nvSpPr>
        <p:spPr>
          <a:xfrm>
            <a:off x="1308052" y="4896059"/>
            <a:ext cx="1678495" cy="861774"/>
          </a:xfrm>
          <a:prstGeom prst="rect">
            <a:avLst/>
          </a:prstGeom>
          <a:noFill/>
        </p:spPr>
        <p:txBody>
          <a:bodyPr wrap="square" lIns="0" tIns="0" rIns="0" bIns="0" rtlCol="0">
            <a:spAutoFit/>
          </a:bodyPr>
          <a:lstStyle/>
          <a:p>
            <a:r>
              <a:rPr lang="en-US" sz="1100" b="1" dirty="0">
                <a:solidFill>
                  <a:srgbClr val="C00000"/>
                </a:solidFill>
                <a:latin typeface="Arial Narrow" panose="020B0606020202030204" pitchFamily="34" charset="0"/>
                <a:cs typeface="Tahoma" pitchFamily="34" charset="0"/>
              </a:rPr>
              <a:t>Eye disorders</a:t>
            </a:r>
            <a:r>
              <a:rPr lang="en-US" sz="900" dirty="0">
                <a:solidFill>
                  <a:srgbClr val="C00000"/>
                </a:solidFill>
                <a:latin typeface="Arial Narrow" panose="020B0606020202030204" pitchFamily="34" charset="0"/>
                <a:cs typeface="Tahoma" pitchFamily="34" charset="0"/>
              </a:rPr>
              <a:t>, such as destruction of the cornea (outer layer of eyeball) may lead to blindness. This condition affects, in particular, malnourished children and is linked to vitamin A deficiency.</a:t>
            </a:r>
            <a:endParaRPr lang="de-DE" sz="900" dirty="0">
              <a:solidFill>
                <a:srgbClr val="C00000"/>
              </a:solidFill>
              <a:latin typeface="Arial Narrow" panose="020B0606020202030204" pitchFamily="34" charset="0"/>
              <a:cs typeface="Tahoma" pitchFamily="34" charset="0"/>
            </a:endParaRPr>
          </a:p>
        </p:txBody>
      </p:sp>
      <p:sp>
        <p:nvSpPr>
          <p:cNvPr id="20" name="Textfeld 19"/>
          <p:cNvSpPr txBox="1"/>
          <p:nvPr/>
        </p:nvSpPr>
        <p:spPr>
          <a:xfrm>
            <a:off x="3191375" y="4896059"/>
            <a:ext cx="1736208" cy="584775"/>
          </a:xfrm>
          <a:prstGeom prst="rect">
            <a:avLst/>
          </a:prstGeom>
          <a:noFill/>
        </p:spPr>
        <p:txBody>
          <a:bodyPr wrap="square" lIns="0" tIns="0" rIns="0" bIns="0" rtlCol="0">
            <a:spAutoFit/>
          </a:bodyPr>
          <a:lstStyle/>
          <a:p>
            <a:r>
              <a:rPr lang="en-US" sz="900" dirty="0">
                <a:solidFill>
                  <a:srgbClr val="C00000"/>
                </a:solidFill>
                <a:latin typeface="Arial Narrow" panose="020B0606020202030204" pitchFamily="34" charset="0"/>
                <a:cs typeface="Tahoma" pitchFamily="34" charset="0"/>
              </a:rPr>
              <a:t>A rare but </a:t>
            </a:r>
            <a:r>
              <a:rPr lang="en-US" sz="1100" b="1" dirty="0">
                <a:solidFill>
                  <a:srgbClr val="C00000"/>
                </a:solidFill>
                <a:latin typeface="Arial Narrow" panose="020B0606020202030204" pitchFamily="34" charset="0"/>
                <a:cs typeface="Tahoma" pitchFamily="34" charset="0"/>
              </a:rPr>
              <a:t>fatal brain complication</a:t>
            </a:r>
            <a:r>
              <a:rPr lang="en-US" sz="900" dirty="0">
                <a:solidFill>
                  <a:srgbClr val="C00000"/>
                </a:solidFill>
                <a:latin typeface="Arial Narrow" panose="020B0606020202030204" pitchFamily="34" charset="0"/>
                <a:cs typeface="Tahoma" pitchFamily="34" charset="0"/>
              </a:rPr>
              <a:t> known as subacute sclerosing panencephalitis (SSPE), can occur several years after measles.</a:t>
            </a:r>
            <a:endParaRPr lang="de-DE" sz="900" dirty="0">
              <a:solidFill>
                <a:srgbClr val="C00000"/>
              </a:solidFill>
              <a:latin typeface="Arial Narrow" panose="020B0606020202030204" pitchFamily="34" charset="0"/>
              <a:cs typeface="Tahoma" pitchFamily="34" charset="0"/>
            </a:endParaRPr>
          </a:p>
        </p:txBody>
      </p:sp>
      <p:pic>
        <p:nvPicPr>
          <p:cNvPr id="7" name="Grafik 6"/>
          <p:cNvPicPr>
            <a:picLocks noChangeAspect="1"/>
          </p:cNvPicPr>
          <p:nvPr/>
        </p:nvPicPr>
        <p:blipFill>
          <a:blip r:embed="rId9"/>
          <a:stretch>
            <a:fillRect/>
          </a:stretch>
        </p:blipFill>
        <p:spPr>
          <a:xfrm>
            <a:off x="5378367" y="4029604"/>
            <a:ext cx="1027101" cy="734399"/>
          </a:xfrm>
          <a:prstGeom prst="rect">
            <a:avLst/>
          </a:prstGeom>
        </p:spPr>
      </p:pic>
      <p:pic>
        <p:nvPicPr>
          <p:cNvPr id="23" name="Grafik 22"/>
          <p:cNvPicPr>
            <a:picLocks noChangeAspect="1"/>
          </p:cNvPicPr>
          <p:nvPr/>
        </p:nvPicPr>
        <p:blipFill rotWithShape="1">
          <a:blip r:embed="rId10"/>
          <a:srcRect l="10557" t="15380" r="7574" b="14795"/>
          <a:stretch/>
        </p:blipFill>
        <p:spPr>
          <a:xfrm>
            <a:off x="7575991" y="3973202"/>
            <a:ext cx="1124974" cy="847203"/>
          </a:xfrm>
          <a:prstGeom prst="rect">
            <a:avLst/>
          </a:prstGeom>
        </p:spPr>
      </p:pic>
      <p:sp>
        <p:nvSpPr>
          <p:cNvPr id="24" name="Textfeld 23"/>
          <p:cNvSpPr txBox="1"/>
          <p:nvPr/>
        </p:nvSpPr>
        <p:spPr>
          <a:xfrm>
            <a:off x="5520026" y="4896059"/>
            <a:ext cx="900000" cy="446276"/>
          </a:xfrm>
          <a:prstGeom prst="rect">
            <a:avLst/>
          </a:prstGeom>
          <a:noFill/>
        </p:spPr>
        <p:txBody>
          <a:bodyPr wrap="square" lIns="0" tIns="0" rIns="0" bIns="0" rtlCol="0">
            <a:spAutoFit/>
          </a:bodyPr>
          <a:lstStyle/>
          <a:p>
            <a:r>
              <a:rPr lang="en-US" sz="900" dirty="0">
                <a:solidFill>
                  <a:srgbClr val="C00000"/>
                </a:solidFill>
                <a:latin typeface="Arial Narrow" panose="020B0606020202030204" pitchFamily="34" charset="0"/>
                <a:cs typeface="Tahoma" pitchFamily="34" charset="0"/>
              </a:rPr>
              <a:t>1 out of 4 people who</a:t>
            </a:r>
          </a:p>
          <a:p>
            <a:r>
              <a:rPr lang="en-US" sz="900" dirty="0">
                <a:solidFill>
                  <a:srgbClr val="C00000"/>
                </a:solidFill>
                <a:latin typeface="Arial Narrow" panose="020B0606020202030204" pitchFamily="34" charset="0"/>
                <a:cs typeface="Tahoma" pitchFamily="34" charset="0"/>
              </a:rPr>
              <a:t>get measles will need</a:t>
            </a:r>
          </a:p>
          <a:p>
            <a:r>
              <a:rPr lang="en-US" sz="1100" b="1" dirty="0">
                <a:solidFill>
                  <a:srgbClr val="C00000"/>
                </a:solidFill>
                <a:latin typeface="Arial Narrow" panose="020B0606020202030204" pitchFamily="34" charset="0"/>
                <a:cs typeface="Tahoma" pitchFamily="34" charset="0"/>
              </a:rPr>
              <a:t>hospitalization</a:t>
            </a:r>
            <a:r>
              <a:rPr lang="en-US" sz="900" dirty="0">
                <a:solidFill>
                  <a:srgbClr val="C00000"/>
                </a:solidFill>
                <a:latin typeface="Arial Narrow" panose="020B0606020202030204" pitchFamily="34" charset="0"/>
                <a:cs typeface="Tahoma" pitchFamily="34" charset="0"/>
              </a:rPr>
              <a:t>.</a:t>
            </a:r>
            <a:endParaRPr lang="de-DE" sz="900" dirty="0">
              <a:solidFill>
                <a:srgbClr val="C00000"/>
              </a:solidFill>
              <a:latin typeface="Arial Narrow" panose="020B0606020202030204" pitchFamily="34" charset="0"/>
              <a:cs typeface="Tahoma" pitchFamily="34" charset="0"/>
            </a:endParaRPr>
          </a:p>
        </p:txBody>
      </p:sp>
      <p:sp>
        <p:nvSpPr>
          <p:cNvPr id="25" name="Textfeld 24"/>
          <p:cNvSpPr txBox="1"/>
          <p:nvPr/>
        </p:nvSpPr>
        <p:spPr>
          <a:xfrm>
            <a:off x="7425813" y="4896059"/>
            <a:ext cx="1275152" cy="446276"/>
          </a:xfrm>
          <a:prstGeom prst="rect">
            <a:avLst/>
          </a:prstGeom>
          <a:noFill/>
        </p:spPr>
        <p:txBody>
          <a:bodyPr wrap="square" lIns="0" tIns="0" rIns="0" bIns="0" rtlCol="0">
            <a:spAutoFit/>
          </a:bodyPr>
          <a:lstStyle/>
          <a:p>
            <a:r>
              <a:rPr lang="en-US" sz="900" dirty="0">
                <a:solidFill>
                  <a:srgbClr val="C00000"/>
                </a:solidFill>
                <a:latin typeface="Arial Narrow" panose="020B0606020202030204" pitchFamily="34" charset="0"/>
                <a:cs typeface="Tahoma" pitchFamily="34" charset="0"/>
              </a:rPr>
              <a:t>Up to 1 in 1 000 measles patients </a:t>
            </a:r>
            <a:r>
              <a:rPr lang="en-US" sz="1100" b="1" dirty="0">
                <a:solidFill>
                  <a:srgbClr val="C00000"/>
                </a:solidFill>
                <a:latin typeface="Arial Narrow" panose="020B0606020202030204" pitchFamily="34" charset="0"/>
                <a:cs typeface="Tahoma" pitchFamily="34" charset="0"/>
              </a:rPr>
              <a:t>die</a:t>
            </a:r>
            <a:r>
              <a:rPr lang="en-US" sz="900" dirty="0">
                <a:solidFill>
                  <a:srgbClr val="C00000"/>
                </a:solidFill>
                <a:latin typeface="Arial Narrow" panose="020B0606020202030204" pitchFamily="34" charset="0"/>
                <a:cs typeface="Tahoma" pitchFamily="34" charset="0"/>
              </a:rPr>
              <a:t> as a result of the disease.</a:t>
            </a:r>
            <a:endParaRPr lang="de-DE" sz="900" dirty="0">
              <a:solidFill>
                <a:srgbClr val="C00000"/>
              </a:solidFill>
              <a:latin typeface="Arial Narrow" panose="020B0606020202030204" pitchFamily="34" charset="0"/>
              <a:cs typeface="Tahoma" pitchFamily="34" charset="0"/>
            </a:endParaRPr>
          </a:p>
        </p:txBody>
      </p:sp>
    </p:spTree>
    <p:extLst>
      <p:ext uri="{BB962C8B-B14F-4D97-AF65-F5344CB8AC3E}">
        <p14:creationId xmlns:p14="http://schemas.microsoft.com/office/powerpoint/2010/main" val="11347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1" y="142875"/>
            <a:ext cx="8002298" cy="822325"/>
          </a:xfrm>
        </p:spPr>
        <p:txBody>
          <a:bodyPr/>
          <a:lstStyle/>
          <a:p>
            <a:r>
              <a:rPr lang="en-GB" dirty="0"/>
              <a:t>Measles vaccines</a:t>
            </a:r>
            <a:endParaRPr lang="en-GB" strike="sngStrike" dirty="0"/>
          </a:p>
        </p:txBody>
      </p:sp>
      <p:sp>
        <p:nvSpPr>
          <p:cNvPr id="3" name="Inhaltsplatzhalter 2"/>
          <p:cNvSpPr>
            <a:spLocks noGrp="1"/>
          </p:cNvSpPr>
          <p:nvPr>
            <p:ph idx="1"/>
          </p:nvPr>
        </p:nvSpPr>
        <p:spPr>
          <a:xfrm>
            <a:off x="1313490" y="1257300"/>
            <a:ext cx="7528505" cy="5042832"/>
          </a:xfrm>
        </p:spPr>
        <p:txBody>
          <a:bodyPr numCol="2" spcCol="72000"/>
          <a:lstStyle/>
          <a:p>
            <a:pPr>
              <a:spcAft>
                <a:spcPts val="0"/>
              </a:spcAft>
              <a:buClr>
                <a:srgbClr val="69AE23"/>
              </a:buClr>
              <a:buSzPct val="120000"/>
            </a:pPr>
            <a:r>
              <a:rPr lang="en-GB" sz="1800" b="1" dirty="0"/>
              <a:t>The vaccine</a:t>
            </a:r>
          </a:p>
          <a:p>
            <a:pPr marL="269875" indent="-269875">
              <a:spcAft>
                <a:spcPts val="300"/>
              </a:spcAft>
              <a:buClr>
                <a:srgbClr val="69AE23"/>
              </a:buClr>
              <a:buSzPct val="120000"/>
              <a:buFont typeface="Arial" panose="020B0604020202020204" pitchFamily="34" charset="0"/>
              <a:buChar char="•"/>
            </a:pPr>
            <a:r>
              <a:rPr lang="en-GB" sz="1800" dirty="0"/>
              <a:t>Live, but weakened virus</a:t>
            </a:r>
          </a:p>
          <a:p>
            <a:pPr marL="269875" indent="-269875">
              <a:spcAft>
                <a:spcPts val="300"/>
              </a:spcAft>
              <a:buClr>
                <a:srgbClr val="69AE23"/>
              </a:buClr>
              <a:buSzPct val="120000"/>
              <a:buFont typeface="Arial" panose="020B0604020202020204" pitchFamily="34" charset="0"/>
              <a:buChar char="•"/>
            </a:pPr>
            <a:r>
              <a:rPr lang="en-GB" sz="1800" dirty="0"/>
              <a:t>Given with mumps and rubella vaccines as MMR or with varicella in addition as MMR-V</a:t>
            </a:r>
          </a:p>
          <a:p>
            <a:pPr marL="269875" indent="-269875">
              <a:buClr>
                <a:srgbClr val="69AE23"/>
              </a:buClr>
              <a:buSzPct val="120000"/>
              <a:buFont typeface="Arial" panose="020B0604020202020204" pitchFamily="34" charset="0"/>
              <a:buChar char="•"/>
            </a:pPr>
            <a:r>
              <a:rPr lang="en-GB" sz="1800" dirty="0"/>
              <a:t>2 doses required, since about 5% </a:t>
            </a:r>
            <a:br>
              <a:rPr lang="en-GB" sz="1800" dirty="0"/>
            </a:br>
            <a:r>
              <a:rPr lang="en-GB" sz="1800" dirty="0"/>
              <a:t>of vaccinated children remain unprotected after first dose</a:t>
            </a:r>
          </a:p>
          <a:p>
            <a:pPr>
              <a:buClr>
                <a:srgbClr val="69AE23"/>
              </a:buClr>
              <a:buSzPct val="120000"/>
            </a:pPr>
            <a:r>
              <a:rPr lang="en-GB" sz="1800" b="1" dirty="0"/>
              <a:t>Side effects</a:t>
            </a:r>
          </a:p>
          <a:p>
            <a:pPr marL="269875" indent="-269875">
              <a:spcAft>
                <a:spcPts val="300"/>
              </a:spcAft>
              <a:buClr>
                <a:srgbClr val="69AE23"/>
              </a:buClr>
              <a:buSzPct val="120000"/>
              <a:buFont typeface="Arial" panose="020B0604020202020204" pitchFamily="34" charset="0"/>
              <a:buChar char="•"/>
            </a:pPr>
            <a:r>
              <a:rPr lang="en-GB" sz="1800" dirty="0"/>
              <a:t>Mild side effects: fever (in </a:t>
            </a:r>
            <a:r>
              <a:rPr lang="en-GB" sz="1800" spc="200" dirty="0"/>
              <a:t>5–</a:t>
            </a:r>
            <a:r>
              <a:rPr lang="en-GB" sz="1800" dirty="0"/>
              <a:t>1</a:t>
            </a:r>
            <a:r>
              <a:rPr lang="en-GB" sz="1800" spc="200" dirty="0"/>
              <a:t>0</a:t>
            </a:r>
            <a:r>
              <a:rPr lang="en-GB" sz="1800" dirty="0"/>
              <a:t>% of children) or rash (in </a:t>
            </a:r>
            <a:r>
              <a:rPr lang="en-GB" sz="1800" spc="200" dirty="0"/>
              <a:t>2</a:t>
            </a:r>
            <a:r>
              <a:rPr lang="en-GB" sz="1800" dirty="0"/>
              <a:t>% of children)</a:t>
            </a:r>
          </a:p>
          <a:p>
            <a:pPr marL="269875" indent="-269875">
              <a:spcAft>
                <a:spcPts val="300"/>
              </a:spcAft>
              <a:buClr>
                <a:srgbClr val="69AE23"/>
              </a:buClr>
              <a:buSzPct val="120000"/>
              <a:buFont typeface="Arial" panose="020B0604020202020204" pitchFamily="34" charset="0"/>
              <a:buChar char="•"/>
            </a:pPr>
            <a:r>
              <a:rPr lang="en-GB" sz="1800" dirty="0"/>
              <a:t>Severe adverse events rare: risk of encephalitis is less than 1 case per </a:t>
            </a:r>
            <a:br>
              <a:rPr lang="en-GB" sz="1800" dirty="0"/>
            </a:br>
            <a:r>
              <a:rPr lang="en-GB" sz="1800" dirty="0"/>
              <a:t>one million doses</a:t>
            </a:r>
          </a:p>
          <a:p>
            <a:pPr marL="269875" indent="-269875">
              <a:spcAft>
                <a:spcPts val="300"/>
              </a:spcAft>
              <a:buClr>
                <a:srgbClr val="69AE23"/>
              </a:buClr>
              <a:buSzPct val="120000"/>
              <a:buFont typeface="Arial" panose="020B0604020202020204" pitchFamily="34" charset="0"/>
              <a:buChar char="•"/>
            </a:pPr>
            <a:r>
              <a:rPr lang="en-GB" sz="1800" dirty="0"/>
              <a:t>No evidence of links to other  diseases/disorders (such as autism, developmental delay, Crohn’s disease, ulcerative colitis)</a:t>
            </a:r>
          </a:p>
          <a:p>
            <a:pPr>
              <a:spcAft>
                <a:spcPts val="0"/>
              </a:spcAft>
              <a:buClr>
                <a:srgbClr val="69AE23"/>
              </a:buClr>
              <a:buSzPct val="120000"/>
            </a:pPr>
            <a:r>
              <a:rPr lang="en-GB" sz="1800" b="1" dirty="0"/>
              <a:t>Contraindications</a:t>
            </a:r>
          </a:p>
          <a:p>
            <a:pPr marL="269875" indent="-269875">
              <a:buClr>
                <a:srgbClr val="69AE23"/>
              </a:buClr>
              <a:buSzPct val="120000"/>
              <a:buFont typeface="Arial" panose="020B0604020202020204" pitchFamily="34" charset="0"/>
              <a:buChar char="•"/>
            </a:pPr>
            <a:r>
              <a:rPr lang="en-GB" sz="1800" dirty="0"/>
              <a:t>Allergic reaction to neomycin, gelatin, </a:t>
            </a:r>
            <a:br>
              <a:rPr lang="en-GB" sz="1800" dirty="0"/>
            </a:br>
            <a:r>
              <a:rPr lang="en-GB" sz="1800" dirty="0"/>
              <a:t>or a previous dose of the vaccine</a:t>
            </a:r>
          </a:p>
          <a:p>
            <a:pPr marL="269875" indent="-269875">
              <a:buClr>
                <a:srgbClr val="69AE23"/>
              </a:buClr>
              <a:buSzPct val="120000"/>
              <a:buFont typeface="Arial" panose="020B0604020202020204" pitchFamily="34" charset="0"/>
              <a:buChar char="•"/>
            </a:pPr>
            <a:r>
              <a:rPr lang="en-GB" sz="1800" dirty="0"/>
              <a:t>Certain immune system disorders</a:t>
            </a:r>
          </a:p>
          <a:p>
            <a:pPr marL="269875" indent="-269875">
              <a:buClr>
                <a:srgbClr val="69AE23"/>
              </a:buClr>
              <a:buSzPct val="120000"/>
              <a:buFont typeface="Arial" panose="020B0604020202020204" pitchFamily="34" charset="0"/>
              <a:buChar char="•"/>
            </a:pPr>
            <a:r>
              <a:rPr lang="en-GB" sz="1800" dirty="0"/>
              <a:t>Pregnancy</a:t>
            </a:r>
          </a:p>
          <a:p>
            <a:pPr marL="269875" indent="-269875">
              <a:buClr>
                <a:srgbClr val="69AE23"/>
              </a:buClr>
              <a:buSzPct val="120000"/>
              <a:buFont typeface="Arial" panose="020B0604020202020204" pitchFamily="34" charset="0"/>
              <a:buChar char="•"/>
            </a:pPr>
            <a:endParaRPr lang="en-GB" sz="1800" dirty="0"/>
          </a:p>
          <a:p>
            <a:pPr>
              <a:spcAft>
                <a:spcPts val="0"/>
              </a:spcAft>
              <a:buClr>
                <a:srgbClr val="69AE23"/>
              </a:buClr>
              <a:buSzPct val="120000"/>
            </a:pPr>
            <a:r>
              <a:rPr lang="en-GB" sz="1800" b="1" dirty="0"/>
              <a:t>Precautions</a:t>
            </a:r>
          </a:p>
          <a:p>
            <a:pPr marL="269875" indent="-269875">
              <a:buClr>
                <a:srgbClr val="69AE23"/>
              </a:buClr>
              <a:buSzPct val="120000"/>
              <a:buFont typeface="Arial" panose="020B0604020202020204" pitchFamily="34" charset="0"/>
              <a:buChar char="•"/>
            </a:pPr>
            <a:r>
              <a:rPr lang="en-GB" sz="1800" dirty="0"/>
              <a:t>Delay vaccine for moderate to severe illness</a:t>
            </a:r>
          </a:p>
          <a:p>
            <a:pPr marL="269875" indent="-269875">
              <a:buClr>
                <a:srgbClr val="69AE23"/>
              </a:buClr>
              <a:buSzPct val="120000"/>
              <a:buFont typeface="Arial" panose="020B0604020202020204" pitchFamily="34" charset="0"/>
              <a:buChar char="•"/>
            </a:pPr>
            <a:r>
              <a:rPr lang="en-GB" sz="1800" dirty="0"/>
              <a:t>Delay vaccine for 3 months or more </a:t>
            </a:r>
            <a:br>
              <a:rPr lang="en-GB" sz="1800" dirty="0"/>
            </a:br>
            <a:r>
              <a:rPr lang="en-GB" sz="1800" dirty="0"/>
              <a:t>for anyone who has received blood products, as the vaccine may not work</a:t>
            </a:r>
          </a:p>
          <a:p>
            <a:endParaRPr lang="en-GB" sz="2000" dirty="0"/>
          </a:p>
        </p:txBody>
      </p:sp>
      <p:sp>
        <p:nvSpPr>
          <p:cNvPr id="8" name="Textfeld 7"/>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2. How do vaccines work?</a:t>
            </a:r>
          </a:p>
        </p:txBody>
      </p:sp>
    </p:spTree>
    <p:extLst>
      <p:ext uri="{BB962C8B-B14F-4D97-AF65-F5344CB8AC3E}">
        <p14:creationId xmlns:p14="http://schemas.microsoft.com/office/powerpoint/2010/main" val="99759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rot="1503153">
            <a:off x="6081120" y="5086239"/>
            <a:ext cx="2891250" cy="393750"/>
          </a:xfrm>
          <a:prstGeom prst="rect">
            <a:avLst/>
          </a:prstGeom>
        </p:spPr>
      </p:pic>
      <p:sp>
        <p:nvSpPr>
          <p:cNvPr id="2" name="Titel 1"/>
          <p:cNvSpPr>
            <a:spLocks noGrp="1"/>
          </p:cNvSpPr>
          <p:nvPr>
            <p:ph type="title"/>
          </p:nvPr>
        </p:nvSpPr>
        <p:spPr>
          <a:xfrm>
            <a:off x="540001" y="142875"/>
            <a:ext cx="8002298" cy="822325"/>
          </a:xfrm>
        </p:spPr>
        <p:txBody>
          <a:bodyPr/>
          <a:lstStyle/>
          <a:p>
            <a:r>
              <a:rPr lang="en-GB" dirty="0"/>
              <a:t>When to avoid vaccines</a:t>
            </a:r>
          </a:p>
        </p:txBody>
      </p:sp>
      <p:sp>
        <p:nvSpPr>
          <p:cNvPr id="3" name="Inhaltsplatzhalter 2"/>
          <p:cNvSpPr>
            <a:spLocks noGrp="1"/>
          </p:cNvSpPr>
          <p:nvPr>
            <p:ph idx="1"/>
          </p:nvPr>
        </p:nvSpPr>
        <p:spPr>
          <a:xfrm>
            <a:off x="1313491" y="1257300"/>
            <a:ext cx="6381612" cy="4984750"/>
          </a:xfrm>
        </p:spPr>
        <p:txBody>
          <a:bodyPr/>
          <a:lstStyle/>
          <a:p>
            <a:pPr marL="269875" indent="-269875">
              <a:buClr>
                <a:srgbClr val="69AE23"/>
              </a:buClr>
              <a:buSzPct val="120000"/>
              <a:buFont typeface="Arial" panose="020B0604020202020204" pitchFamily="34" charset="0"/>
              <a:buChar char="•"/>
            </a:pPr>
            <a:r>
              <a:rPr lang="en-GB" sz="2000" dirty="0"/>
              <a:t>A history of anaphylactic or other serious allergic reaction after receiving a vaccine is a contraindication to further doses of that vaccine</a:t>
            </a:r>
          </a:p>
          <a:p>
            <a:pPr marL="269875" indent="-269875">
              <a:buClr>
                <a:srgbClr val="69AE23"/>
              </a:buClr>
              <a:buSzPct val="120000"/>
              <a:buFont typeface="Arial" panose="020B0604020202020204" pitchFamily="34" charset="0"/>
              <a:buChar char="•"/>
            </a:pPr>
            <a:r>
              <a:rPr lang="en-GB" sz="2000" dirty="0"/>
              <a:t>People with certain immune system disorders should not be given live vaccines (e.g. measles, mumps, rubella, varicella, oral typhoid)</a:t>
            </a:r>
          </a:p>
          <a:p>
            <a:pPr marL="269875" indent="-269875">
              <a:buClr>
                <a:srgbClr val="69AE23"/>
              </a:buClr>
              <a:buSzPct val="120000"/>
              <a:buFont typeface="Arial" panose="020B0604020202020204" pitchFamily="34" charset="0"/>
              <a:buChar char="•"/>
            </a:pPr>
            <a:r>
              <a:rPr lang="en-GB" sz="2000" dirty="0"/>
              <a:t>Avoid live vaccines during pregnancy, except when expected benefits to mother and baby outweigh risk.</a:t>
            </a:r>
          </a:p>
        </p:txBody>
      </p:sp>
      <p:sp>
        <p:nvSpPr>
          <p:cNvPr id="8" name="Textfeld 7"/>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2. How do vaccines work?</a:t>
            </a:r>
          </a:p>
        </p:txBody>
      </p:sp>
      <p:grpSp>
        <p:nvGrpSpPr>
          <p:cNvPr id="6" name="Group 4"/>
          <p:cNvGrpSpPr>
            <a:grpSpLocks noChangeAspect="1"/>
          </p:cNvGrpSpPr>
          <p:nvPr/>
        </p:nvGrpSpPr>
        <p:grpSpPr bwMode="auto">
          <a:xfrm rot="1282458">
            <a:off x="7189121" y="4767176"/>
            <a:ext cx="1113061" cy="1031875"/>
            <a:chOff x="4759" y="925"/>
            <a:chExt cx="946" cy="877"/>
          </a:xfrm>
        </p:grpSpPr>
        <p:sp>
          <p:nvSpPr>
            <p:cNvPr id="7" name="AutoShape 3"/>
            <p:cNvSpPr>
              <a:spLocks noChangeAspect="1" noChangeArrowheads="1" noTextEdit="1"/>
            </p:cNvSpPr>
            <p:nvPr/>
          </p:nvSpPr>
          <p:spPr bwMode="auto">
            <a:xfrm>
              <a:off x="4759" y="925"/>
              <a:ext cx="946"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 name="Freeform 5"/>
            <p:cNvSpPr>
              <a:spLocks/>
            </p:cNvSpPr>
            <p:nvPr/>
          </p:nvSpPr>
          <p:spPr bwMode="auto">
            <a:xfrm>
              <a:off x="4940" y="924"/>
              <a:ext cx="684" cy="885"/>
            </a:xfrm>
            <a:custGeom>
              <a:avLst/>
              <a:gdLst>
                <a:gd name="T0" fmla="*/ 16 w 592"/>
                <a:gd name="T1" fmla="*/ 50 h 766"/>
                <a:gd name="T2" fmla="*/ 511 w 592"/>
                <a:gd name="T3" fmla="*/ 754 h 766"/>
                <a:gd name="T4" fmla="*/ 579 w 592"/>
                <a:gd name="T5" fmla="*/ 736 h 766"/>
                <a:gd name="T6" fmla="*/ 561 w 592"/>
                <a:gd name="T7" fmla="*/ 668 h 766"/>
                <a:gd name="T8" fmla="*/ 246 w 592"/>
                <a:gd name="T9" fmla="*/ 421 h 766"/>
                <a:gd name="T10" fmla="*/ 116 w 592"/>
                <a:gd name="T11" fmla="*/ 50 h 766"/>
                <a:gd name="T12" fmla="*/ 66 w 592"/>
                <a:gd name="T13" fmla="*/ 0 h 766"/>
                <a:gd name="T14" fmla="*/ 16 w 592"/>
                <a:gd name="T15" fmla="*/ 50 h 7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766">
                  <a:moveTo>
                    <a:pt x="16" y="50"/>
                  </a:moveTo>
                  <a:cubicBezTo>
                    <a:pt x="0" y="367"/>
                    <a:pt x="247" y="618"/>
                    <a:pt x="511" y="754"/>
                  </a:cubicBezTo>
                  <a:cubicBezTo>
                    <a:pt x="535" y="766"/>
                    <a:pt x="565" y="760"/>
                    <a:pt x="579" y="736"/>
                  </a:cubicBezTo>
                  <a:cubicBezTo>
                    <a:pt x="592" y="713"/>
                    <a:pt x="585" y="680"/>
                    <a:pt x="561" y="668"/>
                  </a:cubicBezTo>
                  <a:cubicBezTo>
                    <a:pt x="440" y="605"/>
                    <a:pt x="334" y="527"/>
                    <a:pt x="246" y="421"/>
                  </a:cubicBezTo>
                  <a:cubicBezTo>
                    <a:pt x="160" y="317"/>
                    <a:pt x="109" y="187"/>
                    <a:pt x="116" y="50"/>
                  </a:cubicBezTo>
                  <a:cubicBezTo>
                    <a:pt x="118" y="23"/>
                    <a:pt x="92" y="0"/>
                    <a:pt x="66" y="0"/>
                  </a:cubicBezTo>
                  <a:cubicBezTo>
                    <a:pt x="38" y="0"/>
                    <a:pt x="18" y="23"/>
                    <a:pt x="16" y="50"/>
                  </a:cubicBezTo>
                  <a:close/>
                </a:path>
              </a:pathLst>
            </a:custGeom>
            <a:solidFill>
              <a:srgbClr val="C00000">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 name="Freeform 6"/>
            <p:cNvSpPr>
              <a:spLocks/>
            </p:cNvSpPr>
            <p:nvPr/>
          </p:nvSpPr>
          <p:spPr bwMode="auto">
            <a:xfrm>
              <a:off x="4730" y="1049"/>
              <a:ext cx="981" cy="733"/>
            </a:xfrm>
            <a:custGeom>
              <a:avLst/>
              <a:gdLst>
                <a:gd name="T0" fmla="*/ 780 w 849"/>
                <a:gd name="T1" fmla="*/ 10 h 635"/>
                <a:gd name="T2" fmla="*/ 548 w 849"/>
                <a:gd name="T3" fmla="*/ 138 h 635"/>
                <a:gd name="T4" fmla="*/ 383 w 849"/>
                <a:gd name="T5" fmla="*/ 289 h 635"/>
                <a:gd name="T6" fmla="*/ 239 w 849"/>
                <a:gd name="T7" fmla="*/ 426 h 635"/>
                <a:gd name="T8" fmla="*/ 232 w 849"/>
                <a:gd name="T9" fmla="*/ 432 h 635"/>
                <a:gd name="T10" fmla="*/ 227 w 849"/>
                <a:gd name="T11" fmla="*/ 435 h 635"/>
                <a:gd name="T12" fmla="*/ 204 w 849"/>
                <a:gd name="T13" fmla="*/ 452 h 635"/>
                <a:gd name="T14" fmla="*/ 159 w 849"/>
                <a:gd name="T15" fmla="*/ 479 h 635"/>
                <a:gd name="T16" fmla="*/ 61 w 849"/>
                <a:gd name="T17" fmla="*/ 520 h 635"/>
                <a:gd name="T18" fmla="*/ 88 w 849"/>
                <a:gd name="T19" fmla="*/ 616 h 635"/>
                <a:gd name="T20" fmla="*/ 285 w 849"/>
                <a:gd name="T21" fmla="*/ 516 h 635"/>
                <a:gd name="T22" fmla="*/ 437 w 849"/>
                <a:gd name="T23" fmla="*/ 376 h 635"/>
                <a:gd name="T24" fmla="*/ 591 w 849"/>
                <a:gd name="T25" fmla="*/ 230 h 635"/>
                <a:gd name="T26" fmla="*/ 633 w 849"/>
                <a:gd name="T27" fmla="*/ 199 h 635"/>
                <a:gd name="T28" fmla="*/ 687 w 849"/>
                <a:gd name="T29" fmla="*/ 165 h 635"/>
                <a:gd name="T30" fmla="*/ 807 w 849"/>
                <a:gd name="T31" fmla="*/ 106 h 635"/>
                <a:gd name="T32" fmla="*/ 841 w 849"/>
                <a:gd name="T33" fmla="*/ 45 h 635"/>
                <a:gd name="T34" fmla="*/ 780 w 849"/>
                <a:gd name="T35" fmla="*/ 1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9" h="635">
                  <a:moveTo>
                    <a:pt x="780" y="10"/>
                  </a:moveTo>
                  <a:cubicBezTo>
                    <a:pt x="697" y="42"/>
                    <a:pt x="619" y="84"/>
                    <a:pt x="548" y="138"/>
                  </a:cubicBezTo>
                  <a:cubicBezTo>
                    <a:pt x="488" y="184"/>
                    <a:pt x="435" y="235"/>
                    <a:pt x="383" y="289"/>
                  </a:cubicBezTo>
                  <a:cubicBezTo>
                    <a:pt x="336" y="336"/>
                    <a:pt x="291" y="385"/>
                    <a:pt x="239" y="426"/>
                  </a:cubicBezTo>
                  <a:cubicBezTo>
                    <a:pt x="236" y="428"/>
                    <a:pt x="234" y="430"/>
                    <a:pt x="232" y="432"/>
                  </a:cubicBezTo>
                  <a:cubicBezTo>
                    <a:pt x="240" y="426"/>
                    <a:pt x="227" y="435"/>
                    <a:pt x="227" y="435"/>
                  </a:cubicBezTo>
                  <a:cubicBezTo>
                    <a:pt x="219" y="441"/>
                    <a:pt x="212" y="446"/>
                    <a:pt x="204" y="452"/>
                  </a:cubicBezTo>
                  <a:cubicBezTo>
                    <a:pt x="189" y="462"/>
                    <a:pt x="174" y="471"/>
                    <a:pt x="159" y="479"/>
                  </a:cubicBezTo>
                  <a:cubicBezTo>
                    <a:pt x="124" y="498"/>
                    <a:pt x="100" y="508"/>
                    <a:pt x="61" y="520"/>
                  </a:cubicBezTo>
                  <a:cubicBezTo>
                    <a:pt x="0" y="539"/>
                    <a:pt x="26" y="635"/>
                    <a:pt x="88" y="616"/>
                  </a:cubicBezTo>
                  <a:cubicBezTo>
                    <a:pt x="159" y="594"/>
                    <a:pt x="225" y="561"/>
                    <a:pt x="285" y="516"/>
                  </a:cubicBezTo>
                  <a:cubicBezTo>
                    <a:pt x="340" y="475"/>
                    <a:pt x="389" y="426"/>
                    <a:pt x="437" y="376"/>
                  </a:cubicBezTo>
                  <a:cubicBezTo>
                    <a:pt x="486" y="325"/>
                    <a:pt x="536" y="275"/>
                    <a:pt x="591" y="230"/>
                  </a:cubicBezTo>
                  <a:cubicBezTo>
                    <a:pt x="602" y="221"/>
                    <a:pt x="618" y="210"/>
                    <a:pt x="633" y="199"/>
                  </a:cubicBezTo>
                  <a:cubicBezTo>
                    <a:pt x="651" y="187"/>
                    <a:pt x="669" y="176"/>
                    <a:pt x="687" y="165"/>
                  </a:cubicBezTo>
                  <a:cubicBezTo>
                    <a:pt x="725" y="142"/>
                    <a:pt x="765" y="122"/>
                    <a:pt x="807" y="106"/>
                  </a:cubicBezTo>
                  <a:cubicBezTo>
                    <a:pt x="832" y="96"/>
                    <a:pt x="849" y="73"/>
                    <a:pt x="841" y="45"/>
                  </a:cubicBezTo>
                  <a:cubicBezTo>
                    <a:pt x="835" y="20"/>
                    <a:pt x="805" y="0"/>
                    <a:pt x="780" y="10"/>
                  </a:cubicBezTo>
                  <a:close/>
                </a:path>
              </a:pathLst>
            </a:custGeom>
            <a:solidFill>
              <a:srgbClr val="C00000">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261293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a:xfrm>
            <a:off x="540000" y="142875"/>
            <a:ext cx="8013449" cy="822325"/>
          </a:xfrm>
        </p:spPr>
        <p:txBody>
          <a:bodyPr anchor="b" anchorCtr="0"/>
          <a:lstStyle/>
          <a:p>
            <a:r>
              <a:rPr lang="en-GB" dirty="0"/>
              <a:t>Content overview </a:t>
            </a:r>
            <a:endParaRPr lang="en-GB" altLang="de-DE" dirty="0"/>
          </a:p>
        </p:txBody>
      </p:sp>
      <p:sp>
        <p:nvSpPr>
          <p:cNvPr id="14338" name="Content Placeholder 5"/>
          <p:cNvSpPr>
            <a:spLocks noGrp="1"/>
          </p:cNvSpPr>
          <p:nvPr>
            <p:ph idx="1"/>
          </p:nvPr>
        </p:nvSpPr>
        <p:spPr>
          <a:xfrm>
            <a:off x="1304925" y="1382232"/>
            <a:ext cx="7545388" cy="4859817"/>
          </a:xfrm>
        </p:spPr>
        <p:txBody>
          <a:bodyPr/>
          <a:lstStyle/>
          <a:p>
            <a:pPr marL="457200" indent="-457200">
              <a:buClr>
                <a:schemeClr val="bg1">
                  <a:lumMod val="85000"/>
                </a:schemeClr>
              </a:buClr>
              <a:buFont typeface="+mj-lt"/>
              <a:buAutoNum type="arabicPeriod"/>
            </a:pPr>
            <a:r>
              <a:rPr lang="en-GB" sz="3600" b="1" dirty="0">
                <a:solidFill>
                  <a:schemeClr val="bg1">
                    <a:lumMod val="85000"/>
                  </a:schemeClr>
                </a:solidFill>
              </a:rPr>
              <a:t>Why do we vaccinate children?</a:t>
            </a:r>
          </a:p>
          <a:p>
            <a:pPr marL="457200" indent="-457200">
              <a:buClr>
                <a:schemeClr val="bg1">
                  <a:lumMod val="85000"/>
                </a:schemeClr>
              </a:buClr>
              <a:buFont typeface="+mj-lt"/>
              <a:buAutoNum type="arabicPeriod"/>
            </a:pPr>
            <a:r>
              <a:rPr lang="en-GB" sz="3600" b="1" dirty="0">
                <a:solidFill>
                  <a:schemeClr val="bg1">
                    <a:lumMod val="85000"/>
                  </a:schemeClr>
                </a:solidFill>
              </a:rPr>
              <a:t>How do vaccines work?</a:t>
            </a:r>
          </a:p>
          <a:p>
            <a:pPr marL="457200" indent="-457200">
              <a:buClr>
                <a:schemeClr val="tx1">
                  <a:lumMod val="50000"/>
                  <a:lumOff val="50000"/>
                </a:schemeClr>
              </a:buClr>
              <a:buFont typeface="+mj-lt"/>
              <a:buAutoNum type="arabicPeriod"/>
            </a:pPr>
            <a:r>
              <a:rPr lang="en-GB" sz="3600" b="1" dirty="0">
                <a:solidFill>
                  <a:schemeClr val="tx1">
                    <a:lumMod val="50000"/>
                    <a:lumOff val="50000"/>
                  </a:schemeClr>
                </a:solidFill>
              </a:rPr>
              <a:t>Vaccine safety</a:t>
            </a:r>
          </a:p>
          <a:p>
            <a:pPr marL="457200" indent="-457200">
              <a:buClr>
                <a:schemeClr val="bg1">
                  <a:lumMod val="85000"/>
                </a:schemeClr>
              </a:buClr>
              <a:buFont typeface="+mj-lt"/>
              <a:buAutoNum type="arabicPeriod"/>
            </a:pPr>
            <a:r>
              <a:rPr lang="en-GB" sz="3600" b="1" dirty="0">
                <a:solidFill>
                  <a:schemeClr val="bg1">
                    <a:lumMod val="85000"/>
                  </a:schemeClr>
                </a:solidFill>
              </a:rPr>
              <a:t>Resources</a:t>
            </a:r>
          </a:p>
          <a:p>
            <a:endParaRPr lang="en-GB" altLang="de-DE" sz="2000" dirty="0"/>
          </a:p>
        </p:txBody>
      </p:sp>
    </p:spTree>
    <p:extLst>
      <p:ext uri="{BB962C8B-B14F-4D97-AF65-F5344CB8AC3E}">
        <p14:creationId xmlns:p14="http://schemas.microsoft.com/office/powerpoint/2010/main" val="54665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181" y="142875"/>
            <a:ext cx="7999877" cy="822325"/>
          </a:xfrm>
        </p:spPr>
        <p:txBody>
          <a:bodyPr/>
          <a:lstStyle/>
          <a:p>
            <a:r>
              <a:rPr lang="en-GB" dirty="0"/>
              <a:t>How are vaccines approved for use </a:t>
            </a:r>
            <a:br>
              <a:rPr lang="en-GB" dirty="0"/>
            </a:br>
            <a:r>
              <a:rPr lang="en-GB" dirty="0"/>
              <a:t>in EU Member States?</a:t>
            </a:r>
          </a:p>
        </p:txBody>
      </p:sp>
      <p:sp>
        <p:nvSpPr>
          <p:cNvPr id="3" name="Inhaltsplatzhalter 2"/>
          <p:cNvSpPr>
            <a:spLocks noGrp="1"/>
          </p:cNvSpPr>
          <p:nvPr>
            <p:ph idx="1"/>
          </p:nvPr>
        </p:nvSpPr>
        <p:spPr>
          <a:xfrm>
            <a:off x="1313491" y="1257300"/>
            <a:ext cx="6261482" cy="4984750"/>
          </a:xfrm>
        </p:spPr>
        <p:txBody>
          <a:bodyPr/>
          <a:lstStyle/>
          <a:p>
            <a:pPr marL="269875" indent="-269875">
              <a:buClr>
                <a:srgbClr val="69AE23"/>
              </a:buClr>
              <a:buSzPct val="120000"/>
              <a:buFont typeface="Arial" panose="020B0604020202020204" pitchFamily="34" charset="0"/>
              <a:buChar char="•"/>
            </a:pPr>
            <a:r>
              <a:rPr lang="en-GB" sz="2200" dirty="0"/>
              <a:t>Rigorous procedures before a new vaccine is approved and marketed</a:t>
            </a:r>
          </a:p>
          <a:p>
            <a:pPr marL="269875" indent="-269875">
              <a:buClr>
                <a:srgbClr val="69AE23"/>
              </a:buClr>
              <a:buSzPct val="120000"/>
              <a:buFont typeface="Arial" panose="020B0604020202020204" pitchFamily="34" charset="0"/>
              <a:buChar char="•"/>
            </a:pPr>
            <a:r>
              <a:rPr lang="en-GB" sz="2200" dirty="0"/>
              <a:t>Marketing authorisation only after evaluation during product development and clinical trials</a:t>
            </a:r>
          </a:p>
          <a:p>
            <a:pPr marL="542925" lvl="1" indent="-269875">
              <a:buClr>
                <a:schemeClr val="tx1">
                  <a:lumMod val="50000"/>
                  <a:lumOff val="50000"/>
                </a:schemeClr>
              </a:buClr>
              <a:buSzPct val="120000"/>
              <a:tabLst/>
            </a:pPr>
            <a:r>
              <a:rPr lang="en-GB" sz="1800" dirty="0">
                <a:latin typeface="Arial Narrow" panose="020B0606020202030204" pitchFamily="34" charset="0"/>
              </a:rPr>
              <a:t>Quality</a:t>
            </a:r>
          </a:p>
          <a:p>
            <a:pPr marL="542925" lvl="1" indent="-269875">
              <a:buClr>
                <a:schemeClr val="tx1">
                  <a:lumMod val="50000"/>
                  <a:lumOff val="50000"/>
                </a:schemeClr>
              </a:buClr>
              <a:buSzPct val="120000"/>
              <a:tabLst/>
            </a:pPr>
            <a:r>
              <a:rPr lang="en-GB" sz="1800" dirty="0">
                <a:latin typeface="Arial Narrow" panose="020B0606020202030204" pitchFamily="34" charset="0"/>
              </a:rPr>
              <a:t>Safety</a:t>
            </a:r>
          </a:p>
          <a:p>
            <a:pPr marL="542925" lvl="1" indent="-269875">
              <a:buClr>
                <a:schemeClr val="tx1">
                  <a:lumMod val="50000"/>
                  <a:lumOff val="50000"/>
                </a:schemeClr>
              </a:buClr>
              <a:buSzPct val="120000"/>
              <a:tabLst/>
            </a:pPr>
            <a:r>
              <a:rPr lang="en-GB" sz="1800" dirty="0">
                <a:latin typeface="Arial Narrow" panose="020B0606020202030204" pitchFamily="34" charset="0"/>
              </a:rPr>
              <a:t>Efficacy</a:t>
            </a:r>
          </a:p>
          <a:p>
            <a:pPr marL="269875" indent="-269875">
              <a:buClr>
                <a:srgbClr val="69AE23"/>
              </a:buClr>
              <a:buSzPct val="120000"/>
              <a:buFont typeface="Arial" panose="020B0604020202020204" pitchFamily="34" charset="0"/>
              <a:buChar char="•"/>
            </a:pPr>
            <a:r>
              <a:rPr lang="en-GB" sz="2200" dirty="0"/>
              <a:t>Procedures for registration or licencing of pharmaceutical products</a:t>
            </a:r>
          </a:p>
          <a:p>
            <a:pPr marL="542925" lvl="1" indent="-269875">
              <a:buClr>
                <a:schemeClr val="tx1">
                  <a:lumMod val="50000"/>
                  <a:lumOff val="50000"/>
                </a:schemeClr>
              </a:buClr>
              <a:buSzPct val="120000"/>
              <a:tabLst/>
            </a:pPr>
            <a:r>
              <a:rPr lang="en-GB" sz="1800" dirty="0">
                <a:latin typeface="Arial Narrow" panose="020B0606020202030204" pitchFamily="34" charset="0"/>
              </a:rPr>
              <a:t>Centralised: By European Medicines Agency (EMA)</a:t>
            </a:r>
          </a:p>
          <a:p>
            <a:pPr marL="542925" lvl="1" indent="-269875">
              <a:buClr>
                <a:schemeClr val="tx1">
                  <a:lumMod val="50000"/>
                  <a:lumOff val="50000"/>
                </a:schemeClr>
              </a:buClr>
              <a:buSzPct val="120000"/>
              <a:tabLst/>
            </a:pPr>
            <a:r>
              <a:rPr lang="en-GB" sz="1800" dirty="0">
                <a:latin typeface="Arial Narrow" panose="020B0606020202030204" pitchFamily="34" charset="0"/>
              </a:rPr>
              <a:t>Mutual recognition procedure: Collection of national marketing authorisations</a:t>
            </a:r>
          </a:p>
          <a:p>
            <a:pPr marL="542925" lvl="1" indent="-269875">
              <a:buClr>
                <a:schemeClr val="tx1">
                  <a:lumMod val="50000"/>
                  <a:lumOff val="50000"/>
                </a:schemeClr>
              </a:buClr>
              <a:buSzPct val="120000"/>
              <a:tabLst/>
            </a:pPr>
            <a:r>
              <a:rPr lang="en-GB" sz="1800" dirty="0">
                <a:latin typeface="Arial Narrow" panose="020B0606020202030204" pitchFamily="34" charset="0"/>
              </a:rPr>
              <a:t>National procedures: For products licensed in one single country</a:t>
            </a:r>
          </a:p>
        </p:txBody>
      </p:sp>
      <p:sp>
        <p:nvSpPr>
          <p:cNvPr id="6" name="Textfeld 5"/>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3. Vaccine safety</a:t>
            </a:r>
          </a:p>
        </p:txBody>
      </p:sp>
    </p:spTree>
    <p:extLst>
      <p:ext uri="{BB962C8B-B14F-4D97-AF65-F5344CB8AC3E}">
        <p14:creationId xmlns:p14="http://schemas.microsoft.com/office/powerpoint/2010/main" val="317718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nchor="b" anchorCtr="0"/>
          <a:lstStyle/>
          <a:p>
            <a:r>
              <a:rPr lang="en-GB" dirty="0"/>
              <a:t>Content overview </a:t>
            </a:r>
            <a:endParaRPr lang="en-GB" altLang="de-DE" dirty="0"/>
          </a:p>
        </p:txBody>
      </p:sp>
      <p:sp>
        <p:nvSpPr>
          <p:cNvPr id="14338" name="Content Placeholder 5"/>
          <p:cNvSpPr>
            <a:spLocks noGrp="1"/>
          </p:cNvSpPr>
          <p:nvPr>
            <p:ph idx="1"/>
          </p:nvPr>
        </p:nvSpPr>
        <p:spPr>
          <a:xfrm>
            <a:off x="1306286" y="1382232"/>
            <a:ext cx="7544027" cy="4859817"/>
          </a:xfrm>
        </p:spPr>
        <p:txBody>
          <a:bodyPr/>
          <a:lstStyle/>
          <a:p>
            <a:pPr marL="457200" indent="-457200">
              <a:buClr>
                <a:schemeClr val="tx1">
                  <a:lumMod val="50000"/>
                  <a:lumOff val="50000"/>
                </a:schemeClr>
              </a:buClr>
              <a:buFont typeface="+mj-lt"/>
              <a:buAutoNum type="arabicPeriod"/>
            </a:pPr>
            <a:r>
              <a:rPr lang="en-GB" sz="3600" b="1" dirty="0">
                <a:solidFill>
                  <a:schemeClr val="tx1">
                    <a:lumMod val="50000"/>
                    <a:lumOff val="50000"/>
                  </a:schemeClr>
                </a:solidFill>
              </a:rPr>
              <a:t>Why do we vaccinate children?</a:t>
            </a:r>
            <a:endParaRPr lang="de-DE" sz="3600" b="1" dirty="0">
              <a:solidFill>
                <a:schemeClr val="tx1">
                  <a:lumMod val="50000"/>
                  <a:lumOff val="50000"/>
                </a:schemeClr>
              </a:solidFill>
            </a:endParaRPr>
          </a:p>
          <a:p>
            <a:pPr marL="457200" indent="-457200">
              <a:buClr>
                <a:schemeClr val="tx1">
                  <a:lumMod val="50000"/>
                  <a:lumOff val="50000"/>
                </a:schemeClr>
              </a:buClr>
              <a:buFont typeface="+mj-lt"/>
              <a:buAutoNum type="arabicPeriod"/>
            </a:pPr>
            <a:r>
              <a:rPr lang="en-GB" sz="3600" b="1" dirty="0">
                <a:solidFill>
                  <a:schemeClr val="tx1">
                    <a:lumMod val="50000"/>
                    <a:lumOff val="50000"/>
                  </a:schemeClr>
                </a:solidFill>
              </a:rPr>
              <a:t>How do vaccines work?</a:t>
            </a:r>
            <a:endParaRPr lang="de-DE" sz="3600" b="1" dirty="0">
              <a:solidFill>
                <a:schemeClr val="tx1">
                  <a:lumMod val="50000"/>
                  <a:lumOff val="50000"/>
                </a:schemeClr>
              </a:solidFill>
            </a:endParaRPr>
          </a:p>
          <a:p>
            <a:pPr marL="457200" indent="-457200">
              <a:buClr>
                <a:schemeClr val="tx1">
                  <a:lumMod val="50000"/>
                  <a:lumOff val="50000"/>
                </a:schemeClr>
              </a:buClr>
              <a:buFont typeface="+mj-lt"/>
              <a:buAutoNum type="arabicPeriod"/>
            </a:pPr>
            <a:r>
              <a:rPr lang="en-GB" sz="3600" b="1" dirty="0">
                <a:solidFill>
                  <a:schemeClr val="tx1">
                    <a:lumMod val="50000"/>
                    <a:lumOff val="50000"/>
                  </a:schemeClr>
                </a:solidFill>
              </a:rPr>
              <a:t>Vaccine safety</a:t>
            </a:r>
            <a:endParaRPr lang="de-DE" sz="3600" b="1" dirty="0">
              <a:solidFill>
                <a:schemeClr val="tx1">
                  <a:lumMod val="50000"/>
                  <a:lumOff val="50000"/>
                </a:schemeClr>
              </a:solidFill>
            </a:endParaRPr>
          </a:p>
          <a:p>
            <a:pPr marL="457200" indent="-457200">
              <a:buClr>
                <a:schemeClr val="tx1">
                  <a:lumMod val="50000"/>
                  <a:lumOff val="50000"/>
                </a:schemeClr>
              </a:buClr>
              <a:buFont typeface="+mj-lt"/>
              <a:buAutoNum type="arabicPeriod"/>
            </a:pPr>
            <a:r>
              <a:rPr lang="en-GB" sz="3600" b="1" dirty="0">
                <a:solidFill>
                  <a:schemeClr val="tx1">
                    <a:lumMod val="50000"/>
                    <a:lumOff val="50000"/>
                  </a:schemeClr>
                </a:solidFill>
              </a:rPr>
              <a:t>Resources</a:t>
            </a:r>
            <a:endParaRPr lang="de-DE" sz="3600" b="1" dirty="0">
              <a:solidFill>
                <a:schemeClr val="tx1">
                  <a:lumMod val="50000"/>
                  <a:lumOff val="50000"/>
                </a:schemeClr>
              </a:solidFill>
            </a:endParaRPr>
          </a:p>
          <a:p>
            <a:endParaRPr lang="en-GB" altLang="de-DE"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142875"/>
            <a:ext cx="8013449" cy="822325"/>
          </a:xfrm>
        </p:spPr>
        <p:txBody>
          <a:bodyPr/>
          <a:lstStyle/>
          <a:p>
            <a:r>
              <a:rPr lang="en-GB" dirty="0"/>
              <a:t>Monitoring vaccine safety</a:t>
            </a:r>
          </a:p>
        </p:txBody>
      </p:sp>
      <p:sp>
        <p:nvSpPr>
          <p:cNvPr id="3" name="Inhaltsplatzhalter 2"/>
          <p:cNvSpPr>
            <a:spLocks noGrp="1"/>
          </p:cNvSpPr>
          <p:nvPr>
            <p:ph idx="1"/>
          </p:nvPr>
        </p:nvSpPr>
        <p:spPr>
          <a:xfrm>
            <a:off x="1313491" y="1268412"/>
            <a:ext cx="6477570" cy="4973637"/>
          </a:xfrm>
        </p:spPr>
        <p:txBody>
          <a:bodyPr/>
          <a:lstStyle/>
          <a:p>
            <a:pPr>
              <a:buClr>
                <a:srgbClr val="69AE23"/>
              </a:buClr>
              <a:buSzPct val="120000"/>
            </a:pPr>
            <a:r>
              <a:rPr lang="en-GB" sz="2200" dirty="0"/>
              <a:t>Vaccines are monitored after release for adverse events </a:t>
            </a:r>
          </a:p>
          <a:p>
            <a:pPr marL="269875" indent="-269875">
              <a:buClr>
                <a:srgbClr val="69AE23"/>
              </a:buClr>
              <a:buSzPct val="120000"/>
              <a:buFont typeface="Arial" panose="020B0604020202020204" pitchFamily="34" charset="0"/>
              <a:buChar char="•"/>
            </a:pPr>
            <a:r>
              <a:rPr lang="en-GB" sz="1800" b="1" dirty="0"/>
              <a:t>Adverse events: </a:t>
            </a:r>
            <a:r>
              <a:rPr lang="en-GB" sz="1800" dirty="0"/>
              <a:t>Negative health effects occurring after immunisation that may or may not be related to the vaccine.</a:t>
            </a:r>
          </a:p>
          <a:p>
            <a:pPr marL="542925" lvl="1" indent="-269875">
              <a:buClr>
                <a:schemeClr val="tx1">
                  <a:lumMod val="50000"/>
                  <a:lumOff val="50000"/>
                </a:schemeClr>
              </a:buClr>
              <a:buSzPct val="120000"/>
              <a:tabLst/>
            </a:pPr>
            <a:r>
              <a:rPr lang="en-GB" sz="1800" dirty="0">
                <a:latin typeface="Arial Narrow" panose="020B0606020202030204" pitchFamily="34" charset="0"/>
              </a:rPr>
              <a:t>Mild adverse events, such as fever and swelling at the injection site, are common. More serious reactions are rare.</a:t>
            </a:r>
          </a:p>
          <a:p>
            <a:pPr marL="269875" indent="-269875">
              <a:buClr>
                <a:srgbClr val="69AE23"/>
              </a:buClr>
              <a:buSzPct val="120000"/>
              <a:buFont typeface="Arial" panose="020B0604020202020204" pitchFamily="34" charset="0"/>
              <a:buChar char="•"/>
            </a:pPr>
            <a:r>
              <a:rPr lang="en-GB" sz="1800" b="1" dirty="0"/>
              <a:t>Post-marketing surveillance of adverse events: </a:t>
            </a:r>
            <a:r>
              <a:rPr lang="en-GB" sz="1800" dirty="0"/>
              <a:t>The system for reporting and reviewing adverse events once a vaccine has been approved for use.</a:t>
            </a:r>
          </a:p>
          <a:p>
            <a:pPr marL="542925" lvl="1" indent="-269875">
              <a:buClr>
                <a:schemeClr val="tx1">
                  <a:lumMod val="50000"/>
                  <a:lumOff val="50000"/>
                </a:schemeClr>
              </a:buClr>
              <a:buSzPct val="120000"/>
              <a:tabLst/>
            </a:pPr>
            <a:r>
              <a:rPr lang="en-GB" sz="1800" dirty="0">
                <a:latin typeface="Arial Narrow" panose="020B0606020202030204" pitchFamily="34" charset="0"/>
              </a:rPr>
              <a:t>Information reaches the regulatory authorities and </a:t>
            </a:r>
            <a:br>
              <a:rPr lang="en-GB" sz="1800" dirty="0">
                <a:latin typeface="Arial Narrow" panose="020B0606020202030204" pitchFamily="34" charset="0"/>
              </a:rPr>
            </a:br>
            <a:r>
              <a:rPr lang="en-GB" sz="1800" dirty="0">
                <a:latin typeface="Arial Narrow" panose="020B0606020202030204" pitchFamily="34" charset="0"/>
              </a:rPr>
              <a:t>Public Health Agency of the country through </a:t>
            </a:r>
            <a:br>
              <a:rPr lang="en-GB" sz="1800" dirty="0">
                <a:latin typeface="Arial Narrow" panose="020B0606020202030204" pitchFamily="34" charset="0"/>
              </a:rPr>
            </a:br>
            <a:r>
              <a:rPr lang="en-GB" sz="1800" dirty="0">
                <a:latin typeface="Arial Narrow" panose="020B0606020202030204" pitchFamily="34" charset="0"/>
              </a:rPr>
              <a:t>doctors and nurses reporting to health officials.</a:t>
            </a:r>
          </a:p>
        </p:txBody>
      </p:sp>
      <p:sp>
        <p:nvSpPr>
          <p:cNvPr id="6" name="Textfeld 5"/>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3. Vaccine safety</a:t>
            </a: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3687" t="21113" r="15618" b="8236"/>
          <a:stretch/>
        </p:blipFill>
        <p:spPr>
          <a:xfrm>
            <a:off x="6023296" y="4226392"/>
            <a:ext cx="3120704" cy="2049214"/>
          </a:xfrm>
          <a:prstGeom prst="rect">
            <a:avLst/>
          </a:prstGeom>
        </p:spPr>
      </p:pic>
      <p:sp>
        <p:nvSpPr>
          <p:cNvPr id="7" name="Textfeld 6"/>
          <p:cNvSpPr txBox="1"/>
          <p:nvPr/>
        </p:nvSpPr>
        <p:spPr>
          <a:xfrm>
            <a:off x="7836816" y="6109512"/>
            <a:ext cx="1310382" cy="159462"/>
          </a:xfrm>
          <a:prstGeom prst="rect">
            <a:avLst/>
          </a:prstGeom>
          <a:noFill/>
        </p:spPr>
        <p:txBody>
          <a:bodyPr wrap="square" lIns="0" tIns="0" rIns="36000" bIns="36000" rtlCol="0">
            <a:spAutoFit/>
          </a:bodyPr>
          <a:lstStyle/>
          <a:p>
            <a:r>
              <a:rPr lang="de-DE" sz="800" dirty="0">
                <a:solidFill>
                  <a:schemeClr val="bg1"/>
                </a:solidFill>
                <a:latin typeface="Arial Narrow" panose="020B0606020202030204" pitchFamily="34" charset="0"/>
              </a:rPr>
              <a:t>Photo: ECD</a:t>
            </a:r>
            <a:r>
              <a:rPr lang="de-DE" sz="800" spc="100" dirty="0">
                <a:solidFill>
                  <a:schemeClr val="bg1"/>
                </a:solidFill>
                <a:latin typeface="Arial Narrow" panose="020B0606020202030204" pitchFamily="34" charset="0"/>
              </a:rPr>
              <a:t>C/</a:t>
            </a:r>
            <a:r>
              <a:rPr lang="de-DE" sz="800" dirty="0">
                <a:solidFill>
                  <a:schemeClr val="bg1"/>
                </a:solidFill>
                <a:latin typeface="Arial Narrow" panose="020B0606020202030204" pitchFamily="34" charset="0"/>
              </a:rPr>
              <a:t>Darja </a:t>
            </a:r>
            <a:r>
              <a:rPr lang="de-DE" sz="800" dirty="0" err="1">
                <a:solidFill>
                  <a:schemeClr val="bg1"/>
                </a:solidFill>
                <a:latin typeface="Arial Narrow" panose="020B0606020202030204" pitchFamily="34" charset="0"/>
              </a:rPr>
              <a:t>Stundlova</a:t>
            </a:r>
            <a:endParaRPr lang="de-DE" sz="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058053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nchor="b" anchorCtr="0"/>
          <a:lstStyle/>
          <a:p>
            <a:r>
              <a:rPr lang="en-GB" dirty="0"/>
              <a:t>Content overview </a:t>
            </a:r>
            <a:endParaRPr lang="en-GB" altLang="de-DE" dirty="0"/>
          </a:p>
        </p:txBody>
      </p:sp>
      <p:sp>
        <p:nvSpPr>
          <p:cNvPr id="14338" name="Content Placeholder 5"/>
          <p:cNvSpPr>
            <a:spLocks noGrp="1"/>
          </p:cNvSpPr>
          <p:nvPr>
            <p:ph idx="1"/>
          </p:nvPr>
        </p:nvSpPr>
        <p:spPr>
          <a:xfrm>
            <a:off x="1306286" y="1382232"/>
            <a:ext cx="7544027" cy="4859817"/>
          </a:xfrm>
        </p:spPr>
        <p:txBody>
          <a:bodyPr/>
          <a:lstStyle/>
          <a:p>
            <a:pPr marL="457200" indent="-457200">
              <a:buClr>
                <a:schemeClr val="bg1">
                  <a:lumMod val="85000"/>
                </a:schemeClr>
              </a:buClr>
              <a:buFont typeface="+mj-lt"/>
              <a:buAutoNum type="arabicPeriod"/>
            </a:pPr>
            <a:r>
              <a:rPr lang="en-GB" sz="3600" b="1" dirty="0">
                <a:solidFill>
                  <a:schemeClr val="bg1">
                    <a:lumMod val="85000"/>
                  </a:schemeClr>
                </a:solidFill>
              </a:rPr>
              <a:t>Why do we vaccinate children?</a:t>
            </a:r>
          </a:p>
          <a:p>
            <a:pPr marL="457200" indent="-457200">
              <a:buClr>
                <a:schemeClr val="bg1">
                  <a:lumMod val="85000"/>
                </a:schemeClr>
              </a:buClr>
              <a:buFont typeface="+mj-lt"/>
              <a:buAutoNum type="arabicPeriod"/>
            </a:pPr>
            <a:r>
              <a:rPr lang="en-GB" sz="3600" b="1" dirty="0">
                <a:solidFill>
                  <a:schemeClr val="bg1">
                    <a:lumMod val="85000"/>
                  </a:schemeClr>
                </a:solidFill>
              </a:rPr>
              <a:t>How do vaccines work?</a:t>
            </a:r>
          </a:p>
          <a:p>
            <a:pPr marL="457200" indent="-457200">
              <a:buClr>
                <a:schemeClr val="bg1">
                  <a:lumMod val="85000"/>
                </a:schemeClr>
              </a:buClr>
              <a:buFont typeface="+mj-lt"/>
              <a:buAutoNum type="arabicPeriod"/>
            </a:pPr>
            <a:r>
              <a:rPr lang="en-GB" sz="3600" b="1" dirty="0">
                <a:solidFill>
                  <a:schemeClr val="bg1">
                    <a:lumMod val="85000"/>
                  </a:schemeClr>
                </a:solidFill>
              </a:rPr>
              <a:t>Vaccine safety</a:t>
            </a:r>
          </a:p>
          <a:p>
            <a:pPr marL="457200" indent="-457200">
              <a:buClr>
                <a:schemeClr val="tx1">
                  <a:lumMod val="50000"/>
                  <a:lumOff val="50000"/>
                </a:schemeClr>
              </a:buClr>
              <a:buFont typeface="+mj-lt"/>
              <a:buAutoNum type="arabicPeriod"/>
            </a:pPr>
            <a:r>
              <a:rPr lang="en-GB" sz="3600" b="1" dirty="0">
                <a:solidFill>
                  <a:schemeClr val="tx1">
                    <a:lumMod val="50000"/>
                    <a:lumOff val="50000"/>
                  </a:schemeClr>
                </a:solidFill>
              </a:rPr>
              <a:t>Resources</a:t>
            </a:r>
          </a:p>
          <a:p>
            <a:endParaRPr lang="en-GB" altLang="de-DE" sz="2000" dirty="0"/>
          </a:p>
        </p:txBody>
      </p:sp>
    </p:spTree>
    <p:extLst>
      <p:ext uri="{BB962C8B-B14F-4D97-AF65-F5344CB8AC3E}">
        <p14:creationId xmlns:p14="http://schemas.microsoft.com/office/powerpoint/2010/main" val="401873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583" y="4183506"/>
            <a:ext cx="3112418" cy="2075296"/>
          </a:xfrm>
          <a:prstGeom prst="rect">
            <a:avLst/>
          </a:prstGeom>
        </p:spPr>
      </p:pic>
      <p:sp>
        <p:nvSpPr>
          <p:cNvPr id="2" name="Titel 1"/>
          <p:cNvSpPr>
            <a:spLocks noGrp="1"/>
          </p:cNvSpPr>
          <p:nvPr>
            <p:ph type="title"/>
          </p:nvPr>
        </p:nvSpPr>
        <p:spPr>
          <a:xfrm>
            <a:off x="543181" y="142875"/>
            <a:ext cx="7999877" cy="822325"/>
          </a:xfrm>
        </p:spPr>
        <p:txBody>
          <a:bodyPr/>
          <a:lstStyle/>
          <a:p>
            <a:r>
              <a:rPr lang="en-GB" dirty="0"/>
              <a:t>Assessing vaccine information on the Internet</a:t>
            </a:r>
          </a:p>
        </p:txBody>
      </p:sp>
      <p:sp>
        <p:nvSpPr>
          <p:cNvPr id="3" name="Inhaltsplatzhalter 2"/>
          <p:cNvSpPr>
            <a:spLocks noGrp="1"/>
          </p:cNvSpPr>
          <p:nvPr>
            <p:ph idx="1"/>
          </p:nvPr>
        </p:nvSpPr>
        <p:spPr>
          <a:xfrm>
            <a:off x="1313491" y="1268413"/>
            <a:ext cx="6225644" cy="5162550"/>
          </a:xfrm>
        </p:spPr>
        <p:txBody>
          <a:bodyPr/>
          <a:lstStyle/>
          <a:p>
            <a:pPr>
              <a:buClr>
                <a:srgbClr val="69AE23"/>
              </a:buClr>
              <a:buSzPct val="120000"/>
            </a:pPr>
            <a:r>
              <a:rPr lang="en-GB" sz="2200" dirty="0"/>
              <a:t>When looking at health-related information on the internet, it can be difficult to judge the quality and accuracy of information found. Check that the website:</a:t>
            </a:r>
          </a:p>
          <a:p>
            <a:pPr marL="269875" lvl="1" indent="-269875">
              <a:buClr>
                <a:srgbClr val="69AE23"/>
              </a:buClr>
              <a:buSzPct val="120000"/>
            </a:pPr>
            <a:r>
              <a:rPr lang="en-GB" sz="1800" dirty="0">
                <a:latin typeface="Arial Narrow" panose="020B0606020202030204" pitchFamily="34" charset="0"/>
                <a:ea typeface="+mn-ea"/>
              </a:rPr>
              <a:t>Informs about ownership, purpose, authors, and organisations that support it.</a:t>
            </a:r>
          </a:p>
          <a:p>
            <a:pPr marL="269875" lvl="1" indent="-269875">
              <a:buClr>
                <a:srgbClr val="69AE23"/>
              </a:buClr>
              <a:buSzPct val="120000"/>
            </a:pPr>
            <a:r>
              <a:rPr lang="en-GB" sz="1800" dirty="0">
                <a:latin typeface="Arial Narrow" panose="020B0606020202030204" pitchFamily="34" charset="0"/>
                <a:ea typeface="+mn-ea"/>
              </a:rPr>
              <a:t>Is transparent about the sources of funding and informs about data protection.</a:t>
            </a:r>
          </a:p>
          <a:p>
            <a:pPr marL="269875" lvl="1" indent="-269875">
              <a:buClr>
                <a:srgbClr val="69AE23"/>
              </a:buClr>
              <a:buSzPct val="120000"/>
            </a:pPr>
            <a:r>
              <a:rPr lang="en-GB" sz="1800" dirty="0">
                <a:latin typeface="Arial Narrow" panose="020B0606020202030204" pitchFamily="34" charset="0"/>
                <a:ea typeface="+mn-ea"/>
              </a:rPr>
              <a:t>Provides information based on scientific research and mention sources of information (including references and links).</a:t>
            </a:r>
          </a:p>
          <a:p>
            <a:pPr marL="269875" lvl="1" indent="-269875">
              <a:buClr>
                <a:srgbClr val="69AE23"/>
              </a:buClr>
              <a:buSzPct val="120000"/>
            </a:pPr>
            <a:r>
              <a:rPr lang="en-GB" sz="1800" dirty="0">
                <a:latin typeface="Arial Narrow" panose="020B0606020202030204" pitchFamily="34" charset="0"/>
                <a:ea typeface="+mn-ea"/>
              </a:rPr>
              <a:t>Directs you to additional information sources </a:t>
            </a:r>
            <a:br>
              <a:rPr lang="en-GB" sz="1800" dirty="0">
                <a:latin typeface="Arial Narrow" panose="020B0606020202030204" pitchFamily="34" charset="0"/>
                <a:ea typeface="+mn-ea"/>
              </a:rPr>
            </a:br>
            <a:r>
              <a:rPr lang="en-GB" sz="1800" dirty="0">
                <a:latin typeface="Arial Narrow" panose="020B0606020202030204" pitchFamily="34" charset="0"/>
                <a:ea typeface="+mn-ea"/>
              </a:rPr>
              <a:t>and refers to well-recognised public health </a:t>
            </a:r>
            <a:br>
              <a:rPr lang="en-GB" sz="1800" dirty="0">
                <a:latin typeface="Arial Narrow" panose="020B0606020202030204" pitchFamily="34" charset="0"/>
                <a:ea typeface="+mn-ea"/>
              </a:rPr>
            </a:br>
            <a:r>
              <a:rPr lang="en-GB" sz="1800" dirty="0">
                <a:latin typeface="Arial Narrow" panose="020B0606020202030204" pitchFamily="34" charset="0"/>
                <a:ea typeface="+mn-ea"/>
              </a:rPr>
              <a:t>organisations and professional bodies.</a:t>
            </a:r>
          </a:p>
          <a:p>
            <a:pPr marL="269875" lvl="1" indent="-269875">
              <a:buClr>
                <a:srgbClr val="69AE23"/>
              </a:buClr>
              <a:buSzPct val="120000"/>
            </a:pPr>
            <a:r>
              <a:rPr lang="en-GB" sz="1800" dirty="0">
                <a:latin typeface="Arial Narrow" panose="020B0606020202030204" pitchFamily="34" charset="0"/>
                <a:ea typeface="+mn-ea"/>
              </a:rPr>
              <a:t>Credible websites usually present both the </a:t>
            </a:r>
            <a:br>
              <a:rPr lang="en-GB" sz="1800" dirty="0">
                <a:latin typeface="Arial Narrow" panose="020B0606020202030204" pitchFamily="34" charset="0"/>
                <a:ea typeface="+mn-ea"/>
              </a:rPr>
            </a:br>
            <a:r>
              <a:rPr lang="en-GB" sz="1800" dirty="0">
                <a:latin typeface="Arial Narrow" panose="020B0606020202030204" pitchFamily="34" charset="0"/>
                <a:ea typeface="+mn-ea"/>
              </a:rPr>
              <a:t>benefits and risks of vaccination.</a:t>
            </a:r>
          </a:p>
          <a:p>
            <a:pPr marL="450850" lvl="1" indent="-269875">
              <a:buClr>
                <a:srgbClr val="69AE23"/>
              </a:buClr>
              <a:buSzPct val="120000"/>
            </a:pPr>
            <a:endParaRPr lang="en-GB" sz="1600" dirty="0"/>
          </a:p>
        </p:txBody>
      </p:sp>
      <p:sp>
        <p:nvSpPr>
          <p:cNvPr id="9" name="Textfeld 8"/>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4. Resources</a:t>
            </a:r>
          </a:p>
        </p:txBody>
      </p:sp>
    </p:spTree>
    <p:extLst>
      <p:ext uri="{BB962C8B-B14F-4D97-AF65-F5344CB8AC3E}">
        <p14:creationId xmlns:p14="http://schemas.microsoft.com/office/powerpoint/2010/main" val="84935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142875"/>
            <a:ext cx="8003058" cy="822325"/>
          </a:xfrm>
        </p:spPr>
        <p:txBody>
          <a:bodyPr/>
          <a:lstStyle/>
          <a:p>
            <a:r>
              <a:rPr lang="en-GB" dirty="0"/>
              <a:t>Web resources </a:t>
            </a:r>
          </a:p>
        </p:txBody>
      </p:sp>
      <p:sp>
        <p:nvSpPr>
          <p:cNvPr id="3" name="Inhaltsplatzhalter 2"/>
          <p:cNvSpPr>
            <a:spLocks noGrp="1"/>
          </p:cNvSpPr>
          <p:nvPr>
            <p:ph idx="1"/>
          </p:nvPr>
        </p:nvSpPr>
        <p:spPr>
          <a:xfrm>
            <a:off x="1313491" y="1268412"/>
            <a:ext cx="7103145" cy="4973637"/>
          </a:xfrm>
        </p:spPr>
        <p:txBody>
          <a:bodyPr/>
          <a:lstStyle/>
          <a:p>
            <a:pPr marL="269875" lvl="1" indent="-269875">
              <a:buSzPct val="120000"/>
            </a:pPr>
            <a:r>
              <a:rPr lang="en-US" sz="2200" dirty="0">
                <a:latin typeface="Arial Narrow" panose="020B0606020202030204" pitchFamily="34" charset="0"/>
                <a:ea typeface="+mn-ea"/>
              </a:rPr>
              <a:t>ECDC webpage with information on immunisation</a:t>
            </a:r>
            <a:r>
              <a:rPr lang="en-GB" sz="2200" dirty="0">
                <a:latin typeface="Arial Narrow" panose="020B0606020202030204" pitchFamily="34" charset="0"/>
                <a:ea typeface="+mn-ea"/>
              </a:rPr>
              <a:t/>
            </a:r>
            <a:br>
              <a:rPr lang="en-GB" sz="2200" dirty="0">
                <a:latin typeface="Arial Narrow" panose="020B0606020202030204" pitchFamily="34" charset="0"/>
                <a:ea typeface="+mn-ea"/>
              </a:rPr>
            </a:br>
            <a:r>
              <a:rPr lang="en-GB" sz="2200" dirty="0">
                <a:latin typeface="Arial Narrow" panose="020B0606020202030204" pitchFamily="34" charset="0"/>
                <a:ea typeface="+mn-ea"/>
                <a:hlinkClick r:id="rId3"/>
              </a:rPr>
              <a:t>ecdc.europa.eu/en/</a:t>
            </a:r>
            <a:r>
              <a:rPr lang="en-GB" sz="2200" dirty="0" err="1">
                <a:latin typeface="Arial Narrow" panose="020B0606020202030204" pitchFamily="34" charset="0"/>
                <a:ea typeface="+mn-ea"/>
                <a:hlinkClick r:id="rId3"/>
              </a:rPr>
              <a:t>healthtopics</a:t>
            </a:r>
            <a:r>
              <a:rPr lang="en-GB" sz="2200" dirty="0">
                <a:latin typeface="Arial Narrow" panose="020B0606020202030204" pitchFamily="34" charset="0"/>
                <a:ea typeface="+mn-ea"/>
                <a:hlinkClick r:id="rId3"/>
              </a:rPr>
              <a:t>/immunisation/pages/index.aspx</a:t>
            </a:r>
            <a:endParaRPr lang="en-GB" sz="2200" dirty="0">
              <a:latin typeface="Arial Narrow" panose="020B0606020202030204" pitchFamily="34" charset="0"/>
              <a:ea typeface="+mn-ea"/>
            </a:endParaRPr>
          </a:p>
          <a:p>
            <a:pPr marL="269875" lvl="1" indent="-269875">
              <a:buClr>
                <a:srgbClr val="69AE23"/>
              </a:buClr>
              <a:buSzPct val="120000"/>
            </a:pPr>
            <a:r>
              <a:rPr lang="en-GB" sz="2200" dirty="0">
                <a:latin typeface="Arial Narrow" panose="020B0606020202030204" pitchFamily="34" charset="0"/>
                <a:ea typeface="+mn-ea"/>
              </a:rPr>
              <a:t>World Health Organization (WHO)</a:t>
            </a:r>
            <a:br>
              <a:rPr lang="en-GB" sz="2200" dirty="0">
                <a:latin typeface="Arial Narrow" panose="020B0606020202030204" pitchFamily="34" charset="0"/>
                <a:ea typeface="+mn-ea"/>
              </a:rPr>
            </a:br>
            <a:r>
              <a:rPr lang="en-GB" sz="2200" dirty="0">
                <a:latin typeface="Arial Narrow" panose="020B0606020202030204" pitchFamily="34" charset="0"/>
                <a:ea typeface="+mn-ea"/>
                <a:hlinkClick r:id="rId4"/>
              </a:rPr>
              <a:t>www.who.int/topics/immunization/en</a:t>
            </a:r>
            <a:endParaRPr lang="en-GB" sz="2200" dirty="0">
              <a:latin typeface="Arial Narrow" panose="020B0606020202030204" pitchFamily="34" charset="0"/>
              <a:ea typeface="+mn-ea"/>
            </a:endParaRPr>
          </a:p>
          <a:p>
            <a:pPr marL="269875" lvl="1" indent="-269875">
              <a:buClr>
                <a:srgbClr val="69AE23"/>
              </a:buClr>
              <a:buSzPct val="120000"/>
            </a:pPr>
            <a:r>
              <a:rPr lang="en-GB" sz="2200" dirty="0">
                <a:latin typeface="Arial Narrow" panose="020B0606020202030204" pitchFamily="34" charset="0"/>
                <a:ea typeface="+mn-ea"/>
              </a:rPr>
              <a:t>World Health Organisation (WHO) – </a:t>
            </a:r>
            <a:br>
              <a:rPr lang="en-GB" sz="2200" dirty="0">
                <a:latin typeface="Arial Narrow" panose="020B0606020202030204" pitchFamily="34" charset="0"/>
                <a:ea typeface="+mn-ea"/>
              </a:rPr>
            </a:br>
            <a:r>
              <a:rPr lang="en-GB" sz="2200" dirty="0">
                <a:latin typeface="Arial Narrow" panose="020B0606020202030204" pitchFamily="34" charset="0"/>
                <a:ea typeface="+mn-ea"/>
              </a:rPr>
              <a:t>Lists of reviewed vaccination websites </a:t>
            </a:r>
            <a:br>
              <a:rPr lang="en-GB" sz="2200" dirty="0">
                <a:latin typeface="Arial Narrow" panose="020B0606020202030204" pitchFamily="34" charset="0"/>
                <a:ea typeface="+mn-ea"/>
              </a:rPr>
            </a:br>
            <a:r>
              <a:rPr lang="en-GB" sz="2200" dirty="0">
                <a:latin typeface="Arial Narrow" panose="020B0606020202030204" pitchFamily="34" charset="0"/>
                <a:ea typeface="+mn-ea"/>
              </a:rPr>
              <a:t>that meet good information practices criteria </a:t>
            </a:r>
            <a:br>
              <a:rPr lang="en-GB" sz="2200" dirty="0">
                <a:latin typeface="Arial Narrow" panose="020B0606020202030204" pitchFamily="34" charset="0"/>
                <a:ea typeface="+mn-ea"/>
              </a:rPr>
            </a:br>
            <a:r>
              <a:rPr lang="en-GB" sz="2200" dirty="0">
                <a:latin typeface="Arial Narrow" panose="020B0606020202030204" pitchFamily="34" charset="0"/>
                <a:ea typeface="+mn-ea"/>
                <a:hlinkClick r:id="rId5"/>
              </a:rPr>
              <a:t>www.who.int/vaccine_safety/initiative/</a:t>
            </a:r>
            <a:br>
              <a:rPr lang="en-GB" sz="2200" dirty="0">
                <a:latin typeface="Arial Narrow" panose="020B0606020202030204" pitchFamily="34" charset="0"/>
                <a:ea typeface="+mn-ea"/>
                <a:hlinkClick r:id="rId5"/>
              </a:rPr>
            </a:br>
            <a:r>
              <a:rPr lang="en-GB" sz="2200" dirty="0">
                <a:latin typeface="Arial Narrow" panose="020B0606020202030204" pitchFamily="34" charset="0"/>
                <a:ea typeface="+mn-ea"/>
                <a:hlinkClick r:id="rId5"/>
              </a:rPr>
              <a:t>communication/network/approved_</a:t>
            </a:r>
            <a:br>
              <a:rPr lang="en-GB" sz="2200" dirty="0">
                <a:latin typeface="Arial Narrow" panose="020B0606020202030204" pitchFamily="34" charset="0"/>
                <a:ea typeface="+mn-ea"/>
                <a:hlinkClick r:id="rId5"/>
              </a:rPr>
            </a:br>
            <a:r>
              <a:rPr lang="en-GB" sz="2200" dirty="0" err="1">
                <a:latin typeface="Arial Narrow" panose="020B0606020202030204" pitchFamily="34" charset="0"/>
                <a:ea typeface="+mn-ea"/>
                <a:hlinkClick r:id="rId5"/>
              </a:rPr>
              <a:t>vaccine_safety_website</a:t>
            </a:r>
            <a:r>
              <a:rPr lang="en-GB" sz="2200" dirty="0">
                <a:latin typeface="Arial Narrow" panose="020B0606020202030204" pitchFamily="34" charset="0"/>
                <a:ea typeface="+mn-ea"/>
                <a:hlinkClick r:id="rId5"/>
              </a:rPr>
              <a:t>/en</a:t>
            </a:r>
            <a:endParaRPr lang="en-GB" sz="2200" dirty="0">
              <a:latin typeface="Arial Narrow" panose="020B0606020202030204" pitchFamily="34" charset="0"/>
              <a:ea typeface="+mn-ea"/>
            </a:endParaRPr>
          </a:p>
          <a:p>
            <a:pPr marL="269875" lvl="1" indent="-269875">
              <a:buClr>
                <a:srgbClr val="69AE23"/>
              </a:buClr>
              <a:buSzPct val="120000"/>
            </a:pPr>
            <a:endParaRPr lang="en-GB" dirty="0">
              <a:latin typeface="Arial Narrow" panose="020B0606020202030204" pitchFamily="34" charset="0"/>
              <a:ea typeface="+mn-ea"/>
            </a:endParaRPr>
          </a:p>
          <a:p>
            <a:pPr marL="450850" lvl="1" indent="-269875">
              <a:buClr>
                <a:srgbClr val="69AE23"/>
              </a:buClr>
              <a:buSzPct val="120000"/>
            </a:pPr>
            <a:endParaRPr lang="en-GB" sz="1600" dirty="0"/>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1582" y="4192836"/>
            <a:ext cx="3112417" cy="2075296"/>
          </a:xfrm>
          <a:prstGeom prst="rect">
            <a:avLst/>
          </a:prstGeom>
        </p:spPr>
      </p:pic>
      <p:sp>
        <p:nvSpPr>
          <p:cNvPr id="8" name="Textfeld 7"/>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4. Resources</a:t>
            </a:r>
          </a:p>
        </p:txBody>
      </p:sp>
    </p:spTree>
    <p:extLst>
      <p:ext uri="{BB962C8B-B14F-4D97-AF65-F5344CB8AC3E}">
        <p14:creationId xmlns:p14="http://schemas.microsoft.com/office/powerpoint/2010/main" val="2133216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8430" t="5117" r="22669" b="43842"/>
          <a:stretch/>
        </p:blipFill>
        <p:spPr>
          <a:xfrm>
            <a:off x="1331598" y="2426329"/>
            <a:ext cx="7812402" cy="3856776"/>
          </a:xfrm>
          <a:prstGeom prst="rect">
            <a:avLst/>
          </a:prstGeom>
        </p:spPr>
      </p:pic>
      <p:sp>
        <p:nvSpPr>
          <p:cNvPr id="6" name="Textfeld 5"/>
          <p:cNvSpPr txBox="1"/>
          <p:nvPr/>
        </p:nvSpPr>
        <p:spPr>
          <a:xfrm>
            <a:off x="1313491" y="6497906"/>
            <a:ext cx="3258509" cy="307777"/>
          </a:xfrm>
          <a:prstGeom prst="rect">
            <a:avLst/>
          </a:prstGeom>
          <a:noFill/>
        </p:spPr>
        <p:txBody>
          <a:bodyPr wrap="square" rtlCol="0">
            <a:spAutoFit/>
          </a:bodyPr>
          <a:lstStyle/>
          <a:p>
            <a:r>
              <a:rPr lang="en-GB" sz="1400" u="sng" dirty="0">
                <a:solidFill>
                  <a:schemeClr val="bg1">
                    <a:lumMod val="95000"/>
                  </a:schemeClr>
                </a:solidFill>
                <a:latin typeface="Arial Narrow" panose="020B0606020202030204" pitchFamily="34" charset="0"/>
              </a:rPr>
              <a:t>For more information: www.ecdc.europa.eu</a:t>
            </a:r>
          </a:p>
        </p:txBody>
      </p:sp>
      <p:sp>
        <p:nvSpPr>
          <p:cNvPr id="8" name="Titel 1"/>
          <p:cNvSpPr>
            <a:spLocks noGrp="1"/>
          </p:cNvSpPr>
          <p:nvPr>
            <p:ph type="title"/>
          </p:nvPr>
        </p:nvSpPr>
        <p:spPr>
          <a:xfrm>
            <a:off x="1299862" y="1471005"/>
            <a:ext cx="7246979" cy="822325"/>
          </a:xfrm>
        </p:spPr>
        <p:txBody>
          <a:bodyPr/>
          <a:lstStyle/>
          <a:p>
            <a:r>
              <a:rPr lang="en-GB" dirty="0"/>
              <a:t>Thank you!</a:t>
            </a:r>
          </a:p>
        </p:txBody>
      </p:sp>
    </p:spTree>
    <p:extLst>
      <p:ext uri="{BB962C8B-B14F-4D97-AF65-F5344CB8AC3E}">
        <p14:creationId xmlns:p14="http://schemas.microsoft.com/office/powerpoint/2010/main" val="407606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nchor="b" anchorCtr="0"/>
          <a:lstStyle/>
          <a:p>
            <a:r>
              <a:rPr lang="en-GB" dirty="0"/>
              <a:t>Content overview </a:t>
            </a:r>
            <a:endParaRPr lang="en-GB" altLang="de-DE" dirty="0"/>
          </a:p>
        </p:txBody>
      </p:sp>
      <p:sp>
        <p:nvSpPr>
          <p:cNvPr id="14338" name="Content Placeholder 5"/>
          <p:cNvSpPr>
            <a:spLocks noGrp="1"/>
          </p:cNvSpPr>
          <p:nvPr>
            <p:ph idx="1"/>
          </p:nvPr>
        </p:nvSpPr>
        <p:spPr>
          <a:xfrm>
            <a:off x="1313491" y="1382232"/>
            <a:ext cx="7536822" cy="4859817"/>
          </a:xfrm>
        </p:spPr>
        <p:txBody>
          <a:bodyPr/>
          <a:lstStyle/>
          <a:p>
            <a:pPr marL="457200" indent="-457200">
              <a:buClr>
                <a:schemeClr val="tx1">
                  <a:lumMod val="50000"/>
                  <a:lumOff val="50000"/>
                </a:schemeClr>
              </a:buClr>
              <a:buFont typeface="+mj-lt"/>
              <a:buAutoNum type="arabicPeriod"/>
            </a:pPr>
            <a:r>
              <a:rPr lang="en-GB" sz="3600" b="1" dirty="0">
                <a:solidFill>
                  <a:schemeClr val="tx1">
                    <a:lumMod val="50000"/>
                    <a:lumOff val="50000"/>
                  </a:schemeClr>
                </a:solidFill>
              </a:rPr>
              <a:t>Why do we vaccinate children?</a:t>
            </a:r>
            <a:endParaRPr lang="de-DE" sz="3600" b="1" dirty="0">
              <a:solidFill>
                <a:schemeClr val="tx1">
                  <a:lumMod val="50000"/>
                  <a:lumOff val="50000"/>
                </a:schemeClr>
              </a:solidFill>
            </a:endParaRPr>
          </a:p>
          <a:p>
            <a:pPr marL="457200" indent="-457200">
              <a:buClr>
                <a:schemeClr val="bg1">
                  <a:lumMod val="85000"/>
                </a:schemeClr>
              </a:buClr>
              <a:buFont typeface="+mj-lt"/>
              <a:buAutoNum type="arabicPeriod"/>
            </a:pPr>
            <a:r>
              <a:rPr lang="en-GB" sz="3600" b="1" dirty="0">
                <a:solidFill>
                  <a:schemeClr val="bg1">
                    <a:lumMod val="85000"/>
                  </a:schemeClr>
                </a:solidFill>
              </a:rPr>
              <a:t>How do vaccines work?</a:t>
            </a:r>
            <a:endParaRPr lang="de-DE" sz="3600" b="1" dirty="0">
              <a:solidFill>
                <a:schemeClr val="bg1">
                  <a:lumMod val="85000"/>
                </a:schemeClr>
              </a:solidFill>
            </a:endParaRPr>
          </a:p>
          <a:p>
            <a:pPr marL="457200" indent="-457200">
              <a:buClr>
                <a:schemeClr val="bg1">
                  <a:lumMod val="85000"/>
                </a:schemeClr>
              </a:buClr>
              <a:buFont typeface="+mj-lt"/>
              <a:buAutoNum type="arabicPeriod"/>
            </a:pPr>
            <a:r>
              <a:rPr lang="en-GB" sz="3600" b="1" dirty="0">
                <a:solidFill>
                  <a:schemeClr val="bg1">
                    <a:lumMod val="85000"/>
                  </a:schemeClr>
                </a:solidFill>
              </a:rPr>
              <a:t>Vaccine safety</a:t>
            </a:r>
            <a:endParaRPr lang="de-DE" sz="3600" b="1" dirty="0">
              <a:solidFill>
                <a:schemeClr val="bg1">
                  <a:lumMod val="85000"/>
                </a:schemeClr>
              </a:solidFill>
            </a:endParaRPr>
          </a:p>
          <a:p>
            <a:pPr marL="457200" indent="-457200">
              <a:buClr>
                <a:schemeClr val="bg1">
                  <a:lumMod val="85000"/>
                </a:schemeClr>
              </a:buClr>
              <a:buFont typeface="+mj-lt"/>
              <a:buAutoNum type="arabicPeriod"/>
            </a:pPr>
            <a:r>
              <a:rPr lang="en-GB" sz="3600" b="1" dirty="0">
                <a:solidFill>
                  <a:schemeClr val="bg1">
                    <a:lumMod val="85000"/>
                  </a:schemeClr>
                </a:solidFill>
              </a:rPr>
              <a:t>Resources</a:t>
            </a:r>
            <a:endParaRPr lang="de-DE" sz="3600" b="1" dirty="0">
              <a:solidFill>
                <a:schemeClr val="bg1">
                  <a:lumMod val="85000"/>
                </a:schemeClr>
              </a:solidFill>
            </a:endParaRPr>
          </a:p>
          <a:p>
            <a:endParaRPr lang="en-GB" altLang="de-DE" sz="2000" dirty="0"/>
          </a:p>
        </p:txBody>
      </p:sp>
      <p:sp>
        <p:nvSpPr>
          <p:cNvPr id="6" name="Textfeld 5"/>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1. Why do we vaccinate children?</a:t>
            </a:r>
            <a:endParaRPr lang="de-DE" sz="1400" b="1" dirty="0">
              <a:solidFill>
                <a:schemeClr val="bg1">
                  <a:lumMod val="95000"/>
                </a:schemeClr>
              </a:solidFill>
              <a:latin typeface="Arial Narrow" panose="020B0606020202030204" pitchFamily="34" charset="0"/>
            </a:endParaRPr>
          </a:p>
        </p:txBody>
      </p:sp>
    </p:spTree>
    <p:extLst>
      <p:ext uri="{BB962C8B-B14F-4D97-AF65-F5344CB8AC3E}">
        <p14:creationId xmlns:p14="http://schemas.microsoft.com/office/powerpoint/2010/main" val="263560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1" y="142875"/>
            <a:ext cx="8002816" cy="822325"/>
          </a:xfrm>
        </p:spPr>
        <p:txBody>
          <a:bodyPr/>
          <a:lstStyle/>
          <a:p>
            <a:r>
              <a:rPr lang="en-GB" dirty="0"/>
              <a:t>1. Why do we vaccinate children? </a:t>
            </a:r>
            <a:endParaRPr lang="de-DE" dirty="0"/>
          </a:p>
        </p:txBody>
      </p:sp>
      <p:sp>
        <p:nvSpPr>
          <p:cNvPr id="3" name="Inhaltsplatzhalter 2"/>
          <p:cNvSpPr>
            <a:spLocks noGrp="1"/>
          </p:cNvSpPr>
          <p:nvPr>
            <p:ph idx="1"/>
          </p:nvPr>
        </p:nvSpPr>
        <p:spPr>
          <a:xfrm>
            <a:off x="1313491" y="1257300"/>
            <a:ext cx="6962762" cy="4984750"/>
          </a:xfrm>
        </p:spPr>
        <p:txBody>
          <a:bodyPr/>
          <a:lstStyle/>
          <a:p>
            <a:pPr marL="269875" indent="-269875">
              <a:buClr>
                <a:srgbClr val="69AE23"/>
              </a:buClr>
              <a:buSzPct val="120000"/>
              <a:buFont typeface="Arial" panose="020B0604020202020204" pitchFamily="34" charset="0"/>
              <a:buChar char="•"/>
            </a:pPr>
            <a:r>
              <a:rPr lang="en-US" sz="2200" dirty="0"/>
              <a:t>Vaccination: One of the great public health achievements of the 20th century </a:t>
            </a:r>
          </a:p>
          <a:p>
            <a:pPr marL="539750" lvl="1" indent="-257175">
              <a:buClr>
                <a:schemeClr val="bg1">
                  <a:lumMod val="50000"/>
                </a:schemeClr>
              </a:buClr>
              <a:tabLst/>
            </a:pPr>
            <a:r>
              <a:rPr lang="en-US" sz="1800" b="1" dirty="0">
                <a:solidFill>
                  <a:schemeClr val="bg1">
                    <a:lumMod val="50000"/>
                  </a:schemeClr>
                </a:solidFill>
                <a:latin typeface="Arial Narrow" panose="020B0606020202030204" pitchFamily="34" charset="0"/>
              </a:rPr>
              <a:t>Smallpox eradicated</a:t>
            </a:r>
            <a:r>
              <a:rPr lang="en-US" sz="1800" dirty="0">
                <a:solidFill>
                  <a:schemeClr val="bg1">
                    <a:lumMod val="50000"/>
                  </a:schemeClr>
                </a:solidFill>
                <a:latin typeface="Arial Narrow" panose="020B0606020202030204" pitchFamily="34" charset="0"/>
              </a:rPr>
              <a:t> worldwide since 1979</a:t>
            </a:r>
          </a:p>
          <a:p>
            <a:pPr marL="539750" lvl="1" indent="-257175">
              <a:buClr>
                <a:schemeClr val="bg1">
                  <a:lumMod val="50000"/>
                </a:schemeClr>
              </a:buClr>
              <a:tabLst/>
            </a:pPr>
            <a:r>
              <a:rPr lang="en-US" sz="1800" b="1" dirty="0">
                <a:solidFill>
                  <a:schemeClr val="bg1">
                    <a:lumMod val="50000"/>
                  </a:schemeClr>
                </a:solidFill>
                <a:latin typeface="Arial Narrow" panose="020B0606020202030204" pitchFamily="34" charset="0"/>
              </a:rPr>
              <a:t>Polio eliminated </a:t>
            </a:r>
            <a:r>
              <a:rPr lang="en-US" sz="1800" dirty="0">
                <a:solidFill>
                  <a:schemeClr val="bg1">
                    <a:lumMod val="50000"/>
                  </a:schemeClr>
                </a:solidFill>
                <a:latin typeface="Arial Narrow" panose="020B0606020202030204" pitchFamily="34" charset="0"/>
              </a:rPr>
              <a:t>from most parts of the world</a:t>
            </a:r>
            <a:br>
              <a:rPr lang="en-US" sz="1800" dirty="0">
                <a:solidFill>
                  <a:schemeClr val="bg1">
                    <a:lumMod val="50000"/>
                  </a:schemeClr>
                </a:solidFill>
                <a:latin typeface="Arial Narrow" panose="020B0606020202030204" pitchFamily="34" charset="0"/>
              </a:rPr>
            </a:br>
            <a:endParaRPr lang="en-US" sz="1800" dirty="0">
              <a:solidFill>
                <a:schemeClr val="bg1">
                  <a:lumMod val="50000"/>
                </a:schemeClr>
              </a:solidFill>
              <a:latin typeface="Arial Narrow" panose="020B0606020202030204" pitchFamily="34" charset="0"/>
            </a:endParaRPr>
          </a:p>
          <a:p>
            <a:pPr marL="269875" indent="-269875">
              <a:buClr>
                <a:srgbClr val="69AE23"/>
              </a:buClr>
              <a:buSzPct val="120000"/>
              <a:buFont typeface="Arial" panose="020B0604020202020204" pitchFamily="34" charset="0"/>
              <a:buChar char="•"/>
            </a:pPr>
            <a:r>
              <a:rPr lang="en-US" sz="2200" dirty="0"/>
              <a:t>High vaccination rates = low disease rates</a:t>
            </a:r>
            <a:br>
              <a:rPr lang="en-US" sz="2200" dirty="0"/>
            </a:br>
            <a:endParaRPr lang="en-US" sz="2200" dirty="0"/>
          </a:p>
          <a:p>
            <a:pPr marL="269875" indent="-269875">
              <a:buClr>
                <a:srgbClr val="69AE23"/>
              </a:buClr>
              <a:buSzPct val="120000"/>
              <a:buFont typeface="Arial" panose="020B0604020202020204" pitchFamily="34" charset="0"/>
              <a:buChar char="•"/>
            </a:pPr>
            <a:r>
              <a:rPr lang="en-US" sz="2200" i="1" dirty="0">
                <a:solidFill>
                  <a:srgbClr val="6DB624"/>
                </a:solidFill>
              </a:rPr>
              <a:t>‘Over half of the (3</a:t>
            </a:r>
            <a:r>
              <a:rPr lang="en-US" sz="2200" i="1" spc="200" dirty="0">
                <a:solidFill>
                  <a:srgbClr val="6DB624"/>
                </a:solidFill>
              </a:rPr>
              <a:t>0</a:t>
            </a:r>
            <a:r>
              <a:rPr lang="en-US" sz="2200" i="1" dirty="0">
                <a:solidFill>
                  <a:srgbClr val="6DB624"/>
                </a:solidFill>
              </a:rPr>
              <a:t>%) drop in child </a:t>
            </a:r>
            <a:br>
              <a:rPr lang="en-US" sz="2200" i="1" dirty="0">
                <a:solidFill>
                  <a:srgbClr val="6DB624"/>
                </a:solidFill>
              </a:rPr>
            </a:br>
            <a:r>
              <a:rPr lang="en-US" sz="2200" i="1" dirty="0">
                <a:solidFill>
                  <a:srgbClr val="6DB624"/>
                </a:solidFill>
              </a:rPr>
              <a:t>mortality since 1990 is attributable</a:t>
            </a:r>
            <a:br>
              <a:rPr lang="en-US" sz="2200" i="1" dirty="0">
                <a:solidFill>
                  <a:srgbClr val="6DB624"/>
                </a:solidFill>
              </a:rPr>
            </a:br>
            <a:r>
              <a:rPr lang="en-US" sz="2200" i="1" dirty="0">
                <a:solidFill>
                  <a:srgbClr val="6DB624"/>
                </a:solidFill>
              </a:rPr>
              <a:t> to immunization’.</a:t>
            </a:r>
            <a:r>
              <a:rPr lang="en-US" sz="2200" dirty="0">
                <a:solidFill>
                  <a:srgbClr val="6DB624"/>
                </a:solidFill>
              </a:rPr>
              <a:t/>
            </a:r>
            <a:br>
              <a:rPr lang="en-US" sz="2200" dirty="0">
                <a:solidFill>
                  <a:srgbClr val="6DB624"/>
                </a:solidFill>
              </a:rPr>
            </a:br>
            <a:r>
              <a:rPr lang="en-US" sz="400" dirty="0"/>
              <a:t/>
            </a:r>
            <a:br>
              <a:rPr lang="en-US" sz="400" dirty="0"/>
            </a:br>
            <a:r>
              <a:rPr lang="en-US" sz="1600" i="1" dirty="0"/>
              <a:t>Dr Margaret Chan, </a:t>
            </a:r>
            <a:br>
              <a:rPr lang="en-US" sz="1600" i="1" dirty="0"/>
            </a:br>
            <a:r>
              <a:rPr lang="en-US" sz="1600" i="1" dirty="0"/>
              <a:t>Director-General, </a:t>
            </a:r>
            <a:br>
              <a:rPr lang="en-US" sz="1600" i="1" dirty="0"/>
            </a:br>
            <a:r>
              <a:rPr lang="en-US" sz="1600" i="1" dirty="0"/>
              <a:t>World Health Organization</a:t>
            </a:r>
            <a:endParaRPr lang="en-US" sz="2000" i="1" dirty="0"/>
          </a:p>
          <a:p>
            <a:endParaRPr lang="de-DE" dirty="0"/>
          </a:p>
        </p:txBody>
      </p:sp>
      <p:sp>
        <p:nvSpPr>
          <p:cNvPr id="7" name="Textfeld 6"/>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1. Why do we vaccinate children?</a:t>
            </a:r>
            <a:endParaRPr lang="de-DE" sz="1400" b="1" dirty="0">
              <a:solidFill>
                <a:schemeClr val="bg1">
                  <a:lumMod val="95000"/>
                </a:schemeClr>
              </a:solidFill>
              <a:latin typeface="Arial Narrow" panose="020B0606020202030204" pitchFamily="34" charset="0"/>
            </a:endParaRPr>
          </a:p>
        </p:txBody>
      </p:sp>
      <p:sp>
        <p:nvSpPr>
          <p:cNvPr id="6" name="Rechteck 5"/>
          <p:cNvSpPr/>
          <p:nvPr/>
        </p:nvSpPr>
        <p:spPr bwMode="auto">
          <a:xfrm>
            <a:off x="6139544" y="3554963"/>
            <a:ext cx="149289" cy="234967"/>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3200" b="0" i="0" u="none" strike="noStrike" cap="none" normalizeH="0" baseline="0" dirty="0">
              <a:ln>
                <a:noFill/>
              </a:ln>
              <a:solidFill>
                <a:schemeClr val="tx1"/>
              </a:solidFill>
              <a:effectLst/>
              <a:latin typeface="Tahoma" pitchFamily="34" charset="0"/>
            </a:endParaRPr>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27280" t="6361" r="7668" b="27991"/>
          <a:stretch/>
        </p:blipFill>
        <p:spPr>
          <a:xfrm>
            <a:off x="6023296" y="4209614"/>
            <a:ext cx="3120704" cy="2049214"/>
          </a:xfrm>
          <a:prstGeom prst="rect">
            <a:avLst/>
          </a:prstGeom>
        </p:spPr>
      </p:pic>
      <p:sp>
        <p:nvSpPr>
          <p:cNvPr id="4" name="Textfeld 3"/>
          <p:cNvSpPr txBox="1"/>
          <p:nvPr/>
        </p:nvSpPr>
        <p:spPr>
          <a:xfrm>
            <a:off x="7951444" y="6096944"/>
            <a:ext cx="1195754" cy="159462"/>
          </a:xfrm>
          <a:prstGeom prst="rect">
            <a:avLst/>
          </a:prstGeom>
          <a:noFill/>
        </p:spPr>
        <p:txBody>
          <a:bodyPr wrap="square" lIns="0" tIns="0" rIns="36000" bIns="36000" rtlCol="0">
            <a:spAutoFit/>
          </a:bodyPr>
          <a:lstStyle/>
          <a:p>
            <a:r>
              <a:rPr lang="de-DE" sz="800" dirty="0">
                <a:solidFill>
                  <a:schemeClr val="bg1"/>
                </a:solidFill>
                <a:latin typeface="Arial Narrow" panose="020B0606020202030204" pitchFamily="34" charset="0"/>
              </a:rPr>
              <a:t>Photo: ECD</a:t>
            </a:r>
            <a:r>
              <a:rPr lang="de-DE" sz="800" spc="100" dirty="0">
                <a:solidFill>
                  <a:schemeClr val="bg1"/>
                </a:solidFill>
                <a:latin typeface="Arial Narrow" panose="020B0606020202030204" pitchFamily="34" charset="0"/>
              </a:rPr>
              <a:t>C/</a:t>
            </a:r>
            <a:r>
              <a:rPr lang="de-DE" sz="800" dirty="0">
                <a:solidFill>
                  <a:schemeClr val="bg1"/>
                </a:solidFill>
                <a:latin typeface="Arial Narrow" panose="020B0606020202030204" pitchFamily="34" charset="0"/>
              </a:rPr>
              <a:t>Tibor </a:t>
            </a:r>
            <a:r>
              <a:rPr lang="de-DE" sz="800" dirty="0" err="1">
                <a:solidFill>
                  <a:schemeClr val="bg1"/>
                </a:solidFill>
                <a:latin typeface="Arial Narrow" panose="020B0606020202030204" pitchFamily="34" charset="0"/>
              </a:rPr>
              <a:t>Bujdos</a:t>
            </a:r>
            <a:endParaRPr lang="de-DE" sz="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30943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313491" y="1257300"/>
            <a:ext cx="6430334" cy="4984750"/>
          </a:xfrm>
        </p:spPr>
        <p:txBody>
          <a:bodyPr/>
          <a:lstStyle/>
          <a:p>
            <a:pPr marL="269875" indent="-269875">
              <a:buClr>
                <a:srgbClr val="69AE23"/>
              </a:buClr>
              <a:buSzPct val="120000"/>
              <a:buFont typeface="Arial" panose="020B0604020202020204" pitchFamily="34" charset="0"/>
              <a:buChar char="•"/>
            </a:pPr>
            <a:r>
              <a:rPr lang="en-GB" sz="2200" dirty="0"/>
              <a:t>Vaccines </a:t>
            </a:r>
            <a:r>
              <a:rPr lang="en-GB" sz="2200" b="1" dirty="0"/>
              <a:t>prevent childhood diseases </a:t>
            </a:r>
            <a:r>
              <a:rPr lang="en-GB" sz="2200" dirty="0"/>
              <a:t>that can cause permanent disability or even death.</a:t>
            </a:r>
            <a:endParaRPr lang="en-US" sz="2200" dirty="0"/>
          </a:p>
          <a:p>
            <a:pPr marL="542925" lvl="1" indent="-269875">
              <a:buClr>
                <a:schemeClr val="tx1">
                  <a:lumMod val="50000"/>
                  <a:lumOff val="50000"/>
                </a:schemeClr>
              </a:buClr>
              <a:buSzPct val="120000"/>
              <a:tabLst/>
            </a:pPr>
            <a:endParaRPr lang="en-US" sz="2000" dirty="0">
              <a:latin typeface="Arial Narrow" panose="020B0606020202030204" pitchFamily="34" charset="0"/>
            </a:endParaRPr>
          </a:p>
          <a:p>
            <a:pPr marL="269875" indent="-269875">
              <a:buClr>
                <a:srgbClr val="69AE23"/>
              </a:buClr>
              <a:buSzPct val="120000"/>
              <a:buFont typeface="Arial" panose="020B0604020202020204" pitchFamily="34" charset="0"/>
              <a:buChar char="•"/>
            </a:pPr>
            <a:endParaRPr lang="en-US" sz="2200" dirty="0"/>
          </a:p>
          <a:p>
            <a:pPr marL="269875" indent="-269875">
              <a:buClr>
                <a:srgbClr val="69AE23"/>
              </a:buClr>
              <a:buSzPct val="120000"/>
              <a:buFont typeface="Arial" panose="020B0604020202020204" pitchFamily="34" charset="0"/>
              <a:buChar char="•"/>
            </a:pPr>
            <a:endParaRPr lang="en-US" sz="2200" dirty="0"/>
          </a:p>
          <a:p>
            <a:pPr marL="269875" indent="-269875">
              <a:buClr>
                <a:srgbClr val="69AE23"/>
              </a:buClr>
              <a:buSzPct val="120000"/>
              <a:buFont typeface="Arial" panose="020B0604020202020204" pitchFamily="34" charset="0"/>
              <a:buChar char="•"/>
            </a:pPr>
            <a:endParaRPr lang="en-US" sz="2200" dirty="0"/>
          </a:p>
          <a:p>
            <a:pPr marL="269875" indent="-269875">
              <a:buClr>
                <a:srgbClr val="69AE23"/>
              </a:buClr>
              <a:buSzPct val="120000"/>
              <a:buFont typeface="Arial" panose="020B0604020202020204" pitchFamily="34" charset="0"/>
              <a:buChar char="•"/>
            </a:pPr>
            <a:endParaRPr lang="en-US" sz="2200" dirty="0"/>
          </a:p>
          <a:p>
            <a:pPr marL="269875" indent="-269875">
              <a:buClr>
                <a:srgbClr val="69AE23"/>
              </a:buClr>
              <a:buSzPct val="120000"/>
              <a:buFont typeface="Arial" panose="020B0604020202020204" pitchFamily="34" charset="0"/>
              <a:buChar char="•"/>
            </a:pPr>
            <a:endParaRPr lang="en-US" sz="2200" dirty="0"/>
          </a:p>
          <a:p>
            <a:pPr marL="269875" indent="-269875">
              <a:buClr>
                <a:srgbClr val="69AE23"/>
              </a:buClr>
              <a:buSzPct val="120000"/>
              <a:buFont typeface="Arial" panose="020B0604020202020204" pitchFamily="34" charset="0"/>
              <a:buChar char="•"/>
            </a:pPr>
            <a:endParaRPr lang="en-US" sz="2200" dirty="0"/>
          </a:p>
          <a:p>
            <a:pPr marL="269875" indent="-269875">
              <a:buClr>
                <a:srgbClr val="69AE23"/>
              </a:buClr>
              <a:buSzPct val="120000"/>
              <a:buFont typeface="Arial" panose="020B0604020202020204" pitchFamily="34" charset="0"/>
              <a:buChar char="•"/>
            </a:pPr>
            <a:endParaRPr lang="en-US" sz="2200" dirty="0"/>
          </a:p>
          <a:p>
            <a:pPr marL="269875" indent="-269875">
              <a:buClr>
                <a:srgbClr val="69AE23"/>
              </a:buClr>
              <a:buSzPct val="120000"/>
              <a:buFont typeface="Arial" panose="020B0604020202020204" pitchFamily="34" charset="0"/>
              <a:buChar char="•"/>
            </a:pPr>
            <a:r>
              <a:rPr lang="en-US" sz="2200" dirty="0"/>
              <a:t>Vaccines </a:t>
            </a:r>
            <a:r>
              <a:rPr lang="en-US" sz="2200" b="1" dirty="0"/>
              <a:t>are safe</a:t>
            </a:r>
            <a:r>
              <a:rPr lang="en-US" sz="2200" dirty="0"/>
              <a:t>, while many of the </a:t>
            </a:r>
            <a:br>
              <a:rPr lang="en-US" sz="2200" dirty="0"/>
            </a:br>
            <a:r>
              <a:rPr lang="en-US" sz="2200" dirty="0"/>
              <a:t>diseases they prevent have no effective treatments</a:t>
            </a:r>
            <a:endParaRPr lang="en-US" b="1" strike="sngStrike" dirty="0">
              <a:solidFill>
                <a:srgbClr val="FF0000"/>
              </a:solidFill>
            </a:endParaRPr>
          </a:p>
          <a:p>
            <a:pPr algn="r">
              <a:buClr>
                <a:srgbClr val="69AE23"/>
              </a:buClr>
            </a:pPr>
            <a:r>
              <a:rPr lang="en-US" b="1" dirty="0"/>
              <a:t>and …</a:t>
            </a:r>
          </a:p>
          <a:p>
            <a:endParaRPr lang="de-DE" dirty="0"/>
          </a:p>
        </p:txBody>
      </p:sp>
      <p:sp>
        <p:nvSpPr>
          <p:cNvPr id="2" name="Titel 1"/>
          <p:cNvSpPr>
            <a:spLocks noGrp="1"/>
          </p:cNvSpPr>
          <p:nvPr>
            <p:ph type="title"/>
          </p:nvPr>
        </p:nvSpPr>
        <p:spPr>
          <a:xfrm>
            <a:off x="540000" y="142875"/>
            <a:ext cx="8013449" cy="822325"/>
          </a:xfrm>
        </p:spPr>
        <p:txBody>
          <a:bodyPr/>
          <a:lstStyle/>
          <a:p>
            <a:r>
              <a:rPr lang="en-GB" dirty="0"/>
              <a:t>Vaccines save lives and reduce suffering</a:t>
            </a:r>
            <a:endParaRPr lang="de-DE" dirty="0"/>
          </a:p>
        </p:txBody>
      </p:sp>
      <p:sp>
        <p:nvSpPr>
          <p:cNvPr id="5" name="Textfeld 4"/>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1. Why do we vaccinate children?</a:t>
            </a:r>
            <a:endParaRPr lang="de-DE" sz="1400" b="1" dirty="0">
              <a:solidFill>
                <a:schemeClr val="bg1">
                  <a:lumMod val="95000"/>
                </a:schemeClr>
              </a:solidFill>
              <a:latin typeface="Arial Narrow" panose="020B0606020202030204" pitchFamily="34" charset="0"/>
            </a:endParaRPr>
          </a:p>
        </p:txBody>
      </p:sp>
      <p:grpSp>
        <p:nvGrpSpPr>
          <p:cNvPr id="7" name="Gruppieren 6"/>
          <p:cNvGrpSpPr/>
          <p:nvPr/>
        </p:nvGrpSpPr>
        <p:grpSpPr>
          <a:xfrm>
            <a:off x="1717567" y="1953099"/>
            <a:ext cx="1959739" cy="1189982"/>
            <a:chOff x="1717567" y="1953099"/>
            <a:chExt cx="1959739" cy="1189982"/>
          </a:xfrm>
        </p:grpSpPr>
        <p:sp>
          <p:nvSpPr>
            <p:cNvPr id="20" name="Freeform 5"/>
            <p:cNvSpPr>
              <a:spLocks/>
            </p:cNvSpPr>
            <p:nvPr/>
          </p:nvSpPr>
          <p:spPr bwMode="auto">
            <a:xfrm>
              <a:off x="2238041" y="2066595"/>
              <a:ext cx="320424" cy="1070181"/>
            </a:xfrm>
            <a:custGeom>
              <a:avLst/>
              <a:gdLst>
                <a:gd name="T0" fmla="*/ 39 w 299"/>
                <a:gd name="T1" fmla="*/ 484 h 998"/>
                <a:gd name="T2" fmla="*/ 38 w 299"/>
                <a:gd name="T3" fmla="*/ 540 h 998"/>
                <a:gd name="T4" fmla="*/ 31 w 299"/>
                <a:gd name="T5" fmla="*/ 547 h 998"/>
                <a:gd name="T6" fmla="*/ 5 w 299"/>
                <a:gd name="T7" fmla="*/ 548 h 998"/>
                <a:gd name="T8" fmla="*/ 17 w 299"/>
                <a:gd name="T9" fmla="*/ 405 h 998"/>
                <a:gd name="T10" fmla="*/ 29 w 299"/>
                <a:gd name="T11" fmla="*/ 297 h 998"/>
                <a:gd name="T12" fmla="*/ 57 w 299"/>
                <a:gd name="T13" fmla="*/ 189 h 998"/>
                <a:gd name="T14" fmla="*/ 97 w 299"/>
                <a:gd name="T15" fmla="*/ 113 h 998"/>
                <a:gd name="T16" fmla="*/ 97 w 299"/>
                <a:gd name="T17" fmla="*/ 48 h 998"/>
                <a:gd name="T18" fmla="*/ 191 w 299"/>
                <a:gd name="T19" fmla="*/ 18 h 998"/>
                <a:gd name="T20" fmla="*/ 208 w 299"/>
                <a:gd name="T21" fmla="*/ 114 h 998"/>
                <a:gd name="T22" fmla="*/ 213 w 299"/>
                <a:gd name="T23" fmla="*/ 181 h 998"/>
                <a:gd name="T24" fmla="*/ 270 w 299"/>
                <a:gd name="T25" fmla="*/ 215 h 998"/>
                <a:gd name="T26" fmla="*/ 281 w 299"/>
                <a:gd name="T27" fmla="*/ 396 h 998"/>
                <a:gd name="T28" fmla="*/ 287 w 299"/>
                <a:gd name="T29" fmla="*/ 496 h 998"/>
                <a:gd name="T30" fmla="*/ 298 w 299"/>
                <a:gd name="T31" fmla="*/ 565 h 998"/>
                <a:gd name="T32" fmla="*/ 269 w 299"/>
                <a:gd name="T33" fmla="*/ 592 h 998"/>
                <a:gd name="T34" fmla="*/ 268 w 299"/>
                <a:gd name="T35" fmla="*/ 574 h 998"/>
                <a:gd name="T36" fmla="*/ 260 w 299"/>
                <a:gd name="T37" fmla="*/ 464 h 998"/>
                <a:gd name="T38" fmla="*/ 235 w 299"/>
                <a:gd name="T39" fmla="*/ 302 h 998"/>
                <a:gd name="T40" fmla="*/ 220 w 299"/>
                <a:gd name="T41" fmla="*/ 353 h 998"/>
                <a:gd name="T42" fmla="*/ 246 w 299"/>
                <a:gd name="T43" fmla="*/ 561 h 998"/>
                <a:gd name="T44" fmla="*/ 224 w 299"/>
                <a:gd name="T45" fmla="*/ 727 h 998"/>
                <a:gd name="T46" fmla="*/ 184 w 299"/>
                <a:gd name="T47" fmla="*/ 909 h 998"/>
                <a:gd name="T48" fmla="*/ 215 w 299"/>
                <a:gd name="T49" fmla="*/ 986 h 998"/>
                <a:gd name="T50" fmla="*/ 157 w 299"/>
                <a:gd name="T51" fmla="*/ 912 h 998"/>
                <a:gd name="T52" fmla="*/ 158 w 299"/>
                <a:gd name="T53" fmla="*/ 750 h 998"/>
                <a:gd name="T54" fmla="*/ 155 w 299"/>
                <a:gd name="T55" fmla="*/ 642 h 998"/>
                <a:gd name="T56" fmla="*/ 157 w 299"/>
                <a:gd name="T57" fmla="*/ 536 h 998"/>
                <a:gd name="T58" fmla="*/ 146 w 299"/>
                <a:gd name="T59" fmla="*/ 568 h 998"/>
                <a:gd name="T60" fmla="*/ 138 w 299"/>
                <a:gd name="T61" fmla="*/ 727 h 998"/>
                <a:gd name="T62" fmla="*/ 143 w 299"/>
                <a:gd name="T63" fmla="*/ 910 h 998"/>
                <a:gd name="T64" fmla="*/ 143 w 299"/>
                <a:gd name="T65" fmla="*/ 986 h 998"/>
                <a:gd name="T66" fmla="*/ 96 w 299"/>
                <a:gd name="T67" fmla="*/ 991 h 998"/>
                <a:gd name="T68" fmla="*/ 94 w 299"/>
                <a:gd name="T69" fmla="*/ 980 h 998"/>
                <a:gd name="T70" fmla="*/ 114 w 299"/>
                <a:gd name="T71" fmla="*/ 902 h 998"/>
                <a:gd name="T72" fmla="*/ 78 w 299"/>
                <a:gd name="T73" fmla="*/ 717 h 998"/>
                <a:gd name="T74" fmla="*/ 49 w 299"/>
                <a:gd name="T75" fmla="*/ 520 h 998"/>
                <a:gd name="T76" fmla="*/ 74 w 299"/>
                <a:gd name="T77" fmla="*/ 403 h 998"/>
                <a:gd name="T78" fmla="*/ 76 w 299"/>
                <a:gd name="T79" fmla="*/ 338 h 998"/>
                <a:gd name="T80" fmla="*/ 64 w 299"/>
                <a:gd name="T81" fmla="*/ 27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998">
                  <a:moveTo>
                    <a:pt x="39" y="470"/>
                  </a:moveTo>
                  <a:cubicBezTo>
                    <a:pt x="39" y="475"/>
                    <a:pt x="40" y="479"/>
                    <a:pt x="39" y="484"/>
                  </a:cubicBezTo>
                  <a:cubicBezTo>
                    <a:pt x="38" y="496"/>
                    <a:pt x="36" y="508"/>
                    <a:pt x="35" y="519"/>
                  </a:cubicBezTo>
                  <a:cubicBezTo>
                    <a:pt x="35" y="526"/>
                    <a:pt x="36" y="533"/>
                    <a:pt x="38" y="540"/>
                  </a:cubicBezTo>
                  <a:cubicBezTo>
                    <a:pt x="41" y="553"/>
                    <a:pt x="43" y="565"/>
                    <a:pt x="34" y="576"/>
                  </a:cubicBezTo>
                  <a:cubicBezTo>
                    <a:pt x="33" y="567"/>
                    <a:pt x="32" y="557"/>
                    <a:pt x="31" y="547"/>
                  </a:cubicBezTo>
                  <a:cubicBezTo>
                    <a:pt x="19" y="559"/>
                    <a:pt x="20" y="569"/>
                    <a:pt x="32" y="594"/>
                  </a:cubicBezTo>
                  <a:cubicBezTo>
                    <a:pt x="13" y="587"/>
                    <a:pt x="0" y="570"/>
                    <a:pt x="5" y="548"/>
                  </a:cubicBezTo>
                  <a:cubicBezTo>
                    <a:pt x="7" y="538"/>
                    <a:pt x="4" y="527"/>
                    <a:pt x="6" y="516"/>
                  </a:cubicBezTo>
                  <a:cubicBezTo>
                    <a:pt x="13" y="479"/>
                    <a:pt x="19" y="442"/>
                    <a:pt x="17" y="405"/>
                  </a:cubicBezTo>
                  <a:cubicBezTo>
                    <a:pt x="17" y="400"/>
                    <a:pt x="19" y="394"/>
                    <a:pt x="21" y="389"/>
                  </a:cubicBezTo>
                  <a:cubicBezTo>
                    <a:pt x="30" y="359"/>
                    <a:pt x="32" y="328"/>
                    <a:pt x="29" y="297"/>
                  </a:cubicBezTo>
                  <a:cubicBezTo>
                    <a:pt x="27" y="268"/>
                    <a:pt x="30" y="239"/>
                    <a:pt x="32" y="210"/>
                  </a:cubicBezTo>
                  <a:cubicBezTo>
                    <a:pt x="33" y="198"/>
                    <a:pt x="42" y="191"/>
                    <a:pt x="57" y="189"/>
                  </a:cubicBezTo>
                  <a:cubicBezTo>
                    <a:pt x="96" y="184"/>
                    <a:pt x="132" y="163"/>
                    <a:pt x="125" y="119"/>
                  </a:cubicBezTo>
                  <a:cubicBezTo>
                    <a:pt x="125" y="139"/>
                    <a:pt x="106" y="134"/>
                    <a:pt x="97" y="113"/>
                  </a:cubicBezTo>
                  <a:cubicBezTo>
                    <a:pt x="96" y="105"/>
                    <a:pt x="94" y="100"/>
                    <a:pt x="94" y="94"/>
                  </a:cubicBezTo>
                  <a:cubicBezTo>
                    <a:pt x="95" y="79"/>
                    <a:pt x="97" y="64"/>
                    <a:pt x="97" y="48"/>
                  </a:cubicBezTo>
                  <a:cubicBezTo>
                    <a:pt x="98" y="27"/>
                    <a:pt x="110" y="10"/>
                    <a:pt x="131" y="5"/>
                  </a:cubicBezTo>
                  <a:cubicBezTo>
                    <a:pt x="153" y="1"/>
                    <a:pt x="176" y="0"/>
                    <a:pt x="191" y="18"/>
                  </a:cubicBezTo>
                  <a:cubicBezTo>
                    <a:pt x="198" y="26"/>
                    <a:pt x="202" y="37"/>
                    <a:pt x="203" y="47"/>
                  </a:cubicBezTo>
                  <a:cubicBezTo>
                    <a:pt x="206" y="68"/>
                    <a:pt x="206" y="90"/>
                    <a:pt x="208" y="114"/>
                  </a:cubicBezTo>
                  <a:cubicBezTo>
                    <a:pt x="202" y="148"/>
                    <a:pt x="176" y="127"/>
                    <a:pt x="177" y="118"/>
                  </a:cubicBezTo>
                  <a:cubicBezTo>
                    <a:pt x="171" y="144"/>
                    <a:pt x="186" y="171"/>
                    <a:pt x="213" y="181"/>
                  </a:cubicBezTo>
                  <a:cubicBezTo>
                    <a:pt x="224" y="185"/>
                    <a:pt x="236" y="187"/>
                    <a:pt x="248" y="190"/>
                  </a:cubicBezTo>
                  <a:cubicBezTo>
                    <a:pt x="260" y="192"/>
                    <a:pt x="269" y="203"/>
                    <a:pt x="270" y="215"/>
                  </a:cubicBezTo>
                  <a:cubicBezTo>
                    <a:pt x="271" y="260"/>
                    <a:pt x="271" y="305"/>
                    <a:pt x="273" y="350"/>
                  </a:cubicBezTo>
                  <a:cubicBezTo>
                    <a:pt x="274" y="366"/>
                    <a:pt x="278" y="381"/>
                    <a:pt x="281" y="396"/>
                  </a:cubicBezTo>
                  <a:cubicBezTo>
                    <a:pt x="287" y="420"/>
                    <a:pt x="289" y="443"/>
                    <a:pt x="285" y="467"/>
                  </a:cubicBezTo>
                  <a:cubicBezTo>
                    <a:pt x="283" y="477"/>
                    <a:pt x="285" y="487"/>
                    <a:pt x="287" y="496"/>
                  </a:cubicBezTo>
                  <a:cubicBezTo>
                    <a:pt x="290" y="514"/>
                    <a:pt x="295" y="532"/>
                    <a:pt x="298" y="549"/>
                  </a:cubicBezTo>
                  <a:cubicBezTo>
                    <a:pt x="298" y="565"/>
                    <a:pt x="298" y="565"/>
                    <a:pt x="298" y="565"/>
                  </a:cubicBezTo>
                  <a:cubicBezTo>
                    <a:pt x="299" y="588"/>
                    <a:pt x="279" y="583"/>
                    <a:pt x="271" y="593"/>
                  </a:cubicBezTo>
                  <a:cubicBezTo>
                    <a:pt x="269" y="592"/>
                    <a:pt x="271" y="593"/>
                    <a:pt x="269" y="592"/>
                  </a:cubicBezTo>
                  <a:cubicBezTo>
                    <a:pt x="283" y="578"/>
                    <a:pt x="278" y="563"/>
                    <a:pt x="271" y="547"/>
                  </a:cubicBezTo>
                  <a:cubicBezTo>
                    <a:pt x="270" y="557"/>
                    <a:pt x="269" y="566"/>
                    <a:pt x="268" y="574"/>
                  </a:cubicBezTo>
                  <a:cubicBezTo>
                    <a:pt x="260" y="564"/>
                    <a:pt x="257" y="562"/>
                    <a:pt x="265" y="538"/>
                  </a:cubicBezTo>
                  <a:cubicBezTo>
                    <a:pt x="273" y="512"/>
                    <a:pt x="266" y="488"/>
                    <a:pt x="260" y="464"/>
                  </a:cubicBezTo>
                  <a:cubicBezTo>
                    <a:pt x="253" y="437"/>
                    <a:pt x="243" y="411"/>
                    <a:pt x="239" y="383"/>
                  </a:cubicBezTo>
                  <a:cubicBezTo>
                    <a:pt x="235" y="357"/>
                    <a:pt x="236" y="329"/>
                    <a:pt x="235" y="302"/>
                  </a:cubicBezTo>
                  <a:cubicBezTo>
                    <a:pt x="235" y="294"/>
                    <a:pt x="235" y="286"/>
                    <a:pt x="233" y="278"/>
                  </a:cubicBezTo>
                  <a:cubicBezTo>
                    <a:pt x="229" y="303"/>
                    <a:pt x="227" y="328"/>
                    <a:pt x="220" y="353"/>
                  </a:cubicBezTo>
                  <a:cubicBezTo>
                    <a:pt x="212" y="385"/>
                    <a:pt x="229" y="411"/>
                    <a:pt x="240" y="438"/>
                  </a:cubicBezTo>
                  <a:cubicBezTo>
                    <a:pt x="256" y="479"/>
                    <a:pt x="258" y="519"/>
                    <a:pt x="246" y="561"/>
                  </a:cubicBezTo>
                  <a:cubicBezTo>
                    <a:pt x="235" y="599"/>
                    <a:pt x="225" y="638"/>
                    <a:pt x="218" y="676"/>
                  </a:cubicBezTo>
                  <a:cubicBezTo>
                    <a:pt x="216" y="693"/>
                    <a:pt x="220" y="711"/>
                    <a:pt x="224" y="727"/>
                  </a:cubicBezTo>
                  <a:cubicBezTo>
                    <a:pt x="231" y="751"/>
                    <a:pt x="223" y="773"/>
                    <a:pt x="217" y="796"/>
                  </a:cubicBezTo>
                  <a:cubicBezTo>
                    <a:pt x="207" y="834"/>
                    <a:pt x="195" y="872"/>
                    <a:pt x="184" y="909"/>
                  </a:cubicBezTo>
                  <a:cubicBezTo>
                    <a:pt x="179" y="929"/>
                    <a:pt x="178" y="949"/>
                    <a:pt x="190" y="967"/>
                  </a:cubicBezTo>
                  <a:cubicBezTo>
                    <a:pt x="196" y="974"/>
                    <a:pt x="206" y="979"/>
                    <a:pt x="215" y="986"/>
                  </a:cubicBezTo>
                  <a:cubicBezTo>
                    <a:pt x="197" y="998"/>
                    <a:pt x="177" y="990"/>
                    <a:pt x="158" y="995"/>
                  </a:cubicBezTo>
                  <a:cubicBezTo>
                    <a:pt x="158" y="966"/>
                    <a:pt x="158" y="939"/>
                    <a:pt x="157" y="912"/>
                  </a:cubicBezTo>
                  <a:cubicBezTo>
                    <a:pt x="157" y="872"/>
                    <a:pt x="155" y="831"/>
                    <a:pt x="155" y="791"/>
                  </a:cubicBezTo>
                  <a:cubicBezTo>
                    <a:pt x="155" y="777"/>
                    <a:pt x="156" y="764"/>
                    <a:pt x="158" y="750"/>
                  </a:cubicBezTo>
                  <a:cubicBezTo>
                    <a:pt x="161" y="731"/>
                    <a:pt x="163" y="713"/>
                    <a:pt x="158" y="694"/>
                  </a:cubicBezTo>
                  <a:cubicBezTo>
                    <a:pt x="154" y="677"/>
                    <a:pt x="155" y="659"/>
                    <a:pt x="155" y="642"/>
                  </a:cubicBezTo>
                  <a:cubicBezTo>
                    <a:pt x="154" y="613"/>
                    <a:pt x="155" y="585"/>
                    <a:pt x="155" y="556"/>
                  </a:cubicBezTo>
                  <a:cubicBezTo>
                    <a:pt x="155" y="550"/>
                    <a:pt x="157" y="543"/>
                    <a:pt x="157" y="536"/>
                  </a:cubicBezTo>
                  <a:cubicBezTo>
                    <a:pt x="158" y="528"/>
                    <a:pt x="160" y="518"/>
                    <a:pt x="143" y="521"/>
                  </a:cubicBezTo>
                  <a:cubicBezTo>
                    <a:pt x="144" y="537"/>
                    <a:pt x="146" y="553"/>
                    <a:pt x="146" y="568"/>
                  </a:cubicBezTo>
                  <a:cubicBezTo>
                    <a:pt x="145" y="608"/>
                    <a:pt x="145" y="647"/>
                    <a:pt x="143" y="687"/>
                  </a:cubicBezTo>
                  <a:cubicBezTo>
                    <a:pt x="142" y="700"/>
                    <a:pt x="138" y="714"/>
                    <a:pt x="138" y="727"/>
                  </a:cubicBezTo>
                  <a:cubicBezTo>
                    <a:pt x="139" y="762"/>
                    <a:pt x="142" y="796"/>
                    <a:pt x="143" y="831"/>
                  </a:cubicBezTo>
                  <a:cubicBezTo>
                    <a:pt x="144" y="857"/>
                    <a:pt x="143" y="883"/>
                    <a:pt x="143" y="910"/>
                  </a:cubicBezTo>
                  <a:cubicBezTo>
                    <a:pt x="144" y="923"/>
                    <a:pt x="146" y="935"/>
                    <a:pt x="146" y="948"/>
                  </a:cubicBezTo>
                  <a:cubicBezTo>
                    <a:pt x="146" y="961"/>
                    <a:pt x="145" y="974"/>
                    <a:pt x="143" y="986"/>
                  </a:cubicBezTo>
                  <a:cubicBezTo>
                    <a:pt x="142" y="989"/>
                    <a:pt x="137" y="994"/>
                    <a:pt x="136" y="993"/>
                  </a:cubicBezTo>
                  <a:cubicBezTo>
                    <a:pt x="123" y="988"/>
                    <a:pt x="109" y="998"/>
                    <a:pt x="96" y="991"/>
                  </a:cubicBezTo>
                  <a:cubicBezTo>
                    <a:pt x="94" y="990"/>
                    <a:pt x="90" y="988"/>
                    <a:pt x="89" y="986"/>
                  </a:cubicBezTo>
                  <a:cubicBezTo>
                    <a:pt x="89" y="985"/>
                    <a:pt x="92" y="982"/>
                    <a:pt x="94" y="980"/>
                  </a:cubicBezTo>
                  <a:cubicBezTo>
                    <a:pt x="102" y="972"/>
                    <a:pt x="114" y="965"/>
                    <a:pt x="116" y="955"/>
                  </a:cubicBezTo>
                  <a:cubicBezTo>
                    <a:pt x="121" y="938"/>
                    <a:pt x="119" y="920"/>
                    <a:pt x="114" y="902"/>
                  </a:cubicBezTo>
                  <a:cubicBezTo>
                    <a:pt x="101" y="858"/>
                    <a:pt x="88" y="814"/>
                    <a:pt x="77" y="770"/>
                  </a:cubicBezTo>
                  <a:cubicBezTo>
                    <a:pt x="73" y="753"/>
                    <a:pt x="73" y="733"/>
                    <a:pt x="78" y="717"/>
                  </a:cubicBezTo>
                  <a:cubicBezTo>
                    <a:pt x="88" y="685"/>
                    <a:pt x="78" y="656"/>
                    <a:pt x="71" y="626"/>
                  </a:cubicBezTo>
                  <a:cubicBezTo>
                    <a:pt x="63" y="591"/>
                    <a:pt x="56" y="555"/>
                    <a:pt x="49" y="520"/>
                  </a:cubicBezTo>
                  <a:cubicBezTo>
                    <a:pt x="45" y="504"/>
                    <a:pt x="47" y="453"/>
                    <a:pt x="52" y="444"/>
                  </a:cubicBezTo>
                  <a:cubicBezTo>
                    <a:pt x="56" y="434"/>
                    <a:pt x="67" y="419"/>
                    <a:pt x="74" y="403"/>
                  </a:cubicBezTo>
                  <a:cubicBezTo>
                    <a:pt x="78" y="394"/>
                    <a:pt x="81" y="384"/>
                    <a:pt x="81" y="374"/>
                  </a:cubicBezTo>
                  <a:cubicBezTo>
                    <a:pt x="82" y="362"/>
                    <a:pt x="78" y="350"/>
                    <a:pt x="76" y="338"/>
                  </a:cubicBezTo>
                  <a:cubicBezTo>
                    <a:pt x="75" y="326"/>
                    <a:pt x="73" y="315"/>
                    <a:pt x="71" y="304"/>
                  </a:cubicBezTo>
                  <a:cubicBezTo>
                    <a:pt x="69" y="293"/>
                    <a:pt x="66" y="282"/>
                    <a:pt x="64" y="271"/>
                  </a:cubicBezTo>
                  <a:cubicBezTo>
                    <a:pt x="68" y="331"/>
                    <a:pt x="68" y="390"/>
                    <a:pt x="44" y="447"/>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 name="Freeform 6"/>
            <p:cNvSpPr>
              <a:spLocks/>
            </p:cNvSpPr>
            <p:nvPr/>
          </p:nvSpPr>
          <p:spPr bwMode="auto">
            <a:xfrm>
              <a:off x="1717567" y="2150284"/>
              <a:ext cx="291191" cy="975602"/>
            </a:xfrm>
            <a:custGeom>
              <a:avLst/>
              <a:gdLst>
                <a:gd name="T0" fmla="*/ 35 w 272"/>
                <a:gd name="T1" fmla="*/ 441 h 910"/>
                <a:gd name="T2" fmla="*/ 34 w 272"/>
                <a:gd name="T3" fmla="*/ 493 h 910"/>
                <a:gd name="T4" fmla="*/ 28 w 272"/>
                <a:gd name="T5" fmla="*/ 498 h 910"/>
                <a:gd name="T6" fmla="*/ 4 w 272"/>
                <a:gd name="T7" fmla="*/ 499 h 910"/>
                <a:gd name="T8" fmla="*/ 15 w 272"/>
                <a:gd name="T9" fmla="*/ 369 h 910"/>
                <a:gd name="T10" fmla="*/ 26 w 272"/>
                <a:gd name="T11" fmla="*/ 271 h 910"/>
                <a:gd name="T12" fmla="*/ 51 w 272"/>
                <a:gd name="T13" fmla="*/ 173 h 910"/>
                <a:gd name="T14" fmla="*/ 88 w 272"/>
                <a:gd name="T15" fmla="*/ 103 h 910"/>
                <a:gd name="T16" fmla="*/ 88 w 272"/>
                <a:gd name="T17" fmla="*/ 44 h 910"/>
                <a:gd name="T18" fmla="*/ 173 w 272"/>
                <a:gd name="T19" fmla="*/ 16 h 910"/>
                <a:gd name="T20" fmla="*/ 189 w 272"/>
                <a:gd name="T21" fmla="*/ 104 h 910"/>
                <a:gd name="T22" fmla="*/ 194 w 272"/>
                <a:gd name="T23" fmla="*/ 165 h 910"/>
                <a:gd name="T24" fmla="*/ 245 w 272"/>
                <a:gd name="T25" fmla="*/ 196 h 910"/>
                <a:gd name="T26" fmla="*/ 256 w 272"/>
                <a:gd name="T27" fmla="*/ 361 h 910"/>
                <a:gd name="T28" fmla="*/ 261 w 272"/>
                <a:gd name="T29" fmla="*/ 452 h 910"/>
                <a:gd name="T30" fmla="*/ 271 w 272"/>
                <a:gd name="T31" fmla="*/ 515 h 910"/>
                <a:gd name="T32" fmla="*/ 244 w 272"/>
                <a:gd name="T33" fmla="*/ 539 h 910"/>
                <a:gd name="T34" fmla="*/ 243 w 272"/>
                <a:gd name="T35" fmla="*/ 523 h 910"/>
                <a:gd name="T36" fmla="*/ 236 w 272"/>
                <a:gd name="T37" fmla="*/ 423 h 910"/>
                <a:gd name="T38" fmla="*/ 214 w 272"/>
                <a:gd name="T39" fmla="*/ 276 h 910"/>
                <a:gd name="T40" fmla="*/ 200 w 272"/>
                <a:gd name="T41" fmla="*/ 322 h 910"/>
                <a:gd name="T42" fmla="*/ 223 w 272"/>
                <a:gd name="T43" fmla="*/ 512 h 910"/>
                <a:gd name="T44" fmla="*/ 204 w 272"/>
                <a:gd name="T45" fmla="*/ 662 h 910"/>
                <a:gd name="T46" fmla="*/ 167 w 272"/>
                <a:gd name="T47" fmla="*/ 829 h 910"/>
                <a:gd name="T48" fmla="*/ 195 w 272"/>
                <a:gd name="T49" fmla="*/ 899 h 910"/>
                <a:gd name="T50" fmla="*/ 143 w 272"/>
                <a:gd name="T51" fmla="*/ 831 h 910"/>
                <a:gd name="T52" fmla="*/ 143 w 272"/>
                <a:gd name="T53" fmla="*/ 684 h 910"/>
                <a:gd name="T54" fmla="*/ 140 w 272"/>
                <a:gd name="T55" fmla="*/ 585 h 910"/>
                <a:gd name="T56" fmla="*/ 143 w 272"/>
                <a:gd name="T57" fmla="*/ 489 h 910"/>
                <a:gd name="T58" fmla="*/ 132 w 272"/>
                <a:gd name="T59" fmla="*/ 518 h 910"/>
                <a:gd name="T60" fmla="*/ 125 w 272"/>
                <a:gd name="T61" fmla="*/ 663 h 910"/>
                <a:gd name="T62" fmla="*/ 130 w 272"/>
                <a:gd name="T63" fmla="*/ 829 h 910"/>
                <a:gd name="T64" fmla="*/ 130 w 272"/>
                <a:gd name="T65" fmla="*/ 899 h 910"/>
                <a:gd name="T66" fmla="*/ 87 w 272"/>
                <a:gd name="T67" fmla="*/ 903 h 910"/>
                <a:gd name="T68" fmla="*/ 85 w 272"/>
                <a:gd name="T69" fmla="*/ 893 h 910"/>
                <a:gd name="T70" fmla="*/ 103 w 272"/>
                <a:gd name="T71" fmla="*/ 822 h 910"/>
                <a:gd name="T72" fmla="*/ 70 w 272"/>
                <a:gd name="T73" fmla="*/ 653 h 910"/>
                <a:gd name="T74" fmla="*/ 44 w 272"/>
                <a:gd name="T75" fmla="*/ 474 h 910"/>
                <a:gd name="T76" fmla="*/ 67 w 272"/>
                <a:gd name="T77" fmla="*/ 367 h 910"/>
                <a:gd name="T78" fmla="*/ 69 w 272"/>
                <a:gd name="T79" fmla="*/ 308 h 910"/>
                <a:gd name="T80" fmla="*/ 58 w 272"/>
                <a:gd name="T81" fmla="*/ 24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2" h="910">
                  <a:moveTo>
                    <a:pt x="35" y="428"/>
                  </a:moveTo>
                  <a:cubicBezTo>
                    <a:pt x="35" y="433"/>
                    <a:pt x="36" y="437"/>
                    <a:pt x="35" y="441"/>
                  </a:cubicBezTo>
                  <a:cubicBezTo>
                    <a:pt x="34" y="452"/>
                    <a:pt x="32" y="463"/>
                    <a:pt x="31" y="473"/>
                  </a:cubicBezTo>
                  <a:cubicBezTo>
                    <a:pt x="31" y="480"/>
                    <a:pt x="32" y="486"/>
                    <a:pt x="34" y="493"/>
                  </a:cubicBezTo>
                  <a:cubicBezTo>
                    <a:pt x="36" y="504"/>
                    <a:pt x="38" y="515"/>
                    <a:pt x="30" y="525"/>
                  </a:cubicBezTo>
                  <a:cubicBezTo>
                    <a:pt x="30" y="516"/>
                    <a:pt x="29" y="508"/>
                    <a:pt x="28" y="498"/>
                  </a:cubicBezTo>
                  <a:cubicBezTo>
                    <a:pt x="17" y="510"/>
                    <a:pt x="18" y="518"/>
                    <a:pt x="29" y="542"/>
                  </a:cubicBezTo>
                  <a:cubicBezTo>
                    <a:pt x="11" y="535"/>
                    <a:pt x="0" y="519"/>
                    <a:pt x="4" y="499"/>
                  </a:cubicBezTo>
                  <a:cubicBezTo>
                    <a:pt x="6" y="490"/>
                    <a:pt x="3" y="480"/>
                    <a:pt x="4" y="471"/>
                  </a:cubicBezTo>
                  <a:cubicBezTo>
                    <a:pt x="11" y="437"/>
                    <a:pt x="17" y="403"/>
                    <a:pt x="15" y="369"/>
                  </a:cubicBezTo>
                  <a:cubicBezTo>
                    <a:pt x="15" y="364"/>
                    <a:pt x="17" y="359"/>
                    <a:pt x="19" y="354"/>
                  </a:cubicBezTo>
                  <a:cubicBezTo>
                    <a:pt x="27" y="327"/>
                    <a:pt x="28" y="299"/>
                    <a:pt x="26" y="271"/>
                  </a:cubicBezTo>
                  <a:cubicBezTo>
                    <a:pt x="24" y="244"/>
                    <a:pt x="26" y="218"/>
                    <a:pt x="29" y="191"/>
                  </a:cubicBezTo>
                  <a:cubicBezTo>
                    <a:pt x="30" y="181"/>
                    <a:pt x="38" y="174"/>
                    <a:pt x="51" y="173"/>
                  </a:cubicBezTo>
                  <a:cubicBezTo>
                    <a:pt x="87" y="168"/>
                    <a:pt x="119" y="149"/>
                    <a:pt x="114" y="108"/>
                  </a:cubicBezTo>
                  <a:cubicBezTo>
                    <a:pt x="113" y="127"/>
                    <a:pt x="96" y="122"/>
                    <a:pt x="88" y="103"/>
                  </a:cubicBezTo>
                  <a:cubicBezTo>
                    <a:pt x="87" y="96"/>
                    <a:pt x="85" y="92"/>
                    <a:pt x="85" y="86"/>
                  </a:cubicBezTo>
                  <a:cubicBezTo>
                    <a:pt x="86" y="72"/>
                    <a:pt x="87" y="58"/>
                    <a:pt x="88" y="44"/>
                  </a:cubicBezTo>
                  <a:cubicBezTo>
                    <a:pt x="89" y="25"/>
                    <a:pt x="100" y="9"/>
                    <a:pt x="119" y="5"/>
                  </a:cubicBezTo>
                  <a:cubicBezTo>
                    <a:pt x="139" y="1"/>
                    <a:pt x="159" y="0"/>
                    <a:pt x="173" y="16"/>
                  </a:cubicBezTo>
                  <a:cubicBezTo>
                    <a:pt x="180" y="24"/>
                    <a:pt x="183" y="34"/>
                    <a:pt x="184" y="44"/>
                  </a:cubicBezTo>
                  <a:cubicBezTo>
                    <a:pt x="187" y="63"/>
                    <a:pt x="187" y="82"/>
                    <a:pt x="189" y="104"/>
                  </a:cubicBezTo>
                  <a:cubicBezTo>
                    <a:pt x="183" y="135"/>
                    <a:pt x="160" y="116"/>
                    <a:pt x="161" y="107"/>
                  </a:cubicBezTo>
                  <a:cubicBezTo>
                    <a:pt x="155" y="132"/>
                    <a:pt x="169" y="156"/>
                    <a:pt x="194" y="165"/>
                  </a:cubicBezTo>
                  <a:cubicBezTo>
                    <a:pt x="204" y="169"/>
                    <a:pt x="215" y="171"/>
                    <a:pt x="226" y="173"/>
                  </a:cubicBezTo>
                  <a:cubicBezTo>
                    <a:pt x="236" y="175"/>
                    <a:pt x="245" y="185"/>
                    <a:pt x="245" y="196"/>
                  </a:cubicBezTo>
                  <a:cubicBezTo>
                    <a:pt x="246" y="237"/>
                    <a:pt x="246" y="278"/>
                    <a:pt x="248" y="319"/>
                  </a:cubicBezTo>
                  <a:cubicBezTo>
                    <a:pt x="249" y="333"/>
                    <a:pt x="252" y="348"/>
                    <a:pt x="256" y="361"/>
                  </a:cubicBezTo>
                  <a:cubicBezTo>
                    <a:pt x="261" y="383"/>
                    <a:pt x="262" y="404"/>
                    <a:pt x="259" y="426"/>
                  </a:cubicBezTo>
                  <a:cubicBezTo>
                    <a:pt x="257" y="434"/>
                    <a:pt x="259" y="444"/>
                    <a:pt x="261" y="452"/>
                  </a:cubicBezTo>
                  <a:cubicBezTo>
                    <a:pt x="264" y="468"/>
                    <a:pt x="268" y="484"/>
                    <a:pt x="271" y="500"/>
                  </a:cubicBezTo>
                  <a:cubicBezTo>
                    <a:pt x="271" y="515"/>
                    <a:pt x="271" y="515"/>
                    <a:pt x="271" y="515"/>
                  </a:cubicBezTo>
                  <a:cubicBezTo>
                    <a:pt x="272" y="536"/>
                    <a:pt x="253" y="531"/>
                    <a:pt x="246" y="541"/>
                  </a:cubicBezTo>
                  <a:cubicBezTo>
                    <a:pt x="244" y="540"/>
                    <a:pt x="246" y="540"/>
                    <a:pt x="244" y="539"/>
                  </a:cubicBezTo>
                  <a:cubicBezTo>
                    <a:pt x="257" y="527"/>
                    <a:pt x="253" y="513"/>
                    <a:pt x="246" y="499"/>
                  </a:cubicBezTo>
                  <a:cubicBezTo>
                    <a:pt x="245" y="507"/>
                    <a:pt x="244" y="516"/>
                    <a:pt x="243" y="523"/>
                  </a:cubicBezTo>
                  <a:cubicBezTo>
                    <a:pt x="236" y="514"/>
                    <a:pt x="233" y="512"/>
                    <a:pt x="241" y="490"/>
                  </a:cubicBezTo>
                  <a:cubicBezTo>
                    <a:pt x="249" y="466"/>
                    <a:pt x="241" y="445"/>
                    <a:pt x="236" y="423"/>
                  </a:cubicBezTo>
                  <a:cubicBezTo>
                    <a:pt x="230" y="398"/>
                    <a:pt x="221" y="374"/>
                    <a:pt x="217" y="349"/>
                  </a:cubicBezTo>
                  <a:cubicBezTo>
                    <a:pt x="213" y="325"/>
                    <a:pt x="214" y="300"/>
                    <a:pt x="214" y="276"/>
                  </a:cubicBezTo>
                  <a:cubicBezTo>
                    <a:pt x="213" y="268"/>
                    <a:pt x="214" y="261"/>
                    <a:pt x="212" y="253"/>
                  </a:cubicBezTo>
                  <a:cubicBezTo>
                    <a:pt x="208" y="276"/>
                    <a:pt x="206" y="299"/>
                    <a:pt x="200" y="322"/>
                  </a:cubicBezTo>
                  <a:cubicBezTo>
                    <a:pt x="192" y="351"/>
                    <a:pt x="208" y="374"/>
                    <a:pt x="218" y="399"/>
                  </a:cubicBezTo>
                  <a:cubicBezTo>
                    <a:pt x="233" y="436"/>
                    <a:pt x="234" y="473"/>
                    <a:pt x="223" y="512"/>
                  </a:cubicBezTo>
                  <a:cubicBezTo>
                    <a:pt x="214" y="546"/>
                    <a:pt x="205" y="581"/>
                    <a:pt x="198" y="616"/>
                  </a:cubicBezTo>
                  <a:cubicBezTo>
                    <a:pt x="196" y="631"/>
                    <a:pt x="200" y="647"/>
                    <a:pt x="204" y="662"/>
                  </a:cubicBezTo>
                  <a:cubicBezTo>
                    <a:pt x="209" y="684"/>
                    <a:pt x="203" y="705"/>
                    <a:pt x="197" y="725"/>
                  </a:cubicBezTo>
                  <a:cubicBezTo>
                    <a:pt x="188" y="760"/>
                    <a:pt x="177" y="794"/>
                    <a:pt x="167" y="829"/>
                  </a:cubicBezTo>
                  <a:cubicBezTo>
                    <a:pt x="163" y="846"/>
                    <a:pt x="161" y="865"/>
                    <a:pt x="173" y="881"/>
                  </a:cubicBezTo>
                  <a:cubicBezTo>
                    <a:pt x="178" y="888"/>
                    <a:pt x="187" y="892"/>
                    <a:pt x="195" y="899"/>
                  </a:cubicBezTo>
                  <a:cubicBezTo>
                    <a:pt x="179" y="910"/>
                    <a:pt x="161" y="902"/>
                    <a:pt x="143" y="906"/>
                  </a:cubicBezTo>
                  <a:cubicBezTo>
                    <a:pt x="143" y="880"/>
                    <a:pt x="143" y="856"/>
                    <a:pt x="143" y="831"/>
                  </a:cubicBezTo>
                  <a:cubicBezTo>
                    <a:pt x="142" y="794"/>
                    <a:pt x="141" y="757"/>
                    <a:pt x="141" y="721"/>
                  </a:cubicBezTo>
                  <a:cubicBezTo>
                    <a:pt x="140" y="708"/>
                    <a:pt x="142" y="696"/>
                    <a:pt x="143" y="684"/>
                  </a:cubicBezTo>
                  <a:cubicBezTo>
                    <a:pt x="146" y="666"/>
                    <a:pt x="148" y="650"/>
                    <a:pt x="144" y="632"/>
                  </a:cubicBezTo>
                  <a:cubicBezTo>
                    <a:pt x="140" y="617"/>
                    <a:pt x="141" y="601"/>
                    <a:pt x="140" y="585"/>
                  </a:cubicBezTo>
                  <a:cubicBezTo>
                    <a:pt x="140" y="559"/>
                    <a:pt x="140" y="533"/>
                    <a:pt x="140" y="507"/>
                  </a:cubicBezTo>
                  <a:cubicBezTo>
                    <a:pt x="140" y="501"/>
                    <a:pt x="142" y="495"/>
                    <a:pt x="143" y="489"/>
                  </a:cubicBezTo>
                  <a:cubicBezTo>
                    <a:pt x="143" y="481"/>
                    <a:pt x="145" y="472"/>
                    <a:pt x="130" y="475"/>
                  </a:cubicBezTo>
                  <a:cubicBezTo>
                    <a:pt x="131" y="489"/>
                    <a:pt x="132" y="504"/>
                    <a:pt x="132" y="518"/>
                  </a:cubicBezTo>
                  <a:cubicBezTo>
                    <a:pt x="132" y="554"/>
                    <a:pt x="131" y="590"/>
                    <a:pt x="130" y="626"/>
                  </a:cubicBezTo>
                  <a:cubicBezTo>
                    <a:pt x="129" y="638"/>
                    <a:pt x="125" y="650"/>
                    <a:pt x="125" y="663"/>
                  </a:cubicBezTo>
                  <a:cubicBezTo>
                    <a:pt x="126" y="694"/>
                    <a:pt x="129" y="725"/>
                    <a:pt x="130" y="757"/>
                  </a:cubicBezTo>
                  <a:cubicBezTo>
                    <a:pt x="130" y="781"/>
                    <a:pt x="130" y="805"/>
                    <a:pt x="130" y="829"/>
                  </a:cubicBezTo>
                  <a:cubicBezTo>
                    <a:pt x="130" y="841"/>
                    <a:pt x="132" y="852"/>
                    <a:pt x="132" y="864"/>
                  </a:cubicBezTo>
                  <a:cubicBezTo>
                    <a:pt x="132" y="875"/>
                    <a:pt x="131" y="887"/>
                    <a:pt x="130" y="899"/>
                  </a:cubicBezTo>
                  <a:cubicBezTo>
                    <a:pt x="129" y="901"/>
                    <a:pt x="124" y="906"/>
                    <a:pt x="123" y="905"/>
                  </a:cubicBezTo>
                  <a:cubicBezTo>
                    <a:pt x="111" y="901"/>
                    <a:pt x="99" y="909"/>
                    <a:pt x="87" y="903"/>
                  </a:cubicBezTo>
                  <a:cubicBezTo>
                    <a:pt x="85" y="902"/>
                    <a:pt x="82" y="901"/>
                    <a:pt x="81" y="899"/>
                  </a:cubicBezTo>
                  <a:cubicBezTo>
                    <a:pt x="80" y="897"/>
                    <a:pt x="83" y="895"/>
                    <a:pt x="85" y="893"/>
                  </a:cubicBezTo>
                  <a:cubicBezTo>
                    <a:pt x="92" y="885"/>
                    <a:pt x="103" y="879"/>
                    <a:pt x="105" y="870"/>
                  </a:cubicBezTo>
                  <a:cubicBezTo>
                    <a:pt x="110" y="855"/>
                    <a:pt x="108" y="838"/>
                    <a:pt x="103" y="822"/>
                  </a:cubicBezTo>
                  <a:cubicBezTo>
                    <a:pt x="91" y="782"/>
                    <a:pt x="79" y="742"/>
                    <a:pt x="70" y="701"/>
                  </a:cubicBezTo>
                  <a:cubicBezTo>
                    <a:pt x="66" y="686"/>
                    <a:pt x="66" y="668"/>
                    <a:pt x="70" y="653"/>
                  </a:cubicBezTo>
                  <a:cubicBezTo>
                    <a:pt x="79" y="624"/>
                    <a:pt x="70" y="598"/>
                    <a:pt x="64" y="570"/>
                  </a:cubicBezTo>
                  <a:cubicBezTo>
                    <a:pt x="57" y="538"/>
                    <a:pt x="50" y="506"/>
                    <a:pt x="44" y="474"/>
                  </a:cubicBezTo>
                  <a:cubicBezTo>
                    <a:pt x="41" y="459"/>
                    <a:pt x="43" y="413"/>
                    <a:pt x="46" y="404"/>
                  </a:cubicBezTo>
                  <a:cubicBezTo>
                    <a:pt x="50" y="395"/>
                    <a:pt x="60" y="382"/>
                    <a:pt x="67" y="367"/>
                  </a:cubicBezTo>
                  <a:cubicBezTo>
                    <a:pt x="71" y="359"/>
                    <a:pt x="73" y="350"/>
                    <a:pt x="74" y="341"/>
                  </a:cubicBezTo>
                  <a:cubicBezTo>
                    <a:pt x="74" y="330"/>
                    <a:pt x="71" y="319"/>
                    <a:pt x="69" y="308"/>
                  </a:cubicBezTo>
                  <a:cubicBezTo>
                    <a:pt x="67" y="297"/>
                    <a:pt x="66" y="287"/>
                    <a:pt x="64" y="277"/>
                  </a:cubicBezTo>
                  <a:cubicBezTo>
                    <a:pt x="62" y="267"/>
                    <a:pt x="60" y="257"/>
                    <a:pt x="58" y="247"/>
                  </a:cubicBezTo>
                  <a:cubicBezTo>
                    <a:pt x="62" y="301"/>
                    <a:pt x="62" y="355"/>
                    <a:pt x="39" y="407"/>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3" name="Freeform 8"/>
            <p:cNvSpPr>
              <a:spLocks/>
            </p:cNvSpPr>
            <p:nvPr/>
          </p:nvSpPr>
          <p:spPr bwMode="auto">
            <a:xfrm>
              <a:off x="1950863" y="1953099"/>
              <a:ext cx="359403" cy="1176798"/>
            </a:xfrm>
            <a:custGeom>
              <a:avLst/>
              <a:gdLst>
                <a:gd name="T0" fmla="*/ 185 w 336"/>
                <a:gd name="T1" fmla="*/ 9 h 1098"/>
                <a:gd name="T2" fmla="*/ 198 w 336"/>
                <a:gd name="T3" fmla="*/ 106 h 1098"/>
                <a:gd name="T4" fmla="*/ 223 w 336"/>
                <a:gd name="T5" fmla="*/ 201 h 1098"/>
                <a:gd name="T6" fmla="*/ 316 w 336"/>
                <a:gd name="T7" fmla="*/ 268 h 1098"/>
                <a:gd name="T8" fmla="*/ 323 w 336"/>
                <a:gd name="T9" fmla="*/ 606 h 1098"/>
                <a:gd name="T10" fmla="*/ 275 w 336"/>
                <a:gd name="T11" fmla="*/ 609 h 1098"/>
                <a:gd name="T12" fmla="*/ 263 w 336"/>
                <a:gd name="T13" fmla="*/ 350 h 1098"/>
                <a:gd name="T14" fmla="*/ 250 w 336"/>
                <a:gd name="T15" fmla="*/ 608 h 1098"/>
                <a:gd name="T16" fmla="*/ 241 w 336"/>
                <a:gd name="T17" fmla="*/ 738 h 1098"/>
                <a:gd name="T18" fmla="*/ 232 w 336"/>
                <a:gd name="T19" fmla="*/ 932 h 1098"/>
                <a:gd name="T20" fmla="*/ 229 w 336"/>
                <a:gd name="T21" fmla="*/ 1081 h 1098"/>
                <a:gd name="T22" fmla="*/ 198 w 336"/>
                <a:gd name="T23" fmla="*/ 1098 h 1098"/>
                <a:gd name="T24" fmla="*/ 187 w 336"/>
                <a:gd name="T25" fmla="*/ 1095 h 1098"/>
                <a:gd name="T26" fmla="*/ 175 w 336"/>
                <a:gd name="T27" fmla="*/ 990 h 1098"/>
                <a:gd name="T28" fmla="*/ 175 w 336"/>
                <a:gd name="T29" fmla="*/ 833 h 1098"/>
                <a:gd name="T30" fmla="*/ 158 w 336"/>
                <a:gd name="T31" fmla="*/ 622 h 1098"/>
                <a:gd name="T32" fmla="*/ 141 w 336"/>
                <a:gd name="T33" fmla="*/ 741 h 1098"/>
                <a:gd name="T34" fmla="*/ 133 w 336"/>
                <a:gd name="T35" fmla="*/ 837 h 1098"/>
                <a:gd name="T36" fmla="*/ 133 w 336"/>
                <a:gd name="T37" fmla="*/ 961 h 1098"/>
                <a:gd name="T38" fmla="*/ 127 w 336"/>
                <a:gd name="T39" fmla="*/ 1098 h 1098"/>
                <a:gd name="T40" fmla="*/ 101 w 336"/>
                <a:gd name="T41" fmla="*/ 1095 h 1098"/>
                <a:gd name="T42" fmla="*/ 75 w 336"/>
                <a:gd name="T43" fmla="*/ 1083 h 1098"/>
                <a:gd name="T44" fmla="*/ 71 w 336"/>
                <a:gd name="T45" fmla="*/ 910 h 1098"/>
                <a:gd name="T46" fmla="*/ 68 w 336"/>
                <a:gd name="T47" fmla="*/ 742 h 1098"/>
                <a:gd name="T48" fmla="*/ 58 w 336"/>
                <a:gd name="T49" fmla="*/ 562 h 1098"/>
                <a:gd name="T50" fmla="*/ 66 w 336"/>
                <a:gd name="T51" fmla="*/ 422 h 1098"/>
                <a:gd name="T52" fmla="*/ 57 w 336"/>
                <a:gd name="T53" fmla="*/ 410 h 1098"/>
                <a:gd name="T54" fmla="*/ 44 w 336"/>
                <a:gd name="T55" fmla="*/ 502 h 1098"/>
                <a:gd name="T56" fmla="*/ 43 w 336"/>
                <a:gd name="T57" fmla="*/ 618 h 1098"/>
                <a:gd name="T58" fmla="*/ 0 w 336"/>
                <a:gd name="T59" fmla="*/ 611 h 1098"/>
                <a:gd name="T60" fmla="*/ 3 w 336"/>
                <a:gd name="T61" fmla="*/ 587 h 1098"/>
                <a:gd name="T62" fmla="*/ 15 w 336"/>
                <a:gd name="T63" fmla="*/ 403 h 1098"/>
                <a:gd name="T64" fmla="*/ 9 w 336"/>
                <a:gd name="T65" fmla="*/ 267 h 1098"/>
                <a:gd name="T66" fmla="*/ 106 w 336"/>
                <a:gd name="T67" fmla="*/ 188 h 1098"/>
                <a:gd name="T68" fmla="*/ 121 w 336"/>
                <a:gd name="T69" fmla="*/ 134 h 1098"/>
                <a:gd name="T70" fmla="*/ 103 w 336"/>
                <a:gd name="T71" fmla="*/ 70 h 1098"/>
                <a:gd name="T72" fmla="*/ 129 w 336"/>
                <a:gd name="T73" fmla="*/ 5 h 1098"/>
                <a:gd name="T74" fmla="*/ 164 w 336"/>
                <a:gd name="T75"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1098">
                  <a:moveTo>
                    <a:pt x="164" y="0"/>
                  </a:moveTo>
                  <a:cubicBezTo>
                    <a:pt x="171" y="3"/>
                    <a:pt x="180" y="4"/>
                    <a:pt x="185" y="9"/>
                  </a:cubicBezTo>
                  <a:cubicBezTo>
                    <a:pt x="192" y="16"/>
                    <a:pt x="200" y="26"/>
                    <a:pt x="202" y="35"/>
                  </a:cubicBezTo>
                  <a:cubicBezTo>
                    <a:pt x="205" y="59"/>
                    <a:pt x="209" y="83"/>
                    <a:pt x="198" y="106"/>
                  </a:cubicBezTo>
                  <a:cubicBezTo>
                    <a:pt x="187" y="127"/>
                    <a:pt x="184" y="149"/>
                    <a:pt x="190" y="172"/>
                  </a:cubicBezTo>
                  <a:cubicBezTo>
                    <a:pt x="194" y="189"/>
                    <a:pt x="209" y="195"/>
                    <a:pt x="223" y="201"/>
                  </a:cubicBezTo>
                  <a:cubicBezTo>
                    <a:pt x="235" y="206"/>
                    <a:pt x="247" y="208"/>
                    <a:pt x="259" y="212"/>
                  </a:cubicBezTo>
                  <a:cubicBezTo>
                    <a:pt x="287" y="223"/>
                    <a:pt x="313" y="234"/>
                    <a:pt x="316" y="268"/>
                  </a:cubicBezTo>
                  <a:cubicBezTo>
                    <a:pt x="317" y="284"/>
                    <a:pt x="332" y="414"/>
                    <a:pt x="327" y="455"/>
                  </a:cubicBezTo>
                  <a:cubicBezTo>
                    <a:pt x="325" y="470"/>
                    <a:pt x="336" y="576"/>
                    <a:pt x="323" y="606"/>
                  </a:cubicBezTo>
                  <a:cubicBezTo>
                    <a:pt x="319" y="615"/>
                    <a:pt x="298" y="695"/>
                    <a:pt x="287" y="593"/>
                  </a:cubicBezTo>
                  <a:cubicBezTo>
                    <a:pt x="286" y="583"/>
                    <a:pt x="285" y="607"/>
                    <a:pt x="275" y="609"/>
                  </a:cubicBezTo>
                  <a:cubicBezTo>
                    <a:pt x="276" y="605"/>
                    <a:pt x="271" y="568"/>
                    <a:pt x="285" y="504"/>
                  </a:cubicBezTo>
                  <a:cubicBezTo>
                    <a:pt x="301" y="435"/>
                    <a:pt x="252" y="389"/>
                    <a:pt x="263" y="350"/>
                  </a:cubicBezTo>
                  <a:cubicBezTo>
                    <a:pt x="265" y="350"/>
                    <a:pt x="250" y="368"/>
                    <a:pt x="249" y="410"/>
                  </a:cubicBezTo>
                  <a:cubicBezTo>
                    <a:pt x="247" y="486"/>
                    <a:pt x="255" y="609"/>
                    <a:pt x="250" y="608"/>
                  </a:cubicBezTo>
                  <a:cubicBezTo>
                    <a:pt x="247" y="618"/>
                    <a:pt x="255" y="635"/>
                    <a:pt x="253" y="645"/>
                  </a:cubicBezTo>
                  <a:cubicBezTo>
                    <a:pt x="249" y="676"/>
                    <a:pt x="247" y="707"/>
                    <a:pt x="241" y="738"/>
                  </a:cubicBezTo>
                  <a:cubicBezTo>
                    <a:pt x="235" y="769"/>
                    <a:pt x="233" y="800"/>
                    <a:pt x="239" y="831"/>
                  </a:cubicBezTo>
                  <a:cubicBezTo>
                    <a:pt x="245" y="865"/>
                    <a:pt x="242" y="899"/>
                    <a:pt x="232" y="932"/>
                  </a:cubicBezTo>
                  <a:cubicBezTo>
                    <a:pt x="223" y="961"/>
                    <a:pt x="215" y="990"/>
                    <a:pt x="206" y="1020"/>
                  </a:cubicBezTo>
                  <a:cubicBezTo>
                    <a:pt x="198" y="1048"/>
                    <a:pt x="207" y="1065"/>
                    <a:pt x="229" y="1081"/>
                  </a:cubicBezTo>
                  <a:cubicBezTo>
                    <a:pt x="232" y="1083"/>
                    <a:pt x="234" y="1084"/>
                    <a:pt x="239" y="1088"/>
                  </a:cubicBezTo>
                  <a:cubicBezTo>
                    <a:pt x="223" y="1092"/>
                    <a:pt x="211" y="1095"/>
                    <a:pt x="198" y="1098"/>
                  </a:cubicBezTo>
                  <a:cubicBezTo>
                    <a:pt x="193" y="1098"/>
                    <a:pt x="193" y="1098"/>
                    <a:pt x="193" y="1098"/>
                  </a:cubicBezTo>
                  <a:cubicBezTo>
                    <a:pt x="191" y="1097"/>
                    <a:pt x="189" y="1095"/>
                    <a:pt x="187" y="1095"/>
                  </a:cubicBezTo>
                  <a:cubicBezTo>
                    <a:pt x="171" y="1098"/>
                    <a:pt x="169" y="1089"/>
                    <a:pt x="170" y="1077"/>
                  </a:cubicBezTo>
                  <a:cubicBezTo>
                    <a:pt x="172" y="1048"/>
                    <a:pt x="175" y="1019"/>
                    <a:pt x="175" y="990"/>
                  </a:cubicBezTo>
                  <a:cubicBezTo>
                    <a:pt x="175" y="958"/>
                    <a:pt x="170" y="927"/>
                    <a:pt x="170" y="895"/>
                  </a:cubicBezTo>
                  <a:cubicBezTo>
                    <a:pt x="170" y="874"/>
                    <a:pt x="175" y="853"/>
                    <a:pt x="175" y="833"/>
                  </a:cubicBezTo>
                  <a:cubicBezTo>
                    <a:pt x="175" y="806"/>
                    <a:pt x="172" y="779"/>
                    <a:pt x="170" y="753"/>
                  </a:cubicBezTo>
                  <a:cubicBezTo>
                    <a:pt x="166" y="709"/>
                    <a:pt x="162" y="665"/>
                    <a:pt x="158" y="622"/>
                  </a:cubicBezTo>
                  <a:cubicBezTo>
                    <a:pt x="158" y="617"/>
                    <a:pt x="156" y="613"/>
                    <a:pt x="156" y="609"/>
                  </a:cubicBezTo>
                  <a:cubicBezTo>
                    <a:pt x="150" y="654"/>
                    <a:pt x="145" y="697"/>
                    <a:pt x="141" y="741"/>
                  </a:cubicBezTo>
                  <a:cubicBezTo>
                    <a:pt x="139" y="762"/>
                    <a:pt x="137" y="783"/>
                    <a:pt x="135" y="805"/>
                  </a:cubicBezTo>
                  <a:cubicBezTo>
                    <a:pt x="134" y="815"/>
                    <a:pt x="132" y="826"/>
                    <a:pt x="133" y="837"/>
                  </a:cubicBezTo>
                  <a:cubicBezTo>
                    <a:pt x="134" y="852"/>
                    <a:pt x="138" y="866"/>
                    <a:pt x="138" y="881"/>
                  </a:cubicBezTo>
                  <a:cubicBezTo>
                    <a:pt x="137" y="908"/>
                    <a:pt x="132" y="935"/>
                    <a:pt x="133" y="961"/>
                  </a:cubicBezTo>
                  <a:cubicBezTo>
                    <a:pt x="133" y="1000"/>
                    <a:pt x="136" y="1039"/>
                    <a:pt x="138" y="1078"/>
                  </a:cubicBezTo>
                  <a:cubicBezTo>
                    <a:pt x="139" y="1088"/>
                    <a:pt x="136" y="1094"/>
                    <a:pt x="127" y="1098"/>
                  </a:cubicBezTo>
                  <a:cubicBezTo>
                    <a:pt x="109" y="1098"/>
                    <a:pt x="109" y="1098"/>
                    <a:pt x="109" y="1098"/>
                  </a:cubicBezTo>
                  <a:cubicBezTo>
                    <a:pt x="106" y="1097"/>
                    <a:pt x="104" y="1096"/>
                    <a:pt x="101" y="1095"/>
                  </a:cubicBezTo>
                  <a:cubicBezTo>
                    <a:pt x="91" y="1093"/>
                    <a:pt x="81" y="1091"/>
                    <a:pt x="70" y="1089"/>
                  </a:cubicBezTo>
                  <a:cubicBezTo>
                    <a:pt x="73" y="1085"/>
                    <a:pt x="74" y="1084"/>
                    <a:pt x="75" y="1083"/>
                  </a:cubicBezTo>
                  <a:cubicBezTo>
                    <a:pt x="105" y="1062"/>
                    <a:pt x="109" y="1055"/>
                    <a:pt x="100" y="1017"/>
                  </a:cubicBezTo>
                  <a:cubicBezTo>
                    <a:pt x="92" y="981"/>
                    <a:pt x="79" y="946"/>
                    <a:pt x="71" y="910"/>
                  </a:cubicBezTo>
                  <a:cubicBezTo>
                    <a:pt x="66" y="890"/>
                    <a:pt x="64" y="868"/>
                    <a:pt x="67" y="849"/>
                  </a:cubicBezTo>
                  <a:cubicBezTo>
                    <a:pt x="72" y="813"/>
                    <a:pt x="75" y="777"/>
                    <a:pt x="68" y="742"/>
                  </a:cubicBezTo>
                  <a:cubicBezTo>
                    <a:pt x="61" y="705"/>
                    <a:pt x="53" y="668"/>
                    <a:pt x="55" y="630"/>
                  </a:cubicBezTo>
                  <a:cubicBezTo>
                    <a:pt x="56" y="608"/>
                    <a:pt x="56" y="585"/>
                    <a:pt x="58" y="562"/>
                  </a:cubicBezTo>
                  <a:cubicBezTo>
                    <a:pt x="60" y="538"/>
                    <a:pt x="64" y="513"/>
                    <a:pt x="66" y="488"/>
                  </a:cubicBezTo>
                  <a:cubicBezTo>
                    <a:pt x="67" y="466"/>
                    <a:pt x="66" y="444"/>
                    <a:pt x="66" y="422"/>
                  </a:cubicBezTo>
                  <a:cubicBezTo>
                    <a:pt x="66" y="354"/>
                    <a:pt x="66" y="354"/>
                    <a:pt x="66" y="354"/>
                  </a:cubicBezTo>
                  <a:cubicBezTo>
                    <a:pt x="63" y="375"/>
                    <a:pt x="60" y="393"/>
                    <a:pt x="57" y="410"/>
                  </a:cubicBezTo>
                  <a:cubicBezTo>
                    <a:pt x="55" y="423"/>
                    <a:pt x="54" y="436"/>
                    <a:pt x="52" y="448"/>
                  </a:cubicBezTo>
                  <a:cubicBezTo>
                    <a:pt x="49" y="466"/>
                    <a:pt x="47" y="484"/>
                    <a:pt x="44" y="502"/>
                  </a:cubicBezTo>
                  <a:cubicBezTo>
                    <a:pt x="40" y="525"/>
                    <a:pt x="31" y="547"/>
                    <a:pt x="38" y="571"/>
                  </a:cubicBezTo>
                  <a:cubicBezTo>
                    <a:pt x="42" y="586"/>
                    <a:pt x="42" y="602"/>
                    <a:pt x="43" y="618"/>
                  </a:cubicBezTo>
                  <a:cubicBezTo>
                    <a:pt x="44" y="628"/>
                    <a:pt x="43" y="638"/>
                    <a:pt x="43" y="648"/>
                  </a:cubicBezTo>
                  <a:cubicBezTo>
                    <a:pt x="13" y="632"/>
                    <a:pt x="12" y="633"/>
                    <a:pt x="0" y="611"/>
                  </a:cubicBezTo>
                  <a:cubicBezTo>
                    <a:pt x="0" y="592"/>
                    <a:pt x="0" y="592"/>
                    <a:pt x="0" y="592"/>
                  </a:cubicBezTo>
                  <a:cubicBezTo>
                    <a:pt x="1" y="590"/>
                    <a:pt x="3" y="589"/>
                    <a:pt x="3" y="587"/>
                  </a:cubicBezTo>
                  <a:cubicBezTo>
                    <a:pt x="8" y="559"/>
                    <a:pt x="10" y="530"/>
                    <a:pt x="6" y="501"/>
                  </a:cubicBezTo>
                  <a:cubicBezTo>
                    <a:pt x="2" y="468"/>
                    <a:pt x="12" y="435"/>
                    <a:pt x="15" y="403"/>
                  </a:cubicBezTo>
                  <a:cubicBezTo>
                    <a:pt x="18" y="377"/>
                    <a:pt x="7" y="346"/>
                    <a:pt x="6" y="320"/>
                  </a:cubicBezTo>
                  <a:cubicBezTo>
                    <a:pt x="5" y="301"/>
                    <a:pt x="9" y="286"/>
                    <a:pt x="9" y="267"/>
                  </a:cubicBezTo>
                  <a:cubicBezTo>
                    <a:pt x="11" y="238"/>
                    <a:pt x="18" y="222"/>
                    <a:pt x="52" y="211"/>
                  </a:cubicBezTo>
                  <a:cubicBezTo>
                    <a:pt x="70" y="206"/>
                    <a:pt x="89" y="197"/>
                    <a:pt x="106" y="188"/>
                  </a:cubicBezTo>
                  <a:cubicBezTo>
                    <a:pt x="111" y="186"/>
                    <a:pt x="116" y="179"/>
                    <a:pt x="117" y="174"/>
                  </a:cubicBezTo>
                  <a:cubicBezTo>
                    <a:pt x="120" y="161"/>
                    <a:pt x="120" y="147"/>
                    <a:pt x="121" y="134"/>
                  </a:cubicBezTo>
                  <a:cubicBezTo>
                    <a:pt x="121" y="131"/>
                    <a:pt x="119" y="128"/>
                    <a:pt x="118" y="125"/>
                  </a:cubicBezTo>
                  <a:cubicBezTo>
                    <a:pt x="110" y="107"/>
                    <a:pt x="97" y="91"/>
                    <a:pt x="103" y="70"/>
                  </a:cubicBezTo>
                  <a:cubicBezTo>
                    <a:pt x="105" y="65"/>
                    <a:pt x="102" y="59"/>
                    <a:pt x="101" y="54"/>
                  </a:cubicBezTo>
                  <a:cubicBezTo>
                    <a:pt x="98" y="34"/>
                    <a:pt x="101" y="15"/>
                    <a:pt x="129" y="5"/>
                  </a:cubicBezTo>
                  <a:cubicBezTo>
                    <a:pt x="132" y="4"/>
                    <a:pt x="135" y="2"/>
                    <a:pt x="138" y="0"/>
                  </a:cubicBezTo>
                  <a:lnTo>
                    <a:pt x="16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5" name="Freeform 11"/>
            <p:cNvSpPr>
              <a:spLocks/>
            </p:cNvSpPr>
            <p:nvPr/>
          </p:nvSpPr>
          <p:spPr bwMode="auto">
            <a:xfrm>
              <a:off x="1918190" y="2587642"/>
              <a:ext cx="197184" cy="535950"/>
            </a:xfrm>
            <a:custGeom>
              <a:avLst/>
              <a:gdLst>
                <a:gd name="T0" fmla="*/ 109 w 184"/>
                <a:gd name="T1" fmla="*/ 499 h 500"/>
                <a:gd name="T2" fmla="*/ 91 w 184"/>
                <a:gd name="T3" fmla="*/ 281 h 500"/>
                <a:gd name="T4" fmla="*/ 87 w 184"/>
                <a:gd name="T5" fmla="*/ 307 h 500"/>
                <a:gd name="T6" fmla="*/ 73 w 184"/>
                <a:gd name="T7" fmla="*/ 470 h 500"/>
                <a:gd name="T8" fmla="*/ 76 w 184"/>
                <a:gd name="T9" fmla="*/ 492 h 500"/>
                <a:gd name="T10" fmla="*/ 71 w 184"/>
                <a:gd name="T11" fmla="*/ 499 h 500"/>
                <a:gd name="T12" fmla="*/ 35 w 184"/>
                <a:gd name="T13" fmla="*/ 495 h 500"/>
                <a:gd name="T14" fmla="*/ 49 w 184"/>
                <a:gd name="T15" fmla="*/ 457 h 500"/>
                <a:gd name="T16" fmla="*/ 46 w 184"/>
                <a:gd name="T17" fmla="*/ 442 h 500"/>
                <a:gd name="T18" fmla="*/ 40 w 184"/>
                <a:gd name="T19" fmla="*/ 379 h 500"/>
                <a:gd name="T20" fmla="*/ 40 w 184"/>
                <a:gd name="T21" fmla="*/ 336 h 500"/>
                <a:gd name="T22" fmla="*/ 39 w 184"/>
                <a:gd name="T23" fmla="*/ 303 h 500"/>
                <a:gd name="T24" fmla="*/ 41 w 184"/>
                <a:gd name="T25" fmla="*/ 205 h 500"/>
                <a:gd name="T26" fmla="*/ 40 w 184"/>
                <a:gd name="T27" fmla="*/ 182 h 500"/>
                <a:gd name="T28" fmla="*/ 36 w 184"/>
                <a:gd name="T29" fmla="*/ 210 h 500"/>
                <a:gd name="T30" fmla="*/ 25 w 184"/>
                <a:gd name="T31" fmla="*/ 266 h 500"/>
                <a:gd name="T32" fmla="*/ 25 w 184"/>
                <a:gd name="T33" fmla="*/ 298 h 500"/>
                <a:gd name="T34" fmla="*/ 21 w 184"/>
                <a:gd name="T35" fmla="*/ 290 h 500"/>
                <a:gd name="T36" fmla="*/ 20 w 184"/>
                <a:gd name="T37" fmla="*/ 304 h 500"/>
                <a:gd name="T38" fmla="*/ 3 w 184"/>
                <a:gd name="T39" fmla="*/ 297 h 500"/>
                <a:gd name="T40" fmla="*/ 5 w 184"/>
                <a:gd name="T41" fmla="*/ 275 h 500"/>
                <a:gd name="T42" fmla="*/ 13 w 184"/>
                <a:gd name="T43" fmla="*/ 211 h 500"/>
                <a:gd name="T44" fmla="*/ 18 w 184"/>
                <a:gd name="T45" fmla="*/ 147 h 500"/>
                <a:gd name="T46" fmla="*/ 49 w 184"/>
                <a:gd name="T47" fmla="*/ 102 h 500"/>
                <a:gd name="T48" fmla="*/ 65 w 184"/>
                <a:gd name="T49" fmla="*/ 71 h 500"/>
                <a:gd name="T50" fmla="*/ 68 w 184"/>
                <a:gd name="T51" fmla="*/ 8 h 500"/>
                <a:gd name="T52" fmla="*/ 128 w 184"/>
                <a:gd name="T53" fmla="*/ 21 h 500"/>
                <a:gd name="T54" fmla="*/ 112 w 184"/>
                <a:gd name="T55" fmla="*/ 89 h 500"/>
                <a:gd name="T56" fmla="*/ 149 w 184"/>
                <a:gd name="T57" fmla="*/ 108 h 500"/>
                <a:gd name="T58" fmla="*/ 167 w 184"/>
                <a:gd name="T59" fmla="*/ 139 h 500"/>
                <a:gd name="T60" fmla="*/ 171 w 184"/>
                <a:gd name="T61" fmla="*/ 201 h 500"/>
                <a:gd name="T62" fmla="*/ 175 w 184"/>
                <a:gd name="T63" fmla="*/ 239 h 500"/>
                <a:gd name="T64" fmla="*/ 181 w 184"/>
                <a:gd name="T65" fmla="*/ 280 h 500"/>
                <a:gd name="T66" fmla="*/ 167 w 184"/>
                <a:gd name="T67" fmla="*/ 304 h 500"/>
                <a:gd name="T68" fmla="*/ 166 w 184"/>
                <a:gd name="T69" fmla="*/ 288 h 500"/>
                <a:gd name="T70" fmla="*/ 163 w 184"/>
                <a:gd name="T71" fmla="*/ 295 h 500"/>
                <a:gd name="T72" fmla="*/ 162 w 184"/>
                <a:gd name="T73" fmla="*/ 295 h 500"/>
                <a:gd name="T74" fmla="*/ 161 w 184"/>
                <a:gd name="T75" fmla="*/ 295 h 500"/>
                <a:gd name="T76" fmla="*/ 161 w 184"/>
                <a:gd name="T77" fmla="*/ 294 h 500"/>
                <a:gd name="T78" fmla="*/ 146 w 184"/>
                <a:gd name="T79" fmla="*/ 203 h 500"/>
                <a:gd name="T80" fmla="*/ 146 w 184"/>
                <a:gd name="T81" fmla="*/ 245 h 500"/>
                <a:gd name="T82" fmla="*/ 145 w 184"/>
                <a:gd name="T83" fmla="*/ 322 h 500"/>
                <a:gd name="T84" fmla="*/ 144 w 184"/>
                <a:gd name="T85" fmla="*/ 378 h 500"/>
                <a:gd name="T86" fmla="*/ 142 w 184"/>
                <a:gd name="T87" fmla="*/ 426 h 500"/>
                <a:gd name="T88" fmla="*/ 134 w 184"/>
                <a:gd name="T89" fmla="*/ 468 h 500"/>
                <a:gd name="T90" fmla="*/ 145 w 184"/>
                <a:gd name="T91" fmla="*/ 495 h 500"/>
                <a:gd name="T92" fmla="*/ 109 w 184"/>
                <a:gd name="T9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500">
                  <a:moveTo>
                    <a:pt x="109" y="500"/>
                  </a:moveTo>
                  <a:cubicBezTo>
                    <a:pt x="109" y="499"/>
                    <a:pt x="109" y="499"/>
                    <a:pt x="109" y="499"/>
                  </a:cubicBezTo>
                  <a:cubicBezTo>
                    <a:pt x="111" y="418"/>
                    <a:pt x="100" y="340"/>
                    <a:pt x="91" y="281"/>
                  </a:cubicBezTo>
                  <a:cubicBezTo>
                    <a:pt x="91" y="281"/>
                    <a:pt x="91" y="281"/>
                    <a:pt x="91" y="281"/>
                  </a:cubicBezTo>
                  <a:cubicBezTo>
                    <a:pt x="90" y="282"/>
                    <a:pt x="89" y="282"/>
                    <a:pt x="89" y="283"/>
                  </a:cubicBezTo>
                  <a:cubicBezTo>
                    <a:pt x="88" y="291"/>
                    <a:pt x="87" y="299"/>
                    <a:pt x="87" y="307"/>
                  </a:cubicBezTo>
                  <a:cubicBezTo>
                    <a:pt x="84" y="333"/>
                    <a:pt x="81" y="360"/>
                    <a:pt x="79" y="386"/>
                  </a:cubicBezTo>
                  <a:cubicBezTo>
                    <a:pt x="76" y="416"/>
                    <a:pt x="74" y="445"/>
                    <a:pt x="73" y="470"/>
                  </a:cubicBezTo>
                  <a:cubicBezTo>
                    <a:pt x="73" y="474"/>
                    <a:pt x="74" y="478"/>
                    <a:pt x="75" y="482"/>
                  </a:cubicBezTo>
                  <a:cubicBezTo>
                    <a:pt x="75" y="485"/>
                    <a:pt x="76" y="488"/>
                    <a:pt x="76" y="492"/>
                  </a:cubicBezTo>
                  <a:cubicBezTo>
                    <a:pt x="76" y="493"/>
                    <a:pt x="74" y="497"/>
                    <a:pt x="73" y="498"/>
                  </a:cubicBezTo>
                  <a:cubicBezTo>
                    <a:pt x="72" y="498"/>
                    <a:pt x="72" y="499"/>
                    <a:pt x="71" y="499"/>
                  </a:cubicBezTo>
                  <a:cubicBezTo>
                    <a:pt x="60" y="498"/>
                    <a:pt x="48" y="497"/>
                    <a:pt x="36" y="495"/>
                  </a:cubicBezTo>
                  <a:cubicBezTo>
                    <a:pt x="35" y="495"/>
                    <a:pt x="35" y="495"/>
                    <a:pt x="35" y="495"/>
                  </a:cubicBezTo>
                  <a:cubicBezTo>
                    <a:pt x="36" y="494"/>
                    <a:pt x="36" y="494"/>
                    <a:pt x="36" y="494"/>
                  </a:cubicBezTo>
                  <a:cubicBezTo>
                    <a:pt x="54" y="483"/>
                    <a:pt x="51" y="470"/>
                    <a:pt x="49" y="457"/>
                  </a:cubicBezTo>
                  <a:cubicBezTo>
                    <a:pt x="48" y="455"/>
                    <a:pt x="48" y="453"/>
                    <a:pt x="48" y="451"/>
                  </a:cubicBezTo>
                  <a:cubicBezTo>
                    <a:pt x="47" y="448"/>
                    <a:pt x="47" y="445"/>
                    <a:pt x="46" y="442"/>
                  </a:cubicBezTo>
                  <a:cubicBezTo>
                    <a:pt x="43" y="426"/>
                    <a:pt x="40" y="409"/>
                    <a:pt x="39" y="392"/>
                  </a:cubicBezTo>
                  <a:cubicBezTo>
                    <a:pt x="38" y="387"/>
                    <a:pt x="39" y="383"/>
                    <a:pt x="40" y="379"/>
                  </a:cubicBezTo>
                  <a:cubicBezTo>
                    <a:pt x="40" y="375"/>
                    <a:pt x="41" y="372"/>
                    <a:pt x="41" y="368"/>
                  </a:cubicBezTo>
                  <a:cubicBezTo>
                    <a:pt x="41" y="357"/>
                    <a:pt x="41" y="346"/>
                    <a:pt x="40" y="336"/>
                  </a:cubicBezTo>
                  <a:cubicBezTo>
                    <a:pt x="40" y="331"/>
                    <a:pt x="40" y="327"/>
                    <a:pt x="40" y="323"/>
                  </a:cubicBezTo>
                  <a:cubicBezTo>
                    <a:pt x="40" y="316"/>
                    <a:pt x="39" y="309"/>
                    <a:pt x="39" y="303"/>
                  </a:cubicBezTo>
                  <a:cubicBezTo>
                    <a:pt x="39" y="288"/>
                    <a:pt x="38" y="273"/>
                    <a:pt x="38" y="258"/>
                  </a:cubicBezTo>
                  <a:cubicBezTo>
                    <a:pt x="39" y="241"/>
                    <a:pt x="40" y="222"/>
                    <a:pt x="41" y="205"/>
                  </a:cubicBezTo>
                  <a:cubicBezTo>
                    <a:pt x="41" y="197"/>
                    <a:pt x="42" y="190"/>
                    <a:pt x="42" y="182"/>
                  </a:cubicBezTo>
                  <a:cubicBezTo>
                    <a:pt x="40" y="182"/>
                    <a:pt x="40" y="182"/>
                    <a:pt x="40" y="182"/>
                  </a:cubicBezTo>
                  <a:cubicBezTo>
                    <a:pt x="40" y="185"/>
                    <a:pt x="40" y="187"/>
                    <a:pt x="39" y="190"/>
                  </a:cubicBezTo>
                  <a:cubicBezTo>
                    <a:pt x="39" y="197"/>
                    <a:pt x="38" y="203"/>
                    <a:pt x="36" y="210"/>
                  </a:cubicBezTo>
                  <a:cubicBezTo>
                    <a:pt x="35" y="217"/>
                    <a:pt x="34" y="224"/>
                    <a:pt x="32" y="231"/>
                  </a:cubicBezTo>
                  <a:cubicBezTo>
                    <a:pt x="30" y="243"/>
                    <a:pt x="27" y="254"/>
                    <a:pt x="25" y="266"/>
                  </a:cubicBezTo>
                  <a:cubicBezTo>
                    <a:pt x="24" y="273"/>
                    <a:pt x="25" y="280"/>
                    <a:pt x="25" y="287"/>
                  </a:cubicBezTo>
                  <a:cubicBezTo>
                    <a:pt x="25" y="291"/>
                    <a:pt x="25" y="295"/>
                    <a:pt x="25" y="298"/>
                  </a:cubicBezTo>
                  <a:cubicBezTo>
                    <a:pt x="25" y="301"/>
                    <a:pt x="25" y="301"/>
                    <a:pt x="25" y="301"/>
                  </a:cubicBezTo>
                  <a:cubicBezTo>
                    <a:pt x="21" y="290"/>
                    <a:pt x="21" y="290"/>
                    <a:pt x="21" y="290"/>
                  </a:cubicBezTo>
                  <a:cubicBezTo>
                    <a:pt x="20" y="290"/>
                    <a:pt x="20" y="290"/>
                    <a:pt x="20" y="290"/>
                  </a:cubicBezTo>
                  <a:cubicBezTo>
                    <a:pt x="20" y="304"/>
                    <a:pt x="20" y="304"/>
                    <a:pt x="20" y="304"/>
                  </a:cubicBezTo>
                  <a:cubicBezTo>
                    <a:pt x="19" y="304"/>
                    <a:pt x="19" y="304"/>
                    <a:pt x="19" y="304"/>
                  </a:cubicBezTo>
                  <a:cubicBezTo>
                    <a:pt x="10" y="302"/>
                    <a:pt x="5" y="300"/>
                    <a:pt x="3" y="297"/>
                  </a:cubicBezTo>
                  <a:cubicBezTo>
                    <a:pt x="0" y="293"/>
                    <a:pt x="0" y="289"/>
                    <a:pt x="2" y="283"/>
                  </a:cubicBezTo>
                  <a:cubicBezTo>
                    <a:pt x="3" y="280"/>
                    <a:pt x="4" y="278"/>
                    <a:pt x="5" y="275"/>
                  </a:cubicBezTo>
                  <a:cubicBezTo>
                    <a:pt x="7" y="270"/>
                    <a:pt x="9" y="265"/>
                    <a:pt x="9" y="260"/>
                  </a:cubicBezTo>
                  <a:cubicBezTo>
                    <a:pt x="8" y="243"/>
                    <a:pt x="11" y="227"/>
                    <a:pt x="13" y="211"/>
                  </a:cubicBezTo>
                  <a:cubicBezTo>
                    <a:pt x="15" y="203"/>
                    <a:pt x="16" y="195"/>
                    <a:pt x="17" y="187"/>
                  </a:cubicBezTo>
                  <a:cubicBezTo>
                    <a:pt x="18" y="174"/>
                    <a:pt x="18" y="160"/>
                    <a:pt x="18" y="147"/>
                  </a:cubicBezTo>
                  <a:cubicBezTo>
                    <a:pt x="17" y="141"/>
                    <a:pt x="17" y="135"/>
                    <a:pt x="17" y="129"/>
                  </a:cubicBezTo>
                  <a:cubicBezTo>
                    <a:pt x="17" y="113"/>
                    <a:pt x="28" y="104"/>
                    <a:pt x="49" y="102"/>
                  </a:cubicBezTo>
                  <a:cubicBezTo>
                    <a:pt x="58" y="101"/>
                    <a:pt x="68" y="99"/>
                    <a:pt x="71" y="94"/>
                  </a:cubicBezTo>
                  <a:cubicBezTo>
                    <a:pt x="77" y="87"/>
                    <a:pt x="75" y="79"/>
                    <a:pt x="65" y="71"/>
                  </a:cubicBezTo>
                  <a:cubicBezTo>
                    <a:pt x="56" y="63"/>
                    <a:pt x="51" y="50"/>
                    <a:pt x="52" y="37"/>
                  </a:cubicBezTo>
                  <a:cubicBezTo>
                    <a:pt x="53" y="25"/>
                    <a:pt x="58" y="14"/>
                    <a:pt x="68" y="8"/>
                  </a:cubicBezTo>
                  <a:cubicBezTo>
                    <a:pt x="74" y="3"/>
                    <a:pt x="83" y="0"/>
                    <a:pt x="93" y="0"/>
                  </a:cubicBezTo>
                  <a:cubicBezTo>
                    <a:pt x="109" y="0"/>
                    <a:pt x="123" y="8"/>
                    <a:pt x="128" y="21"/>
                  </a:cubicBezTo>
                  <a:cubicBezTo>
                    <a:pt x="136" y="43"/>
                    <a:pt x="132" y="62"/>
                    <a:pt x="116" y="78"/>
                  </a:cubicBezTo>
                  <a:cubicBezTo>
                    <a:pt x="113" y="82"/>
                    <a:pt x="111" y="85"/>
                    <a:pt x="112" y="89"/>
                  </a:cubicBezTo>
                  <a:cubicBezTo>
                    <a:pt x="114" y="94"/>
                    <a:pt x="118" y="98"/>
                    <a:pt x="123" y="100"/>
                  </a:cubicBezTo>
                  <a:cubicBezTo>
                    <a:pt x="131" y="103"/>
                    <a:pt x="140" y="107"/>
                    <a:pt x="149" y="108"/>
                  </a:cubicBezTo>
                  <a:cubicBezTo>
                    <a:pt x="162" y="110"/>
                    <a:pt x="168" y="116"/>
                    <a:pt x="167" y="128"/>
                  </a:cubicBezTo>
                  <a:cubicBezTo>
                    <a:pt x="167" y="132"/>
                    <a:pt x="167" y="135"/>
                    <a:pt x="167" y="139"/>
                  </a:cubicBezTo>
                  <a:cubicBezTo>
                    <a:pt x="167" y="151"/>
                    <a:pt x="167" y="164"/>
                    <a:pt x="168" y="176"/>
                  </a:cubicBezTo>
                  <a:cubicBezTo>
                    <a:pt x="168" y="184"/>
                    <a:pt x="170" y="193"/>
                    <a:pt x="171" y="201"/>
                  </a:cubicBezTo>
                  <a:cubicBezTo>
                    <a:pt x="172" y="208"/>
                    <a:pt x="174" y="215"/>
                    <a:pt x="174" y="221"/>
                  </a:cubicBezTo>
                  <a:cubicBezTo>
                    <a:pt x="175" y="227"/>
                    <a:pt x="175" y="233"/>
                    <a:pt x="175" y="239"/>
                  </a:cubicBezTo>
                  <a:cubicBezTo>
                    <a:pt x="175" y="244"/>
                    <a:pt x="175" y="250"/>
                    <a:pt x="175" y="256"/>
                  </a:cubicBezTo>
                  <a:cubicBezTo>
                    <a:pt x="176" y="264"/>
                    <a:pt x="178" y="273"/>
                    <a:pt x="181" y="280"/>
                  </a:cubicBezTo>
                  <a:cubicBezTo>
                    <a:pt x="184" y="287"/>
                    <a:pt x="184" y="292"/>
                    <a:pt x="181" y="296"/>
                  </a:cubicBezTo>
                  <a:cubicBezTo>
                    <a:pt x="179" y="300"/>
                    <a:pt x="174" y="302"/>
                    <a:pt x="167" y="304"/>
                  </a:cubicBezTo>
                  <a:cubicBezTo>
                    <a:pt x="166" y="304"/>
                    <a:pt x="166" y="304"/>
                    <a:pt x="166" y="304"/>
                  </a:cubicBezTo>
                  <a:cubicBezTo>
                    <a:pt x="166" y="288"/>
                    <a:pt x="166" y="288"/>
                    <a:pt x="166" y="288"/>
                  </a:cubicBezTo>
                  <a:cubicBezTo>
                    <a:pt x="165" y="290"/>
                    <a:pt x="164" y="291"/>
                    <a:pt x="164" y="292"/>
                  </a:cubicBezTo>
                  <a:cubicBezTo>
                    <a:pt x="163" y="293"/>
                    <a:pt x="163" y="294"/>
                    <a:pt x="163" y="295"/>
                  </a:cubicBezTo>
                  <a:cubicBezTo>
                    <a:pt x="163" y="295"/>
                    <a:pt x="163" y="295"/>
                    <a:pt x="163" y="295"/>
                  </a:cubicBezTo>
                  <a:cubicBezTo>
                    <a:pt x="162" y="295"/>
                    <a:pt x="162" y="295"/>
                    <a:pt x="162" y="295"/>
                  </a:cubicBezTo>
                  <a:cubicBezTo>
                    <a:pt x="161" y="295"/>
                    <a:pt x="161" y="295"/>
                    <a:pt x="161" y="295"/>
                  </a:cubicBezTo>
                  <a:cubicBezTo>
                    <a:pt x="161" y="295"/>
                    <a:pt x="161" y="295"/>
                    <a:pt x="161" y="295"/>
                  </a:cubicBezTo>
                  <a:cubicBezTo>
                    <a:pt x="161" y="295"/>
                    <a:pt x="160" y="295"/>
                    <a:pt x="160" y="295"/>
                  </a:cubicBezTo>
                  <a:cubicBezTo>
                    <a:pt x="161" y="294"/>
                    <a:pt x="161" y="294"/>
                    <a:pt x="161" y="294"/>
                  </a:cubicBezTo>
                  <a:cubicBezTo>
                    <a:pt x="157" y="275"/>
                    <a:pt x="154" y="256"/>
                    <a:pt x="151" y="238"/>
                  </a:cubicBezTo>
                  <a:cubicBezTo>
                    <a:pt x="150" y="226"/>
                    <a:pt x="148" y="215"/>
                    <a:pt x="146" y="203"/>
                  </a:cubicBezTo>
                  <a:cubicBezTo>
                    <a:pt x="146" y="202"/>
                    <a:pt x="146" y="202"/>
                    <a:pt x="146" y="202"/>
                  </a:cubicBezTo>
                  <a:cubicBezTo>
                    <a:pt x="146" y="216"/>
                    <a:pt x="145" y="231"/>
                    <a:pt x="146" y="245"/>
                  </a:cubicBezTo>
                  <a:cubicBezTo>
                    <a:pt x="146" y="248"/>
                    <a:pt x="147" y="251"/>
                    <a:pt x="147" y="255"/>
                  </a:cubicBezTo>
                  <a:cubicBezTo>
                    <a:pt x="148" y="277"/>
                    <a:pt x="150" y="299"/>
                    <a:pt x="145" y="322"/>
                  </a:cubicBezTo>
                  <a:cubicBezTo>
                    <a:pt x="143" y="334"/>
                    <a:pt x="143" y="347"/>
                    <a:pt x="144" y="360"/>
                  </a:cubicBezTo>
                  <a:cubicBezTo>
                    <a:pt x="144" y="366"/>
                    <a:pt x="144" y="372"/>
                    <a:pt x="144" y="378"/>
                  </a:cubicBezTo>
                  <a:cubicBezTo>
                    <a:pt x="144" y="382"/>
                    <a:pt x="144" y="385"/>
                    <a:pt x="144" y="389"/>
                  </a:cubicBezTo>
                  <a:cubicBezTo>
                    <a:pt x="144" y="401"/>
                    <a:pt x="144" y="414"/>
                    <a:pt x="142" y="426"/>
                  </a:cubicBezTo>
                  <a:cubicBezTo>
                    <a:pt x="141" y="432"/>
                    <a:pt x="140" y="439"/>
                    <a:pt x="138" y="445"/>
                  </a:cubicBezTo>
                  <a:cubicBezTo>
                    <a:pt x="136" y="452"/>
                    <a:pt x="134" y="460"/>
                    <a:pt x="134" y="468"/>
                  </a:cubicBezTo>
                  <a:cubicBezTo>
                    <a:pt x="134" y="474"/>
                    <a:pt x="137" y="480"/>
                    <a:pt x="141" y="486"/>
                  </a:cubicBezTo>
                  <a:cubicBezTo>
                    <a:pt x="142" y="489"/>
                    <a:pt x="144" y="492"/>
                    <a:pt x="145" y="495"/>
                  </a:cubicBezTo>
                  <a:cubicBezTo>
                    <a:pt x="146" y="496"/>
                    <a:pt x="146" y="496"/>
                    <a:pt x="146" y="496"/>
                  </a:cubicBezTo>
                  <a:lnTo>
                    <a:pt x="109" y="50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 name="Freeform 5"/>
            <p:cNvSpPr>
              <a:spLocks/>
            </p:cNvSpPr>
            <p:nvPr/>
          </p:nvSpPr>
          <p:spPr bwMode="auto">
            <a:xfrm>
              <a:off x="3356882" y="2066595"/>
              <a:ext cx="320424" cy="1070181"/>
            </a:xfrm>
            <a:custGeom>
              <a:avLst/>
              <a:gdLst>
                <a:gd name="T0" fmla="*/ 39 w 299"/>
                <a:gd name="T1" fmla="*/ 484 h 998"/>
                <a:gd name="T2" fmla="*/ 38 w 299"/>
                <a:gd name="T3" fmla="*/ 540 h 998"/>
                <a:gd name="T4" fmla="*/ 31 w 299"/>
                <a:gd name="T5" fmla="*/ 547 h 998"/>
                <a:gd name="T6" fmla="*/ 5 w 299"/>
                <a:gd name="T7" fmla="*/ 548 h 998"/>
                <a:gd name="T8" fmla="*/ 17 w 299"/>
                <a:gd name="T9" fmla="*/ 405 h 998"/>
                <a:gd name="T10" fmla="*/ 29 w 299"/>
                <a:gd name="T11" fmla="*/ 297 h 998"/>
                <a:gd name="T12" fmla="*/ 57 w 299"/>
                <a:gd name="T13" fmla="*/ 189 h 998"/>
                <a:gd name="T14" fmla="*/ 97 w 299"/>
                <a:gd name="T15" fmla="*/ 113 h 998"/>
                <a:gd name="T16" fmla="*/ 97 w 299"/>
                <a:gd name="T17" fmla="*/ 48 h 998"/>
                <a:gd name="T18" fmla="*/ 191 w 299"/>
                <a:gd name="T19" fmla="*/ 18 h 998"/>
                <a:gd name="T20" fmla="*/ 208 w 299"/>
                <a:gd name="T21" fmla="*/ 114 h 998"/>
                <a:gd name="T22" fmla="*/ 213 w 299"/>
                <a:gd name="T23" fmla="*/ 181 h 998"/>
                <a:gd name="T24" fmla="*/ 270 w 299"/>
                <a:gd name="T25" fmla="*/ 215 h 998"/>
                <a:gd name="T26" fmla="*/ 281 w 299"/>
                <a:gd name="T27" fmla="*/ 396 h 998"/>
                <a:gd name="T28" fmla="*/ 287 w 299"/>
                <a:gd name="T29" fmla="*/ 496 h 998"/>
                <a:gd name="T30" fmla="*/ 298 w 299"/>
                <a:gd name="T31" fmla="*/ 565 h 998"/>
                <a:gd name="T32" fmla="*/ 269 w 299"/>
                <a:gd name="T33" fmla="*/ 592 h 998"/>
                <a:gd name="T34" fmla="*/ 268 w 299"/>
                <a:gd name="T35" fmla="*/ 574 h 998"/>
                <a:gd name="T36" fmla="*/ 260 w 299"/>
                <a:gd name="T37" fmla="*/ 464 h 998"/>
                <a:gd name="T38" fmla="*/ 235 w 299"/>
                <a:gd name="T39" fmla="*/ 302 h 998"/>
                <a:gd name="T40" fmla="*/ 220 w 299"/>
                <a:gd name="T41" fmla="*/ 353 h 998"/>
                <a:gd name="T42" fmla="*/ 246 w 299"/>
                <a:gd name="T43" fmla="*/ 561 h 998"/>
                <a:gd name="T44" fmla="*/ 224 w 299"/>
                <a:gd name="T45" fmla="*/ 727 h 998"/>
                <a:gd name="T46" fmla="*/ 184 w 299"/>
                <a:gd name="T47" fmla="*/ 909 h 998"/>
                <a:gd name="T48" fmla="*/ 215 w 299"/>
                <a:gd name="T49" fmla="*/ 986 h 998"/>
                <a:gd name="T50" fmla="*/ 157 w 299"/>
                <a:gd name="T51" fmla="*/ 912 h 998"/>
                <a:gd name="T52" fmla="*/ 158 w 299"/>
                <a:gd name="T53" fmla="*/ 750 h 998"/>
                <a:gd name="T54" fmla="*/ 155 w 299"/>
                <a:gd name="T55" fmla="*/ 642 h 998"/>
                <a:gd name="T56" fmla="*/ 157 w 299"/>
                <a:gd name="T57" fmla="*/ 536 h 998"/>
                <a:gd name="T58" fmla="*/ 146 w 299"/>
                <a:gd name="T59" fmla="*/ 568 h 998"/>
                <a:gd name="T60" fmla="*/ 138 w 299"/>
                <a:gd name="T61" fmla="*/ 727 h 998"/>
                <a:gd name="T62" fmla="*/ 143 w 299"/>
                <a:gd name="T63" fmla="*/ 910 h 998"/>
                <a:gd name="T64" fmla="*/ 143 w 299"/>
                <a:gd name="T65" fmla="*/ 986 h 998"/>
                <a:gd name="T66" fmla="*/ 96 w 299"/>
                <a:gd name="T67" fmla="*/ 991 h 998"/>
                <a:gd name="T68" fmla="*/ 94 w 299"/>
                <a:gd name="T69" fmla="*/ 980 h 998"/>
                <a:gd name="T70" fmla="*/ 114 w 299"/>
                <a:gd name="T71" fmla="*/ 902 h 998"/>
                <a:gd name="T72" fmla="*/ 78 w 299"/>
                <a:gd name="T73" fmla="*/ 717 h 998"/>
                <a:gd name="T74" fmla="*/ 49 w 299"/>
                <a:gd name="T75" fmla="*/ 520 h 998"/>
                <a:gd name="T76" fmla="*/ 74 w 299"/>
                <a:gd name="T77" fmla="*/ 403 h 998"/>
                <a:gd name="T78" fmla="*/ 76 w 299"/>
                <a:gd name="T79" fmla="*/ 338 h 998"/>
                <a:gd name="T80" fmla="*/ 64 w 299"/>
                <a:gd name="T81" fmla="*/ 27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998">
                  <a:moveTo>
                    <a:pt x="39" y="470"/>
                  </a:moveTo>
                  <a:cubicBezTo>
                    <a:pt x="39" y="475"/>
                    <a:pt x="40" y="479"/>
                    <a:pt x="39" y="484"/>
                  </a:cubicBezTo>
                  <a:cubicBezTo>
                    <a:pt x="38" y="496"/>
                    <a:pt x="36" y="508"/>
                    <a:pt x="35" y="519"/>
                  </a:cubicBezTo>
                  <a:cubicBezTo>
                    <a:pt x="35" y="526"/>
                    <a:pt x="36" y="533"/>
                    <a:pt x="38" y="540"/>
                  </a:cubicBezTo>
                  <a:cubicBezTo>
                    <a:pt x="41" y="553"/>
                    <a:pt x="43" y="565"/>
                    <a:pt x="34" y="576"/>
                  </a:cubicBezTo>
                  <a:cubicBezTo>
                    <a:pt x="33" y="567"/>
                    <a:pt x="32" y="557"/>
                    <a:pt x="31" y="547"/>
                  </a:cubicBezTo>
                  <a:cubicBezTo>
                    <a:pt x="19" y="559"/>
                    <a:pt x="20" y="569"/>
                    <a:pt x="32" y="594"/>
                  </a:cubicBezTo>
                  <a:cubicBezTo>
                    <a:pt x="13" y="587"/>
                    <a:pt x="0" y="570"/>
                    <a:pt x="5" y="548"/>
                  </a:cubicBezTo>
                  <a:cubicBezTo>
                    <a:pt x="7" y="538"/>
                    <a:pt x="4" y="527"/>
                    <a:pt x="6" y="516"/>
                  </a:cubicBezTo>
                  <a:cubicBezTo>
                    <a:pt x="13" y="479"/>
                    <a:pt x="19" y="442"/>
                    <a:pt x="17" y="405"/>
                  </a:cubicBezTo>
                  <a:cubicBezTo>
                    <a:pt x="17" y="400"/>
                    <a:pt x="19" y="394"/>
                    <a:pt x="21" y="389"/>
                  </a:cubicBezTo>
                  <a:cubicBezTo>
                    <a:pt x="30" y="359"/>
                    <a:pt x="32" y="328"/>
                    <a:pt x="29" y="297"/>
                  </a:cubicBezTo>
                  <a:cubicBezTo>
                    <a:pt x="27" y="268"/>
                    <a:pt x="30" y="239"/>
                    <a:pt x="32" y="210"/>
                  </a:cubicBezTo>
                  <a:cubicBezTo>
                    <a:pt x="33" y="198"/>
                    <a:pt x="42" y="191"/>
                    <a:pt x="57" y="189"/>
                  </a:cubicBezTo>
                  <a:cubicBezTo>
                    <a:pt x="96" y="184"/>
                    <a:pt x="132" y="163"/>
                    <a:pt x="125" y="119"/>
                  </a:cubicBezTo>
                  <a:cubicBezTo>
                    <a:pt x="125" y="139"/>
                    <a:pt x="106" y="134"/>
                    <a:pt x="97" y="113"/>
                  </a:cubicBezTo>
                  <a:cubicBezTo>
                    <a:pt x="96" y="105"/>
                    <a:pt x="94" y="100"/>
                    <a:pt x="94" y="94"/>
                  </a:cubicBezTo>
                  <a:cubicBezTo>
                    <a:pt x="95" y="79"/>
                    <a:pt x="97" y="64"/>
                    <a:pt x="97" y="48"/>
                  </a:cubicBezTo>
                  <a:cubicBezTo>
                    <a:pt x="98" y="27"/>
                    <a:pt x="110" y="10"/>
                    <a:pt x="131" y="5"/>
                  </a:cubicBezTo>
                  <a:cubicBezTo>
                    <a:pt x="153" y="1"/>
                    <a:pt x="176" y="0"/>
                    <a:pt x="191" y="18"/>
                  </a:cubicBezTo>
                  <a:cubicBezTo>
                    <a:pt x="198" y="26"/>
                    <a:pt x="202" y="37"/>
                    <a:pt x="203" y="47"/>
                  </a:cubicBezTo>
                  <a:cubicBezTo>
                    <a:pt x="206" y="68"/>
                    <a:pt x="206" y="90"/>
                    <a:pt x="208" y="114"/>
                  </a:cubicBezTo>
                  <a:cubicBezTo>
                    <a:pt x="202" y="148"/>
                    <a:pt x="176" y="127"/>
                    <a:pt x="177" y="118"/>
                  </a:cubicBezTo>
                  <a:cubicBezTo>
                    <a:pt x="171" y="144"/>
                    <a:pt x="186" y="171"/>
                    <a:pt x="213" y="181"/>
                  </a:cubicBezTo>
                  <a:cubicBezTo>
                    <a:pt x="224" y="185"/>
                    <a:pt x="236" y="187"/>
                    <a:pt x="248" y="190"/>
                  </a:cubicBezTo>
                  <a:cubicBezTo>
                    <a:pt x="260" y="192"/>
                    <a:pt x="269" y="203"/>
                    <a:pt x="270" y="215"/>
                  </a:cubicBezTo>
                  <a:cubicBezTo>
                    <a:pt x="271" y="260"/>
                    <a:pt x="271" y="305"/>
                    <a:pt x="273" y="350"/>
                  </a:cubicBezTo>
                  <a:cubicBezTo>
                    <a:pt x="274" y="366"/>
                    <a:pt x="278" y="381"/>
                    <a:pt x="281" y="396"/>
                  </a:cubicBezTo>
                  <a:cubicBezTo>
                    <a:pt x="287" y="420"/>
                    <a:pt x="289" y="443"/>
                    <a:pt x="285" y="467"/>
                  </a:cubicBezTo>
                  <a:cubicBezTo>
                    <a:pt x="283" y="477"/>
                    <a:pt x="285" y="487"/>
                    <a:pt x="287" y="496"/>
                  </a:cubicBezTo>
                  <a:cubicBezTo>
                    <a:pt x="290" y="514"/>
                    <a:pt x="295" y="532"/>
                    <a:pt x="298" y="549"/>
                  </a:cubicBezTo>
                  <a:cubicBezTo>
                    <a:pt x="298" y="565"/>
                    <a:pt x="298" y="565"/>
                    <a:pt x="298" y="565"/>
                  </a:cubicBezTo>
                  <a:cubicBezTo>
                    <a:pt x="299" y="588"/>
                    <a:pt x="279" y="583"/>
                    <a:pt x="271" y="593"/>
                  </a:cubicBezTo>
                  <a:cubicBezTo>
                    <a:pt x="269" y="592"/>
                    <a:pt x="271" y="593"/>
                    <a:pt x="269" y="592"/>
                  </a:cubicBezTo>
                  <a:cubicBezTo>
                    <a:pt x="283" y="578"/>
                    <a:pt x="278" y="563"/>
                    <a:pt x="271" y="547"/>
                  </a:cubicBezTo>
                  <a:cubicBezTo>
                    <a:pt x="270" y="557"/>
                    <a:pt x="269" y="566"/>
                    <a:pt x="268" y="574"/>
                  </a:cubicBezTo>
                  <a:cubicBezTo>
                    <a:pt x="260" y="564"/>
                    <a:pt x="257" y="562"/>
                    <a:pt x="265" y="538"/>
                  </a:cubicBezTo>
                  <a:cubicBezTo>
                    <a:pt x="273" y="512"/>
                    <a:pt x="266" y="488"/>
                    <a:pt x="260" y="464"/>
                  </a:cubicBezTo>
                  <a:cubicBezTo>
                    <a:pt x="253" y="437"/>
                    <a:pt x="243" y="411"/>
                    <a:pt x="239" y="383"/>
                  </a:cubicBezTo>
                  <a:cubicBezTo>
                    <a:pt x="235" y="357"/>
                    <a:pt x="236" y="329"/>
                    <a:pt x="235" y="302"/>
                  </a:cubicBezTo>
                  <a:cubicBezTo>
                    <a:pt x="235" y="294"/>
                    <a:pt x="235" y="286"/>
                    <a:pt x="233" y="278"/>
                  </a:cubicBezTo>
                  <a:cubicBezTo>
                    <a:pt x="229" y="303"/>
                    <a:pt x="227" y="328"/>
                    <a:pt x="220" y="353"/>
                  </a:cubicBezTo>
                  <a:cubicBezTo>
                    <a:pt x="212" y="385"/>
                    <a:pt x="229" y="411"/>
                    <a:pt x="240" y="438"/>
                  </a:cubicBezTo>
                  <a:cubicBezTo>
                    <a:pt x="256" y="479"/>
                    <a:pt x="258" y="519"/>
                    <a:pt x="246" y="561"/>
                  </a:cubicBezTo>
                  <a:cubicBezTo>
                    <a:pt x="235" y="599"/>
                    <a:pt x="225" y="638"/>
                    <a:pt x="218" y="676"/>
                  </a:cubicBezTo>
                  <a:cubicBezTo>
                    <a:pt x="216" y="693"/>
                    <a:pt x="220" y="711"/>
                    <a:pt x="224" y="727"/>
                  </a:cubicBezTo>
                  <a:cubicBezTo>
                    <a:pt x="231" y="751"/>
                    <a:pt x="223" y="773"/>
                    <a:pt x="217" y="796"/>
                  </a:cubicBezTo>
                  <a:cubicBezTo>
                    <a:pt x="207" y="834"/>
                    <a:pt x="195" y="872"/>
                    <a:pt x="184" y="909"/>
                  </a:cubicBezTo>
                  <a:cubicBezTo>
                    <a:pt x="179" y="929"/>
                    <a:pt x="178" y="949"/>
                    <a:pt x="190" y="967"/>
                  </a:cubicBezTo>
                  <a:cubicBezTo>
                    <a:pt x="196" y="974"/>
                    <a:pt x="206" y="979"/>
                    <a:pt x="215" y="986"/>
                  </a:cubicBezTo>
                  <a:cubicBezTo>
                    <a:pt x="197" y="998"/>
                    <a:pt x="177" y="990"/>
                    <a:pt x="158" y="995"/>
                  </a:cubicBezTo>
                  <a:cubicBezTo>
                    <a:pt x="158" y="966"/>
                    <a:pt x="158" y="939"/>
                    <a:pt x="157" y="912"/>
                  </a:cubicBezTo>
                  <a:cubicBezTo>
                    <a:pt x="157" y="872"/>
                    <a:pt x="155" y="831"/>
                    <a:pt x="155" y="791"/>
                  </a:cubicBezTo>
                  <a:cubicBezTo>
                    <a:pt x="155" y="777"/>
                    <a:pt x="156" y="764"/>
                    <a:pt x="158" y="750"/>
                  </a:cubicBezTo>
                  <a:cubicBezTo>
                    <a:pt x="161" y="731"/>
                    <a:pt x="163" y="713"/>
                    <a:pt x="158" y="694"/>
                  </a:cubicBezTo>
                  <a:cubicBezTo>
                    <a:pt x="154" y="677"/>
                    <a:pt x="155" y="659"/>
                    <a:pt x="155" y="642"/>
                  </a:cubicBezTo>
                  <a:cubicBezTo>
                    <a:pt x="154" y="613"/>
                    <a:pt x="155" y="585"/>
                    <a:pt x="155" y="556"/>
                  </a:cubicBezTo>
                  <a:cubicBezTo>
                    <a:pt x="155" y="550"/>
                    <a:pt x="157" y="543"/>
                    <a:pt x="157" y="536"/>
                  </a:cubicBezTo>
                  <a:cubicBezTo>
                    <a:pt x="158" y="528"/>
                    <a:pt x="160" y="518"/>
                    <a:pt x="143" y="521"/>
                  </a:cubicBezTo>
                  <a:cubicBezTo>
                    <a:pt x="144" y="537"/>
                    <a:pt x="146" y="553"/>
                    <a:pt x="146" y="568"/>
                  </a:cubicBezTo>
                  <a:cubicBezTo>
                    <a:pt x="145" y="608"/>
                    <a:pt x="145" y="647"/>
                    <a:pt x="143" y="687"/>
                  </a:cubicBezTo>
                  <a:cubicBezTo>
                    <a:pt x="142" y="700"/>
                    <a:pt x="138" y="714"/>
                    <a:pt x="138" y="727"/>
                  </a:cubicBezTo>
                  <a:cubicBezTo>
                    <a:pt x="139" y="762"/>
                    <a:pt x="142" y="796"/>
                    <a:pt x="143" y="831"/>
                  </a:cubicBezTo>
                  <a:cubicBezTo>
                    <a:pt x="144" y="857"/>
                    <a:pt x="143" y="883"/>
                    <a:pt x="143" y="910"/>
                  </a:cubicBezTo>
                  <a:cubicBezTo>
                    <a:pt x="144" y="923"/>
                    <a:pt x="146" y="935"/>
                    <a:pt x="146" y="948"/>
                  </a:cubicBezTo>
                  <a:cubicBezTo>
                    <a:pt x="146" y="961"/>
                    <a:pt x="145" y="974"/>
                    <a:pt x="143" y="986"/>
                  </a:cubicBezTo>
                  <a:cubicBezTo>
                    <a:pt x="142" y="989"/>
                    <a:pt x="137" y="994"/>
                    <a:pt x="136" y="993"/>
                  </a:cubicBezTo>
                  <a:cubicBezTo>
                    <a:pt x="123" y="988"/>
                    <a:pt x="109" y="998"/>
                    <a:pt x="96" y="991"/>
                  </a:cubicBezTo>
                  <a:cubicBezTo>
                    <a:pt x="94" y="990"/>
                    <a:pt x="90" y="988"/>
                    <a:pt x="89" y="986"/>
                  </a:cubicBezTo>
                  <a:cubicBezTo>
                    <a:pt x="89" y="985"/>
                    <a:pt x="92" y="982"/>
                    <a:pt x="94" y="980"/>
                  </a:cubicBezTo>
                  <a:cubicBezTo>
                    <a:pt x="102" y="972"/>
                    <a:pt x="114" y="965"/>
                    <a:pt x="116" y="955"/>
                  </a:cubicBezTo>
                  <a:cubicBezTo>
                    <a:pt x="121" y="938"/>
                    <a:pt x="119" y="920"/>
                    <a:pt x="114" y="902"/>
                  </a:cubicBezTo>
                  <a:cubicBezTo>
                    <a:pt x="101" y="858"/>
                    <a:pt x="88" y="814"/>
                    <a:pt x="77" y="770"/>
                  </a:cubicBezTo>
                  <a:cubicBezTo>
                    <a:pt x="73" y="753"/>
                    <a:pt x="73" y="733"/>
                    <a:pt x="78" y="717"/>
                  </a:cubicBezTo>
                  <a:cubicBezTo>
                    <a:pt x="88" y="685"/>
                    <a:pt x="78" y="656"/>
                    <a:pt x="71" y="626"/>
                  </a:cubicBezTo>
                  <a:cubicBezTo>
                    <a:pt x="63" y="591"/>
                    <a:pt x="56" y="555"/>
                    <a:pt x="49" y="520"/>
                  </a:cubicBezTo>
                  <a:cubicBezTo>
                    <a:pt x="45" y="504"/>
                    <a:pt x="47" y="453"/>
                    <a:pt x="52" y="444"/>
                  </a:cubicBezTo>
                  <a:cubicBezTo>
                    <a:pt x="56" y="434"/>
                    <a:pt x="67" y="419"/>
                    <a:pt x="74" y="403"/>
                  </a:cubicBezTo>
                  <a:cubicBezTo>
                    <a:pt x="78" y="394"/>
                    <a:pt x="81" y="384"/>
                    <a:pt x="81" y="374"/>
                  </a:cubicBezTo>
                  <a:cubicBezTo>
                    <a:pt x="82" y="362"/>
                    <a:pt x="78" y="350"/>
                    <a:pt x="76" y="338"/>
                  </a:cubicBezTo>
                  <a:cubicBezTo>
                    <a:pt x="75" y="326"/>
                    <a:pt x="73" y="315"/>
                    <a:pt x="71" y="304"/>
                  </a:cubicBezTo>
                  <a:cubicBezTo>
                    <a:pt x="69" y="293"/>
                    <a:pt x="66" y="282"/>
                    <a:pt x="64" y="271"/>
                  </a:cubicBezTo>
                  <a:cubicBezTo>
                    <a:pt x="68" y="331"/>
                    <a:pt x="68" y="390"/>
                    <a:pt x="44" y="447"/>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 name="Freeform 6"/>
            <p:cNvSpPr>
              <a:spLocks/>
            </p:cNvSpPr>
            <p:nvPr/>
          </p:nvSpPr>
          <p:spPr bwMode="auto">
            <a:xfrm>
              <a:off x="2836408" y="2150284"/>
              <a:ext cx="291191" cy="975602"/>
            </a:xfrm>
            <a:custGeom>
              <a:avLst/>
              <a:gdLst>
                <a:gd name="T0" fmla="*/ 35 w 272"/>
                <a:gd name="T1" fmla="*/ 441 h 910"/>
                <a:gd name="T2" fmla="*/ 34 w 272"/>
                <a:gd name="T3" fmla="*/ 493 h 910"/>
                <a:gd name="T4" fmla="*/ 28 w 272"/>
                <a:gd name="T5" fmla="*/ 498 h 910"/>
                <a:gd name="T6" fmla="*/ 4 w 272"/>
                <a:gd name="T7" fmla="*/ 499 h 910"/>
                <a:gd name="T8" fmla="*/ 15 w 272"/>
                <a:gd name="T9" fmla="*/ 369 h 910"/>
                <a:gd name="T10" fmla="*/ 26 w 272"/>
                <a:gd name="T11" fmla="*/ 271 h 910"/>
                <a:gd name="T12" fmla="*/ 51 w 272"/>
                <a:gd name="T13" fmla="*/ 173 h 910"/>
                <a:gd name="T14" fmla="*/ 88 w 272"/>
                <a:gd name="T15" fmla="*/ 103 h 910"/>
                <a:gd name="T16" fmla="*/ 88 w 272"/>
                <a:gd name="T17" fmla="*/ 44 h 910"/>
                <a:gd name="T18" fmla="*/ 173 w 272"/>
                <a:gd name="T19" fmla="*/ 16 h 910"/>
                <a:gd name="T20" fmla="*/ 189 w 272"/>
                <a:gd name="T21" fmla="*/ 104 h 910"/>
                <a:gd name="T22" fmla="*/ 194 w 272"/>
                <a:gd name="T23" fmla="*/ 165 h 910"/>
                <a:gd name="T24" fmla="*/ 245 w 272"/>
                <a:gd name="T25" fmla="*/ 196 h 910"/>
                <a:gd name="T26" fmla="*/ 256 w 272"/>
                <a:gd name="T27" fmla="*/ 361 h 910"/>
                <a:gd name="T28" fmla="*/ 261 w 272"/>
                <a:gd name="T29" fmla="*/ 452 h 910"/>
                <a:gd name="T30" fmla="*/ 271 w 272"/>
                <a:gd name="T31" fmla="*/ 515 h 910"/>
                <a:gd name="T32" fmla="*/ 244 w 272"/>
                <a:gd name="T33" fmla="*/ 539 h 910"/>
                <a:gd name="T34" fmla="*/ 243 w 272"/>
                <a:gd name="T35" fmla="*/ 523 h 910"/>
                <a:gd name="T36" fmla="*/ 236 w 272"/>
                <a:gd name="T37" fmla="*/ 423 h 910"/>
                <a:gd name="T38" fmla="*/ 214 w 272"/>
                <a:gd name="T39" fmla="*/ 276 h 910"/>
                <a:gd name="T40" fmla="*/ 200 w 272"/>
                <a:gd name="T41" fmla="*/ 322 h 910"/>
                <a:gd name="T42" fmla="*/ 223 w 272"/>
                <a:gd name="T43" fmla="*/ 512 h 910"/>
                <a:gd name="T44" fmla="*/ 204 w 272"/>
                <a:gd name="T45" fmla="*/ 662 h 910"/>
                <a:gd name="T46" fmla="*/ 167 w 272"/>
                <a:gd name="T47" fmla="*/ 829 h 910"/>
                <a:gd name="T48" fmla="*/ 195 w 272"/>
                <a:gd name="T49" fmla="*/ 899 h 910"/>
                <a:gd name="T50" fmla="*/ 143 w 272"/>
                <a:gd name="T51" fmla="*/ 831 h 910"/>
                <a:gd name="T52" fmla="*/ 143 w 272"/>
                <a:gd name="T53" fmla="*/ 684 h 910"/>
                <a:gd name="T54" fmla="*/ 140 w 272"/>
                <a:gd name="T55" fmla="*/ 585 h 910"/>
                <a:gd name="T56" fmla="*/ 143 w 272"/>
                <a:gd name="T57" fmla="*/ 489 h 910"/>
                <a:gd name="T58" fmla="*/ 132 w 272"/>
                <a:gd name="T59" fmla="*/ 518 h 910"/>
                <a:gd name="T60" fmla="*/ 125 w 272"/>
                <a:gd name="T61" fmla="*/ 663 h 910"/>
                <a:gd name="T62" fmla="*/ 130 w 272"/>
                <a:gd name="T63" fmla="*/ 829 h 910"/>
                <a:gd name="T64" fmla="*/ 130 w 272"/>
                <a:gd name="T65" fmla="*/ 899 h 910"/>
                <a:gd name="T66" fmla="*/ 87 w 272"/>
                <a:gd name="T67" fmla="*/ 903 h 910"/>
                <a:gd name="T68" fmla="*/ 85 w 272"/>
                <a:gd name="T69" fmla="*/ 893 h 910"/>
                <a:gd name="T70" fmla="*/ 103 w 272"/>
                <a:gd name="T71" fmla="*/ 822 h 910"/>
                <a:gd name="T72" fmla="*/ 70 w 272"/>
                <a:gd name="T73" fmla="*/ 653 h 910"/>
                <a:gd name="T74" fmla="*/ 44 w 272"/>
                <a:gd name="T75" fmla="*/ 474 h 910"/>
                <a:gd name="T76" fmla="*/ 67 w 272"/>
                <a:gd name="T77" fmla="*/ 367 h 910"/>
                <a:gd name="T78" fmla="*/ 69 w 272"/>
                <a:gd name="T79" fmla="*/ 308 h 910"/>
                <a:gd name="T80" fmla="*/ 58 w 272"/>
                <a:gd name="T81" fmla="*/ 24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2" h="910">
                  <a:moveTo>
                    <a:pt x="35" y="428"/>
                  </a:moveTo>
                  <a:cubicBezTo>
                    <a:pt x="35" y="433"/>
                    <a:pt x="36" y="437"/>
                    <a:pt x="35" y="441"/>
                  </a:cubicBezTo>
                  <a:cubicBezTo>
                    <a:pt x="34" y="452"/>
                    <a:pt x="32" y="463"/>
                    <a:pt x="31" y="473"/>
                  </a:cubicBezTo>
                  <a:cubicBezTo>
                    <a:pt x="31" y="480"/>
                    <a:pt x="32" y="486"/>
                    <a:pt x="34" y="493"/>
                  </a:cubicBezTo>
                  <a:cubicBezTo>
                    <a:pt x="36" y="504"/>
                    <a:pt x="38" y="515"/>
                    <a:pt x="30" y="525"/>
                  </a:cubicBezTo>
                  <a:cubicBezTo>
                    <a:pt x="30" y="516"/>
                    <a:pt x="29" y="508"/>
                    <a:pt x="28" y="498"/>
                  </a:cubicBezTo>
                  <a:cubicBezTo>
                    <a:pt x="17" y="510"/>
                    <a:pt x="18" y="518"/>
                    <a:pt x="29" y="542"/>
                  </a:cubicBezTo>
                  <a:cubicBezTo>
                    <a:pt x="11" y="535"/>
                    <a:pt x="0" y="519"/>
                    <a:pt x="4" y="499"/>
                  </a:cubicBezTo>
                  <a:cubicBezTo>
                    <a:pt x="6" y="490"/>
                    <a:pt x="3" y="480"/>
                    <a:pt x="4" y="471"/>
                  </a:cubicBezTo>
                  <a:cubicBezTo>
                    <a:pt x="11" y="437"/>
                    <a:pt x="17" y="403"/>
                    <a:pt x="15" y="369"/>
                  </a:cubicBezTo>
                  <a:cubicBezTo>
                    <a:pt x="15" y="364"/>
                    <a:pt x="17" y="359"/>
                    <a:pt x="19" y="354"/>
                  </a:cubicBezTo>
                  <a:cubicBezTo>
                    <a:pt x="27" y="327"/>
                    <a:pt x="28" y="299"/>
                    <a:pt x="26" y="271"/>
                  </a:cubicBezTo>
                  <a:cubicBezTo>
                    <a:pt x="24" y="244"/>
                    <a:pt x="26" y="218"/>
                    <a:pt x="29" y="191"/>
                  </a:cubicBezTo>
                  <a:cubicBezTo>
                    <a:pt x="30" y="181"/>
                    <a:pt x="38" y="174"/>
                    <a:pt x="51" y="173"/>
                  </a:cubicBezTo>
                  <a:cubicBezTo>
                    <a:pt x="87" y="168"/>
                    <a:pt x="119" y="149"/>
                    <a:pt x="114" y="108"/>
                  </a:cubicBezTo>
                  <a:cubicBezTo>
                    <a:pt x="113" y="127"/>
                    <a:pt x="96" y="122"/>
                    <a:pt x="88" y="103"/>
                  </a:cubicBezTo>
                  <a:cubicBezTo>
                    <a:pt x="87" y="96"/>
                    <a:pt x="85" y="92"/>
                    <a:pt x="85" y="86"/>
                  </a:cubicBezTo>
                  <a:cubicBezTo>
                    <a:pt x="86" y="72"/>
                    <a:pt x="87" y="58"/>
                    <a:pt x="88" y="44"/>
                  </a:cubicBezTo>
                  <a:cubicBezTo>
                    <a:pt x="89" y="25"/>
                    <a:pt x="100" y="9"/>
                    <a:pt x="119" y="5"/>
                  </a:cubicBezTo>
                  <a:cubicBezTo>
                    <a:pt x="139" y="1"/>
                    <a:pt x="159" y="0"/>
                    <a:pt x="173" y="16"/>
                  </a:cubicBezTo>
                  <a:cubicBezTo>
                    <a:pt x="180" y="24"/>
                    <a:pt x="183" y="34"/>
                    <a:pt x="184" y="44"/>
                  </a:cubicBezTo>
                  <a:cubicBezTo>
                    <a:pt x="187" y="63"/>
                    <a:pt x="187" y="82"/>
                    <a:pt x="189" y="104"/>
                  </a:cubicBezTo>
                  <a:cubicBezTo>
                    <a:pt x="183" y="135"/>
                    <a:pt x="160" y="116"/>
                    <a:pt x="161" y="107"/>
                  </a:cubicBezTo>
                  <a:cubicBezTo>
                    <a:pt x="155" y="132"/>
                    <a:pt x="169" y="156"/>
                    <a:pt x="194" y="165"/>
                  </a:cubicBezTo>
                  <a:cubicBezTo>
                    <a:pt x="204" y="169"/>
                    <a:pt x="215" y="171"/>
                    <a:pt x="226" y="173"/>
                  </a:cubicBezTo>
                  <a:cubicBezTo>
                    <a:pt x="236" y="175"/>
                    <a:pt x="245" y="185"/>
                    <a:pt x="245" y="196"/>
                  </a:cubicBezTo>
                  <a:cubicBezTo>
                    <a:pt x="246" y="237"/>
                    <a:pt x="246" y="278"/>
                    <a:pt x="248" y="319"/>
                  </a:cubicBezTo>
                  <a:cubicBezTo>
                    <a:pt x="249" y="333"/>
                    <a:pt x="252" y="348"/>
                    <a:pt x="256" y="361"/>
                  </a:cubicBezTo>
                  <a:cubicBezTo>
                    <a:pt x="261" y="383"/>
                    <a:pt x="262" y="404"/>
                    <a:pt x="259" y="426"/>
                  </a:cubicBezTo>
                  <a:cubicBezTo>
                    <a:pt x="257" y="434"/>
                    <a:pt x="259" y="444"/>
                    <a:pt x="261" y="452"/>
                  </a:cubicBezTo>
                  <a:cubicBezTo>
                    <a:pt x="264" y="468"/>
                    <a:pt x="268" y="484"/>
                    <a:pt x="271" y="500"/>
                  </a:cubicBezTo>
                  <a:cubicBezTo>
                    <a:pt x="271" y="515"/>
                    <a:pt x="271" y="515"/>
                    <a:pt x="271" y="515"/>
                  </a:cubicBezTo>
                  <a:cubicBezTo>
                    <a:pt x="272" y="536"/>
                    <a:pt x="253" y="531"/>
                    <a:pt x="246" y="541"/>
                  </a:cubicBezTo>
                  <a:cubicBezTo>
                    <a:pt x="244" y="540"/>
                    <a:pt x="246" y="540"/>
                    <a:pt x="244" y="539"/>
                  </a:cubicBezTo>
                  <a:cubicBezTo>
                    <a:pt x="257" y="527"/>
                    <a:pt x="253" y="513"/>
                    <a:pt x="246" y="499"/>
                  </a:cubicBezTo>
                  <a:cubicBezTo>
                    <a:pt x="245" y="507"/>
                    <a:pt x="244" y="516"/>
                    <a:pt x="243" y="523"/>
                  </a:cubicBezTo>
                  <a:cubicBezTo>
                    <a:pt x="236" y="514"/>
                    <a:pt x="233" y="512"/>
                    <a:pt x="241" y="490"/>
                  </a:cubicBezTo>
                  <a:cubicBezTo>
                    <a:pt x="249" y="466"/>
                    <a:pt x="241" y="445"/>
                    <a:pt x="236" y="423"/>
                  </a:cubicBezTo>
                  <a:cubicBezTo>
                    <a:pt x="230" y="398"/>
                    <a:pt x="221" y="374"/>
                    <a:pt x="217" y="349"/>
                  </a:cubicBezTo>
                  <a:cubicBezTo>
                    <a:pt x="213" y="325"/>
                    <a:pt x="214" y="300"/>
                    <a:pt x="214" y="276"/>
                  </a:cubicBezTo>
                  <a:cubicBezTo>
                    <a:pt x="213" y="268"/>
                    <a:pt x="214" y="261"/>
                    <a:pt x="212" y="253"/>
                  </a:cubicBezTo>
                  <a:cubicBezTo>
                    <a:pt x="208" y="276"/>
                    <a:pt x="206" y="299"/>
                    <a:pt x="200" y="322"/>
                  </a:cubicBezTo>
                  <a:cubicBezTo>
                    <a:pt x="192" y="351"/>
                    <a:pt x="208" y="374"/>
                    <a:pt x="218" y="399"/>
                  </a:cubicBezTo>
                  <a:cubicBezTo>
                    <a:pt x="233" y="436"/>
                    <a:pt x="234" y="473"/>
                    <a:pt x="223" y="512"/>
                  </a:cubicBezTo>
                  <a:cubicBezTo>
                    <a:pt x="214" y="546"/>
                    <a:pt x="205" y="581"/>
                    <a:pt x="198" y="616"/>
                  </a:cubicBezTo>
                  <a:cubicBezTo>
                    <a:pt x="196" y="631"/>
                    <a:pt x="200" y="647"/>
                    <a:pt x="204" y="662"/>
                  </a:cubicBezTo>
                  <a:cubicBezTo>
                    <a:pt x="209" y="684"/>
                    <a:pt x="203" y="705"/>
                    <a:pt x="197" y="725"/>
                  </a:cubicBezTo>
                  <a:cubicBezTo>
                    <a:pt x="188" y="760"/>
                    <a:pt x="177" y="794"/>
                    <a:pt x="167" y="829"/>
                  </a:cubicBezTo>
                  <a:cubicBezTo>
                    <a:pt x="163" y="846"/>
                    <a:pt x="161" y="865"/>
                    <a:pt x="173" y="881"/>
                  </a:cubicBezTo>
                  <a:cubicBezTo>
                    <a:pt x="178" y="888"/>
                    <a:pt x="187" y="892"/>
                    <a:pt x="195" y="899"/>
                  </a:cubicBezTo>
                  <a:cubicBezTo>
                    <a:pt x="179" y="910"/>
                    <a:pt x="161" y="902"/>
                    <a:pt x="143" y="906"/>
                  </a:cubicBezTo>
                  <a:cubicBezTo>
                    <a:pt x="143" y="880"/>
                    <a:pt x="143" y="856"/>
                    <a:pt x="143" y="831"/>
                  </a:cubicBezTo>
                  <a:cubicBezTo>
                    <a:pt x="142" y="794"/>
                    <a:pt x="141" y="757"/>
                    <a:pt x="141" y="721"/>
                  </a:cubicBezTo>
                  <a:cubicBezTo>
                    <a:pt x="140" y="708"/>
                    <a:pt x="142" y="696"/>
                    <a:pt x="143" y="684"/>
                  </a:cubicBezTo>
                  <a:cubicBezTo>
                    <a:pt x="146" y="666"/>
                    <a:pt x="148" y="650"/>
                    <a:pt x="144" y="632"/>
                  </a:cubicBezTo>
                  <a:cubicBezTo>
                    <a:pt x="140" y="617"/>
                    <a:pt x="141" y="601"/>
                    <a:pt x="140" y="585"/>
                  </a:cubicBezTo>
                  <a:cubicBezTo>
                    <a:pt x="140" y="559"/>
                    <a:pt x="140" y="533"/>
                    <a:pt x="140" y="507"/>
                  </a:cubicBezTo>
                  <a:cubicBezTo>
                    <a:pt x="140" y="501"/>
                    <a:pt x="142" y="495"/>
                    <a:pt x="143" y="489"/>
                  </a:cubicBezTo>
                  <a:cubicBezTo>
                    <a:pt x="143" y="481"/>
                    <a:pt x="145" y="472"/>
                    <a:pt x="130" y="475"/>
                  </a:cubicBezTo>
                  <a:cubicBezTo>
                    <a:pt x="131" y="489"/>
                    <a:pt x="132" y="504"/>
                    <a:pt x="132" y="518"/>
                  </a:cubicBezTo>
                  <a:cubicBezTo>
                    <a:pt x="132" y="554"/>
                    <a:pt x="131" y="590"/>
                    <a:pt x="130" y="626"/>
                  </a:cubicBezTo>
                  <a:cubicBezTo>
                    <a:pt x="129" y="638"/>
                    <a:pt x="125" y="650"/>
                    <a:pt x="125" y="663"/>
                  </a:cubicBezTo>
                  <a:cubicBezTo>
                    <a:pt x="126" y="694"/>
                    <a:pt x="129" y="725"/>
                    <a:pt x="130" y="757"/>
                  </a:cubicBezTo>
                  <a:cubicBezTo>
                    <a:pt x="130" y="781"/>
                    <a:pt x="130" y="805"/>
                    <a:pt x="130" y="829"/>
                  </a:cubicBezTo>
                  <a:cubicBezTo>
                    <a:pt x="130" y="841"/>
                    <a:pt x="132" y="852"/>
                    <a:pt x="132" y="864"/>
                  </a:cubicBezTo>
                  <a:cubicBezTo>
                    <a:pt x="132" y="875"/>
                    <a:pt x="131" y="887"/>
                    <a:pt x="130" y="899"/>
                  </a:cubicBezTo>
                  <a:cubicBezTo>
                    <a:pt x="129" y="901"/>
                    <a:pt x="124" y="906"/>
                    <a:pt x="123" y="905"/>
                  </a:cubicBezTo>
                  <a:cubicBezTo>
                    <a:pt x="111" y="901"/>
                    <a:pt x="99" y="909"/>
                    <a:pt x="87" y="903"/>
                  </a:cubicBezTo>
                  <a:cubicBezTo>
                    <a:pt x="85" y="902"/>
                    <a:pt x="82" y="901"/>
                    <a:pt x="81" y="899"/>
                  </a:cubicBezTo>
                  <a:cubicBezTo>
                    <a:pt x="80" y="897"/>
                    <a:pt x="83" y="895"/>
                    <a:pt x="85" y="893"/>
                  </a:cubicBezTo>
                  <a:cubicBezTo>
                    <a:pt x="92" y="885"/>
                    <a:pt x="103" y="879"/>
                    <a:pt x="105" y="870"/>
                  </a:cubicBezTo>
                  <a:cubicBezTo>
                    <a:pt x="110" y="855"/>
                    <a:pt x="108" y="838"/>
                    <a:pt x="103" y="822"/>
                  </a:cubicBezTo>
                  <a:cubicBezTo>
                    <a:pt x="91" y="782"/>
                    <a:pt x="79" y="742"/>
                    <a:pt x="70" y="701"/>
                  </a:cubicBezTo>
                  <a:cubicBezTo>
                    <a:pt x="66" y="686"/>
                    <a:pt x="66" y="668"/>
                    <a:pt x="70" y="653"/>
                  </a:cubicBezTo>
                  <a:cubicBezTo>
                    <a:pt x="79" y="624"/>
                    <a:pt x="70" y="598"/>
                    <a:pt x="64" y="570"/>
                  </a:cubicBezTo>
                  <a:cubicBezTo>
                    <a:pt x="57" y="538"/>
                    <a:pt x="50" y="506"/>
                    <a:pt x="44" y="474"/>
                  </a:cubicBezTo>
                  <a:cubicBezTo>
                    <a:pt x="41" y="459"/>
                    <a:pt x="43" y="413"/>
                    <a:pt x="46" y="404"/>
                  </a:cubicBezTo>
                  <a:cubicBezTo>
                    <a:pt x="50" y="395"/>
                    <a:pt x="60" y="382"/>
                    <a:pt x="67" y="367"/>
                  </a:cubicBezTo>
                  <a:cubicBezTo>
                    <a:pt x="71" y="359"/>
                    <a:pt x="73" y="350"/>
                    <a:pt x="74" y="341"/>
                  </a:cubicBezTo>
                  <a:cubicBezTo>
                    <a:pt x="74" y="330"/>
                    <a:pt x="71" y="319"/>
                    <a:pt x="69" y="308"/>
                  </a:cubicBezTo>
                  <a:cubicBezTo>
                    <a:pt x="67" y="297"/>
                    <a:pt x="66" y="287"/>
                    <a:pt x="64" y="277"/>
                  </a:cubicBezTo>
                  <a:cubicBezTo>
                    <a:pt x="62" y="267"/>
                    <a:pt x="60" y="257"/>
                    <a:pt x="58" y="247"/>
                  </a:cubicBezTo>
                  <a:cubicBezTo>
                    <a:pt x="62" y="301"/>
                    <a:pt x="62" y="355"/>
                    <a:pt x="39" y="407"/>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 name="Freeform 7"/>
            <p:cNvSpPr>
              <a:spLocks/>
            </p:cNvSpPr>
            <p:nvPr/>
          </p:nvSpPr>
          <p:spPr bwMode="auto">
            <a:xfrm>
              <a:off x="2534900" y="1965710"/>
              <a:ext cx="359403" cy="1177371"/>
            </a:xfrm>
            <a:custGeom>
              <a:avLst/>
              <a:gdLst>
                <a:gd name="T0" fmla="*/ 185 w 336"/>
                <a:gd name="T1" fmla="*/ 9 h 1098"/>
                <a:gd name="T2" fmla="*/ 198 w 336"/>
                <a:gd name="T3" fmla="*/ 106 h 1098"/>
                <a:gd name="T4" fmla="*/ 223 w 336"/>
                <a:gd name="T5" fmla="*/ 201 h 1098"/>
                <a:gd name="T6" fmla="*/ 316 w 336"/>
                <a:gd name="T7" fmla="*/ 268 h 1098"/>
                <a:gd name="T8" fmla="*/ 323 w 336"/>
                <a:gd name="T9" fmla="*/ 607 h 1098"/>
                <a:gd name="T10" fmla="*/ 275 w 336"/>
                <a:gd name="T11" fmla="*/ 610 h 1098"/>
                <a:gd name="T12" fmla="*/ 263 w 336"/>
                <a:gd name="T13" fmla="*/ 350 h 1098"/>
                <a:gd name="T14" fmla="*/ 250 w 336"/>
                <a:gd name="T15" fmla="*/ 609 h 1098"/>
                <a:gd name="T16" fmla="*/ 241 w 336"/>
                <a:gd name="T17" fmla="*/ 738 h 1098"/>
                <a:gd name="T18" fmla="*/ 232 w 336"/>
                <a:gd name="T19" fmla="*/ 932 h 1098"/>
                <a:gd name="T20" fmla="*/ 229 w 336"/>
                <a:gd name="T21" fmla="*/ 1082 h 1098"/>
                <a:gd name="T22" fmla="*/ 198 w 336"/>
                <a:gd name="T23" fmla="*/ 1098 h 1098"/>
                <a:gd name="T24" fmla="*/ 187 w 336"/>
                <a:gd name="T25" fmla="*/ 1096 h 1098"/>
                <a:gd name="T26" fmla="*/ 175 w 336"/>
                <a:gd name="T27" fmla="*/ 990 h 1098"/>
                <a:gd name="T28" fmla="*/ 175 w 336"/>
                <a:gd name="T29" fmla="*/ 833 h 1098"/>
                <a:gd name="T30" fmla="*/ 158 w 336"/>
                <a:gd name="T31" fmla="*/ 622 h 1098"/>
                <a:gd name="T32" fmla="*/ 141 w 336"/>
                <a:gd name="T33" fmla="*/ 741 h 1098"/>
                <a:gd name="T34" fmla="*/ 133 w 336"/>
                <a:gd name="T35" fmla="*/ 837 h 1098"/>
                <a:gd name="T36" fmla="*/ 133 w 336"/>
                <a:gd name="T37" fmla="*/ 962 h 1098"/>
                <a:gd name="T38" fmla="*/ 127 w 336"/>
                <a:gd name="T39" fmla="*/ 1098 h 1098"/>
                <a:gd name="T40" fmla="*/ 101 w 336"/>
                <a:gd name="T41" fmla="*/ 1095 h 1098"/>
                <a:gd name="T42" fmla="*/ 75 w 336"/>
                <a:gd name="T43" fmla="*/ 1083 h 1098"/>
                <a:gd name="T44" fmla="*/ 71 w 336"/>
                <a:gd name="T45" fmla="*/ 910 h 1098"/>
                <a:gd name="T46" fmla="*/ 68 w 336"/>
                <a:gd name="T47" fmla="*/ 742 h 1098"/>
                <a:gd name="T48" fmla="*/ 58 w 336"/>
                <a:gd name="T49" fmla="*/ 563 h 1098"/>
                <a:gd name="T50" fmla="*/ 66 w 336"/>
                <a:gd name="T51" fmla="*/ 422 h 1098"/>
                <a:gd name="T52" fmla="*/ 58 w 336"/>
                <a:gd name="T53" fmla="*/ 410 h 1098"/>
                <a:gd name="T54" fmla="*/ 44 w 336"/>
                <a:gd name="T55" fmla="*/ 502 h 1098"/>
                <a:gd name="T56" fmla="*/ 43 w 336"/>
                <a:gd name="T57" fmla="*/ 618 h 1098"/>
                <a:gd name="T58" fmla="*/ 0 w 336"/>
                <a:gd name="T59" fmla="*/ 611 h 1098"/>
                <a:gd name="T60" fmla="*/ 3 w 336"/>
                <a:gd name="T61" fmla="*/ 588 h 1098"/>
                <a:gd name="T62" fmla="*/ 15 w 336"/>
                <a:gd name="T63" fmla="*/ 403 h 1098"/>
                <a:gd name="T64" fmla="*/ 9 w 336"/>
                <a:gd name="T65" fmla="*/ 268 h 1098"/>
                <a:gd name="T66" fmla="*/ 106 w 336"/>
                <a:gd name="T67" fmla="*/ 189 h 1098"/>
                <a:gd name="T68" fmla="*/ 121 w 336"/>
                <a:gd name="T69" fmla="*/ 134 h 1098"/>
                <a:gd name="T70" fmla="*/ 103 w 336"/>
                <a:gd name="T71" fmla="*/ 70 h 1098"/>
                <a:gd name="T72" fmla="*/ 129 w 336"/>
                <a:gd name="T73" fmla="*/ 6 h 1098"/>
                <a:gd name="T74" fmla="*/ 164 w 336"/>
                <a:gd name="T75"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1098">
                  <a:moveTo>
                    <a:pt x="164" y="0"/>
                  </a:moveTo>
                  <a:cubicBezTo>
                    <a:pt x="171" y="3"/>
                    <a:pt x="180" y="4"/>
                    <a:pt x="185" y="9"/>
                  </a:cubicBezTo>
                  <a:cubicBezTo>
                    <a:pt x="192" y="16"/>
                    <a:pt x="200" y="26"/>
                    <a:pt x="202" y="36"/>
                  </a:cubicBezTo>
                  <a:cubicBezTo>
                    <a:pt x="206" y="59"/>
                    <a:pt x="209" y="84"/>
                    <a:pt x="198" y="106"/>
                  </a:cubicBezTo>
                  <a:cubicBezTo>
                    <a:pt x="187" y="128"/>
                    <a:pt x="184" y="150"/>
                    <a:pt x="190" y="173"/>
                  </a:cubicBezTo>
                  <a:cubicBezTo>
                    <a:pt x="194" y="189"/>
                    <a:pt x="209" y="195"/>
                    <a:pt x="223" y="201"/>
                  </a:cubicBezTo>
                  <a:cubicBezTo>
                    <a:pt x="235" y="206"/>
                    <a:pt x="248" y="208"/>
                    <a:pt x="259" y="213"/>
                  </a:cubicBezTo>
                  <a:cubicBezTo>
                    <a:pt x="287" y="223"/>
                    <a:pt x="313" y="234"/>
                    <a:pt x="316" y="268"/>
                  </a:cubicBezTo>
                  <a:cubicBezTo>
                    <a:pt x="317" y="284"/>
                    <a:pt x="332" y="415"/>
                    <a:pt x="327" y="455"/>
                  </a:cubicBezTo>
                  <a:cubicBezTo>
                    <a:pt x="325" y="471"/>
                    <a:pt x="336" y="577"/>
                    <a:pt x="323" y="607"/>
                  </a:cubicBezTo>
                  <a:cubicBezTo>
                    <a:pt x="319" y="616"/>
                    <a:pt x="298" y="695"/>
                    <a:pt x="288" y="594"/>
                  </a:cubicBezTo>
                  <a:cubicBezTo>
                    <a:pt x="286" y="583"/>
                    <a:pt x="285" y="607"/>
                    <a:pt x="275" y="610"/>
                  </a:cubicBezTo>
                  <a:cubicBezTo>
                    <a:pt x="276" y="605"/>
                    <a:pt x="272" y="569"/>
                    <a:pt x="286" y="505"/>
                  </a:cubicBezTo>
                  <a:cubicBezTo>
                    <a:pt x="301" y="435"/>
                    <a:pt x="252" y="389"/>
                    <a:pt x="263" y="350"/>
                  </a:cubicBezTo>
                  <a:cubicBezTo>
                    <a:pt x="265" y="350"/>
                    <a:pt x="250" y="369"/>
                    <a:pt x="249" y="410"/>
                  </a:cubicBezTo>
                  <a:cubicBezTo>
                    <a:pt x="247" y="487"/>
                    <a:pt x="255" y="609"/>
                    <a:pt x="250" y="609"/>
                  </a:cubicBezTo>
                  <a:cubicBezTo>
                    <a:pt x="248" y="618"/>
                    <a:pt x="255" y="636"/>
                    <a:pt x="253" y="645"/>
                  </a:cubicBezTo>
                  <a:cubicBezTo>
                    <a:pt x="249" y="676"/>
                    <a:pt x="247" y="707"/>
                    <a:pt x="241" y="738"/>
                  </a:cubicBezTo>
                  <a:cubicBezTo>
                    <a:pt x="235" y="769"/>
                    <a:pt x="233" y="800"/>
                    <a:pt x="239" y="832"/>
                  </a:cubicBezTo>
                  <a:cubicBezTo>
                    <a:pt x="245" y="866"/>
                    <a:pt x="242" y="899"/>
                    <a:pt x="232" y="932"/>
                  </a:cubicBezTo>
                  <a:cubicBezTo>
                    <a:pt x="223" y="962"/>
                    <a:pt x="215" y="991"/>
                    <a:pt x="206" y="1020"/>
                  </a:cubicBezTo>
                  <a:cubicBezTo>
                    <a:pt x="198" y="1048"/>
                    <a:pt x="207" y="1066"/>
                    <a:pt x="229" y="1082"/>
                  </a:cubicBezTo>
                  <a:cubicBezTo>
                    <a:pt x="232" y="1083"/>
                    <a:pt x="234" y="1085"/>
                    <a:pt x="239" y="1088"/>
                  </a:cubicBezTo>
                  <a:cubicBezTo>
                    <a:pt x="224" y="1092"/>
                    <a:pt x="211" y="1095"/>
                    <a:pt x="198" y="1098"/>
                  </a:cubicBezTo>
                  <a:cubicBezTo>
                    <a:pt x="193" y="1098"/>
                    <a:pt x="193" y="1098"/>
                    <a:pt x="193" y="1098"/>
                  </a:cubicBezTo>
                  <a:cubicBezTo>
                    <a:pt x="191" y="1097"/>
                    <a:pt x="189" y="1095"/>
                    <a:pt x="187" y="1096"/>
                  </a:cubicBezTo>
                  <a:cubicBezTo>
                    <a:pt x="171" y="1098"/>
                    <a:pt x="169" y="1090"/>
                    <a:pt x="170" y="1077"/>
                  </a:cubicBezTo>
                  <a:cubicBezTo>
                    <a:pt x="172" y="1048"/>
                    <a:pt x="175" y="1019"/>
                    <a:pt x="175" y="990"/>
                  </a:cubicBezTo>
                  <a:cubicBezTo>
                    <a:pt x="175" y="959"/>
                    <a:pt x="171" y="927"/>
                    <a:pt x="170" y="895"/>
                  </a:cubicBezTo>
                  <a:cubicBezTo>
                    <a:pt x="170" y="874"/>
                    <a:pt x="175" y="854"/>
                    <a:pt x="175" y="833"/>
                  </a:cubicBezTo>
                  <a:cubicBezTo>
                    <a:pt x="175" y="806"/>
                    <a:pt x="172" y="780"/>
                    <a:pt x="170" y="753"/>
                  </a:cubicBezTo>
                  <a:cubicBezTo>
                    <a:pt x="166" y="709"/>
                    <a:pt x="162" y="666"/>
                    <a:pt x="158" y="622"/>
                  </a:cubicBezTo>
                  <a:cubicBezTo>
                    <a:pt x="158" y="618"/>
                    <a:pt x="157" y="614"/>
                    <a:pt x="156" y="610"/>
                  </a:cubicBezTo>
                  <a:cubicBezTo>
                    <a:pt x="150" y="654"/>
                    <a:pt x="145" y="698"/>
                    <a:pt x="141" y="741"/>
                  </a:cubicBezTo>
                  <a:cubicBezTo>
                    <a:pt x="139" y="763"/>
                    <a:pt x="137" y="784"/>
                    <a:pt x="135" y="805"/>
                  </a:cubicBezTo>
                  <a:cubicBezTo>
                    <a:pt x="134" y="816"/>
                    <a:pt x="132" y="827"/>
                    <a:pt x="133" y="837"/>
                  </a:cubicBezTo>
                  <a:cubicBezTo>
                    <a:pt x="134" y="852"/>
                    <a:pt x="138" y="867"/>
                    <a:pt x="138" y="882"/>
                  </a:cubicBezTo>
                  <a:cubicBezTo>
                    <a:pt x="137" y="908"/>
                    <a:pt x="133" y="935"/>
                    <a:pt x="133" y="962"/>
                  </a:cubicBezTo>
                  <a:cubicBezTo>
                    <a:pt x="133" y="1001"/>
                    <a:pt x="136" y="1040"/>
                    <a:pt x="138" y="1079"/>
                  </a:cubicBezTo>
                  <a:cubicBezTo>
                    <a:pt x="139" y="1089"/>
                    <a:pt x="136" y="1095"/>
                    <a:pt x="127" y="1098"/>
                  </a:cubicBezTo>
                  <a:cubicBezTo>
                    <a:pt x="109" y="1098"/>
                    <a:pt x="109" y="1098"/>
                    <a:pt x="109" y="1098"/>
                  </a:cubicBezTo>
                  <a:cubicBezTo>
                    <a:pt x="107" y="1097"/>
                    <a:pt x="104" y="1096"/>
                    <a:pt x="101" y="1095"/>
                  </a:cubicBezTo>
                  <a:cubicBezTo>
                    <a:pt x="91" y="1093"/>
                    <a:pt x="81" y="1092"/>
                    <a:pt x="70" y="1089"/>
                  </a:cubicBezTo>
                  <a:cubicBezTo>
                    <a:pt x="73" y="1085"/>
                    <a:pt x="74" y="1084"/>
                    <a:pt x="75" y="1083"/>
                  </a:cubicBezTo>
                  <a:cubicBezTo>
                    <a:pt x="105" y="1062"/>
                    <a:pt x="109" y="1056"/>
                    <a:pt x="100" y="1018"/>
                  </a:cubicBezTo>
                  <a:cubicBezTo>
                    <a:pt x="93" y="981"/>
                    <a:pt x="79" y="946"/>
                    <a:pt x="71" y="910"/>
                  </a:cubicBezTo>
                  <a:cubicBezTo>
                    <a:pt x="66" y="890"/>
                    <a:pt x="64" y="869"/>
                    <a:pt x="67" y="849"/>
                  </a:cubicBezTo>
                  <a:cubicBezTo>
                    <a:pt x="72" y="813"/>
                    <a:pt x="75" y="778"/>
                    <a:pt x="68" y="742"/>
                  </a:cubicBezTo>
                  <a:cubicBezTo>
                    <a:pt x="61" y="705"/>
                    <a:pt x="53" y="669"/>
                    <a:pt x="55" y="631"/>
                  </a:cubicBezTo>
                  <a:cubicBezTo>
                    <a:pt x="56" y="608"/>
                    <a:pt x="56" y="585"/>
                    <a:pt x="58" y="563"/>
                  </a:cubicBezTo>
                  <a:cubicBezTo>
                    <a:pt x="60" y="538"/>
                    <a:pt x="64" y="513"/>
                    <a:pt x="66" y="489"/>
                  </a:cubicBezTo>
                  <a:cubicBezTo>
                    <a:pt x="67" y="467"/>
                    <a:pt x="66" y="445"/>
                    <a:pt x="66" y="422"/>
                  </a:cubicBezTo>
                  <a:cubicBezTo>
                    <a:pt x="66" y="355"/>
                    <a:pt x="66" y="355"/>
                    <a:pt x="66" y="355"/>
                  </a:cubicBezTo>
                  <a:cubicBezTo>
                    <a:pt x="63" y="376"/>
                    <a:pt x="60" y="393"/>
                    <a:pt x="58" y="410"/>
                  </a:cubicBezTo>
                  <a:cubicBezTo>
                    <a:pt x="56" y="423"/>
                    <a:pt x="54" y="436"/>
                    <a:pt x="52" y="449"/>
                  </a:cubicBezTo>
                  <a:cubicBezTo>
                    <a:pt x="49" y="467"/>
                    <a:pt x="47" y="484"/>
                    <a:pt x="44" y="502"/>
                  </a:cubicBezTo>
                  <a:cubicBezTo>
                    <a:pt x="40" y="525"/>
                    <a:pt x="31" y="547"/>
                    <a:pt x="38" y="571"/>
                  </a:cubicBezTo>
                  <a:cubicBezTo>
                    <a:pt x="42" y="586"/>
                    <a:pt x="42" y="602"/>
                    <a:pt x="43" y="618"/>
                  </a:cubicBezTo>
                  <a:cubicBezTo>
                    <a:pt x="44" y="628"/>
                    <a:pt x="43" y="638"/>
                    <a:pt x="43" y="648"/>
                  </a:cubicBezTo>
                  <a:cubicBezTo>
                    <a:pt x="13" y="633"/>
                    <a:pt x="12" y="633"/>
                    <a:pt x="0" y="611"/>
                  </a:cubicBezTo>
                  <a:cubicBezTo>
                    <a:pt x="0" y="592"/>
                    <a:pt x="0" y="592"/>
                    <a:pt x="0" y="592"/>
                  </a:cubicBezTo>
                  <a:cubicBezTo>
                    <a:pt x="1" y="591"/>
                    <a:pt x="3" y="589"/>
                    <a:pt x="3" y="588"/>
                  </a:cubicBezTo>
                  <a:cubicBezTo>
                    <a:pt x="9" y="559"/>
                    <a:pt x="10" y="531"/>
                    <a:pt x="6" y="501"/>
                  </a:cubicBezTo>
                  <a:cubicBezTo>
                    <a:pt x="2" y="468"/>
                    <a:pt x="12" y="436"/>
                    <a:pt x="15" y="403"/>
                  </a:cubicBezTo>
                  <a:cubicBezTo>
                    <a:pt x="18" y="377"/>
                    <a:pt x="7" y="346"/>
                    <a:pt x="6" y="320"/>
                  </a:cubicBezTo>
                  <a:cubicBezTo>
                    <a:pt x="5" y="301"/>
                    <a:pt x="9" y="286"/>
                    <a:pt x="9" y="268"/>
                  </a:cubicBezTo>
                  <a:cubicBezTo>
                    <a:pt x="11" y="238"/>
                    <a:pt x="19" y="222"/>
                    <a:pt x="52" y="212"/>
                  </a:cubicBezTo>
                  <a:cubicBezTo>
                    <a:pt x="71" y="206"/>
                    <a:pt x="89" y="197"/>
                    <a:pt x="106" y="189"/>
                  </a:cubicBezTo>
                  <a:cubicBezTo>
                    <a:pt x="111" y="186"/>
                    <a:pt x="116" y="180"/>
                    <a:pt x="117" y="175"/>
                  </a:cubicBezTo>
                  <a:cubicBezTo>
                    <a:pt x="120" y="161"/>
                    <a:pt x="120" y="148"/>
                    <a:pt x="121" y="134"/>
                  </a:cubicBezTo>
                  <a:cubicBezTo>
                    <a:pt x="121" y="131"/>
                    <a:pt x="119" y="128"/>
                    <a:pt x="118" y="125"/>
                  </a:cubicBezTo>
                  <a:cubicBezTo>
                    <a:pt x="110" y="108"/>
                    <a:pt x="97" y="91"/>
                    <a:pt x="103" y="70"/>
                  </a:cubicBezTo>
                  <a:cubicBezTo>
                    <a:pt x="105" y="65"/>
                    <a:pt x="102" y="59"/>
                    <a:pt x="102" y="54"/>
                  </a:cubicBezTo>
                  <a:cubicBezTo>
                    <a:pt x="99" y="35"/>
                    <a:pt x="101" y="15"/>
                    <a:pt x="129" y="6"/>
                  </a:cubicBezTo>
                  <a:cubicBezTo>
                    <a:pt x="132" y="5"/>
                    <a:pt x="135" y="2"/>
                    <a:pt x="138" y="0"/>
                  </a:cubicBezTo>
                  <a:lnTo>
                    <a:pt x="164"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1" name="Freeform 8"/>
            <p:cNvSpPr>
              <a:spLocks/>
            </p:cNvSpPr>
            <p:nvPr/>
          </p:nvSpPr>
          <p:spPr bwMode="auto">
            <a:xfrm>
              <a:off x="3069704" y="1953099"/>
              <a:ext cx="359403" cy="1176798"/>
            </a:xfrm>
            <a:custGeom>
              <a:avLst/>
              <a:gdLst>
                <a:gd name="T0" fmla="*/ 185 w 336"/>
                <a:gd name="T1" fmla="*/ 9 h 1098"/>
                <a:gd name="T2" fmla="*/ 198 w 336"/>
                <a:gd name="T3" fmla="*/ 106 h 1098"/>
                <a:gd name="T4" fmla="*/ 223 w 336"/>
                <a:gd name="T5" fmla="*/ 201 h 1098"/>
                <a:gd name="T6" fmla="*/ 316 w 336"/>
                <a:gd name="T7" fmla="*/ 268 h 1098"/>
                <a:gd name="T8" fmla="*/ 323 w 336"/>
                <a:gd name="T9" fmla="*/ 606 h 1098"/>
                <a:gd name="T10" fmla="*/ 275 w 336"/>
                <a:gd name="T11" fmla="*/ 609 h 1098"/>
                <a:gd name="T12" fmla="*/ 263 w 336"/>
                <a:gd name="T13" fmla="*/ 350 h 1098"/>
                <a:gd name="T14" fmla="*/ 250 w 336"/>
                <a:gd name="T15" fmla="*/ 608 h 1098"/>
                <a:gd name="T16" fmla="*/ 241 w 336"/>
                <a:gd name="T17" fmla="*/ 738 h 1098"/>
                <a:gd name="T18" fmla="*/ 232 w 336"/>
                <a:gd name="T19" fmla="*/ 932 h 1098"/>
                <a:gd name="T20" fmla="*/ 229 w 336"/>
                <a:gd name="T21" fmla="*/ 1081 h 1098"/>
                <a:gd name="T22" fmla="*/ 198 w 336"/>
                <a:gd name="T23" fmla="*/ 1098 h 1098"/>
                <a:gd name="T24" fmla="*/ 187 w 336"/>
                <a:gd name="T25" fmla="*/ 1095 h 1098"/>
                <a:gd name="T26" fmla="*/ 175 w 336"/>
                <a:gd name="T27" fmla="*/ 990 h 1098"/>
                <a:gd name="T28" fmla="*/ 175 w 336"/>
                <a:gd name="T29" fmla="*/ 833 h 1098"/>
                <a:gd name="T30" fmla="*/ 158 w 336"/>
                <a:gd name="T31" fmla="*/ 622 h 1098"/>
                <a:gd name="T32" fmla="*/ 141 w 336"/>
                <a:gd name="T33" fmla="*/ 741 h 1098"/>
                <a:gd name="T34" fmla="*/ 133 w 336"/>
                <a:gd name="T35" fmla="*/ 837 h 1098"/>
                <a:gd name="T36" fmla="*/ 133 w 336"/>
                <a:gd name="T37" fmla="*/ 961 h 1098"/>
                <a:gd name="T38" fmla="*/ 127 w 336"/>
                <a:gd name="T39" fmla="*/ 1098 h 1098"/>
                <a:gd name="T40" fmla="*/ 101 w 336"/>
                <a:gd name="T41" fmla="*/ 1095 h 1098"/>
                <a:gd name="T42" fmla="*/ 75 w 336"/>
                <a:gd name="T43" fmla="*/ 1083 h 1098"/>
                <a:gd name="T44" fmla="*/ 71 w 336"/>
                <a:gd name="T45" fmla="*/ 910 h 1098"/>
                <a:gd name="T46" fmla="*/ 68 w 336"/>
                <a:gd name="T47" fmla="*/ 742 h 1098"/>
                <a:gd name="T48" fmla="*/ 58 w 336"/>
                <a:gd name="T49" fmla="*/ 562 h 1098"/>
                <a:gd name="T50" fmla="*/ 66 w 336"/>
                <a:gd name="T51" fmla="*/ 422 h 1098"/>
                <a:gd name="T52" fmla="*/ 57 w 336"/>
                <a:gd name="T53" fmla="*/ 410 h 1098"/>
                <a:gd name="T54" fmla="*/ 44 w 336"/>
                <a:gd name="T55" fmla="*/ 502 h 1098"/>
                <a:gd name="T56" fmla="*/ 43 w 336"/>
                <a:gd name="T57" fmla="*/ 618 h 1098"/>
                <a:gd name="T58" fmla="*/ 0 w 336"/>
                <a:gd name="T59" fmla="*/ 611 h 1098"/>
                <a:gd name="T60" fmla="*/ 3 w 336"/>
                <a:gd name="T61" fmla="*/ 587 h 1098"/>
                <a:gd name="T62" fmla="*/ 15 w 336"/>
                <a:gd name="T63" fmla="*/ 403 h 1098"/>
                <a:gd name="T64" fmla="*/ 9 w 336"/>
                <a:gd name="T65" fmla="*/ 267 h 1098"/>
                <a:gd name="T66" fmla="*/ 106 w 336"/>
                <a:gd name="T67" fmla="*/ 188 h 1098"/>
                <a:gd name="T68" fmla="*/ 121 w 336"/>
                <a:gd name="T69" fmla="*/ 134 h 1098"/>
                <a:gd name="T70" fmla="*/ 103 w 336"/>
                <a:gd name="T71" fmla="*/ 70 h 1098"/>
                <a:gd name="T72" fmla="*/ 129 w 336"/>
                <a:gd name="T73" fmla="*/ 5 h 1098"/>
                <a:gd name="T74" fmla="*/ 164 w 336"/>
                <a:gd name="T75"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1098">
                  <a:moveTo>
                    <a:pt x="164" y="0"/>
                  </a:moveTo>
                  <a:cubicBezTo>
                    <a:pt x="171" y="3"/>
                    <a:pt x="180" y="4"/>
                    <a:pt x="185" y="9"/>
                  </a:cubicBezTo>
                  <a:cubicBezTo>
                    <a:pt x="192" y="16"/>
                    <a:pt x="200" y="26"/>
                    <a:pt x="202" y="35"/>
                  </a:cubicBezTo>
                  <a:cubicBezTo>
                    <a:pt x="205" y="59"/>
                    <a:pt x="209" y="83"/>
                    <a:pt x="198" y="106"/>
                  </a:cubicBezTo>
                  <a:cubicBezTo>
                    <a:pt x="187" y="127"/>
                    <a:pt x="184" y="149"/>
                    <a:pt x="190" y="172"/>
                  </a:cubicBezTo>
                  <a:cubicBezTo>
                    <a:pt x="194" y="189"/>
                    <a:pt x="209" y="195"/>
                    <a:pt x="223" y="201"/>
                  </a:cubicBezTo>
                  <a:cubicBezTo>
                    <a:pt x="235" y="206"/>
                    <a:pt x="247" y="208"/>
                    <a:pt x="259" y="212"/>
                  </a:cubicBezTo>
                  <a:cubicBezTo>
                    <a:pt x="287" y="223"/>
                    <a:pt x="313" y="234"/>
                    <a:pt x="316" y="268"/>
                  </a:cubicBezTo>
                  <a:cubicBezTo>
                    <a:pt x="317" y="284"/>
                    <a:pt x="332" y="414"/>
                    <a:pt x="327" y="455"/>
                  </a:cubicBezTo>
                  <a:cubicBezTo>
                    <a:pt x="325" y="470"/>
                    <a:pt x="336" y="576"/>
                    <a:pt x="323" y="606"/>
                  </a:cubicBezTo>
                  <a:cubicBezTo>
                    <a:pt x="319" y="615"/>
                    <a:pt x="298" y="695"/>
                    <a:pt x="287" y="593"/>
                  </a:cubicBezTo>
                  <a:cubicBezTo>
                    <a:pt x="286" y="583"/>
                    <a:pt x="285" y="607"/>
                    <a:pt x="275" y="609"/>
                  </a:cubicBezTo>
                  <a:cubicBezTo>
                    <a:pt x="276" y="605"/>
                    <a:pt x="271" y="568"/>
                    <a:pt x="285" y="504"/>
                  </a:cubicBezTo>
                  <a:cubicBezTo>
                    <a:pt x="301" y="435"/>
                    <a:pt x="252" y="389"/>
                    <a:pt x="263" y="350"/>
                  </a:cubicBezTo>
                  <a:cubicBezTo>
                    <a:pt x="265" y="350"/>
                    <a:pt x="250" y="368"/>
                    <a:pt x="249" y="410"/>
                  </a:cubicBezTo>
                  <a:cubicBezTo>
                    <a:pt x="247" y="486"/>
                    <a:pt x="255" y="609"/>
                    <a:pt x="250" y="608"/>
                  </a:cubicBezTo>
                  <a:cubicBezTo>
                    <a:pt x="247" y="618"/>
                    <a:pt x="255" y="635"/>
                    <a:pt x="253" y="645"/>
                  </a:cubicBezTo>
                  <a:cubicBezTo>
                    <a:pt x="249" y="676"/>
                    <a:pt x="247" y="707"/>
                    <a:pt x="241" y="738"/>
                  </a:cubicBezTo>
                  <a:cubicBezTo>
                    <a:pt x="235" y="769"/>
                    <a:pt x="233" y="800"/>
                    <a:pt x="239" y="831"/>
                  </a:cubicBezTo>
                  <a:cubicBezTo>
                    <a:pt x="245" y="865"/>
                    <a:pt x="242" y="899"/>
                    <a:pt x="232" y="932"/>
                  </a:cubicBezTo>
                  <a:cubicBezTo>
                    <a:pt x="223" y="961"/>
                    <a:pt x="215" y="990"/>
                    <a:pt x="206" y="1020"/>
                  </a:cubicBezTo>
                  <a:cubicBezTo>
                    <a:pt x="198" y="1048"/>
                    <a:pt x="207" y="1065"/>
                    <a:pt x="229" y="1081"/>
                  </a:cubicBezTo>
                  <a:cubicBezTo>
                    <a:pt x="232" y="1083"/>
                    <a:pt x="234" y="1084"/>
                    <a:pt x="239" y="1088"/>
                  </a:cubicBezTo>
                  <a:cubicBezTo>
                    <a:pt x="223" y="1092"/>
                    <a:pt x="211" y="1095"/>
                    <a:pt x="198" y="1098"/>
                  </a:cubicBezTo>
                  <a:cubicBezTo>
                    <a:pt x="193" y="1098"/>
                    <a:pt x="193" y="1098"/>
                    <a:pt x="193" y="1098"/>
                  </a:cubicBezTo>
                  <a:cubicBezTo>
                    <a:pt x="191" y="1097"/>
                    <a:pt x="189" y="1095"/>
                    <a:pt x="187" y="1095"/>
                  </a:cubicBezTo>
                  <a:cubicBezTo>
                    <a:pt x="171" y="1098"/>
                    <a:pt x="169" y="1089"/>
                    <a:pt x="170" y="1077"/>
                  </a:cubicBezTo>
                  <a:cubicBezTo>
                    <a:pt x="172" y="1048"/>
                    <a:pt x="175" y="1019"/>
                    <a:pt x="175" y="990"/>
                  </a:cubicBezTo>
                  <a:cubicBezTo>
                    <a:pt x="175" y="958"/>
                    <a:pt x="170" y="927"/>
                    <a:pt x="170" y="895"/>
                  </a:cubicBezTo>
                  <a:cubicBezTo>
                    <a:pt x="170" y="874"/>
                    <a:pt x="175" y="853"/>
                    <a:pt x="175" y="833"/>
                  </a:cubicBezTo>
                  <a:cubicBezTo>
                    <a:pt x="175" y="806"/>
                    <a:pt x="172" y="779"/>
                    <a:pt x="170" y="753"/>
                  </a:cubicBezTo>
                  <a:cubicBezTo>
                    <a:pt x="166" y="709"/>
                    <a:pt x="162" y="665"/>
                    <a:pt x="158" y="622"/>
                  </a:cubicBezTo>
                  <a:cubicBezTo>
                    <a:pt x="158" y="617"/>
                    <a:pt x="156" y="613"/>
                    <a:pt x="156" y="609"/>
                  </a:cubicBezTo>
                  <a:cubicBezTo>
                    <a:pt x="150" y="654"/>
                    <a:pt x="145" y="697"/>
                    <a:pt x="141" y="741"/>
                  </a:cubicBezTo>
                  <a:cubicBezTo>
                    <a:pt x="139" y="762"/>
                    <a:pt x="137" y="783"/>
                    <a:pt x="135" y="805"/>
                  </a:cubicBezTo>
                  <a:cubicBezTo>
                    <a:pt x="134" y="815"/>
                    <a:pt x="132" y="826"/>
                    <a:pt x="133" y="837"/>
                  </a:cubicBezTo>
                  <a:cubicBezTo>
                    <a:pt x="134" y="852"/>
                    <a:pt x="138" y="866"/>
                    <a:pt x="138" y="881"/>
                  </a:cubicBezTo>
                  <a:cubicBezTo>
                    <a:pt x="137" y="908"/>
                    <a:pt x="132" y="935"/>
                    <a:pt x="133" y="961"/>
                  </a:cubicBezTo>
                  <a:cubicBezTo>
                    <a:pt x="133" y="1000"/>
                    <a:pt x="136" y="1039"/>
                    <a:pt x="138" y="1078"/>
                  </a:cubicBezTo>
                  <a:cubicBezTo>
                    <a:pt x="139" y="1088"/>
                    <a:pt x="136" y="1094"/>
                    <a:pt x="127" y="1098"/>
                  </a:cubicBezTo>
                  <a:cubicBezTo>
                    <a:pt x="109" y="1098"/>
                    <a:pt x="109" y="1098"/>
                    <a:pt x="109" y="1098"/>
                  </a:cubicBezTo>
                  <a:cubicBezTo>
                    <a:pt x="106" y="1097"/>
                    <a:pt x="104" y="1096"/>
                    <a:pt x="101" y="1095"/>
                  </a:cubicBezTo>
                  <a:cubicBezTo>
                    <a:pt x="91" y="1093"/>
                    <a:pt x="81" y="1091"/>
                    <a:pt x="70" y="1089"/>
                  </a:cubicBezTo>
                  <a:cubicBezTo>
                    <a:pt x="73" y="1085"/>
                    <a:pt x="74" y="1084"/>
                    <a:pt x="75" y="1083"/>
                  </a:cubicBezTo>
                  <a:cubicBezTo>
                    <a:pt x="105" y="1062"/>
                    <a:pt x="109" y="1055"/>
                    <a:pt x="100" y="1017"/>
                  </a:cubicBezTo>
                  <a:cubicBezTo>
                    <a:pt x="92" y="981"/>
                    <a:pt x="79" y="946"/>
                    <a:pt x="71" y="910"/>
                  </a:cubicBezTo>
                  <a:cubicBezTo>
                    <a:pt x="66" y="890"/>
                    <a:pt x="64" y="868"/>
                    <a:pt x="67" y="849"/>
                  </a:cubicBezTo>
                  <a:cubicBezTo>
                    <a:pt x="72" y="813"/>
                    <a:pt x="75" y="777"/>
                    <a:pt x="68" y="742"/>
                  </a:cubicBezTo>
                  <a:cubicBezTo>
                    <a:pt x="61" y="705"/>
                    <a:pt x="53" y="668"/>
                    <a:pt x="55" y="630"/>
                  </a:cubicBezTo>
                  <a:cubicBezTo>
                    <a:pt x="56" y="608"/>
                    <a:pt x="56" y="585"/>
                    <a:pt x="58" y="562"/>
                  </a:cubicBezTo>
                  <a:cubicBezTo>
                    <a:pt x="60" y="538"/>
                    <a:pt x="64" y="513"/>
                    <a:pt x="66" y="488"/>
                  </a:cubicBezTo>
                  <a:cubicBezTo>
                    <a:pt x="67" y="466"/>
                    <a:pt x="66" y="444"/>
                    <a:pt x="66" y="422"/>
                  </a:cubicBezTo>
                  <a:cubicBezTo>
                    <a:pt x="66" y="354"/>
                    <a:pt x="66" y="354"/>
                    <a:pt x="66" y="354"/>
                  </a:cubicBezTo>
                  <a:cubicBezTo>
                    <a:pt x="63" y="375"/>
                    <a:pt x="60" y="393"/>
                    <a:pt x="57" y="410"/>
                  </a:cubicBezTo>
                  <a:cubicBezTo>
                    <a:pt x="55" y="423"/>
                    <a:pt x="54" y="436"/>
                    <a:pt x="52" y="448"/>
                  </a:cubicBezTo>
                  <a:cubicBezTo>
                    <a:pt x="49" y="466"/>
                    <a:pt x="47" y="484"/>
                    <a:pt x="44" y="502"/>
                  </a:cubicBezTo>
                  <a:cubicBezTo>
                    <a:pt x="40" y="525"/>
                    <a:pt x="31" y="547"/>
                    <a:pt x="38" y="571"/>
                  </a:cubicBezTo>
                  <a:cubicBezTo>
                    <a:pt x="42" y="586"/>
                    <a:pt x="42" y="602"/>
                    <a:pt x="43" y="618"/>
                  </a:cubicBezTo>
                  <a:cubicBezTo>
                    <a:pt x="44" y="628"/>
                    <a:pt x="43" y="638"/>
                    <a:pt x="43" y="648"/>
                  </a:cubicBezTo>
                  <a:cubicBezTo>
                    <a:pt x="13" y="632"/>
                    <a:pt x="12" y="633"/>
                    <a:pt x="0" y="611"/>
                  </a:cubicBezTo>
                  <a:cubicBezTo>
                    <a:pt x="0" y="592"/>
                    <a:pt x="0" y="592"/>
                    <a:pt x="0" y="592"/>
                  </a:cubicBezTo>
                  <a:cubicBezTo>
                    <a:pt x="1" y="590"/>
                    <a:pt x="3" y="589"/>
                    <a:pt x="3" y="587"/>
                  </a:cubicBezTo>
                  <a:cubicBezTo>
                    <a:pt x="8" y="559"/>
                    <a:pt x="10" y="530"/>
                    <a:pt x="6" y="501"/>
                  </a:cubicBezTo>
                  <a:cubicBezTo>
                    <a:pt x="2" y="468"/>
                    <a:pt x="12" y="435"/>
                    <a:pt x="15" y="403"/>
                  </a:cubicBezTo>
                  <a:cubicBezTo>
                    <a:pt x="18" y="377"/>
                    <a:pt x="7" y="346"/>
                    <a:pt x="6" y="320"/>
                  </a:cubicBezTo>
                  <a:cubicBezTo>
                    <a:pt x="5" y="301"/>
                    <a:pt x="9" y="286"/>
                    <a:pt x="9" y="267"/>
                  </a:cubicBezTo>
                  <a:cubicBezTo>
                    <a:pt x="11" y="238"/>
                    <a:pt x="18" y="222"/>
                    <a:pt x="52" y="211"/>
                  </a:cubicBezTo>
                  <a:cubicBezTo>
                    <a:pt x="70" y="206"/>
                    <a:pt x="89" y="197"/>
                    <a:pt x="106" y="188"/>
                  </a:cubicBezTo>
                  <a:cubicBezTo>
                    <a:pt x="111" y="186"/>
                    <a:pt x="116" y="179"/>
                    <a:pt x="117" y="174"/>
                  </a:cubicBezTo>
                  <a:cubicBezTo>
                    <a:pt x="120" y="161"/>
                    <a:pt x="120" y="147"/>
                    <a:pt x="121" y="134"/>
                  </a:cubicBezTo>
                  <a:cubicBezTo>
                    <a:pt x="121" y="131"/>
                    <a:pt x="119" y="128"/>
                    <a:pt x="118" y="125"/>
                  </a:cubicBezTo>
                  <a:cubicBezTo>
                    <a:pt x="110" y="107"/>
                    <a:pt x="97" y="91"/>
                    <a:pt x="103" y="70"/>
                  </a:cubicBezTo>
                  <a:cubicBezTo>
                    <a:pt x="105" y="65"/>
                    <a:pt x="102" y="59"/>
                    <a:pt x="101" y="54"/>
                  </a:cubicBezTo>
                  <a:cubicBezTo>
                    <a:pt x="98" y="34"/>
                    <a:pt x="101" y="15"/>
                    <a:pt x="129" y="5"/>
                  </a:cubicBezTo>
                  <a:cubicBezTo>
                    <a:pt x="132" y="4"/>
                    <a:pt x="135" y="2"/>
                    <a:pt x="138" y="0"/>
                  </a:cubicBezTo>
                  <a:lnTo>
                    <a:pt x="16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 name="Freeform 9"/>
            <p:cNvSpPr>
              <a:spLocks/>
            </p:cNvSpPr>
            <p:nvPr/>
          </p:nvSpPr>
          <p:spPr bwMode="auto">
            <a:xfrm>
              <a:off x="2456371" y="2411093"/>
              <a:ext cx="217246" cy="710780"/>
            </a:xfrm>
            <a:custGeom>
              <a:avLst/>
              <a:gdLst>
                <a:gd name="T0" fmla="*/ 121 w 203"/>
                <a:gd name="T1" fmla="*/ 662 h 663"/>
                <a:gd name="T2" fmla="*/ 100 w 203"/>
                <a:gd name="T3" fmla="*/ 373 h 663"/>
                <a:gd name="T4" fmla="*/ 96 w 203"/>
                <a:gd name="T5" fmla="*/ 407 h 663"/>
                <a:gd name="T6" fmla="*/ 81 w 203"/>
                <a:gd name="T7" fmla="*/ 624 h 663"/>
                <a:gd name="T8" fmla="*/ 84 w 203"/>
                <a:gd name="T9" fmla="*/ 652 h 663"/>
                <a:gd name="T10" fmla="*/ 79 w 203"/>
                <a:gd name="T11" fmla="*/ 661 h 663"/>
                <a:gd name="T12" fmla="*/ 39 w 203"/>
                <a:gd name="T13" fmla="*/ 656 h 663"/>
                <a:gd name="T14" fmla="*/ 54 w 203"/>
                <a:gd name="T15" fmla="*/ 606 h 663"/>
                <a:gd name="T16" fmla="*/ 51 w 203"/>
                <a:gd name="T17" fmla="*/ 587 h 663"/>
                <a:gd name="T18" fmla="*/ 44 w 203"/>
                <a:gd name="T19" fmla="*/ 502 h 663"/>
                <a:gd name="T20" fmla="*/ 45 w 203"/>
                <a:gd name="T21" fmla="*/ 445 h 663"/>
                <a:gd name="T22" fmla="*/ 44 w 203"/>
                <a:gd name="T23" fmla="*/ 402 h 663"/>
                <a:gd name="T24" fmla="*/ 45 w 203"/>
                <a:gd name="T25" fmla="*/ 271 h 663"/>
                <a:gd name="T26" fmla="*/ 45 w 203"/>
                <a:gd name="T27" fmla="*/ 241 h 663"/>
                <a:gd name="T28" fmla="*/ 41 w 203"/>
                <a:gd name="T29" fmla="*/ 278 h 663"/>
                <a:gd name="T30" fmla="*/ 28 w 203"/>
                <a:gd name="T31" fmla="*/ 353 h 663"/>
                <a:gd name="T32" fmla="*/ 28 w 203"/>
                <a:gd name="T33" fmla="*/ 396 h 663"/>
                <a:gd name="T34" fmla="*/ 24 w 203"/>
                <a:gd name="T35" fmla="*/ 384 h 663"/>
                <a:gd name="T36" fmla="*/ 22 w 203"/>
                <a:gd name="T37" fmla="*/ 403 h 663"/>
                <a:gd name="T38" fmla="*/ 3 w 203"/>
                <a:gd name="T39" fmla="*/ 393 h 663"/>
                <a:gd name="T40" fmla="*/ 6 w 203"/>
                <a:gd name="T41" fmla="*/ 365 h 663"/>
                <a:gd name="T42" fmla="*/ 15 w 203"/>
                <a:gd name="T43" fmla="*/ 279 h 663"/>
                <a:gd name="T44" fmla="*/ 20 w 203"/>
                <a:gd name="T45" fmla="*/ 194 h 663"/>
                <a:gd name="T46" fmla="*/ 54 w 203"/>
                <a:gd name="T47" fmla="*/ 135 h 663"/>
                <a:gd name="T48" fmla="*/ 72 w 203"/>
                <a:gd name="T49" fmla="*/ 94 h 663"/>
                <a:gd name="T50" fmla="*/ 75 w 203"/>
                <a:gd name="T51" fmla="*/ 10 h 663"/>
                <a:gd name="T52" fmla="*/ 141 w 203"/>
                <a:gd name="T53" fmla="*/ 27 h 663"/>
                <a:gd name="T54" fmla="*/ 124 w 203"/>
                <a:gd name="T55" fmla="*/ 118 h 663"/>
                <a:gd name="T56" fmla="*/ 164 w 203"/>
                <a:gd name="T57" fmla="*/ 143 h 663"/>
                <a:gd name="T58" fmla="*/ 184 w 203"/>
                <a:gd name="T59" fmla="*/ 184 h 663"/>
                <a:gd name="T60" fmla="*/ 188 w 203"/>
                <a:gd name="T61" fmla="*/ 266 h 663"/>
                <a:gd name="T62" fmla="*/ 193 w 203"/>
                <a:gd name="T63" fmla="*/ 316 h 663"/>
                <a:gd name="T64" fmla="*/ 200 w 203"/>
                <a:gd name="T65" fmla="*/ 372 h 663"/>
                <a:gd name="T66" fmla="*/ 183 w 203"/>
                <a:gd name="T67" fmla="*/ 403 h 663"/>
                <a:gd name="T68" fmla="*/ 183 w 203"/>
                <a:gd name="T69" fmla="*/ 382 h 663"/>
                <a:gd name="T70" fmla="*/ 179 w 203"/>
                <a:gd name="T71" fmla="*/ 391 h 663"/>
                <a:gd name="T72" fmla="*/ 179 w 203"/>
                <a:gd name="T73" fmla="*/ 392 h 663"/>
                <a:gd name="T74" fmla="*/ 178 w 203"/>
                <a:gd name="T75" fmla="*/ 391 h 663"/>
                <a:gd name="T76" fmla="*/ 177 w 203"/>
                <a:gd name="T77" fmla="*/ 391 h 663"/>
                <a:gd name="T78" fmla="*/ 161 w 203"/>
                <a:gd name="T79" fmla="*/ 269 h 663"/>
                <a:gd name="T80" fmla="*/ 161 w 203"/>
                <a:gd name="T81" fmla="*/ 325 h 663"/>
                <a:gd name="T82" fmla="*/ 160 w 203"/>
                <a:gd name="T83" fmla="*/ 426 h 663"/>
                <a:gd name="T84" fmla="*/ 159 w 203"/>
                <a:gd name="T85" fmla="*/ 502 h 663"/>
                <a:gd name="T86" fmla="*/ 157 w 203"/>
                <a:gd name="T87" fmla="*/ 565 h 663"/>
                <a:gd name="T88" fmla="*/ 148 w 203"/>
                <a:gd name="T89" fmla="*/ 621 h 663"/>
                <a:gd name="T90" fmla="*/ 160 w 203"/>
                <a:gd name="T91" fmla="*/ 657 h 663"/>
                <a:gd name="T92" fmla="*/ 121 w 203"/>
                <a:gd name="T93" fmla="*/ 66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 h="663">
                  <a:moveTo>
                    <a:pt x="121" y="663"/>
                  </a:moveTo>
                  <a:cubicBezTo>
                    <a:pt x="121" y="662"/>
                    <a:pt x="121" y="662"/>
                    <a:pt x="121" y="662"/>
                  </a:cubicBezTo>
                  <a:cubicBezTo>
                    <a:pt x="122" y="554"/>
                    <a:pt x="111" y="451"/>
                    <a:pt x="100" y="372"/>
                  </a:cubicBezTo>
                  <a:cubicBezTo>
                    <a:pt x="100" y="373"/>
                    <a:pt x="100" y="373"/>
                    <a:pt x="100" y="373"/>
                  </a:cubicBezTo>
                  <a:cubicBezTo>
                    <a:pt x="99" y="374"/>
                    <a:pt x="99" y="374"/>
                    <a:pt x="99" y="375"/>
                  </a:cubicBezTo>
                  <a:cubicBezTo>
                    <a:pt x="98" y="386"/>
                    <a:pt x="97" y="396"/>
                    <a:pt x="96" y="407"/>
                  </a:cubicBezTo>
                  <a:cubicBezTo>
                    <a:pt x="93" y="441"/>
                    <a:pt x="89" y="477"/>
                    <a:pt x="87" y="512"/>
                  </a:cubicBezTo>
                  <a:cubicBezTo>
                    <a:pt x="84" y="552"/>
                    <a:pt x="82" y="591"/>
                    <a:pt x="81" y="624"/>
                  </a:cubicBezTo>
                  <a:cubicBezTo>
                    <a:pt x="81" y="629"/>
                    <a:pt x="82" y="635"/>
                    <a:pt x="83" y="640"/>
                  </a:cubicBezTo>
                  <a:cubicBezTo>
                    <a:pt x="83" y="644"/>
                    <a:pt x="84" y="648"/>
                    <a:pt x="84" y="652"/>
                  </a:cubicBezTo>
                  <a:cubicBezTo>
                    <a:pt x="84" y="654"/>
                    <a:pt x="82" y="659"/>
                    <a:pt x="81" y="661"/>
                  </a:cubicBezTo>
                  <a:cubicBezTo>
                    <a:pt x="80" y="661"/>
                    <a:pt x="80" y="661"/>
                    <a:pt x="79" y="661"/>
                  </a:cubicBezTo>
                  <a:cubicBezTo>
                    <a:pt x="66" y="661"/>
                    <a:pt x="53" y="659"/>
                    <a:pt x="40" y="656"/>
                  </a:cubicBezTo>
                  <a:cubicBezTo>
                    <a:pt x="39" y="656"/>
                    <a:pt x="39" y="656"/>
                    <a:pt x="39" y="656"/>
                  </a:cubicBezTo>
                  <a:cubicBezTo>
                    <a:pt x="40" y="655"/>
                    <a:pt x="40" y="655"/>
                    <a:pt x="40" y="655"/>
                  </a:cubicBezTo>
                  <a:cubicBezTo>
                    <a:pt x="60" y="641"/>
                    <a:pt x="57" y="624"/>
                    <a:pt x="54" y="606"/>
                  </a:cubicBezTo>
                  <a:cubicBezTo>
                    <a:pt x="54" y="604"/>
                    <a:pt x="53" y="601"/>
                    <a:pt x="53" y="599"/>
                  </a:cubicBezTo>
                  <a:cubicBezTo>
                    <a:pt x="52" y="595"/>
                    <a:pt x="52" y="591"/>
                    <a:pt x="51" y="587"/>
                  </a:cubicBezTo>
                  <a:cubicBezTo>
                    <a:pt x="48" y="565"/>
                    <a:pt x="45" y="542"/>
                    <a:pt x="43" y="520"/>
                  </a:cubicBezTo>
                  <a:cubicBezTo>
                    <a:pt x="42" y="514"/>
                    <a:pt x="43" y="508"/>
                    <a:pt x="44" y="502"/>
                  </a:cubicBezTo>
                  <a:cubicBezTo>
                    <a:pt x="45" y="498"/>
                    <a:pt x="45" y="493"/>
                    <a:pt x="45" y="489"/>
                  </a:cubicBezTo>
                  <a:cubicBezTo>
                    <a:pt x="46" y="474"/>
                    <a:pt x="45" y="459"/>
                    <a:pt x="45" y="445"/>
                  </a:cubicBezTo>
                  <a:cubicBezTo>
                    <a:pt x="45" y="439"/>
                    <a:pt x="44" y="434"/>
                    <a:pt x="44" y="428"/>
                  </a:cubicBezTo>
                  <a:cubicBezTo>
                    <a:pt x="44" y="419"/>
                    <a:pt x="44" y="410"/>
                    <a:pt x="44" y="402"/>
                  </a:cubicBezTo>
                  <a:cubicBezTo>
                    <a:pt x="43" y="382"/>
                    <a:pt x="42" y="362"/>
                    <a:pt x="43" y="343"/>
                  </a:cubicBezTo>
                  <a:cubicBezTo>
                    <a:pt x="43" y="319"/>
                    <a:pt x="44" y="295"/>
                    <a:pt x="45" y="271"/>
                  </a:cubicBezTo>
                  <a:cubicBezTo>
                    <a:pt x="46" y="262"/>
                    <a:pt x="46" y="251"/>
                    <a:pt x="47" y="241"/>
                  </a:cubicBezTo>
                  <a:cubicBezTo>
                    <a:pt x="45" y="241"/>
                    <a:pt x="45" y="241"/>
                    <a:pt x="45" y="241"/>
                  </a:cubicBezTo>
                  <a:cubicBezTo>
                    <a:pt x="44" y="245"/>
                    <a:pt x="44" y="249"/>
                    <a:pt x="44" y="252"/>
                  </a:cubicBezTo>
                  <a:cubicBezTo>
                    <a:pt x="43" y="261"/>
                    <a:pt x="42" y="270"/>
                    <a:pt x="41" y="278"/>
                  </a:cubicBezTo>
                  <a:cubicBezTo>
                    <a:pt x="39" y="288"/>
                    <a:pt x="37" y="298"/>
                    <a:pt x="36" y="307"/>
                  </a:cubicBezTo>
                  <a:cubicBezTo>
                    <a:pt x="33" y="322"/>
                    <a:pt x="30" y="337"/>
                    <a:pt x="28" y="353"/>
                  </a:cubicBezTo>
                  <a:cubicBezTo>
                    <a:pt x="27" y="362"/>
                    <a:pt x="28" y="371"/>
                    <a:pt x="28" y="381"/>
                  </a:cubicBezTo>
                  <a:cubicBezTo>
                    <a:pt x="28" y="386"/>
                    <a:pt x="28" y="391"/>
                    <a:pt x="28" y="396"/>
                  </a:cubicBezTo>
                  <a:cubicBezTo>
                    <a:pt x="28" y="399"/>
                    <a:pt x="28" y="399"/>
                    <a:pt x="28" y="399"/>
                  </a:cubicBezTo>
                  <a:cubicBezTo>
                    <a:pt x="24" y="384"/>
                    <a:pt x="24" y="384"/>
                    <a:pt x="24" y="384"/>
                  </a:cubicBezTo>
                  <a:cubicBezTo>
                    <a:pt x="22" y="384"/>
                    <a:pt x="22" y="384"/>
                    <a:pt x="22" y="384"/>
                  </a:cubicBezTo>
                  <a:cubicBezTo>
                    <a:pt x="22" y="403"/>
                    <a:pt x="22" y="403"/>
                    <a:pt x="22" y="403"/>
                  </a:cubicBezTo>
                  <a:cubicBezTo>
                    <a:pt x="22" y="403"/>
                    <a:pt x="22" y="403"/>
                    <a:pt x="22" y="403"/>
                  </a:cubicBezTo>
                  <a:cubicBezTo>
                    <a:pt x="12" y="401"/>
                    <a:pt x="6" y="398"/>
                    <a:pt x="3" y="393"/>
                  </a:cubicBezTo>
                  <a:cubicBezTo>
                    <a:pt x="1" y="389"/>
                    <a:pt x="0" y="383"/>
                    <a:pt x="3" y="375"/>
                  </a:cubicBezTo>
                  <a:cubicBezTo>
                    <a:pt x="4" y="372"/>
                    <a:pt x="5" y="368"/>
                    <a:pt x="6" y="365"/>
                  </a:cubicBezTo>
                  <a:cubicBezTo>
                    <a:pt x="8" y="359"/>
                    <a:pt x="11" y="352"/>
                    <a:pt x="10" y="345"/>
                  </a:cubicBezTo>
                  <a:cubicBezTo>
                    <a:pt x="10" y="323"/>
                    <a:pt x="12" y="301"/>
                    <a:pt x="15" y="279"/>
                  </a:cubicBezTo>
                  <a:cubicBezTo>
                    <a:pt x="17" y="269"/>
                    <a:pt x="18" y="258"/>
                    <a:pt x="19" y="248"/>
                  </a:cubicBezTo>
                  <a:cubicBezTo>
                    <a:pt x="21" y="230"/>
                    <a:pt x="20" y="212"/>
                    <a:pt x="20" y="194"/>
                  </a:cubicBezTo>
                  <a:cubicBezTo>
                    <a:pt x="20" y="186"/>
                    <a:pt x="20" y="178"/>
                    <a:pt x="20" y="170"/>
                  </a:cubicBezTo>
                  <a:cubicBezTo>
                    <a:pt x="20" y="150"/>
                    <a:pt x="31" y="138"/>
                    <a:pt x="54" y="135"/>
                  </a:cubicBezTo>
                  <a:cubicBezTo>
                    <a:pt x="64" y="134"/>
                    <a:pt x="75" y="131"/>
                    <a:pt x="79" y="125"/>
                  </a:cubicBezTo>
                  <a:cubicBezTo>
                    <a:pt x="85" y="116"/>
                    <a:pt x="82" y="104"/>
                    <a:pt x="72" y="94"/>
                  </a:cubicBezTo>
                  <a:cubicBezTo>
                    <a:pt x="62" y="83"/>
                    <a:pt x="57" y="67"/>
                    <a:pt x="58" y="49"/>
                  </a:cubicBezTo>
                  <a:cubicBezTo>
                    <a:pt x="58" y="33"/>
                    <a:pt x="65" y="19"/>
                    <a:pt x="75" y="10"/>
                  </a:cubicBezTo>
                  <a:cubicBezTo>
                    <a:pt x="82" y="4"/>
                    <a:pt x="92" y="0"/>
                    <a:pt x="102" y="0"/>
                  </a:cubicBezTo>
                  <a:cubicBezTo>
                    <a:pt x="121" y="0"/>
                    <a:pt x="136" y="11"/>
                    <a:pt x="141" y="27"/>
                  </a:cubicBezTo>
                  <a:cubicBezTo>
                    <a:pt x="150" y="57"/>
                    <a:pt x="146" y="83"/>
                    <a:pt x="128" y="104"/>
                  </a:cubicBezTo>
                  <a:cubicBezTo>
                    <a:pt x="124" y="108"/>
                    <a:pt x="123" y="113"/>
                    <a:pt x="124" y="118"/>
                  </a:cubicBezTo>
                  <a:cubicBezTo>
                    <a:pt x="125" y="124"/>
                    <a:pt x="130" y="130"/>
                    <a:pt x="136" y="133"/>
                  </a:cubicBezTo>
                  <a:cubicBezTo>
                    <a:pt x="144" y="137"/>
                    <a:pt x="154" y="141"/>
                    <a:pt x="164" y="143"/>
                  </a:cubicBezTo>
                  <a:cubicBezTo>
                    <a:pt x="179" y="146"/>
                    <a:pt x="185" y="154"/>
                    <a:pt x="184" y="170"/>
                  </a:cubicBezTo>
                  <a:cubicBezTo>
                    <a:pt x="184" y="175"/>
                    <a:pt x="184" y="179"/>
                    <a:pt x="184" y="184"/>
                  </a:cubicBezTo>
                  <a:cubicBezTo>
                    <a:pt x="184" y="200"/>
                    <a:pt x="184" y="217"/>
                    <a:pt x="185" y="233"/>
                  </a:cubicBezTo>
                  <a:cubicBezTo>
                    <a:pt x="185" y="244"/>
                    <a:pt x="187" y="256"/>
                    <a:pt x="188" y="266"/>
                  </a:cubicBezTo>
                  <a:cubicBezTo>
                    <a:pt x="190" y="275"/>
                    <a:pt x="191" y="285"/>
                    <a:pt x="192" y="294"/>
                  </a:cubicBezTo>
                  <a:cubicBezTo>
                    <a:pt x="193" y="301"/>
                    <a:pt x="193" y="309"/>
                    <a:pt x="193" y="316"/>
                  </a:cubicBezTo>
                  <a:cubicBezTo>
                    <a:pt x="193" y="324"/>
                    <a:pt x="193" y="331"/>
                    <a:pt x="193" y="339"/>
                  </a:cubicBezTo>
                  <a:cubicBezTo>
                    <a:pt x="194" y="351"/>
                    <a:pt x="196" y="362"/>
                    <a:pt x="200" y="372"/>
                  </a:cubicBezTo>
                  <a:cubicBezTo>
                    <a:pt x="203" y="380"/>
                    <a:pt x="203" y="387"/>
                    <a:pt x="200" y="392"/>
                  </a:cubicBezTo>
                  <a:cubicBezTo>
                    <a:pt x="197" y="397"/>
                    <a:pt x="191" y="401"/>
                    <a:pt x="183" y="403"/>
                  </a:cubicBezTo>
                  <a:cubicBezTo>
                    <a:pt x="183" y="403"/>
                    <a:pt x="183" y="403"/>
                    <a:pt x="183" y="403"/>
                  </a:cubicBezTo>
                  <a:cubicBezTo>
                    <a:pt x="183" y="382"/>
                    <a:pt x="183" y="382"/>
                    <a:pt x="183" y="382"/>
                  </a:cubicBezTo>
                  <a:cubicBezTo>
                    <a:pt x="181" y="385"/>
                    <a:pt x="181" y="386"/>
                    <a:pt x="180" y="388"/>
                  </a:cubicBezTo>
                  <a:cubicBezTo>
                    <a:pt x="180" y="389"/>
                    <a:pt x="180" y="390"/>
                    <a:pt x="179" y="391"/>
                  </a:cubicBezTo>
                  <a:cubicBezTo>
                    <a:pt x="179" y="391"/>
                    <a:pt x="179" y="391"/>
                    <a:pt x="179" y="391"/>
                  </a:cubicBezTo>
                  <a:cubicBezTo>
                    <a:pt x="179" y="391"/>
                    <a:pt x="179" y="392"/>
                    <a:pt x="179" y="392"/>
                  </a:cubicBezTo>
                  <a:cubicBezTo>
                    <a:pt x="177" y="392"/>
                    <a:pt x="177" y="392"/>
                    <a:pt x="177" y="392"/>
                  </a:cubicBezTo>
                  <a:cubicBezTo>
                    <a:pt x="178" y="391"/>
                    <a:pt x="178" y="391"/>
                    <a:pt x="178" y="391"/>
                  </a:cubicBezTo>
                  <a:cubicBezTo>
                    <a:pt x="177" y="391"/>
                    <a:pt x="177" y="391"/>
                    <a:pt x="177" y="391"/>
                  </a:cubicBezTo>
                  <a:cubicBezTo>
                    <a:pt x="177" y="391"/>
                    <a:pt x="177" y="391"/>
                    <a:pt x="177" y="391"/>
                  </a:cubicBezTo>
                  <a:cubicBezTo>
                    <a:pt x="173" y="365"/>
                    <a:pt x="170" y="340"/>
                    <a:pt x="167" y="315"/>
                  </a:cubicBezTo>
                  <a:cubicBezTo>
                    <a:pt x="165" y="300"/>
                    <a:pt x="163" y="285"/>
                    <a:pt x="161" y="269"/>
                  </a:cubicBezTo>
                  <a:cubicBezTo>
                    <a:pt x="161" y="269"/>
                    <a:pt x="161" y="269"/>
                    <a:pt x="161" y="268"/>
                  </a:cubicBezTo>
                  <a:cubicBezTo>
                    <a:pt x="160" y="287"/>
                    <a:pt x="160" y="306"/>
                    <a:pt x="161" y="325"/>
                  </a:cubicBezTo>
                  <a:cubicBezTo>
                    <a:pt x="161" y="329"/>
                    <a:pt x="162" y="333"/>
                    <a:pt x="162" y="338"/>
                  </a:cubicBezTo>
                  <a:cubicBezTo>
                    <a:pt x="163" y="367"/>
                    <a:pt x="165" y="397"/>
                    <a:pt x="160" y="426"/>
                  </a:cubicBezTo>
                  <a:cubicBezTo>
                    <a:pt x="157" y="443"/>
                    <a:pt x="158" y="460"/>
                    <a:pt x="158" y="477"/>
                  </a:cubicBezTo>
                  <a:cubicBezTo>
                    <a:pt x="159" y="485"/>
                    <a:pt x="159" y="494"/>
                    <a:pt x="159" y="502"/>
                  </a:cubicBezTo>
                  <a:cubicBezTo>
                    <a:pt x="159" y="506"/>
                    <a:pt x="159" y="511"/>
                    <a:pt x="159" y="515"/>
                  </a:cubicBezTo>
                  <a:cubicBezTo>
                    <a:pt x="158" y="532"/>
                    <a:pt x="158" y="549"/>
                    <a:pt x="157" y="565"/>
                  </a:cubicBezTo>
                  <a:cubicBezTo>
                    <a:pt x="156" y="574"/>
                    <a:pt x="154" y="582"/>
                    <a:pt x="152" y="590"/>
                  </a:cubicBezTo>
                  <a:cubicBezTo>
                    <a:pt x="150" y="600"/>
                    <a:pt x="148" y="611"/>
                    <a:pt x="148" y="621"/>
                  </a:cubicBezTo>
                  <a:cubicBezTo>
                    <a:pt x="148" y="629"/>
                    <a:pt x="151" y="637"/>
                    <a:pt x="155" y="645"/>
                  </a:cubicBezTo>
                  <a:cubicBezTo>
                    <a:pt x="157" y="649"/>
                    <a:pt x="159" y="653"/>
                    <a:pt x="160" y="657"/>
                  </a:cubicBezTo>
                  <a:cubicBezTo>
                    <a:pt x="160" y="658"/>
                    <a:pt x="160" y="658"/>
                    <a:pt x="160" y="658"/>
                  </a:cubicBezTo>
                  <a:lnTo>
                    <a:pt x="121" y="66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 name="Freeform 11"/>
            <p:cNvSpPr>
              <a:spLocks/>
            </p:cNvSpPr>
            <p:nvPr/>
          </p:nvSpPr>
          <p:spPr bwMode="auto">
            <a:xfrm>
              <a:off x="3037031" y="2587642"/>
              <a:ext cx="197184" cy="535950"/>
            </a:xfrm>
            <a:custGeom>
              <a:avLst/>
              <a:gdLst>
                <a:gd name="T0" fmla="*/ 109 w 184"/>
                <a:gd name="T1" fmla="*/ 499 h 500"/>
                <a:gd name="T2" fmla="*/ 91 w 184"/>
                <a:gd name="T3" fmla="*/ 281 h 500"/>
                <a:gd name="T4" fmla="*/ 87 w 184"/>
                <a:gd name="T5" fmla="*/ 307 h 500"/>
                <a:gd name="T6" fmla="*/ 73 w 184"/>
                <a:gd name="T7" fmla="*/ 470 h 500"/>
                <a:gd name="T8" fmla="*/ 76 w 184"/>
                <a:gd name="T9" fmla="*/ 492 h 500"/>
                <a:gd name="T10" fmla="*/ 71 w 184"/>
                <a:gd name="T11" fmla="*/ 499 h 500"/>
                <a:gd name="T12" fmla="*/ 35 w 184"/>
                <a:gd name="T13" fmla="*/ 495 h 500"/>
                <a:gd name="T14" fmla="*/ 49 w 184"/>
                <a:gd name="T15" fmla="*/ 457 h 500"/>
                <a:gd name="T16" fmla="*/ 46 w 184"/>
                <a:gd name="T17" fmla="*/ 442 h 500"/>
                <a:gd name="T18" fmla="*/ 40 w 184"/>
                <a:gd name="T19" fmla="*/ 379 h 500"/>
                <a:gd name="T20" fmla="*/ 40 w 184"/>
                <a:gd name="T21" fmla="*/ 336 h 500"/>
                <a:gd name="T22" fmla="*/ 39 w 184"/>
                <a:gd name="T23" fmla="*/ 303 h 500"/>
                <a:gd name="T24" fmla="*/ 41 w 184"/>
                <a:gd name="T25" fmla="*/ 205 h 500"/>
                <a:gd name="T26" fmla="*/ 40 w 184"/>
                <a:gd name="T27" fmla="*/ 182 h 500"/>
                <a:gd name="T28" fmla="*/ 36 w 184"/>
                <a:gd name="T29" fmla="*/ 210 h 500"/>
                <a:gd name="T30" fmla="*/ 25 w 184"/>
                <a:gd name="T31" fmla="*/ 266 h 500"/>
                <a:gd name="T32" fmla="*/ 25 w 184"/>
                <a:gd name="T33" fmla="*/ 298 h 500"/>
                <a:gd name="T34" fmla="*/ 21 w 184"/>
                <a:gd name="T35" fmla="*/ 290 h 500"/>
                <a:gd name="T36" fmla="*/ 20 w 184"/>
                <a:gd name="T37" fmla="*/ 304 h 500"/>
                <a:gd name="T38" fmla="*/ 3 w 184"/>
                <a:gd name="T39" fmla="*/ 297 h 500"/>
                <a:gd name="T40" fmla="*/ 5 w 184"/>
                <a:gd name="T41" fmla="*/ 275 h 500"/>
                <a:gd name="T42" fmla="*/ 13 w 184"/>
                <a:gd name="T43" fmla="*/ 211 h 500"/>
                <a:gd name="T44" fmla="*/ 18 w 184"/>
                <a:gd name="T45" fmla="*/ 147 h 500"/>
                <a:gd name="T46" fmla="*/ 49 w 184"/>
                <a:gd name="T47" fmla="*/ 102 h 500"/>
                <a:gd name="T48" fmla="*/ 65 w 184"/>
                <a:gd name="T49" fmla="*/ 71 h 500"/>
                <a:gd name="T50" fmla="*/ 68 w 184"/>
                <a:gd name="T51" fmla="*/ 8 h 500"/>
                <a:gd name="T52" fmla="*/ 128 w 184"/>
                <a:gd name="T53" fmla="*/ 21 h 500"/>
                <a:gd name="T54" fmla="*/ 112 w 184"/>
                <a:gd name="T55" fmla="*/ 89 h 500"/>
                <a:gd name="T56" fmla="*/ 149 w 184"/>
                <a:gd name="T57" fmla="*/ 108 h 500"/>
                <a:gd name="T58" fmla="*/ 167 w 184"/>
                <a:gd name="T59" fmla="*/ 139 h 500"/>
                <a:gd name="T60" fmla="*/ 171 w 184"/>
                <a:gd name="T61" fmla="*/ 201 h 500"/>
                <a:gd name="T62" fmla="*/ 175 w 184"/>
                <a:gd name="T63" fmla="*/ 239 h 500"/>
                <a:gd name="T64" fmla="*/ 181 w 184"/>
                <a:gd name="T65" fmla="*/ 280 h 500"/>
                <a:gd name="T66" fmla="*/ 167 w 184"/>
                <a:gd name="T67" fmla="*/ 304 h 500"/>
                <a:gd name="T68" fmla="*/ 166 w 184"/>
                <a:gd name="T69" fmla="*/ 288 h 500"/>
                <a:gd name="T70" fmla="*/ 163 w 184"/>
                <a:gd name="T71" fmla="*/ 295 h 500"/>
                <a:gd name="T72" fmla="*/ 162 w 184"/>
                <a:gd name="T73" fmla="*/ 295 h 500"/>
                <a:gd name="T74" fmla="*/ 161 w 184"/>
                <a:gd name="T75" fmla="*/ 295 h 500"/>
                <a:gd name="T76" fmla="*/ 161 w 184"/>
                <a:gd name="T77" fmla="*/ 294 h 500"/>
                <a:gd name="T78" fmla="*/ 146 w 184"/>
                <a:gd name="T79" fmla="*/ 203 h 500"/>
                <a:gd name="T80" fmla="*/ 146 w 184"/>
                <a:gd name="T81" fmla="*/ 245 h 500"/>
                <a:gd name="T82" fmla="*/ 145 w 184"/>
                <a:gd name="T83" fmla="*/ 322 h 500"/>
                <a:gd name="T84" fmla="*/ 144 w 184"/>
                <a:gd name="T85" fmla="*/ 378 h 500"/>
                <a:gd name="T86" fmla="*/ 142 w 184"/>
                <a:gd name="T87" fmla="*/ 426 h 500"/>
                <a:gd name="T88" fmla="*/ 134 w 184"/>
                <a:gd name="T89" fmla="*/ 468 h 500"/>
                <a:gd name="T90" fmla="*/ 145 w 184"/>
                <a:gd name="T91" fmla="*/ 495 h 500"/>
                <a:gd name="T92" fmla="*/ 109 w 184"/>
                <a:gd name="T9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500">
                  <a:moveTo>
                    <a:pt x="109" y="500"/>
                  </a:moveTo>
                  <a:cubicBezTo>
                    <a:pt x="109" y="499"/>
                    <a:pt x="109" y="499"/>
                    <a:pt x="109" y="499"/>
                  </a:cubicBezTo>
                  <a:cubicBezTo>
                    <a:pt x="111" y="418"/>
                    <a:pt x="100" y="340"/>
                    <a:pt x="91" y="281"/>
                  </a:cubicBezTo>
                  <a:cubicBezTo>
                    <a:pt x="91" y="281"/>
                    <a:pt x="91" y="281"/>
                    <a:pt x="91" y="281"/>
                  </a:cubicBezTo>
                  <a:cubicBezTo>
                    <a:pt x="90" y="282"/>
                    <a:pt x="89" y="282"/>
                    <a:pt x="89" y="283"/>
                  </a:cubicBezTo>
                  <a:cubicBezTo>
                    <a:pt x="88" y="291"/>
                    <a:pt x="87" y="299"/>
                    <a:pt x="87" y="307"/>
                  </a:cubicBezTo>
                  <a:cubicBezTo>
                    <a:pt x="84" y="333"/>
                    <a:pt x="81" y="360"/>
                    <a:pt x="79" y="386"/>
                  </a:cubicBezTo>
                  <a:cubicBezTo>
                    <a:pt x="76" y="416"/>
                    <a:pt x="74" y="445"/>
                    <a:pt x="73" y="470"/>
                  </a:cubicBezTo>
                  <a:cubicBezTo>
                    <a:pt x="73" y="474"/>
                    <a:pt x="74" y="478"/>
                    <a:pt x="75" y="482"/>
                  </a:cubicBezTo>
                  <a:cubicBezTo>
                    <a:pt x="75" y="485"/>
                    <a:pt x="76" y="488"/>
                    <a:pt x="76" y="492"/>
                  </a:cubicBezTo>
                  <a:cubicBezTo>
                    <a:pt x="76" y="493"/>
                    <a:pt x="74" y="497"/>
                    <a:pt x="73" y="498"/>
                  </a:cubicBezTo>
                  <a:cubicBezTo>
                    <a:pt x="72" y="498"/>
                    <a:pt x="72" y="499"/>
                    <a:pt x="71" y="499"/>
                  </a:cubicBezTo>
                  <a:cubicBezTo>
                    <a:pt x="60" y="498"/>
                    <a:pt x="48" y="497"/>
                    <a:pt x="36" y="495"/>
                  </a:cubicBezTo>
                  <a:cubicBezTo>
                    <a:pt x="35" y="495"/>
                    <a:pt x="35" y="495"/>
                    <a:pt x="35" y="495"/>
                  </a:cubicBezTo>
                  <a:cubicBezTo>
                    <a:pt x="36" y="494"/>
                    <a:pt x="36" y="494"/>
                    <a:pt x="36" y="494"/>
                  </a:cubicBezTo>
                  <a:cubicBezTo>
                    <a:pt x="54" y="483"/>
                    <a:pt x="51" y="470"/>
                    <a:pt x="49" y="457"/>
                  </a:cubicBezTo>
                  <a:cubicBezTo>
                    <a:pt x="48" y="455"/>
                    <a:pt x="48" y="453"/>
                    <a:pt x="48" y="451"/>
                  </a:cubicBezTo>
                  <a:cubicBezTo>
                    <a:pt x="47" y="448"/>
                    <a:pt x="47" y="445"/>
                    <a:pt x="46" y="442"/>
                  </a:cubicBezTo>
                  <a:cubicBezTo>
                    <a:pt x="43" y="426"/>
                    <a:pt x="40" y="409"/>
                    <a:pt x="39" y="392"/>
                  </a:cubicBezTo>
                  <a:cubicBezTo>
                    <a:pt x="38" y="387"/>
                    <a:pt x="39" y="383"/>
                    <a:pt x="40" y="379"/>
                  </a:cubicBezTo>
                  <a:cubicBezTo>
                    <a:pt x="40" y="375"/>
                    <a:pt x="41" y="372"/>
                    <a:pt x="41" y="368"/>
                  </a:cubicBezTo>
                  <a:cubicBezTo>
                    <a:pt x="41" y="357"/>
                    <a:pt x="41" y="346"/>
                    <a:pt x="40" y="336"/>
                  </a:cubicBezTo>
                  <a:cubicBezTo>
                    <a:pt x="40" y="331"/>
                    <a:pt x="40" y="327"/>
                    <a:pt x="40" y="323"/>
                  </a:cubicBezTo>
                  <a:cubicBezTo>
                    <a:pt x="40" y="316"/>
                    <a:pt x="39" y="309"/>
                    <a:pt x="39" y="303"/>
                  </a:cubicBezTo>
                  <a:cubicBezTo>
                    <a:pt x="39" y="288"/>
                    <a:pt x="38" y="273"/>
                    <a:pt x="38" y="258"/>
                  </a:cubicBezTo>
                  <a:cubicBezTo>
                    <a:pt x="39" y="241"/>
                    <a:pt x="40" y="222"/>
                    <a:pt x="41" y="205"/>
                  </a:cubicBezTo>
                  <a:cubicBezTo>
                    <a:pt x="41" y="197"/>
                    <a:pt x="42" y="190"/>
                    <a:pt x="42" y="182"/>
                  </a:cubicBezTo>
                  <a:cubicBezTo>
                    <a:pt x="40" y="182"/>
                    <a:pt x="40" y="182"/>
                    <a:pt x="40" y="182"/>
                  </a:cubicBezTo>
                  <a:cubicBezTo>
                    <a:pt x="40" y="185"/>
                    <a:pt x="40" y="187"/>
                    <a:pt x="39" y="190"/>
                  </a:cubicBezTo>
                  <a:cubicBezTo>
                    <a:pt x="39" y="197"/>
                    <a:pt x="38" y="203"/>
                    <a:pt x="36" y="210"/>
                  </a:cubicBezTo>
                  <a:cubicBezTo>
                    <a:pt x="35" y="217"/>
                    <a:pt x="34" y="224"/>
                    <a:pt x="32" y="231"/>
                  </a:cubicBezTo>
                  <a:cubicBezTo>
                    <a:pt x="30" y="243"/>
                    <a:pt x="27" y="254"/>
                    <a:pt x="25" y="266"/>
                  </a:cubicBezTo>
                  <a:cubicBezTo>
                    <a:pt x="24" y="273"/>
                    <a:pt x="25" y="280"/>
                    <a:pt x="25" y="287"/>
                  </a:cubicBezTo>
                  <a:cubicBezTo>
                    <a:pt x="25" y="291"/>
                    <a:pt x="25" y="295"/>
                    <a:pt x="25" y="298"/>
                  </a:cubicBezTo>
                  <a:cubicBezTo>
                    <a:pt x="25" y="301"/>
                    <a:pt x="25" y="301"/>
                    <a:pt x="25" y="301"/>
                  </a:cubicBezTo>
                  <a:cubicBezTo>
                    <a:pt x="21" y="290"/>
                    <a:pt x="21" y="290"/>
                    <a:pt x="21" y="290"/>
                  </a:cubicBezTo>
                  <a:cubicBezTo>
                    <a:pt x="20" y="290"/>
                    <a:pt x="20" y="290"/>
                    <a:pt x="20" y="290"/>
                  </a:cubicBezTo>
                  <a:cubicBezTo>
                    <a:pt x="20" y="304"/>
                    <a:pt x="20" y="304"/>
                    <a:pt x="20" y="304"/>
                  </a:cubicBezTo>
                  <a:cubicBezTo>
                    <a:pt x="19" y="304"/>
                    <a:pt x="19" y="304"/>
                    <a:pt x="19" y="304"/>
                  </a:cubicBezTo>
                  <a:cubicBezTo>
                    <a:pt x="10" y="302"/>
                    <a:pt x="5" y="300"/>
                    <a:pt x="3" y="297"/>
                  </a:cubicBezTo>
                  <a:cubicBezTo>
                    <a:pt x="0" y="293"/>
                    <a:pt x="0" y="289"/>
                    <a:pt x="2" y="283"/>
                  </a:cubicBezTo>
                  <a:cubicBezTo>
                    <a:pt x="3" y="280"/>
                    <a:pt x="4" y="278"/>
                    <a:pt x="5" y="275"/>
                  </a:cubicBezTo>
                  <a:cubicBezTo>
                    <a:pt x="7" y="270"/>
                    <a:pt x="9" y="265"/>
                    <a:pt x="9" y="260"/>
                  </a:cubicBezTo>
                  <a:cubicBezTo>
                    <a:pt x="8" y="243"/>
                    <a:pt x="11" y="227"/>
                    <a:pt x="13" y="211"/>
                  </a:cubicBezTo>
                  <a:cubicBezTo>
                    <a:pt x="15" y="203"/>
                    <a:pt x="16" y="195"/>
                    <a:pt x="17" y="187"/>
                  </a:cubicBezTo>
                  <a:cubicBezTo>
                    <a:pt x="18" y="174"/>
                    <a:pt x="18" y="160"/>
                    <a:pt x="18" y="147"/>
                  </a:cubicBezTo>
                  <a:cubicBezTo>
                    <a:pt x="17" y="141"/>
                    <a:pt x="17" y="135"/>
                    <a:pt x="17" y="129"/>
                  </a:cubicBezTo>
                  <a:cubicBezTo>
                    <a:pt x="17" y="113"/>
                    <a:pt x="28" y="104"/>
                    <a:pt x="49" y="102"/>
                  </a:cubicBezTo>
                  <a:cubicBezTo>
                    <a:pt x="58" y="101"/>
                    <a:pt x="68" y="99"/>
                    <a:pt x="71" y="94"/>
                  </a:cubicBezTo>
                  <a:cubicBezTo>
                    <a:pt x="77" y="87"/>
                    <a:pt x="75" y="79"/>
                    <a:pt x="65" y="71"/>
                  </a:cubicBezTo>
                  <a:cubicBezTo>
                    <a:pt x="56" y="63"/>
                    <a:pt x="51" y="50"/>
                    <a:pt x="52" y="37"/>
                  </a:cubicBezTo>
                  <a:cubicBezTo>
                    <a:pt x="53" y="25"/>
                    <a:pt x="58" y="14"/>
                    <a:pt x="68" y="8"/>
                  </a:cubicBezTo>
                  <a:cubicBezTo>
                    <a:pt x="74" y="3"/>
                    <a:pt x="83" y="0"/>
                    <a:pt x="93" y="0"/>
                  </a:cubicBezTo>
                  <a:cubicBezTo>
                    <a:pt x="109" y="0"/>
                    <a:pt x="123" y="8"/>
                    <a:pt x="128" y="21"/>
                  </a:cubicBezTo>
                  <a:cubicBezTo>
                    <a:pt x="136" y="43"/>
                    <a:pt x="132" y="62"/>
                    <a:pt x="116" y="78"/>
                  </a:cubicBezTo>
                  <a:cubicBezTo>
                    <a:pt x="113" y="82"/>
                    <a:pt x="111" y="85"/>
                    <a:pt x="112" y="89"/>
                  </a:cubicBezTo>
                  <a:cubicBezTo>
                    <a:pt x="114" y="94"/>
                    <a:pt x="118" y="98"/>
                    <a:pt x="123" y="100"/>
                  </a:cubicBezTo>
                  <a:cubicBezTo>
                    <a:pt x="131" y="103"/>
                    <a:pt x="140" y="107"/>
                    <a:pt x="149" y="108"/>
                  </a:cubicBezTo>
                  <a:cubicBezTo>
                    <a:pt x="162" y="110"/>
                    <a:pt x="168" y="116"/>
                    <a:pt x="167" y="128"/>
                  </a:cubicBezTo>
                  <a:cubicBezTo>
                    <a:pt x="167" y="132"/>
                    <a:pt x="167" y="135"/>
                    <a:pt x="167" y="139"/>
                  </a:cubicBezTo>
                  <a:cubicBezTo>
                    <a:pt x="167" y="151"/>
                    <a:pt x="167" y="164"/>
                    <a:pt x="168" y="176"/>
                  </a:cubicBezTo>
                  <a:cubicBezTo>
                    <a:pt x="168" y="184"/>
                    <a:pt x="170" y="193"/>
                    <a:pt x="171" y="201"/>
                  </a:cubicBezTo>
                  <a:cubicBezTo>
                    <a:pt x="172" y="208"/>
                    <a:pt x="174" y="215"/>
                    <a:pt x="174" y="221"/>
                  </a:cubicBezTo>
                  <a:cubicBezTo>
                    <a:pt x="175" y="227"/>
                    <a:pt x="175" y="233"/>
                    <a:pt x="175" y="239"/>
                  </a:cubicBezTo>
                  <a:cubicBezTo>
                    <a:pt x="175" y="244"/>
                    <a:pt x="175" y="250"/>
                    <a:pt x="175" y="256"/>
                  </a:cubicBezTo>
                  <a:cubicBezTo>
                    <a:pt x="176" y="264"/>
                    <a:pt x="178" y="273"/>
                    <a:pt x="181" y="280"/>
                  </a:cubicBezTo>
                  <a:cubicBezTo>
                    <a:pt x="184" y="287"/>
                    <a:pt x="184" y="292"/>
                    <a:pt x="181" y="296"/>
                  </a:cubicBezTo>
                  <a:cubicBezTo>
                    <a:pt x="179" y="300"/>
                    <a:pt x="174" y="302"/>
                    <a:pt x="167" y="304"/>
                  </a:cubicBezTo>
                  <a:cubicBezTo>
                    <a:pt x="166" y="304"/>
                    <a:pt x="166" y="304"/>
                    <a:pt x="166" y="304"/>
                  </a:cubicBezTo>
                  <a:cubicBezTo>
                    <a:pt x="166" y="288"/>
                    <a:pt x="166" y="288"/>
                    <a:pt x="166" y="288"/>
                  </a:cubicBezTo>
                  <a:cubicBezTo>
                    <a:pt x="165" y="290"/>
                    <a:pt x="164" y="291"/>
                    <a:pt x="164" y="292"/>
                  </a:cubicBezTo>
                  <a:cubicBezTo>
                    <a:pt x="163" y="293"/>
                    <a:pt x="163" y="294"/>
                    <a:pt x="163" y="295"/>
                  </a:cubicBezTo>
                  <a:cubicBezTo>
                    <a:pt x="163" y="295"/>
                    <a:pt x="163" y="295"/>
                    <a:pt x="163" y="295"/>
                  </a:cubicBezTo>
                  <a:cubicBezTo>
                    <a:pt x="162" y="295"/>
                    <a:pt x="162" y="295"/>
                    <a:pt x="162" y="295"/>
                  </a:cubicBezTo>
                  <a:cubicBezTo>
                    <a:pt x="161" y="295"/>
                    <a:pt x="161" y="295"/>
                    <a:pt x="161" y="295"/>
                  </a:cubicBezTo>
                  <a:cubicBezTo>
                    <a:pt x="161" y="295"/>
                    <a:pt x="161" y="295"/>
                    <a:pt x="161" y="295"/>
                  </a:cubicBezTo>
                  <a:cubicBezTo>
                    <a:pt x="161" y="295"/>
                    <a:pt x="160" y="295"/>
                    <a:pt x="160" y="295"/>
                  </a:cubicBezTo>
                  <a:cubicBezTo>
                    <a:pt x="161" y="294"/>
                    <a:pt x="161" y="294"/>
                    <a:pt x="161" y="294"/>
                  </a:cubicBezTo>
                  <a:cubicBezTo>
                    <a:pt x="157" y="275"/>
                    <a:pt x="154" y="256"/>
                    <a:pt x="151" y="238"/>
                  </a:cubicBezTo>
                  <a:cubicBezTo>
                    <a:pt x="150" y="226"/>
                    <a:pt x="148" y="215"/>
                    <a:pt x="146" y="203"/>
                  </a:cubicBezTo>
                  <a:cubicBezTo>
                    <a:pt x="146" y="202"/>
                    <a:pt x="146" y="202"/>
                    <a:pt x="146" y="202"/>
                  </a:cubicBezTo>
                  <a:cubicBezTo>
                    <a:pt x="146" y="216"/>
                    <a:pt x="145" y="231"/>
                    <a:pt x="146" y="245"/>
                  </a:cubicBezTo>
                  <a:cubicBezTo>
                    <a:pt x="146" y="248"/>
                    <a:pt x="147" y="251"/>
                    <a:pt x="147" y="255"/>
                  </a:cubicBezTo>
                  <a:cubicBezTo>
                    <a:pt x="148" y="277"/>
                    <a:pt x="150" y="299"/>
                    <a:pt x="145" y="322"/>
                  </a:cubicBezTo>
                  <a:cubicBezTo>
                    <a:pt x="143" y="334"/>
                    <a:pt x="143" y="347"/>
                    <a:pt x="144" y="360"/>
                  </a:cubicBezTo>
                  <a:cubicBezTo>
                    <a:pt x="144" y="366"/>
                    <a:pt x="144" y="372"/>
                    <a:pt x="144" y="378"/>
                  </a:cubicBezTo>
                  <a:cubicBezTo>
                    <a:pt x="144" y="382"/>
                    <a:pt x="144" y="385"/>
                    <a:pt x="144" y="389"/>
                  </a:cubicBezTo>
                  <a:cubicBezTo>
                    <a:pt x="144" y="401"/>
                    <a:pt x="144" y="414"/>
                    <a:pt x="142" y="426"/>
                  </a:cubicBezTo>
                  <a:cubicBezTo>
                    <a:pt x="141" y="432"/>
                    <a:pt x="140" y="439"/>
                    <a:pt x="138" y="445"/>
                  </a:cubicBezTo>
                  <a:cubicBezTo>
                    <a:pt x="136" y="452"/>
                    <a:pt x="134" y="460"/>
                    <a:pt x="134" y="468"/>
                  </a:cubicBezTo>
                  <a:cubicBezTo>
                    <a:pt x="134" y="474"/>
                    <a:pt x="137" y="480"/>
                    <a:pt x="141" y="486"/>
                  </a:cubicBezTo>
                  <a:cubicBezTo>
                    <a:pt x="142" y="489"/>
                    <a:pt x="144" y="492"/>
                    <a:pt x="145" y="495"/>
                  </a:cubicBezTo>
                  <a:cubicBezTo>
                    <a:pt x="146" y="496"/>
                    <a:pt x="146" y="496"/>
                    <a:pt x="146" y="496"/>
                  </a:cubicBezTo>
                  <a:lnTo>
                    <a:pt x="109" y="50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de-DE" dirty="0">
                <a:solidFill>
                  <a:srgbClr val="C00000"/>
                </a:solidFill>
              </a:endParaRPr>
            </a:p>
          </p:txBody>
        </p:sp>
      </p:grpSp>
      <p:sp>
        <p:nvSpPr>
          <p:cNvPr id="84" name="Rechteck 83"/>
          <p:cNvSpPr/>
          <p:nvPr/>
        </p:nvSpPr>
        <p:spPr bwMode="auto">
          <a:xfrm>
            <a:off x="2129466" y="4300414"/>
            <a:ext cx="158455" cy="48577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3200" b="0" i="0" u="none" strike="noStrike" cap="none" normalizeH="0" baseline="0" dirty="0">
              <a:ln>
                <a:noFill/>
              </a:ln>
              <a:solidFill>
                <a:schemeClr val="tx1"/>
              </a:solidFill>
              <a:effectLst/>
              <a:latin typeface="Tahoma" pitchFamily="34" charset="0"/>
            </a:endParaRPr>
          </a:p>
        </p:txBody>
      </p:sp>
      <p:grpSp>
        <p:nvGrpSpPr>
          <p:cNvPr id="72" name="Group 17"/>
          <p:cNvGrpSpPr>
            <a:grpSpLocks noChangeAspect="1"/>
          </p:cNvGrpSpPr>
          <p:nvPr/>
        </p:nvGrpSpPr>
        <p:grpSpPr bwMode="auto">
          <a:xfrm>
            <a:off x="4641167" y="2182140"/>
            <a:ext cx="2609167" cy="474677"/>
            <a:chOff x="3232" y="2223"/>
            <a:chExt cx="1682" cy="306"/>
          </a:xfrm>
        </p:grpSpPr>
        <p:sp>
          <p:nvSpPr>
            <p:cNvPr id="73" name="AutoShape 16"/>
            <p:cNvSpPr>
              <a:spLocks noChangeAspect="1" noChangeArrowheads="1" noTextEdit="1"/>
            </p:cNvSpPr>
            <p:nvPr/>
          </p:nvSpPr>
          <p:spPr bwMode="auto">
            <a:xfrm>
              <a:off x="3233" y="2224"/>
              <a:ext cx="168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4" name="Freeform 18"/>
            <p:cNvSpPr>
              <a:spLocks/>
            </p:cNvSpPr>
            <p:nvPr/>
          </p:nvSpPr>
          <p:spPr bwMode="auto">
            <a:xfrm>
              <a:off x="3232" y="2223"/>
              <a:ext cx="164" cy="306"/>
            </a:xfrm>
            <a:custGeom>
              <a:avLst/>
              <a:gdLst>
                <a:gd name="T0" fmla="*/ 60 w 168"/>
                <a:gd name="T1" fmla="*/ 0 h 310"/>
                <a:gd name="T2" fmla="*/ 33 w 168"/>
                <a:gd name="T3" fmla="*/ 43 h 310"/>
                <a:gd name="T4" fmla="*/ 42 w 168"/>
                <a:gd name="T5" fmla="*/ 60 h 310"/>
                <a:gd name="T6" fmla="*/ 44 w 168"/>
                <a:gd name="T7" fmla="*/ 73 h 310"/>
                <a:gd name="T8" fmla="*/ 24 w 168"/>
                <a:gd name="T9" fmla="*/ 80 h 310"/>
                <a:gd name="T10" fmla="*/ 9 w 168"/>
                <a:gd name="T11" fmla="*/ 103 h 310"/>
                <a:gd name="T12" fmla="*/ 3 w 168"/>
                <a:gd name="T13" fmla="*/ 129 h 310"/>
                <a:gd name="T14" fmla="*/ 25 w 168"/>
                <a:gd name="T15" fmla="*/ 138 h 310"/>
                <a:gd name="T16" fmla="*/ 27 w 168"/>
                <a:gd name="T17" fmla="*/ 162 h 310"/>
                <a:gd name="T18" fmla="*/ 24 w 168"/>
                <a:gd name="T19" fmla="*/ 178 h 310"/>
                <a:gd name="T20" fmla="*/ 21 w 168"/>
                <a:gd name="T21" fmla="*/ 189 h 310"/>
                <a:gd name="T22" fmla="*/ 23 w 168"/>
                <a:gd name="T23" fmla="*/ 204 h 310"/>
                <a:gd name="T24" fmla="*/ 23 w 168"/>
                <a:gd name="T25" fmla="*/ 239 h 310"/>
                <a:gd name="T26" fmla="*/ 21 w 168"/>
                <a:gd name="T27" fmla="*/ 268 h 310"/>
                <a:gd name="T28" fmla="*/ 27 w 168"/>
                <a:gd name="T29" fmla="*/ 307 h 310"/>
                <a:gd name="T30" fmla="*/ 43 w 168"/>
                <a:gd name="T31" fmla="*/ 310 h 310"/>
                <a:gd name="T32" fmla="*/ 47 w 168"/>
                <a:gd name="T33" fmla="*/ 309 h 310"/>
                <a:gd name="T34" fmla="*/ 52 w 168"/>
                <a:gd name="T35" fmla="*/ 309 h 310"/>
                <a:gd name="T36" fmla="*/ 44 w 168"/>
                <a:gd name="T37" fmla="*/ 276 h 310"/>
                <a:gd name="T38" fmla="*/ 53 w 168"/>
                <a:gd name="T39" fmla="*/ 237 h 310"/>
                <a:gd name="T40" fmla="*/ 57 w 168"/>
                <a:gd name="T41" fmla="*/ 221 h 310"/>
                <a:gd name="T42" fmla="*/ 65 w 168"/>
                <a:gd name="T43" fmla="*/ 222 h 310"/>
                <a:gd name="T44" fmla="*/ 76 w 168"/>
                <a:gd name="T45" fmla="*/ 216 h 310"/>
                <a:gd name="T46" fmla="*/ 85 w 168"/>
                <a:gd name="T47" fmla="*/ 224 h 310"/>
                <a:gd name="T48" fmla="*/ 95 w 168"/>
                <a:gd name="T49" fmla="*/ 239 h 310"/>
                <a:gd name="T50" fmla="*/ 102 w 168"/>
                <a:gd name="T51" fmla="*/ 260 h 310"/>
                <a:gd name="T52" fmla="*/ 115 w 168"/>
                <a:gd name="T53" fmla="*/ 289 h 310"/>
                <a:gd name="T54" fmla="*/ 139 w 168"/>
                <a:gd name="T55" fmla="*/ 297 h 310"/>
                <a:gd name="T56" fmla="*/ 147 w 168"/>
                <a:gd name="T57" fmla="*/ 288 h 310"/>
                <a:gd name="T58" fmla="*/ 126 w 168"/>
                <a:gd name="T59" fmla="*/ 275 h 310"/>
                <a:gd name="T60" fmla="*/ 123 w 168"/>
                <a:gd name="T61" fmla="*/ 246 h 310"/>
                <a:gd name="T62" fmla="*/ 115 w 168"/>
                <a:gd name="T63" fmla="*/ 216 h 310"/>
                <a:gd name="T64" fmla="*/ 106 w 168"/>
                <a:gd name="T65" fmla="*/ 191 h 310"/>
                <a:gd name="T66" fmla="*/ 92 w 168"/>
                <a:gd name="T67" fmla="*/ 166 h 310"/>
                <a:gd name="T68" fmla="*/ 96 w 168"/>
                <a:gd name="T69" fmla="*/ 144 h 310"/>
                <a:gd name="T70" fmla="*/ 99 w 168"/>
                <a:gd name="T71" fmla="*/ 108 h 310"/>
                <a:gd name="T72" fmla="*/ 118 w 168"/>
                <a:gd name="T73" fmla="*/ 112 h 310"/>
                <a:gd name="T74" fmla="*/ 147 w 168"/>
                <a:gd name="T75" fmla="*/ 87 h 310"/>
                <a:gd name="T76" fmla="*/ 164 w 168"/>
                <a:gd name="T77" fmla="*/ 78 h 310"/>
                <a:gd name="T78" fmla="*/ 168 w 168"/>
                <a:gd name="T79" fmla="*/ 75 h 310"/>
                <a:gd name="T80" fmla="*/ 164 w 168"/>
                <a:gd name="T81" fmla="*/ 67 h 310"/>
                <a:gd name="T82" fmla="*/ 152 w 168"/>
                <a:gd name="T83" fmla="*/ 65 h 310"/>
                <a:gd name="T84" fmla="*/ 111 w 168"/>
                <a:gd name="T85" fmla="*/ 90 h 310"/>
                <a:gd name="T86" fmla="*/ 101 w 168"/>
                <a:gd name="T87" fmla="*/ 82 h 310"/>
                <a:gd name="T88" fmla="*/ 98 w 168"/>
                <a:gd name="T89" fmla="*/ 82 h 310"/>
                <a:gd name="T90" fmla="*/ 90 w 168"/>
                <a:gd name="T91" fmla="*/ 76 h 310"/>
                <a:gd name="T92" fmla="*/ 101 w 168"/>
                <a:gd name="T93" fmla="*/ 61 h 310"/>
                <a:gd name="T94" fmla="*/ 102 w 168"/>
                <a:gd name="T95" fmla="*/ 40 h 310"/>
                <a:gd name="T96" fmla="*/ 88 w 168"/>
                <a:gd name="T97" fmla="*/ 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310">
                  <a:moveTo>
                    <a:pt x="75" y="0"/>
                  </a:moveTo>
                  <a:cubicBezTo>
                    <a:pt x="60" y="0"/>
                    <a:pt x="60" y="0"/>
                    <a:pt x="60" y="0"/>
                  </a:cubicBezTo>
                  <a:cubicBezTo>
                    <a:pt x="56" y="3"/>
                    <a:pt x="53" y="1"/>
                    <a:pt x="49" y="3"/>
                  </a:cubicBezTo>
                  <a:cubicBezTo>
                    <a:pt x="36" y="7"/>
                    <a:pt x="29" y="26"/>
                    <a:pt x="33" y="43"/>
                  </a:cubicBezTo>
                  <a:cubicBezTo>
                    <a:pt x="33" y="45"/>
                    <a:pt x="35" y="49"/>
                    <a:pt x="37" y="52"/>
                  </a:cubicBezTo>
                  <a:cubicBezTo>
                    <a:pt x="38" y="55"/>
                    <a:pt x="40" y="58"/>
                    <a:pt x="42" y="60"/>
                  </a:cubicBezTo>
                  <a:cubicBezTo>
                    <a:pt x="45" y="62"/>
                    <a:pt x="51" y="62"/>
                    <a:pt x="50" y="68"/>
                  </a:cubicBezTo>
                  <a:cubicBezTo>
                    <a:pt x="50" y="71"/>
                    <a:pt x="47" y="71"/>
                    <a:pt x="44" y="73"/>
                  </a:cubicBezTo>
                  <a:cubicBezTo>
                    <a:pt x="41" y="74"/>
                    <a:pt x="38" y="76"/>
                    <a:pt x="36" y="77"/>
                  </a:cubicBezTo>
                  <a:cubicBezTo>
                    <a:pt x="31" y="78"/>
                    <a:pt x="28" y="78"/>
                    <a:pt x="24" y="80"/>
                  </a:cubicBezTo>
                  <a:cubicBezTo>
                    <a:pt x="18" y="83"/>
                    <a:pt x="18" y="90"/>
                    <a:pt x="15" y="96"/>
                  </a:cubicBezTo>
                  <a:cubicBezTo>
                    <a:pt x="13" y="99"/>
                    <a:pt x="11" y="100"/>
                    <a:pt x="9" y="103"/>
                  </a:cubicBezTo>
                  <a:cubicBezTo>
                    <a:pt x="8" y="105"/>
                    <a:pt x="7" y="108"/>
                    <a:pt x="6" y="110"/>
                  </a:cubicBezTo>
                  <a:cubicBezTo>
                    <a:pt x="4" y="115"/>
                    <a:pt x="0" y="123"/>
                    <a:pt x="3" y="129"/>
                  </a:cubicBezTo>
                  <a:cubicBezTo>
                    <a:pt x="5" y="135"/>
                    <a:pt x="12" y="138"/>
                    <a:pt x="19" y="138"/>
                  </a:cubicBezTo>
                  <a:cubicBezTo>
                    <a:pt x="21" y="138"/>
                    <a:pt x="23" y="138"/>
                    <a:pt x="25" y="138"/>
                  </a:cubicBezTo>
                  <a:cubicBezTo>
                    <a:pt x="26" y="141"/>
                    <a:pt x="24" y="146"/>
                    <a:pt x="24" y="151"/>
                  </a:cubicBezTo>
                  <a:cubicBezTo>
                    <a:pt x="25" y="155"/>
                    <a:pt x="27" y="159"/>
                    <a:pt x="27" y="162"/>
                  </a:cubicBezTo>
                  <a:cubicBezTo>
                    <a:pt x="27" y="165"/>
                    <a:pt x="25" y="168"/>
                    <a:pt x="24" y="171"/>
                  </a:cubicBezTo>
                  <a:cubicBezTo>
                    <a:pt x="24" y="173"/>
                    <a:pt x="25" y="176"/>
                    <a:pt x="24" y="178"/>
                  </a:cubicBezTo>
                  <a:cubicBezTo>
                    <a:pt x="24" y="181"/>
                    <a:pt x="22" y="183"/>
                    <a:pt x="21" y="185"/>
                  </a:cubicBezTo>
                  <a:cubicBezTo>
                    <a:pt x="21" y="186"/>
                    <a:pt x="21" y="188"/>
                    <a:pt x="21" y="189"/>
                  </a:cubicBezTo>
                  <a:cubicBezTo>
                    <a:pt x="21" y="190"/>
                    <a:pt x="20" y="192"/>
                    <a:pt x="20" y="193"/>
                  </a:cubicBezTo>
                  <a:cubicBezTo>
                    <a:pt x="20" y="197"/>
                    <a:pt x="22" y="200"/>
                    <a:pt x="23" y="204"/>
                  </a:cubicBezTo>
                  <a:cubicBezTo>
                    <a:pt x="24" y="212"/>
                    <a:pt x="23" y="223"/>
                    <a:pt x="23" y="232"/>
                  </a:cubicBezTo>
                  <a:cubicBezTo>
                    <a:pt x="23" y="234"/>
                    <a:pt x="23" y="236"/>
                    <a:pt x="23" y="239"/>
                  </a:cubicBezTo>
                  <a:cubicBezTo>
                    <a:pt x="23" y="243"/>
                    <a:pt x="20" y="246"/>
                    <a:pt x="19" y="251"/>
                  </a:cubicBezTo>
                  <a:cubicBezTo>
                    <a:pt x="19" y="257"/>
                    <a:pt x="20" y="262"/>
                    <a:pt x="21" y="268"/>
                  </a:cubicBezTo>
                  <a:cubicBezTo>
                    <a:pt x="22" y="273"/>
                    <a:pt x="24" y="278"/>
                    <a:pt x="25" y="283"/>
                  </a:cubicBezTo>
                  <a:cubicBezTo>
                    <a:pt x="26" y="290"/>
                    <a:pt x="23" y="303"/>
                    <a:pt x="27" y="307"/>
                  </a:cubicBezTo>
                  <a:cubicBezTo>
                    <a:pt x="30" y="310"/>
                    <a:pt x="37" y="308"/>
                    <a:pt x="39" y="310"/>
                  </a:cubicBezTo>
                  <a:cubicBezTo>
                    <a:pt x="43" y="310"/>
                    <a:pt x="43" y="310"/>
                    <a:pt x="43" y="310"/>
                  </a:cubicBezTo>
                  <a:cubicBezTo>
                    <a:pt x="44" y="309"/>
                    <a:pt x="45" y="309"/>
                    <a:pt x="45" y="309"/>
                  </a:cubicBezTo>
                  <a:cubicBezTo>
                    <a:pt x="46" y="309"/>
                    <a:pt x="47" y="309"/>
                    <a:pt x="47" y="309"/>
                  </a:cubicBezTo>
                  <a:cubicBezTo>
                    <a:pt x="48" y="310"/>
                    <a:pt x="49" y="310"/>
                    <a:pt x="49" y="310"/>
                  </a:cubicBezTo>
                  <a:cubicBezTo>
                    <a:pt x="50" y="310"/>
                    <a:pt x="51" y="309"/>
                    <a:pt x="52" y="309"/>
                  </a:cubicBezTo>
                  <a:cubicBezTo>
                    <a:pt x="53" y="301"/>
                    <a:pt x="47" y="297"/>
                    <a:pt x="46" y="290"/>
                  </a:cubicBezTo>
                  <a:cubicBezTo>
                    <a:pt x="45" y="286"/>
                    <a:pt x="44" y="281"/>
                    <a:pt x="44" y="276"/>
                  </a:cubicBezTo>
                  <a:cubicBezTo>
                    <a:pt x="43" y="267"/>
                    <a:pt x="47" y="252"/>
                    <a:pt x="48" y="245"/>
                  </a:cubicBezTo>
                  <a:cubicBezTo>
                    <a:pt x="49" y="242"/>
                    <a:pt x="52" y="240"/>
                    <a:pt x="53" y="237"/>
                  </a:cubicBezTo>
                  <a:cubicBezTo>
                    <a:pt x="55" y="231"/>
                    <a:pt x="53" y="226"/>
                    <a:pt x="57" y="221"/>
                  </a:cubicBezTo>
                  <a:cubicBezTo>
                    <a:pt x="57" y="221"/>
                    <a:pt x="57" y="221"/>
                    <a:pt x="57" y="221"/>
                  </a:cubicBezTo>
                  <a:cubicBezTo>
                    <a:pt x="58" y="221"/>
                    <a:pt x="60" y="222"/>
                    <a:pt x="61" y="222"/>
                  </a:cubicBezTo>
                  <a:cubicBezTo>
                    <a:pt x="62" y="222"/>
                    <a:pt x="64" y="222"/>
                    <a:pt x="65" y="222"/>
                  </a:cubicBezTo>
                  <a:cubicBezTo>
                    <a:pt x="66" y="222"/>
                    <a:pt x="67" y="222"/>
                    <a:pt x="68" y="221"/>
                  </a:cubicBezTo>
                  <a:cubicBezTo>
                    <a:pt x="70" y="221"/>
                    <a:pt x="73" y="216"/>
                    <a:pt x="76" y="216"/>
                  </a:cubicBezTo>
                  <a:cubicBezTo>
                    <a:pt x="76" y="216"/>
                    <a:pt x="76" y="216"/>
                    <a:pt x="76" y="216"/>
                  </a:cubicBezTo>
                  <a:cubicBezTo>
                    <a:pt x="77" y="217"/>
                    <a:pt x="83" y="221"/>
                    <a:pt x="85" y="224"/>
                  </a:cubicBezTo>
                  <a:cubicBezTo>
                    <a:pt x="86" y="226"/>
                    <a:pt x="88" y="231"/>
                    <a:pt x="90" y="234"/>
                  </a:cubicBezTo>
                  <a:cubicBezTo>
                    <a:pt x="91" y="236"/>
                    <a:pt x="94" y="237"/>
                    <a:pt x="95" y="239"/>
                  </a:cubicBezTo>
                  <a:cubicBezTo>
                    <a:pt x="95" y="240"/>
                    <a:pt x="95" y="242"/>
                    <a:pt x="95" y="243"/>
                  </a:cubicBezTo>
                  <a:cubicBezTo>
                    <a:pt x="96" y="248"/>
                    <a:pt x="99" y="255"/>
                    <a:pt x="102" y="260"/>
                  </a:cubicBezTo>
                  <a:cubicBezTo>
                    <a:pt x="104" y="266"/>
                    <a:pt x="106" y="272"/>
                    <a:pt x="108" y="278"/>
                  </a:cubicBezTo>
                  <a:cubicBezTo>
                    <a:pt x="109" y="285"/>
                    <a:pt x="110" y="287"/>
                    <a:pt x="115" y="289"/>
                  </a:cubicBezTo>
                  <a:cubicBezTo>
                    <a:pt x="118" y="291"/>
                    <a:pt x="123" y="292"/>
                    <a:pt x="128" y="293"/>
                  </a:cubicBezTo>
                  <a:cubicBezTo>
                    <a:pt x="130" y="294"/>
                    <a:pt x="135" y="297"/>
                    <a:pt x="139" y="297"/>
                  </a:cubicBezTo>
                  <a:cubicBezTo>
                    <a:pt x="142" y="297"/>
                    <a:pt x="144" y="296"/>
                    <a:pt x="144" y="292"/>
                  </a:cubicBezTo>
                  <a:cubicBezTo>
                    <a:pt x="145" y="290"/>
                    <a:pt x="147" y="290"/>
                    <a:pt x="147" y="288"/>
                  </a:cubicBezTo>
                  <a:cubicBezTo>
                    <a:pt x="147" y="283"/>
                    <a:pt x="140" y="282"/>
                    <a:pt x="136" y="280"/>
                  </a:cubicBezTo>
                  <a:cubicBezTo>
                    <a:pt x="132" y="278"/>
                    <a:pt x="127" y="278"/>
                    <a:pt x="126" y="275"/>
                  </a:cubicBezTo>
                  <a:cubicBezTo>
                    <a:pt x="125" y="273"/>
                    <a:pt x="126" y="268"/>
                    <a:pt x="125" y="264"/>
                  </a:cubicBezTo>
                  <a:cubicBezTo>
                    <a:pt x="125" y="258"/>
                    <a:pt x="124" y="252"/>
                    <a:pt x="123" y="246"/>
                  </a:cubicBezTo>
                  <a:cubicBezTo>
                    <a:pt x="121" y="240"/>
                    <a:pt x="119" y="235"/>
                    <a:pt x="117" y="230"/>
                  </a:cubicBezTo>
                  <a:cubicBezTo>
                    <a:pt x="116" y="225"/>
                    <a:pt x="116" y="220"/>
                    <a:pt x="115" y="216"/>
                  </a:cubicBezTo>
                  <a:cubicBezTo>
                    <a:pt x="114" y="214"/>
                    <a:pt x="113" y="212"/>
                    <a:pt x="112" y="210"/>
                  </a:cubicBezTo>
                  <a:cubicBezTo>
                    <a:pt x="109" y="204"/>
                    <a:pt x="108" y="197"/>
                    <a:pt x="106" y="191"/>
                  </a:cubicBezTo>
                  <a:cubicBezTo>
                    <a:pt x="103" y="186"/>
                    <a:pt x="99" y="182"/>
                    <a:pt x="96" y="177"/>
                  </a:cubicBezTo>
                  <a:cubicBezTo>
                    <a:pt x="90" y="176"/>
                    <a:pt x="91" y="172"/>
                    <a:pt x="92" y="166"/>
                  </a:cubicBezTo>
                  <a:cubicBezTo>
                    <a:pt x="93" y="163"/>
                    <a:pt x="93" y="160"/>
                    <a:pt x="93" y="157"/>
                  </a:cubicBezTo>
                  <a:cubicBezTo>
                    <a:pt x="94" y="153"/>
                    <a:pt x="95" y="148"/>
                    <a:pt x="96" y="144"/>
                  </a:cubicBezTo>
                  <a:cubicBezTo>
                    <a:pt x="96" y="141"/>
                    <a:pt x="95" y="138"/>
                    <a:pt x="95" y="136"/>
                  </a:cubicBezTo>
                  <a:cubicBezTo>
                    <a:pt x="95" y="125"/>
                    <a:pt x="96" y="115"/>
                    <a:pt x="99" y="108"/>
                  </a:cubicBezTo>
                  <a:cubicBezTo>
                    <a:pt x="105" y="110"/>
                    <a:pt x="110" y="112"/>
                    <a:pt x="115" y="112"/>
                  </a:cubicBezTo>
                  <a:cubicBezTo>
                    <a:pt x="116" y="112"/>
                    <a:pt x="117" y="112"/>
                    <a:pt x="118" y="112"/>
                  </a:cubicBezTo>
                  <a:cubicBezTo>
                    <a:pt x="127" y="110"/>
                    <a:pt x="135" y="100"/>
                    <a:pt x="141" y="94"/>
                  </a:cubicBezTo>
                  <a:cubicBezTo>
                    <a:pt x="143" y="91"/>
                    <a:pt x="145" y="88"/>
                    <a:pt x="147" y="87"/>
                  </a:cubicBezTo>
                  <a:cubicBezTo>
                    <a:pt x="149" y="85"/>
                    <a:pt x="152" y="85"/>
                    <a:pt x="154" y="84"/>
                  </a:cubicBezTo>
                  <a:cubicBezTo>
                    <a:pt x="158" y="82"/>
                    <a:pt x="160" y="78"/>
                    <a:pt x="164" y="78"/>
                  </a:cubicBezTo>
                  <a:cubicBezTo>
                    <a:pt x="165" y="78"/>
                    <a:pt x="166" y="78"/>
                    <a:pt x="166" y="78"/>
                  </a:cubicBezTo>
                  <a:cubicBezTo>
                    <a:pt x="167" y="77"/>
                    <a:pt x="167" y="75"/>
                    <a:pt x="168" y="75"/>
                  </a:cubicBezTo>
                  <a:cubicBezTo>
                    <a:pt x="168" y="73"/>
                    <a:pt x="168" y="73"/>
                    <a:pt x="168" y="73"/>
                  </a:cubicBezTo>
                  <a:cubicBezTo>
                    <a:pt x="167" y="71"/>
                    <a:pt x="166" y="68"/>
                    <a:pt x="164" y="67"/>
                  </a:cubicBezTo>
                  <a:cubicBezTo>
                    <a:pt x="160" y="66"/>
                    <a:pt x="157" y="65"/>
                    <a:pt x="154" y="65"/>
                  </a:cubicBezTo>
                  <a:cubicBezTo>
                    <a:pt x="153" y="65"/>
                    <a:pt x="153" y="65"/>
                    <a:pt x="152" y="65"/>
                  </a:cubicBezTo>
                  <a:cubicBezTo>
                    <a:pt x="146" y="66"/>
                    <a:pt x="141" y="71"/>
                    <a:pt x="137" y="75"/>
                  </a:cubicBezTo>
                  <a:cubicBezTo>
                    <a:pt x="129" y="80"/>
                    <a:pt x="121" y="85"/>
                    <a:pt x="111" y="90"/>
                  </a:cubicBezTo>
                  <a:cubicBezTo>
                    <a:pt x="108" y="89"/>
                    <a:pt x="108" y="84"/>
                    <a:pt x="103" y="82"/>
                  </a:cubicBezTo>
                  <a:cubicBezTo>
                    <a:pt x="102" y="82"/>
                    <a:pt x="101" y="82"/>
                    <a:pt x="101" y="82"/>
                  </a:cubicBezTo>
                  <a:cubicBezTo>
                    <a:pt x="100" y="82"/>
                    <a:pt x="100" y="82"/>
                    <a:pt x="99" y="82"/>
                  </a:cubicBezTo>
                  <a:cubicBezTo>
                    <a:pt x="99" y="82"/>
                    <a:pt x="98" y="82"/>
                    <a:pt x="98" y="82"/>
                  </a:cubicBezTo>
                  <a:cubicBezTo>
                    <a:pt x="97" y="82"/>
                    <a:pt x="97" y="82"/>
                    <a:pt x="96" y="82"/>
                  </a:cubicBezTo>
                  <a:cubicBezTo>
                    <a:pt x="93" y="81"/>
                    <a:pt x="90" y="78"/>
                    <a:pt x="90" y="76"/>
                  </a:cubicBezTo>
                  <a:cubicBezTo>
                    <a:pt x="91" y="74"/>
                    <a:pt x="95" y="73"/>
                    <a:pt x="96" y="71"/>
                  </a:cubicBezTo>
                  <a:cubicBezTo>
                    <a:pt x="96" y="67"/>
                    <a:pt x="100" y="65"/>
                    <a:pt x="101" y="61"/>
                  </a:cubicBezTo>
                  <a:cubicBezTo>
                    <a:pt x="101" y="56"/>
                    <a:pt x="99" y="51"/>
                    <a:pt x="99" y="46"/>
                  </a:cubicBezTo>
                  <a:cubicBezTo>
                    <a:pt x="99" y="44"/>
                    <a:pt x="101" y="42"/>
                    <a:pt x="102" y="40"/>
                  </a:cubicBezTo>
                  <a:cubicBezTo>
                    <a:pt x="102" y="35"/>
                    <a:pt x="102" y="30"/>
                    <a:pt x="101" y="26"/>
                  </a:cubicBezTo>
                  <a:cubicBezTo>
                    <a:pt x="99" y="18"/>
                    <a:pt x="93" y="12"/>
                    <a:pt x="88" y="7"/>
                  </a:cubicBezTo>
                  <a:cubicBezTo>
                    <a:pt x="83" y="5"/>
                    <a:pt x="80" y="2"/>
                    <a:pt x="75"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5" name="Freeform 19"/>
            <p:cNvSpPr>
              <a:spLocks/>
            </p:cNvSpPr>
            <p:nvPr/>
          </p:nvSpPr>
          <p:spPr bwMode="auto">
            <a:xfrm>
              <a:off x="3405" y="2223"/>
              <a:ext cx="163" cy="306"/>
            </a:xfrm>
            <a:custGeom>
              <a:avLst/>
              <a:gdLst>
                <a:gd name="T0" fmla="*/ 59 w 167"/>
                <a:gd name="T1" fmla="*/ 0 h 310"/>
                <a:gd name="T2" fmla="*/ 32 w 167"/>
                <a:gd name="T3" fmla="*/ 43 h 310"/>
                <a:gd name="T4" fmla="*/ 41 w 167"/>
                <a:gd name="T5" fmla="*/ 60 h 310"/>
                <a:gd name="T6" fmla="*/ 43 w 167"/>
                <a:gd name="T7" fmla="*/ 73 h 310"/>
                <a:gd name="T8" fmla="*/ 23 w 167"/>
                <a:gd name="T9" fmla="*/ 80 h 310"/>
                <a:gd name="T10" fmla="*/ 8 w 167"/>
                <a:gd name="T11" fmla="*/ 103 h 310"/>
                <a:gd name="T12" fmla="*/ 2 w 167"/>
                <a:gd name="T13" fmla="*/ 129 h 310"/>
                <a:gd name="T14" fmla="*/ 24 w 167"/>
                <a:gd name="T15" fmla="*/ 138 h 310"/>
                <a:gd name="T16" fmla="*/ 26 w 167"/>
                <a:gd name="T17" fmla="*/ 162 h 310"/>
                <a:gd name="T18" fmla="*/ 23 w 167"/>
                <a:gd name="T19" fmla="*/ 178 h 310"/>
                <a:gd name="T20" fmla="*/ 20 w 167"/>
                <a:gd name="T21" fmla="*/ 189 h 310"/>
                <a:gd name="T22" fmla="*/ 22 w 167"/>
                <a:gd name="T23" fmla="*/ 204 h 310"/>
                <a:gd name="T24" fmla="*/ 22 w 167"/>
                <a:gd name="T25" fmla="*/ 239 h 310"/>
                <a:gd name="T26" fmla="*/ 20 w 167"/>
                <a:gd name="T27" fmla="*/ 268 h 310"/>
                <a:gd name="T28" fmla="*/ 27 w 167"/>
                <a:gd name="T29" fmla="*/ 307 h 310"/>
                <a:gd name="T30" fmla="*/ 42 w 167"/>
                <a:gd name="T31" fmla="*/ 310 h 310"/>
                <a:gd name="T32" fmla="*/ 46 w 167"/>
                <a:gd name="T33" fmla="*/ 309 h 310"/>
                <a:gd name="T34" fmla="*/ 51 w 167"/>
                <a:gd name="T35" fmla="*/ 309 h 310"/>
                <a:gd name="T36" fmla="*/ 43 w 167"/>
                <a:gd name="T37" fmla="*/ 276 h 310"/>
                <a:gd name="T38" fmla="*/ 53 w 167"/>
                <a:gd name="T39" fmla="*/ 237 h 310"/>
                <a:gd name="T40" fmla="*/ 56 w 167"/>
                <a:gd name="T41" fmla="*/ 221 h 310"/>
                <a:gd name="T42" fmla="*/ 64 w 167"/>
                <a:gd name="T43" fmla="*/ 222 h 310"/>
                <a:gd name="T44" fmla="*/ 75 w 167"/>
                <a:gd name="T45" fmla="*/ 216 h 310"/>
                <a:gd name="T46" fmla="*/ 84 w 167"/>
                <a:gd name="T47" fmla="*/ 224 h 310"/>
                <a:gd name="T48" fmla="*/ 94 w 167"/>
                <a:gd name="T49" fmla="*/ 239 h 310"/>
                <a:gd name="T50" fmla="*/ 101 w 167"/>
                <a:gd name="T51" fmla="*/ 260 h 310"/>
                <a:gd name="T52" fmla="*/ 114 w 167"/>
                <a:gd name="T53" fmla="*/ 289 h 310"/>
                <a:gd name="T54" fmla="*/ 138 w 167"/>
                <a:gd name="T55" fmla="*/ 297 h 310"/>
                <a:gd name="T56" fmla="*/ 146 w 167"/>
                <a:gd name="T57" fmla="*/ 288 h 310"/>
                <a:gd name="T58" fmla="*/ 125 w 167"/>
                <a:gd name="T59" fmla="*/ 275 h 310"/>
                <a:gd name="T60" fmla="*/ 122 w 167"/>
                <a:gd name="T61" fmla="*/ 246 h 310"/>
                <a:gd name="T62" fmla="*/ 114 w 167"/>
                <a:gd name="T63" fmla="*/ 216 h 310"/>
                <a:gd name="T64" fmla="*/ 105 w 167"/>
                <a:gd name="T65" fmla="*/ 191 h 310"/>
                <a:gd name="T66" fmla="*/ 91 w 167"/>
                <a:gd name="T67" fmla="*/ 166 h 310"/>
                <a:gd name="T68" fmla="*/ 95 w 167"/>
                <a:gd name="T69" fmla="*/ 144 h 310"/>
                <a:gd name="T70" fmla="*/ 98 w 167"/>
                <a:gd name="T71" fmla="*/ 108 h 310"/>
                <a:gd name="T72" fmla="*/ 117 w 167"/>
                <a:gd name="T73" fmla="*/ 112 h 310"/>
                <a:gd name="T74" fmla="*/ 146 w 167"/>
                <a:gd name="T75" fmla="*/ 87 h 310"/>
                <a:gd name="T76" fmla="*/ 163 w 167"/>
                <a:gd name="T77" fmla="*/ 78 h 310"/>
                <a:gd name="T78" fmla="*/ 167 w 167"/>
                <a:gd name="T79" fmla="*/ 75 h 310"/>
                <a:gd name="T80" fmla="*/ 163 w 167"/>
                <a:gd name="T81" fmla="*/ 67 h 310"/>
                <a:gd name="T82" fmla="*/ 151 w 167"/>
                <a:gd name="T83" fmla="*/ 65 h 310"/>
                <a:gd name="T84" fmla="*/ 111 w 167"/>
                <a:gd name="T85" fmla="*/ 90 h 310"/>
                <a:gd name="T86" fmla="*/ 100 w 167"/>
                <a:gd name="T87" fmla="*/ 82 h 310"/>
                <a:gd name="T88" fmla="*/ 97 w 167"/>
                <a:gd name="T89" fmla="*/ 82 h 310"/>
                <a:gd name="T90" fmla="*/ 90 w 167"/>
                <a:gd name="T91" fmla="*/ 76 h 310"/>
                <a:gd name="T92" fmla="*/ 100 w 167"/>
                <a:gd name="T93" fmla="*/ 61 h 310"/>
                <a:gd name="T94" fmla="*/ 101 w 167"/>
                <a:gd name="T95" fmla="*/ 40 h 310"/>
                <a:gd name="T96" fmla="*/ 87 w 167"/>
                <a:gd name="T97" fmla="*/ 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310">
                  <a:moveTo>
                    <a:pt x="75" y="0"/>
                  </a:moveTo>
                  <a:cubicBezTo>
                    <a:pt x="59" y="0"/>
                    <a:pt x="59" y="0"/>
                    <a:pt x="59" y="0"/>
                  </a:cubicBezTo>
                  <a:cubicBezTo>
                    <a:pt x="55" y="3"/>
                    <a:pt x="52" y="1"/>
                    <a:pt x="48" y="3"/>
                  </a:cubicBezTo>
                  <a:cubicBezTo>
                    <a:pt x="35" y="7"/>
                    <a:pt x="28" y="26"/>
                    <a:pt x="32" y="43"/>
                  </a:cubicBezTo>
                  <a:cubicBezTo>
                    <a:pt x="32" y="45"/>
                    <a:pt x="35" y="49"/>
                    <a:pt x="36" y="52"/>
                  </a:cubicBezTo>
                  <a:cubicBezTo>
                    <a:pt x="37" y="55"/>
                    <a:pt x="39" y="58"/>
                    <a:pt x="41" y="60"/>
                  </a:cubicBezTo>
                  <a:cubicBezTo>
                    <a:pt x="44" y="62"/>
                    <a:pt x="50" y="62"/>
                    <a:pt x="49" y="68"/>
                  </a:cubicBezTo>
                  <a:cubicBezTo>
                    <a:pt x="49" y="71"/>
                    <a:pt x="46" y="71"/>
                    <a:pt x="43" y="73"/>
                  </a:cubicBezTo>
                  <a:cubicBezTo>
                    <a:pt x="40" y="74"/>
                    <a:pt x="38" y="76"/>
                    <a:pt x="35" y="77"/>
                  </a:cubicBezTo>
                  <a:cubicBezTo>
                    <a:pt x="31" y="78"/>
                    <a:pt x="27" y="78"/>
                    <a:pt x="23" y="80"/>
                  </a:cubicBezTo>
                  <a:cubicBezTo>
                    <a:pt x="18" y="83"/>
                    <a:pt x="17" y="90"/>
                    <a:pt x="14" y="96"/>
                  </a:cubicBezTo>
                  <a:cubicBezTo>
                    <a:pt x="12" y="99"/>
                    <a:pt x="10" y="100"/>
                    <a:pt x="8" y="103"/>
                  </a:cubicBezTo>
                  <a:cubicBezTo>
                    <a:pt x="7" y="105"/>
                    <a:pt x="6" y="108"/>
                    <a:pt x="5" y="110"/>
                  </a:cubicBezTo>
                  <a:cubicBezTo>
                    <a:pt x="3" y="115"/>
                    <a:pt x="0" y="123"/>
                    <a:pt x="2" y="129"/>
                  </a:cubicBezTo>
                  <a:cubicBezTo>
                    <a:pt x="4" y="135"/>
                    <a:pt x="11" y="138"/>
                    <a:pt x="19" y="138"/>
                  </a:cubicBezTo>
                  <a:cubicBezTo>
                    <a:pt x="20" y="138"/>
                    <a:pt x="22" y="138"/>
                    <a:pt x="24" y="138"/>
                  </a:cubicBezTo>
                  <a:cubicBezTo>
                    <a:pt x="25" y="141"/>
                    <a:pt x="23" y="146"/>
                    <a:pt x="23" y="151"/>
                  </a:cubicBezTo>
                  <a:cubicBezTo>
                    <a:pt x="24" y="155"/>
                    <a:pt x="26" y="159"/>
                    <a:pt x="26" y="162"/>
                  </a:cubicBezTo>
                  <a:cubicBezTo>
                    <a:pt x="26" y="165"/>
                    <a:pt x="24" y="168"/>
                    <a:pt x="23" y="171"/>
                  </a:cubicBezTo>
                  <a:cubicBezTo>
                    <a:pt x="23" y="173"/>
                    <a:pt x="24" y="176"/>
                    <a:pt x="23" y="178"/>
                  </a:cubicBezTo>
                  <a:cubicBezTo>
                    <a:pt x="23" y="181"/>
                    <a:pt x="21" y="183"/>
                    <a:pt x="20" y="185"/>
                  </a:cubicBezTo>
                  <a:cubicBezTo>
                    <a:pt x="20" y="186"/>
                    <a:pt x="21" y="188"/>
                    <a:pt x="20" y="189"/>
                  </a:cubicBezTo>
                  <a:cubicBezTo>
                    <a:pt x="20" y="190"/>
                    <a:pt x="19" y="192"/>
                    <a:pt x="19" y="193"/>
                  </a:cubicBezTo>
                  <a:cubicBezTo>
                    <a:pt x="19" y="197"/>
                    <a:pt x="21" y="200"/>
                    <a:pt x="22" y="204"/>
                  </a:cubicBezTo>
                  <a:cubicBezTo>
                    <a:pt x="23" y="212"/>
                    <a:pt x="22" y="223"/>
                    <a:pt x="22" y="232"/>
                  </a:cubicBezTo>
                  <a:cubicBezTo>
                    <a:pt x="22" y="234"/>
                    <a:pt x="22" y="236"/>
                    <a:pt x="22" y="239"/>
                  </a:cubicBezTo>
                  <a:cubicBezTo>
                    <a:pt x="22" y="243"/>
                    <a:pt x="19" y="246"/>
                    <a:pt x="19" y="251"/>
                  </a:cubicBezTo>
                  <a:cubicBezTo>
                    <a:pt x="18" y="257"/>
                    <a:pt x="19" y="262"/>
                    <a:pt x="20" y="268"/>
                  </a:cubicBezTo>
                  <a:cubicBezTo>
                    <a:pt x="21" y="273"/>
                    <a:pt x="23" y="278"/>
                    <a:pt x="24" y="283"/>
                  </a:cubicBezTo>
                  <a:cubicBezTo>
                    <a:pt x="26" y="290"/>
                    <a:pt x="22" y="303"/>
                    <a:pt x="27" y="307"/>
                  </a:cubicBezTo>
                  <a:cubicBezTo>
                    <a:pt x="29" y="310"/>
                    <a:pt x="36" y="308"/>
                    <a:pt x="38" y="310"/>
                  </a:cubicBezTo>
                  <a:cubicBezTo>
                    <a:pt x="42" y="310"/>
                    <a:pt x="42" y="310"/>
                    <a:pt x="42" y="310"/>
                  </a:cubicBezTo>
                  <a:cubicBezTo>
                    <a:pt x="43" y="309"/>
                    <a:pt x="44" y="309"/>
                    <a:pt x="45" y="309"/>
                  </a:cubicBezTo>
                  <a:cubicBezTo>
                    <a:pt x="45" y="309"/>
                    <a:pt x="46" y="309"/>
                    <a:pt x="46" y="309"/>
                  </a:cubicBezTo>
                  <a:cubicBezTo>
                    <a:pt x="47" y="310"/>
                    <a:pt x="48" y="310"/>
                    <a:pt x="48" y="310"/>
                  </a:cubicBezTo>
                  <a:cubicBezTo>
                    <a:pt x="49" y="310"/>
                    <a:pt x="50" y="309"/>
                    <a:pt x="51" y="309"/>
                  </a:cubicBezTo>
                  <a:cubicBezTo>
                    <a:pt x="53" y="301"/>
                    <a:pt x="46" y="297"/>
                    <a:pt x="45" y="290"/>
                  </a:cubicBezTo>
                  <a:cubicBezTo>
                    <a:pt x="44" y="286"/>
                    <a:pt x="44" y="281"/>
                    <a:pt x="43" y="276"/>
                  </a:cubicBezTo>
                  <a:cubicBezTo>
                    <a:pt x="42" y="267"/>
                    <a:pt x="46" y="252"/>
                    <a:pt x="48" y="245"/>
                  </a:cubicBezTo>
                  <a:cubicBezTo>
                    <a:pt x="49" y="242"/>
                    <a:pt x="51" y="240"/>
                    <a:pt x="53" y="237"/>
                  </a:cubicBezTo>
                  <a:cubicBezTo>
                    <a:pt x="55" y="231"/>
                    <a:pt x="52" y="226"/>
                    <a:pt x="56" y="221"/>
                  </a:cubicBezTo>
                  <a:cubicBezTo>
                    <a:pt x="56" y="221"/>
                    <a:pt x="56" y="221"/>
                    <a:pt x="56" y="221"/>
                  </a:cubicBezTo>
                  <a:cubicBezTo>
                    <a:pt x="58" y="221"/>
                    <a:pt x="59" y="222"/>
                    <a:pt x="60" y="222"/>
                  </a:cubicBezTo>
                  <a:cubicBezTo>
                    <a:pt x="62" y="222"/>
                    <a:pt x="63" y="222"/>
                    <a:pt x="64" y="222"/>
                  </a:cubicBezTo>
                  <a:cubicBezTo>
                    <a:pt x="65" y="222"/>
                    <a:pt x="66" y="222"/>
                    <a:pt x="67" y="221"/>
                  </a:cubicBezTo>
                  <a:cubicBezTo>
                    <a:pt x="69" y="221"/>
                    <a:pt x="72" y="216"/>
                    <a:pt x="75" y="216"/>
                  </a:cubicBezTo>
                  <a:cubicBezTo>
                    <a:pt x="75" y="216"/>
                    <a:pt x="75" y="216"/>
                    <a:pt x="75" y="216"/>
                  </a:cubicBezTo>
                  <a:cubicBezTo>
                    <a:pt x="76" y="217"/>
                    <a:pt x="82" y="221"/>
                    <a:pt x="84" y="224"/>
                  </a:cubicBezTo>
                  <a:cubicBezTo>
                    <a:pt x="85" y="226"/>
                    <a:pt x="87" y="231"/>
                    <a:pt x="89" y="234"/>
                  </a:cubicBezTo>
                  <a:cubicBezTo>
                    <a:pt x="90" y="236"/>
                    <a:pt x="94" y="237"/>
                    <a:pt x="94" y="239"/>
                  </a:cubicBezTo>
                  <a:cubicBezTo>
                    <a:pt x="95" y="240"/>
                    <a:pt x="94" y="242"/>
                    <a:pt x="94" y="243"/>
                  </a:cubicBezTo>
                  <a:cubicBezTo>
                    <a:pt x="95" y="248"/>
                    <a:pt x="98" y="255"/>
                    <a:pt x="101" y="260"/>
                  </a:cubicBezTo>
                  <a:cubicBezTo>
                    <a:pt x="104" y="266"/>
                    <a:pt x="105" y="272"/>
                    <a:pt x="107" y="278"/>
                  </a:cubicBezTo>
                  <a:cubicBezTo>
                    <a:pt x="108" y="285"/>
                    <a:pt x="110" y="287"/>
                    <a:pt x="114" y="289"/>
                  </a:cubicBezTo>
                  <a:cubicBezTo>
                    <a:pt x="118" y="291"/>
                    <a:pt x="122" y="292"/>
                    <a:pt x="127" y="293"/>
                  </a:cubicBezTo>
                  <a:cubicBezTo>
                    <a:pt x="129" y="294"/>
                    <a:pt x="135" y="297"/>
                    <a:pt x="138" y="297"/>
                  </a:cubicBezTo>
                  <a:cubicBezTo>
                    <a:pt x="141" y="297"/>
                    <a:pt x="143" y="296"/>
                    <a:pt x="143" y="292"/>
                  </a:cubicBezTo>
                  <a:cubicBezTo>
                    <a:pt x="144" y="290"/>
                    <a:pt x="146" y="290"/>
                    <a:pt x="146" y="288"/>
                  </a:cubicBezTo>
                  <a:cubicBezTo>
                    <a:pt x="146" y="283"/>
                    <a:pt x="139" y="282"/>
                    <a:pt x="135" y="280"/>
                  </a:cubicBezTo>
                  <a:cubicBezTo>
                    <a:pt x="131" y="278"/>
                    <a:pt x="127" y="278"/>
                    <a:pt x="125" y="275"/>
                  </a:cubicBezTo>
                  <a:cubicBezTo>
                    <a:pt x="124" y="273"/>
                    <a:pt x="125" y="268"/>
                    <a:pt x="125" y="264"/>
                  </a:cubicBezTo>
                  <a:cubicBezTo>
                    <a:pt x="124" y="258"/>
                    <a:pt x="123" y="252"/>
                    <a:pt x="122" y="246"/>
                  </a:cubicBezTo>
                  <a:cubicBezTo>
                    <a:pt x="120" y="240"/>
                    <a:pt x="118" y="235"/>
                    <a:pt x="117" y="230"/>
                  </a:cubicBezTo>
                  <a:cubicBezTo>
                    <a:pt x="115" y="225"/>
                    <a:pt x="115" y="220"/>
                    <a:pt x="114" y="216"/>
                  </a:cubicBezTo>
                  <a:cubicBezTo>
                    <a:pt x="113" y="214"/>
                    <a:pt x="112" y="212"/>
                    <a:pt x="111" y="210"/>
                  </a:cubicBezTo>
                  <a:cubicBezTo>
                    <a:pt x="108" y="204"/>
                    <a:pt x="107" y="197"/>
                    <a:pt x="105" y="191"/>
                  </a:cubicBezTo>
                  <a:cubicBezTo>
                    <a:pt x="102" y="186"/>
                    <a:pt x="98" y="182"/>
                    <a:pt x="96" y="177"/>
                  </a:cubicBezTo>
                  <a:cubicBezTo>
                    <a:pt x="89" y="176"/>
                    <a:pt x="90" y="172"/>
                    <a:pt x="91" y="166"/>
                  </a:cubicBezTo>
                  <a:cubicBezTo>
                    <a:pt x="92" y="163"/>
                    <a:pt x="92" y="160"/>
                    <a:pt x="92" y="157"/>
                  </a:cubicBezTo>
                  <a:cubicBezTo>
                    <a:pt x="93" y="153"/>
                    <a:pt x="95" y="148"/>
                    <a:pt x="95" y="144"/>
                  </a:cubicBezTo>
                  <a:cubicBezTo>
                    <a:pt x="95" y="141"/>
                    <a:pt x="94" y="138"/>
                    <a:pt x="94" y="136"/>
                  </a:cubicBezTo>
                  <a:cubicBezTo>
                    <a:pt x="94" y="125"/>
                    <a:pt x="95" y="115"/>
                    <a:pt x="98" y="108"/>
                  </a:cubicBezTo>
                  <a:cubicBezTo>
                    <a:pt x="104" y="110"/>
                    <a:pt x="109" y="112"/>
                    <a:pt x="114" y="112"/>
                  </a:cubicBezTo>
                  <a:cubicBezTo>
                    <a:pt x="115" y="112"/>
                    <a:pt x="116" y="112"/>
                    <a:pt x="117" y="112"/>
                  </a:cubicBezTo>
                  <a:cubicBezTo>
                    <a:pt x="126" y="110"/>
                    <a:pt x="134" y="100"/>
                    <a:pt x="140" y="94"/>
                  </a:cubicBezTo>
                  <a:cubicBezTo>
                    <a:pt x="142" y="91"/>
                    <a:pt x="144" y="88"/>
                    <a:pt x="146" y="87"/>
                  </a:cubicBezTo>
                  <a:cubicBezTo>
                    <a:pt x="148" y="85"/>
                    <a:pt x="151" y="85"/>
                    <a:pt x="153" y="84"/>
                  </a:cubicBezTo>
                  <a:cubicBezTo>
                    <a:pt x="157" y="82"/>
                    <a:pt x="159" y="78"/>
                    <a:pt x="163" y="78"/>
                  </a:cubicBezTo>
                  <a:cubicBezTo>
                    <a:pt x="164" y="78"/>
                    <a:pt x="165" y="78"/>
                    <a:pt x="166" y="78"/>
                  </a:cubicBezTo>
                  <a:cubicBezTo>
                    <a:pt x="166" y="77"/>
                    <a:pt x="166" y="75"/>
                    <a:pt x="167" y="75"/>
                  </a:cubicBezTo>
                  <a:cubicBezTo>
                    <a:pt x="167" y="73"/>
                    <a:pt x="167" y="73"/>
                    <a:pt x="167" y="73"/>
                  </a:cubicBezTo>
                  <a:cubicBezTo>
                    <a:pt x="166" y="71"/>
                    <a:pt x="165" y="68"/>
                    <a:pt x="163" y="67"/>
                  </a:cubicBezTo>
                  <a:cubicBezTo>
                    <a:pt x="159" y="66"/>
                    <a:pt x="156" y="65"/>
                    <a:pt x="153" y="65"/>
                  </a:cubicBezTo>
                  <a:cubicBezTo>
                    <a:pt x="152" y="65"/>
                    <a:pt x="152" y="65"/>
                    <a:pt x="151" y="65"/>
                  </a:cubicBezTo>
                  <a:cubicBezTo>
                    <a:pt x="145" y="66"/>
                    <a:pt x="140" y="71"/>
                    <a:pt x="136" y="75"/>
                  </a:cubicBezTo>
                  <a:cubicBezTo>
                    <a:pt x="128" y="80"/>
                    <a:pt x="120" y="85"/>
                    <a:pt x="111" y="90"/>
                  </a:cubicBezTo>
                  <a:cubicBezTo>
                    <a:pt x="107" y="89"/>
                    <a:pt x="107" y="84"/>
                    <a:pt x="102" y="82"/>
                  </a:cubicBezTo>
                  <a:cubicBezTo>
                    <a:pt x="101" y="82"/>
                    <a:pt x="100" y="82"/>
                    <a:pt x="100" y="82"/>
                  </a:cubicBezTo>
                  <a:cubicBezTo>
                    <a:pt x="99" y="82"/>
                    <a:pt x="99" y="82"/>
                    <a:pt x="98" y="82"/>
                  </a:cubicBezTo>
                  <a:cubicBezTo>
                    <a:pt x="98" y="82"/>
                    <a:pt x="97" y="82"/>
                    <a:pt x="97" y="82"/>
                  </a:cubicBezTo>
                  <a:cubicBezTo>
                    <a:pt x="96" y="82"/>
                    <a:pt x="96" y="82"/>
                    <a:pt x="95" y="82"/>
                  </a:cubicBezTo>
                  <a:cubicBezTo>
                    <a:pt x="92" y="81"/>
                    <a:pt x="89" y="78"/>
                    <a:pt x="90" y="76"/>
                  </a:cubicBezTo>
                  <a:cubicBezTo>
                    <a:pt x="90" y="74"/>
                    <a:pt x="94" y="73"/>
                    <a:pt x="96" y="71"/>
                  </a:cubicBezTo>
                  <a:cubicBezTo>
                    <a:pt x="95" y="67"/>
                    <a:pt x="99" y="65"/>
                    <a:pt x="100" y="61"/>
                  </a:cubicBezTo>
                  <a:cubicBezTo>
                    <a:pt x="101" y="56"/>
                    <a:pt x="98" y="51"/>
                    <a:pt x="98" y="46"/>
                  </a:cubicBezTo>
                  <a:cubicBezTo>
                    <a:pt x="99" y="44"/>
                    <a:pt x="100" y="42"/>
                    <a:pt x="101" y="40"/>
                  </a:cubicBezTo>
                  <a:cubicBezTo>
                    <a:pt x="101" y="35"/>
                    <a:pt x="101" y="30"/>
                    <a:pt x="100" y="26"/>
                  </a:cubicBezTo>
                  <a:cubicBezTo>
                    <a:pt x="98" y="18"/>
                    <a:pt x="92" y="12"/>
                    <a:pt x="87" y="7"/>
                  </a:cubicBezTo>
                  <a:cubicBezTo>
                    <a:pt x="82" y="5"/>
                    <a:pt x="79" y="2"/>
                    <a:pt x="75"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6" name="Freeform 20"/>
            <p:cNvSpPr>
              <a:spLocks/>
            </p:cNvSpPr>
            <p:nvPr/>
          </p:nvSpPr>
          <p:spPr bwMode="auto">
            <a:xfrm>
              <a:off x="3565" y="2223"/>
              <a:ext cx="164" cy="306"/>
            </a:xfrm>
            <a:custGeom>
              <a:avLst/>
              <a:gdLst>
                <a:gd name="T0" fmla="*/ 59 w 167"/>
                <a:gd name="T1" fmla="*/ 0 h 310"/>
                <a:gd name="T2" fmla="*/ 32 w 167"/>
                <a:gd name="T3" fmla="*/ 43 h 310"/>
                <a:gd name="T4" fmla="*/ 41 w 167"/>
                <a:gd name="T5" fmla="*/ 60 h 310"/>
                <a:gd name="T6" fmla="*/ 43 w 167"/>
                <a:gd name="T7" fmla="*/ 73 h 310"/>
                <a:gd name="T8" fmla="*/ 23 w 167"/>
                <a:gd name="T9" fmla="*/ 80 h 310"/>
                <a:gd name="T10" fmla="*/ 9 w 167"/>
                <a:gd name="T11" fmla="*/ 103 h 310"/>
                <a:gd name="T12" fmla="*/ 2 w 167"/>
                <a:gd name="T13" fmla="*/ 129 h 310"/>
                <a:gd name="T14" fmla="*/ 24 w 167"/>
                <a:gd name="T15" fmla="*/ 138 h 310"/>
                <a:gd name="T16" fmla="*/ 26 w 167"/>
                <a:gd name="T17" fmla="*/ 162 h 310"/>
                <a:gd name="T18" fmla="*/ 23 w 167"/>
                <a:gd name="T19" fmla="*/ 178 h 310"/>
                <a:gd name="T20" fmla="*/ 20 w 167"/>
                <a:gd name="T21" fmla="*/ 189 h 310"/>
                <a:gd name="T22" fmla="*/ 22 w 167"/>
                <a:gd name="T23" fmla="*/ 204 h 310"/>
                <a:gd name="T24" fmla="*/ 22 w 167"/>
                <a:gd name="T25" fmla="*/ 239 h 310"/>
                <a:gd name="T26" fmla="*/ 20 w 167"/>
                <a:gd name="T27" fmla="*/ 268 h 310"/>
                <a:gd name="T28" fmla="*/ 27 w 167"/>
                <a:gd name="T29" fmla="*/ 307 h 310"/>
                <a:gd name="T30" fmla="*/ 43 w 167"/>
                <a:gd name="T31" fmla="*/ 310 h 310"/>
                <a:gd name="T32" fmla="*/ 47 w 167"/>
                <a:gd name="T33" fmla="*/ 309 h 310"/>
                <a:gd name="T34" fmla="*/ 51 w 167"/>
                <a:gd name="T35" fmla="*/ 309 h 310"/>
                <a:gd name="T36" fmla="*/ 43 w 167"/>
                <a:gd name="T37" fmla="*/ 276 h 310"/>
                <a:gd name="T38" fmla="*/ 53 w 167"/>
                <a:gd name="T39" fmla="*/ 237 h 310"/>
                <a:gd name="T40" fmla="*/ 56 w 167"/>
                <a:gd name="T41" fmla="*/ 221 h 310"/>
                <a:gd name="T42" fmla="*/ 64 w 167"/>
                <a:gd name="T43" fmla="*/ 222 h 310"/>
                <a:gd name="T44" fmla="*/ 75 w 167"/>
                <a:gd name="T45" fmla="*/ 216 h 310"/>
                <a:gd name="T46" fmla="*/ 84 w 167"/>
                <a:gd name="T47" fmla="*/ 224 h 310"/>
                <a:gd name="T48" fmla="*/ 94 w 167"/>
                <a:gd name="T49" fmla="*/ 239 h 310"/>
                <a:gd name="T50" fmla="*/ 101 w 167"/>
                <a:gd name="T51" fmla="*/ 260 h 310"/>
                <a:gd name="T52" fmla="*/ 115 w 167"/>
                <a:gd name="T53" fmla="*/ 289 h 310"/>
                <a:gd name="T54" fmla="*/ 139 w 167"/>
                <a:gd name="T55" fmla="*/ 297 h 310"/>
                <a:gd name="T56" fmla="*/ 146 w 167"/>
                <a:gd name="T57" fmla="*/ 288 h 310"/>
                <a:gd name="T58" fmla="*/ 125 w 167"/>
                <a:gd name="T59" fmla="*/ 275 h 310"/>
                <a:gd name="T60" fmla="*/ 122 w 167"/>
                <a:gd name="T61" fmla="*/ 246 h 310"/>
                <a:gd name="T62" fmla="*/ 114 w 167"/>
                <a:gd name="T63" fmla="*/ 216 h 310"/>
                <a:gd name="T64" fmla="*/ 105 w 167"/>
                <a:gd name="T65" fmla="*/ 191 h 310"/>
                <a:gd name="T66" fmla="*/ 92 w 167"/>
                <a:gd name="T67" fmla="*/ 166 h 310"/>
                <a:gd name="T68" fmla="*/ 95 w 167"/>
                <a:gd name="T69" fmla="*/ 144 h 310"/>
                <a:gd name="T70" fmla="*/ 98 w 167"/>
                <a:gd name="T71" fmla="*/ 108 h 310"/>
                <a:gd name="T72" fmla="*/ 117 w 167"/>
                <a:gd name="T73" fmla="*/ 112 h 310"/>
                <a:gd name="T74" fmla="*/ 146 w 167"/>
                <a:gd name="T75" fmla="*/ 87 h 310"/>
                <a:gd name="T76" fmla="*/ 163 w 167"/>
                <a:gd name="T77" fmla="*/ 78 h 310"/>
                <a:gd name="T78" fmla="*/ 167 w 167"/>
                <a:gd name="T79" fmla="*/ 75 h 310"/>
                <a:gd name="T80" fmla="*/ 163 w 167"/>
                <a:gd name="T81" fmla="*/ 67 h 310"/>
                <a:gd name="T82" fmla="*/ 151 w 167"/>
                <a:gd name="T83" fmla="*/ 65 h 310"/>
                <a:gd name="T84" fmla="*/ 111 w 167"/>
                <a:gd name="T85" fmla="*/ 90 h 310"/>
                <a:gd name="T86" fmla="*/ 100 w 167"/>
                <a:gd name="T87" fmla="*/ 82 h 310"/>
                <a:gd name="T88" fmla="*/ 97 w 167"/>
                <a:gd name="T89" fmla="*/ 82 h 310"/>
                <a:gd name="T90" fmla="*/ 90 w 167"/>
                <a:gd name="T91" fmla="*/ 76 h 310"/>
                <a:gd name="T92" fmla="*/ 100 w 167"/>
                <a:gd name="T93" fmla="*/ 61 h 310"/>
                <a:gd name="T94" fmla="*/ 101 w 167"/>
                <a:gd name="T95" fmla="*/ 40 h 310"/>
                <a:gd name="T96" fmla="*/ 87 w 167"/>
                <a:gd name="T97" fmla="*/ 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310">
                  <a:moveTo>
                    <a:pt x="75" y="0"/>
                  </a:moveTo>
                  <a:cubicBezTo>
                    <a:pt x="59" y="0"/>
                    <a:pt x="59" y="0"/>
                    <a:pt x="59" y="0"/>
                  </a:cubicBezTo>
                  <a:cubicBezTo>
                    <a:pt x="55" y="3"/>
                    <a:pt x="53" y="1"/>
                    <a:pt x="48" y="3"/>
                  </a:cubicBezTo>
                  <a:cubicBezTo>
                    <a:pt x="35" y="7"/>
                    <a:pt x="29" y="26"/>
                    <a:pt x="32" y="43"/>
                  </a:cubicBezTo>
                  <a:cubicBezTo>
                    <a:pt x="33" y="45"/>
                    <a:pt x="35" y="49"/>
                    <a:pt x="36" y="52"/>
                  </a:cubicBezTo>
                  <a:cubicBezTo>
                    <a:pt x="38" y="55"/>
                    <a:pt x="39" y="58"/>
                    <a:pt x="41" y="60"/>
                  </a:cubicBezTo>
                  <a:cubicBezTo>
                    <a:pt x="44" y="62"/>
                    <a:pt x="50" y="62"/>
                    <a:pt x="50" y="68"/>
                  </a:cubicBezTo>
                  <a:cubicBezTo>
                    <a:pt x="49" y="71"/>
                    <a:pt x="46" y="71"/>
                    <a:pt x="43" y="73"/>
                  </a:cubicBezTo>
                  <a:cubicBezTo>
                    <a:pt x="40" y="74"/>
                    <a:pt x="38" y="76"/>
                    <a:pt x="36" y="77"/>
                  </a:cubicBezTo>
                  <a:cubicBezTo>
                    <a:pt x="31" y="78"/>
                    <a:pt x="27" y="78"/>
                    <a:pt x="23" y="80"/>
                  </a:cubicBezTo>
                  <a:cubicBezTo>
                    <a:pt x="18" y="83"/>
                    <a:pt x="18" y="90"/>
                    <a:pt x="14" y="96"/>
                  </a:cubicBezTo>
                  <a:cubicBezTo>
                    <a:pt x="12" y="99"/>
                    <a:pt x="10" y="100"/>
                    <a:pt x="9" y="103"/>
                  </a:cubicBezTo>
                  <a:cubicBezTo>
                    <a:pt x="7" y="105"/>
                    <a:pt x="6" y="108"/>
                    <a:pt x="5" y="110"/>
                  </a:cubicBezTo>
                  <a:cubicBezTo>
                    <a:pt x="3" y="115"/>
                    <a:pt x="0" y="123"/>
                    <a:pt x="2" y="129"/>
                  </a:cubicBezTo>
                  <a:cubicBezTo>
                    <a:pt x="4" y="135"/>
                    <a:pt x="11" y="138"/>
                    <a:pt x="19" y="138"/>
                  </a:cubicBezTo>
                  <a:cubicBezTo>
                    <a:pt x="21" y="138"/>
                    <a:pt x="22" y="138"/>
                    <a:pt x="24" y="138"/>
                  </a:cubicBezTo>
                  <a:cubicBezTo>
                    <a:pt x="25" y="141"/>
                    <a:pt x="23" y="146"/>
                    <a:pt x="24" y="151"/>
                  </a:cubicBezTo>
                  <a:cubicBezTo>
                    <a:pt x="24" y="155"/>
                    <a:pt x="26" y="159"/>
                    <a:pt x="26" y="162"/>
                  </a:cubicBezTo>
                  <a:cubicBezTo>
                    <a:pt x="26" y="165"/>
                    <a:pt x="24" y="168"/>
                    <a:pt x="24" y="171"/>
                  </a:cubicBezTo>
                  <a:cubicBezTo>
                    <a:pt x="23" y="173"/>
                    <a:pt x="24" y="176"/>
                    <a:pt x="23" y="178"/>
                  </a:cubicBezTo>
                  <a:cubicBezTo>
                    <a:pt x="23" y="181"/>
                    <a:pt x="21" y="183"/>
                    <a:pt x="20" y="185"/>
                  </a:cubicBezTo>
                  <a:cubicBezTo>
                    <a:pt x="20" y="186"/>
                    <a:pt x="21" y="188"/>
                    <a:pt x="20" y="189"/>
                  </a:cubicBezTo>
                  <a:cubicBezTo>
                    <a:pt x="20" y="190"/>
                    <a:pt x="19" y="192"/>
                    <a:pt x="19" y="193"/>
                  </a:cubicBezTo>
                  <a:cubicBezTo>
                    <a:pt x="19" y="197"/>
                    <a:pt x="21" y="200"/>
                    <a:pt x="22" y="204"/>
                  </a:cubicBezTo>
                  <a:cubicBezTo>
                    <a:pt x="23" y="212"/>
                    <a:pt x="22" y="223"/>
                    <a:pt x="22" y="232"/>
                  </a:cubicBezTo>
                  <a:cubicBezTo>
                    <a:pt x="22" y="234"/>
                    <a:pt x="22" y="236"/>
                    <a:pt x="22" y="239"/>
                  </a:cubicBezTo>
                  <a:cubicBezTo>
                    <a:pt x="22" y="243"/>
                    <a:pt x="19" y="246"/>
                    <a:pt x="19" y="251"/>
                  </a:cubicBezTo>
                  <a:cubicBezTo>
                    <a:pt x="18" y="257"/>
                    <a:pt x="19" y="262"/>
                    <a:pt x="20" y="268"/>
                  </a:cubicBezTo>
                  <a:cubicBezTo>
                    <a:pt x="21" y="273"/>
                    <a:pt x="23" y="278"/>
                    <a:pt x="24" y="283"/>
                  </a:cubicBezTo>
                  <a:cubicBezTo>
                    <a:pt x="26" y="290"/>
                    <a:pt x="22" y="303"/>
                    <a:pt x="27" y="307"/>
                  </a:cubicBezTo>
                  <a:cubicBezTo>
                    <a:pt x="29" y="310"/>
                    <a:pt x="36" y="308"/>
                    <a:pt x="38" y="310"/>
                  </a:cubicBezTo>
                  <a:cubicBezTo>
                    <a:pt x="43" y="310"/>
                    <a:pt x="43" y="310"/>
                    <a:pt x="43" y="310"/>
                  </a:cubicBezTo>
                  <a:cubicBezTo>
                    <a:pt x="43" y="309"/>
                    <a:pt x="44" y="309"/>
                    <a:pt x="45" y="309"/>
                  </a:cubicBezTo>
                  <a:cubicBezTo>
                    <a:pt x="45" y="309"/>
                    <a:pt x="46" y="309"/>
                    <a:pt x="47" y="309"/>
                  </a:cubicBezTo>
                  <a:cubicBezTo>
                    <a:pt x="47" y="310"/>
                    <a:pt x="48" y="310"/>
                    <a:pt x="49" y="310"/>
                  </a:cubicBezTo>
                  <a:cubicBezTo>
                    <a:pt x="50" y="310"/>
                    <a:pt x="51" y="309"/>
                    <a:pt x="51" y="309"/>
                  </a:cubicBezTo>
                  <a:cubicBezTo>
                    <a:pt x="53" y="301"/>
                    <a:pt x="47" y="297"/>
                    <a:pt x="45" y="290"/>
                  </a:cubicBezTo>
                  <a:cubicBezTo>
                    <a:pt x="44" y="286"/>
                    <a:pt x="44" y="281"/>
                    <a:pt x="43" y="276"/>
                  </a:cubicBezTo>
                  <a:cubicBezTo>
                    <a:pt x="42" y="267"/>
                    <a:pt x="46" y="252"/>
                    <a:pt x="48" y="245"/>
                  </a:cubicBezTo>
                  <a:cubicBezTo>
                    <a:pt x="49" y="242"/>
                    <a:pt x="52" y="240"/>
                    <a:pt x="53" y="237"/>
                  </a:cubicBezTo>
                  <a:cubicBezTo>
                    <a:pt x="55" y="231"/>
                    <a:pt x="53" y="226"/>
                    <a:pt x="56" y="221"/>
                  </a:cubicBezTo>
                  <a:cubicBezTo>
                    <a:pt x="56" y="221"/>
                    <a:pt x="56" y="221"/>
                    <a:pt x="56" y="221"/>
                  </a:cubicBezTo>
                  <a:cubicBezTo>
                    <a:pt x="58" y="221"/>
                    <a:pt x="59" y="222"/>
                    <a:pt x="61" y="222"/>
                  </a:cubicBezTo>
                  <a:cubicBezTo>
                    <a:pt x="62" y="222"/>
                    <a:pt x="63" y="222"/>
                    <a:pt x="64" y="222"/>
                  </a:cubicBezTo>
                  <a:cubicBezTo>
                    <a:pt x="65" y="222"/>
                    <a:pt x="66" y="222"/>
                    <a:pt x="67" y="221"/>
                  </a:cubicBezTo>
                  <a:cubicBezTo>
                    <a:pt x="70" y="221"/>
                    <a:pt x="72" y="216"/>
                    <a:pt x="75" y="216"/>
                  </a:cubicBezTo>
                  <a:cubicBezTo>
                    <a:pt x="75" y="216"/>
                    <a:pt x="75" y="216"/>
                    <a:pt x="75" y="216"/>
                  </a:cubicBezTo>
                  <a:cubicBezTo>
                    <a:pt x="77" y="217"/>
                    <a:pt x="82" y="221"/>
                    <a:pt x="84" y="224"/>
                  </a:cubicBezTo>
                  <a:cubicBezTo>
                    <a:pt x="85" y="226"/>
                    <a:pt x="87" y="231"/>
                    <a:pt x="89" y="234"/>
                  </a:cubicBezTo>
                  <a:cubicBezTo>
                    <a:pt x="90" y="236"/>
                    <a:pt x="94" y="237"/>
                    <a:pt x="94" y="239"/>
                  </a:cubicBezTo>
                  <a:cubicBezTo>
                    <a:pt x="95" y="240"/>
                    <a:pt x="94" y="242"/>
                    <a:pt x="94" y="243"/>
                  </a:cubicBezTo>
                  <a:cubicBezTo>
                    <a:pt x="95" y="248"/>
                    <a:pt x="99" y="255"/>
                    <a:pt x="101" y="260"/>
                  </a:cubicBezTo>
                  <a:cubicBezTo>
                    <a:pt x="104" y="266"/>
                    <a:pt x="106" y="272"/>
                    <a:pt x="107" y="278"/>
                  </a:cubicBezTo>
                  <a:cubicBezTo>
                    <a:pt x="108" y="285"/>
                    <a:pt x="110" y="287"/>
                    <a:pt x="115" y="289"/>
                  </a:cubicBezTo>
                  <a:cubicBezTo>
                    <a:pt x="118" y="291"/>
                    <a:pt x="122" y="292"/>
                    <a:pt x="127" y="293"/>
                  </a:cubicBezTo>
                  <a:cubicBezTo>
                    <a:pt x="130" y="294"/>
                    <a:pt x="135" y="297"/>
                    <a:pt x="139" y="297"/>
                  </a:cubicBezTo>
                  <a:cubicBezTo>
                    <a:pt x="141" y="297"/>
                    <a:pt x="143" y="296"/>
                    <a:pt x="143" y="292"/>
                  </a:cubicBezTo>
                  <a:cubicBezTo>
                    <a:pt x="144" y="290"/>
                    <a:pt x="146" y="290"/>
                    <a:pt x="146" y="288"/>
                  </a:cubicBezTo>
                  <a:cubicBezTo>
                    <a:pt x="146" y="283"/>
                    <a:pt x="139" y="282"/>
                    <a:pt x="135" y="280"/>
                  </a:cubicBezTo>
                  <a:cubicBezTo>
                    <a:pt x="131" y="278"/>
                    <a:pt x="127" y="278"/>
                    <a:pt x="125" y="275"/>
                  </a:cubicBezTo>
                  <a:cubicBezTo>
                    <a:pt x="124" y="273"/>
                    <a:pt x="125" y="268"/>
                    <a:pt x="125" y="264"/>
                  </a:cubicBezTo>
                  <a:cubicBezTo>
                    <a:pt x="125" y="258"/>
                    <a:pt x="123" y="252"/>
                    <a:pt x="122" y="246"/>
                  </a:cubicBezTo>
                  <a:cubicBezTo>
                    <a:pt x="121" y="240"/>
                    <a:pt x="118" y="235"/>
                    <a:pt x="117" y="230"/>
                  </a:cubicBezTo>
                  <a:cubicBezTo>
                    <a:pt x="116" y="225"/>
                    <a:pt x="115" y="220"/>
                    <a:pt x="114" y="216"/>
                  </a:cubicBezTo>
                  <a:cubicBezTo>
                    <a:pt x="113" y="214"/>
                    <a:pt x="112" y="212"/>
                    <a:pt x="111" y="210"/>
                  </a:cubicBezTo>
                  <a:cubicBezTo>
                    <a:pt x="109" y="204"/>
                    <a:pt x="107" y="197"/>
                    <a:pt x="105" y="191"/>
                  </a:cubicBezTo>
                  <a:cubicBezTo>
                    <a:pt x="102" y="186"/>
                    <a:pt x="99" y="182"/>
                    <a:pt x="96" y="177"/>
                  </a:cubicBezTo>
                  <a:cubicBezTo>
                    <a:pt x="89" y="176"/>
                    <a:pt x="90" y="172"/>
                    <a:pt x="92" y="166"/>
                  </a:cubicBezTo>
                  <a:cubicBezTo>
                    <a:pt x="92" y="163"/>
                    <a:pt x="92" y="160"/>
                    <a:pt x="92" y="157"/>
                  </a:cubicBezTo>
                  <a:cubicBezTo>
                    <a:pt x="93" y="153"/>
                    <a:pt x="95" y="148"/>
                    <a:pt x="95" y="144"/>
                  </a:cubicBezTo>
                  <a:cubicBezTo>
                    <a:pt x="95" y="141"/>
                    <a:pt x="94" y="138"/>
                    <a:pt x="94" y="136"/>
                  </a:cubicBezTo>
                  <a:cubicBezTo>
                    <a:pt x="94" y="125"/>
                    <a:pt x="95" y="115"/>
                    <a:pt x="98" y="108"/>
                  </a:cubicBezTo>
                  <a:cubicBezTo>
                    <a:pt x="104" y="110"/>
                    <a:pt x="109" y="112"/>
                    <a:pt x="114" y="112"/>
                  </a:cubicBezTo>
                  <a:cubicBezTo>
                    <a:pt x="115" y="112"/>
                    <a:pt x="116" y="112"/>
                    <a:pt x="117" y="112"/>
                  </a:cubicBezTo>
                  <a:cubicBezTo>
                    <a:pt x="126" y="110"/>
                    <a:pt x="134" y="100"/>
                    <a:pt x="140" y="94"/>
                  </a:cubicBezTo>
                  <a:cubicBezTo>
                    <a:pt x="142" y="91"/>
                    <a:pt x="144" y="88"/>
                    <a:pt x="146" y="87"/>
                  </a:cubicBezTo>
                  <a:cubicBezTo>
                    <a:pt x="148" y="85"/>
                    <a:pt x="151" y="85"/>
                    <a:pt x="153" y="84"/>
                  </a:cubicBezTo>
                  <a:cubicBezTo>
                    <a:pt x="157" y="82"/>
                    <a:pt x="159" y="78"/>
                    <a:pt x="163" y="78"/>
                  </a:cubicBezTo>
                  <a:cubicBezTo>
                    <a:pt x="164" y="78"/>
                    <a:pt x="165" y="78"/>
                    <a:pt x="166" y="78"/>
                  </a:cubicBezTo>
                  <a:cubicBezTo>
                    <a:pt x="167" y="77"/>
                    <a:pt x="166" y="75"/>
                    <a:pt x="167" y="75"/>
                  </a:cubicBezTo>
                  <a:cubicBezTo>
                    <a:pt x="167" y="73"/>
                    <a:pt x="167" y="73"/>
                    <a:pt x="167" y="73"/>
                  </a:cubicBezTo>
                  <a:cubicBezTo>
                    <a:pt x="166" y="71"/>
                    <a:pt x="165" y="68"/>
                    <a:pt x="163" y="67"/>
                  </a:cubicBezTo>
                  <a:cubicBezTo>
                    <a:pt x="159" y="66"/>
                    <a:pt x="156" y="65"/>
                    <a:pt x="153" y="65"/>
                  </a:cubicBezTo>
                  <a:cubicBezTo>
                    <a:pt x="152" y="65"/>
                    <a:pt x="152" y="65"/>
                    <a:pt x="151" y="65"/>
                  </a:cubicBezTo>
                  <a:cubicBezTo>
                    <a:pt x="145" y="66"/>
                    <a:pt x="141" y="71"/>
                    <a:pt x="136" y="75"/>
                  </a:cubicBezTo>
                  <a:cubicBezTo>
                    <a:pt x="128" y="80"/>
                    <a:pt x="120" y="85"/>
                    <a:pt x="111" y="90"/>
                  </a:cubicBezTo>
                  <a:cubicBezTo>
                    <a:pt x="108" y="89"/>
                    <a:pt x="107" y="84"/>
                    <a:pt x="102" y="82"/>
                  </a:cubicBezTo>
                  <a:cubicBezTo>
                    <a:pt x="101" y="82"/>
                    <a:pt x="101" y="82"/>
                    <a:pt x="100" y="82"/>
                  </a:cubicBezTo>
                  <a:cubicBezTo>
                    <a:pt x="99" y="82"/>
                    <a:pt x="99" y="82"/>
                    <a:pt x="99" y="82"/>
                  </a:cubicBezTo>
                  <a:cubicBezTo>
                    <a:pt x="98" y="82"/>
                    <a:pt x="98" y="82"/>
                    <a:pt x="97" y="82"/>
                  </a:cubicBezTo>
                  <a:cubicBezTo>
                    <a:pt x="97" y="82"/>
                    <a:pt x="96" y="82"/>
                    <a:pt x="95" y="82"/>
                  </a:cubicBezTo>
                  <a:cubicBezTo>
                    <a:pt x="92" y="81"/>
                    <a:pt x="90" y="78"/>
                    <a:pt x="90" y="76"/>
                  </a:cubicBezTo>
                  <a:cubicBezTo>
                    <a:pt x="90" y="74"/>
                    <a:pt x="94" y="73"/>
                    <a:pt x="96" y="71"/>
                  </a:cubicBezTo>
                  <a:cubicBezTo>
                    <a:pt x="95" y="67"/>
                    <a:pt x="99" y="65"/>
                    <a:pt x="100" y="61"/>
                  </a:cubicBezTo>
                  <a:cubicBezTo>
                    <a:pt x="101" y="56"/>
                    <a:pt x="98" y="51"/>
                    <a:pt x="99" y="46"/>
                  </a:cubicBezTo>
                  <a:cubicBezTo>
                    <a:pt x="99" y="44"/>
                    <a:pt x="101" y="42"/>
                    <a:pt x="101" y="40"/>
                  </a:cubicBezTo>
                  <a:cubicBezTo>
                    <a:pt x="102" y="35"/>
                    <a:pt x="101" y="30"/>
                    <a:pt x="100" y="26"/>
                  </a:cubicBezTo>
                  <a:cubicBezTo>
                    <a:pt x="98" y="18"/>
                    <a:pt x="92" y="12"/>
                    <a:pt x="87" y="7"/>
                  </a:cubicBezTo>
                  <a:cubicBezTo>
                    <a:pt x="82" y="5"/>
                    <a:pt x="79" y="2"/>
                    <a:pt x="75"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7" name="Freeform 21"/>
            <p:cNvSpPr>
              <a:spLocks/>
            </p:cNvSpPr>
            <p:nvPr/>
          </p:nvSpPr>
          <p:spPr bwMode="auto">
            <a:xfrm>
              <a:off x="3738" y="2223"/>
              <a:ext cx="164" cy="306"/>
            </a:xfrm>
            <a:custGeom>
              <a:avLst/>
              <a:gdLst>
                <a:gd name="T0" fmla="*/ 59 w 168"/>
                <a:gd name="T1" fmla="*/ 0 h 310"/>
                <a:gd name="T2" fmla="*/ 32 w 168"/>
                <a:gd name="T3" fmla="*/ 43 h 310"/>
                <a:gd name="T4" fmla="*/ 42 w 168"/>
                <a:gd name="T5" fmla="*/ 60 h 310"/>
                <a:gd name="T6" fmla="*/ 43 w 168"/>
                <a:gd name="T7" fmla="*/ 73 h 310"/>
                <a:gd name="T8" fmla="*/ 23 w 168"/>
                <a:gd name="T9" fmla="*/ 80 h 310"/>
                <a:gd name="T10" fmla="*/ 9 w 168"/>
                <a:gd name="T11" fmla="*/ 103 h 310"/>
                <a:gd name="T12" fmla="*/ 2 w 168"/>
                <a:gd name="T13" fmla="*/ 129 h 310"/>
                <a:gd name="T14" fmla="*/ 24 w 168"/>
                <a:gd name="T15" fmla="*/ 138 h 310"/>
                <a:gd name="T16" fmla="*/ 27 w 168"/>
                <a:gd name="T17" fmla="*/ 162 h 310"/>
                <a:gd name="T18" fmla="*/ 23 w 168"/>
                <a:gd name="T19" fmla="*/ 178 h 310"/>
                <a:gd name="T20" fmla="*/ 21 w 168"/>
                <a:gd name="T21" fmla="*/ 189 h 310"/>
                <a:gd name="T22" fmla="*/ 22 w 168"/>
                <a:gd name="T23" fmla="*/ 204 h 310"/>
                <a:gd name="T24" fmla="*/ 22 w 168"/>
                <a:gd name="T25" fmla="*/ 239 h 310"/>
                <a:gd name="T26" fmla="*/ 21 w 168"/>
                <a:gd name="T27" fmla="*/ 268 h 310"/>
                <a:gd name="T28" fmla="*/ 27 w 168"/>
                <a:gd name="T29" fmla="*/ 307 h 310"/>
                <a:gd name="T30" fmla="*/ 43 w 168"/>
                <a:gd name="T31" fmla="*/ 310 h 310"/>
                <a:gd name="T32" fmla="*/ 47 w 168"/>
                <a:gd name="T33" fmla="*/ 309 h 310"/>
                <a:gd name="T34" fmla="*/ 51 w 168"/>
                <a:gd name="T35" fmla="*/ 309 h 310"/>
                <a:gd name="T36" fmla="*/ 43 w 168"/>
                <a:gd name="T37" fmla="*/ 276 h 310"/>
                <a:gd name="T38" fmla="*/ 53 w 168"/>
                <a:gd name="T39" fmla="*/ 237 h 310"/>
                <a:gd name="T40" fmla="*/ 56 w 168"/>
                <a:gd name="T41" fmla="*/ 221 h 310"/>
                <a:gd name="T42" fmla="*/ 64 w 168"/>
                <a:gd name="T43" fmla="*/ 222 h 310"/>
                <a:gd name="T44" fmla="*/ 75 w 168"/>
                <a:gd name="T45" fmla="*/ 216 h 310"/>
                <a:gd name="T46" fmla="*/ 84 w 168"/>
                <a:gd name="T47" fmla="*/ 224 h 310"/>
                <a:gd name="T48" fmla="*/ 94 w 168"/>
                <a:gd name="T49" fmla="*/ 239 h 310"/>
                <a:gd name="T50" fmla="*/ 101 w 168"/>
                <a:gd name="T51" fmla="*/ 260 h 310"/>
                <a:gd name="T52" fmla="*/ 115 w 168"/>
                <a:gd name="T53" fmla="*/ 289 h 310"/>
                <a:gd name="T54" fmla="*/ 139 w 168"/>
                <a:gd name="T55" fmla="*/ 297 h 310"/>
                <a:gd name="T56" fmla="*/ 146 w 168"/>
                <a:gd name="T57" fmla="*/ 288 h 310"/>
                <a:gd name="T58" fmla="*/ 126 w 168"/>
                <a:gd name="T59" fmla="*/ 275 h 310"/>
                <a:gd name="T60" fmla="*/ 122 w 168"/>
                <a:gd name="T61" fmla="*/ 246 h 310"/>
                <a:gd name="T62" fmla="*/ 114 w 168"/>
                <a:gd name="T63" fmla="*/ 216 h 310"/>
                <a:gd name="T64" fmla="*/ 105 w 168"/>
                <a:gd name="T65" fmla="*/ 191 h 310"/>
                <a:gd name="T66" fmla="*/ 92 w 168"/>
                <a:gd name="T67" fmla="*/ 166 h 310"/>
                <a:gd name="T68" fmla="*/ 95 w 168"/>
                <a:gd name="T69" fmla="*/ 144 h 310"/>
                <a:gd name="T70" fmla="*/ 98 w 168"/>
                <a:gd name="T71" fmla="*/ 108 h 310"/>
                <a:gd name="T72" fmla="*/ 117 w 168"/>
                <a:gd name="T73" fmla="*/ 112 h 310"/>
                <a:gd name="T74" fmla="*/ 146 w 168"/>
                <a:gd name="T75" fmla="*/ 87 h 310"/>
                <a:gd name="T76" fmla="*/ 163 w 168"/>
                <a:gd name="T77" fmla="*/ 78 h 310"/>
                <a:gd name="T78" fmla="*/ 168 w 168"/>
                <a:gd name="T79" fmla="*/ 75 h 310"/>
                <a:gd name="T80" fmla="*/ 163 w 168"/>
                <a:gd name="T81" fmla="*/ 67 h 310"/>
                <a:gd name="T82" fmla="*/ 151 w 168"/>
                <a:gd name="T83" fmla="*/ 65 h 310"/>
                <a:gd name="T84" fmla="*/ 111 w 168"/>
                <a:gd name="T85" fmla="*/ 90 h 310"/>
                <a:gd name="T86" fmla="*/ 100 w 168"/>
                <a:gd name="T87" fmla="*/ 82 h 310"/>
                <a:gd name="T88" fmla="*/ 97 w 168"/>
                <a:gd name="T89" fmla="*/ 82 h 310"/>
                <a:gd name="T90" fmla="*/ 90 w 168"/>
                <a:gd name="T91" fmla="*/ 76 h 310"/>
                <a:gd name="T92" fmla="*/ 100 w 168"/>
                <a:gd name="T93" fmla="*/ 61 h 310"/>
                <a:gd name="T94" fmla="*/ 101 w 168"/>
                <a:gd name="T95" fmla="*/ 40 h 310"/>
                <a:gd name="T96" fmla="*/ 87 w 168"/>
                <a:gd name="T97" fmla="*/ 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310">
                  <a:moveTo>
                    <a:pt x="75" y="0"/>
                  </a:moveTo>
                  <a:cubicBezTo>
                    <a:pt x="59" y="0"/>
                    <a:pt x="59" y="0"/>
                    <a:pt x="59" y="0"/>
                  </a:cubicBezTo>
                  <a:cubicBezTo>
                    <a:pt x="55" y="3"/>
                    <a:pt x="53" y="1"/>
                    <a:pt x="49" y="3"/>
                  </a:cubicBezTo>
                  <a:cubicBezTo>
                    <a:pt x="35" y="7"/>
                    <a:pt x="29" y="26"/>
                    <a:pt x="32" y="43"/>
                  </a:cubicBezTo>
                  <a:cubicBezTo>
                    <a:pt x="33" y="45"/>
                    <a:pt x="35" y="49"/>
                    <a:pt x="36" y="52"/>
                  </a:cubicBezTo>
                  <a:cubicBezTo>
                    <a:pt x="38" y="55"/>
                    <a:pt x="40" y="58"/>
                    <a:pt x="42" y="60"/>
                  </a:cubicBezTo>
                  <a:cubicBezTo>
                    <a:pt x="44" y="62"/>
                    <a:pt x="50" y="62"/>
                    <a:pt x="50" y="68"/>
                  </a:cubicBezTo>
                  <a:cubicBezTo>
                    <a:pt x="49" y="71"/>
                    <a:pt x="46" y="71"/>
                    <a:pt x="43" y="73"/>
                  </a:cubicBezTo>
                  <a:cubicBezTo>
                    <a:pt x="40" y="74"/>
                    <a:pt x="38" y="76"/>
                    <a:pt x="36" y="77"/>
                  </a:cubicBezTo>
                  <a:cubicBezTo>
                    <a:pt x="31" y="78"/>
                    <a:pt x="27" y="78"/>
                    <a:pt x="23" y="80"/>
                  </a:cubicBezTo>
                  <a:cubicBezTo>
                    <a:pt x="18" y="83"/>
                    <a:pt x="18" y="90"/>
                    <a:pt x="14" y="96"/>
                  </a:cubicBezTo>
                  <a:cubicBezTo>
                    <a:pt x="13" y="99"/>
                    <a:pt x="10" y="100"/>
                    <a:pt x="9" y="103"/>
                  </a:cubicBezTo>
                  <a:cubicBezTo>
                    <a:pt x="7" y="105"/>
                    <a:pt x="6" y="108"/>
                    <a:pt x="5" y="110"/>
                  </a:cubicBezTo>
                  <a:cubicBezTo>
                    <a:pt x="3" y="115"/>
                    <a:pt x="0" y="123"/>
                    <a:pt x="2" y="129"/>
                  </a:cubicBezTo>
                  <a:cubicBezTo>
                    <a:pt x="4" y="135"/>
                    <a:pt x="11" y="138"/>
                    <a:pt x="19" y="138"/>
                  </a:cubicBezTo>
                  <a:cubicBezTo>
                    <a:pt x="21" y="138"/>
                    <a:pt x="23" y="138"/>
                    <a:pt x="24" y="138"/>
                  </a:cubicBezTo>
                  <a:cubicBezTo>
                    <a:pt x="25" y="141"/>
                    <a:pt x="23" y="146"/>
                    <a:pt x="24" y="151"/>
                  </a:cubicBezTo>
                  <a:cubicBezTo>
                    <a:pt x="24" y="155"/>
                    <a:pt x="27" y="159"/>
                    <a:pt x="27" y="162"/>
                  </a:cubicBezTo>
                  <a:cubicBezTo>
                    <a:pt x="27" y="165"/>
                    <a:pt x="24" y="168"/>
                    <a:pt x="24" y="171"/>
                  </a:cubicBezTo>
                  <a:cubicBezTo>
                    <a:pt x="23" y="173"/>
                    <a:pt x="24" y="176"/>
                    <a:pt x="23" y="178"/>
                  </a:cubicBezTo>
                  <a:cubicBezTo>
                    <a:pt x="23" y="181"/>
                    <a:pt x="21" y="183"/>
                    <a:pt x="21" y="185"/>
                  </a:cubicBezTo>
                  <a:cubicBezTo>
                    <a:pt x="20" y="186"/>
                    <a:pt x="21" y="188"/>
                    <a:pt x="21" y="189"/>
                  </a:cubicBezTo>
                  <a:cubicBezTo>
                    <a:pt x="20" y="190"/>
                    <a:pt x="20" y="192"/>
                    <a:pt x="20" y="193"/>
                  </a:cubicBezTo>
                  <a:cubicBezTo>
                    <a:pt x="19" y="197"/>
                    <a:pt x="21" y="200"/>
                    <a:pt x="22" y="204"/>
                  </a:cubicBezTo>
                  <a:cubicBezTo>
                    <a:pt x="23" y="212"/>
                    <a:pt x="22" y="223"/>
                    <a:pt x="22" y="232"/>
                  </a:cubicBezTo>
                  <a:cubicBezTo>
                    <a:pt x="22" y="234"/>
                    <a:pt x="23" y="236"/>
                    <a:pt x="22" y="239"/>
                  </a:cubicBezTo>
                  <a:cubicBezTo>
                    <a:pt x="22" y="243"/>
                    <a:pt x="19" y="246"/>
                    <a:pt x="19" y="251"/>
                  </a:cubicBezTo>
                  <a:cubicBezTo>
                    <a:pt x="18" y="257"/>
                    <a:pt x="20" y="262"/>
                    <a:pt x="21" y="268"/>
                  </a:cubicBezTo>
                  <a:cubicBezTo>
                    <a:pt x="22" y="273"/>
                    <a:pt x="23" y="278"/>
                    <a:pt x="24" y="283"/>
                  </a:cubicBezTo>
                  <a:cubicBezTo>
                    <a:pt x="26" y="290"/>
                    <a:pt x="23" y="303"/>
                    <a:pt x="27" y="307"/>
                  </a:cubicBezTo>
                  <a:cubicBezTo>
                    <a:pt x="30" y="310"/>
                    <a:pt x="36" y="308"/>
                    <a:pt x="38" y="310"/>
                  </a:cubicBezTo>
                  <a:cubicBezTo>
                    <a:pt x="43" y="310"/>
                    <a:pt x="43" y="310"/>
                    <a:pt x="43" y="310"/>
                  </a:cubicBezTo>
                  <a:cubicBezTo>
                    <a:pt x="43" y="309"/>
                    <a:pt x="44" y="309"/>
                    <a:pt x="45" y="309"/>
                  </a:cubicBezTo>
                  <a:cubicBezTo>
                    <a:pt x="45" y="309"/>
                    <a:pt x="46" y="309"/>
                    <a:pt x="47" y="309"/>
                  </a:cubicBezTo>
                  <a:cubicBezTo>
                    <a:pt x="47" y="310"/>
                    <a:pt x="48" y="310"/>
                    <a:pt x="49" y="310"/>
                  </a:cubicBezTo>
                  <a:cubicBezTo>
                    <a:pt x="50" y="310"/>
                    <a:pt x="51" y="309"/>
                    <a:pt x="51" y="309"/>
                  </a:cubicBezTo>
                  <a:cubicBezTo>
                    <a:pt x="53" y="301"/>
                    <a:pt x="47" y="297"/>
                    <a:pt x="45" y="290"/>
                  </a:cubicBezTo>
                  <a:cubicBezTo>
                    <a:pt x="45" y="286"/>
                    <a:pt x="44" y="281"/>
                    <a:pt x="43" y="276"/>
                  </a:cubicBezTo>
                  <a:cubicBezTo>
                    <a:pt x="43" y="267"/>
                    <a:pt x="46" y="252"/>
                    <a:pt x="48" y="245"/>
                  </a:cubicBezTo>
                  <a:cubicBezTo>
                    <a:pt x="49" y="242"/>
                    <a:pt x="52" y="240"/>
                    <a:pt x="53" y="237"/>
                  </a:cubicBezTo>
                  <a:cubicBezTo>
                    <a:pt x="55" y="231"/>
                    <a:pt x="53" y="226"/>
                    <a:pt x="56" y="221"/>
                  </a:cubicBezTo>
                  <a:cubicBezTo>
                    <a:pt x="56" y="221"/>
                    <a:pt x="56" y="221"/>
                    <a:pt x="56" y="221"/>
                  </a:cubicBezTo>
                  <a:cubicBezTo>
                    <a:pt x="58" y="221"/>
                    <a:pt x="59" y="222"/>
                    <a:pt x="61" y="222"/>
                  </a:cubicBezTo>
                  <a:cubicBezTo>
                    <a:pt x="62" y="222"/>
                    <a:pt x="63" y="222"/>
                    <a:pt x="64" y="222"/>
                  </a:cubicBezTo>
                  <a:cubicBezTo>
                    <a:pt x="65" y="222"/>
                    <a:pt x="66" y="222"/>
                    <a:pt x="67" y="221"/>
                  </a:cubicBezTo>
                  <a:cubicBezTo>
                    <a:pt x="70" y="221"/>
                    <a:pt x="73" y="216"/>
                    <a:pt x="75" y="216"/>
                  </a:cubicBezTo>
                  <a:cubicBezTo>
                    <a:pt x="75" y="216"/>
                    <a:pt x="75" y="216"/>
                    <a:pt x="75" y="216"/>
                  </a:cubicBezTo>
                  <a:cubicBezTo>
                    <a:pt x="77" y="217"/>
                    <a:pt x="83" y="221"/>
                    <a:pt x="84" y="224"/>
                  </a:cubicBezTo>
                  <a:cubicBezTo>
                    <a:pt x="86" y="226"/>
                    <a:pt x="87" y="231"/>
                    <a:pt x="89" y="234"/>
                  </a:cubicBezTo>
                  <a:cubicBezTo>
                    <a:pt x="91" y="236"/>
                    <a:pt x="94" y="237"/>
                    <a:pt x="94" y="239"/>
                  </a:cubicBezTo>
                  <a:cubicBezTo>
                    <a:pt x="95" y="240"/>
                    <a:pt x="94" y="242"/>
                    <a:pt x="94" y="243"/>
                  </a:cubicBezTo>
                  <a:cubicBezTo>
                    <a:pt x="95" y="248"/>
                    <a:pt x="99" y="255"/>
                    <a:pt x="101" y="260"/>
                  </a:cubicBezTo>
                  <a:cubicBezTo>
                    <a:pt x="104" y="266"/>
                    <a:pt x="106" y="272"/>
                    <a:pt x="107" y="278"/>
                  </a:cubicBezTo>
                  <a:cubicBezTo>
                    <a:pt x="108" y="285"/>
                    <a:pt x="110" y="287"/>
                    <a:pt x="115" y="289"/>
                  </a:cubicBezTo>
                  <a:cubicBezTo>
                    <a:pt x="118" y="291"/>
                    <a:pt x="122" y="292"/>
                    <a:pt x="127" y="293"/>
                  </a:cubicBezTo>
                  <a:cubicBezTo>
                    <a:pt x="130" y="294"/>
                    <a:pt x="135" y="297"/>
                    <a:pt x="139" y="297"/>
                  </a:cubicBezTo>
                  <a:cubicBezTo>
                    <a:pt x="141" y="297"/>
                    <a:pt x="143" y="296"/>
                    <a:pt x="143" y="292"/>
                  </a:cubicBezTo>
                  <a:cubicBezTo>
                    <a:pt x="144" y="290"/>
                    <a:pt x="146" y="290"/>
                    <a:pt x="146" y="288"/>
                  </a:cubicBezTo>
                  <a:cubicBezTo>
                    <a:pt x="146" y="283"/>
                    <a:pt x="139" y="282"/>
                    <a:pt x="135" y="280"/>
                  </a:cubicBezTo>
                  <a:cubicBezTo>
                    <a:pt x="131" y="278"/>
                    <a:pt x="127" y="278"/>
                    <a:pt x="126" y="275"/>
                  </a:cubicBezTo>
                  <a:cubicBezTo>
                    <a:pt x="124" y="273"/>
                    <a:pt x="125" y="268"/>
                    <a:pt x="125" y="264"/>
                  </a:cubicBezTo>
                  <a:cubicBezTo>
                    <a:pt x="125" y="258"/>
                    <a:pt x="123" y="252"/>
                    <a:pt x="122" y="246"/>
                  </a:cubicBezTo>
                  <a:cubicBezTo>
                    <a:pt x="121" y="240"/>
                    <a:pt x="118" y="235"/>
                    <a:pt x="117" y="230"/>
                  </a:cubicBezTo>
                  <a:cubicBezTo>
                    <a:pt x="116" y="225"/>
                    <a:pt x="115" y="220"/>
                    <a:pt x="114" y="216"/>
                  </a:cubicBezTo>
                  <a:cubicBezTo>
                    <a:pt x="113" y="214"/>
                    <a:pt x="112" y="212"/>
                    <a:pt x="111" y="210"/>
                  </a:cubicBezTo>
                  <a:cubicBezTo>
                    <a:pt x="109" y="204"/>
                    <a:pt x="108" y="197"/>
                    <a:pt x="105" y="191"/>
                  </a:cubicBezTo>
                  <a:cubicBezTo>
                    <a:pt x="102" y="186"/>
                    <a:pt x="99" y="182"/>
                    <a:pt x="96" y="177"/>
                  </a:cubicBezTo>
                  <a:cubicBezTo>
                    <a:pt x="90" y="176"/>
                    <a:pt x="91" y="172"/>
                    <a:pt x="92" y="166"/>
                  </a:cubicBezTo>
                  <a:cubicBezTo>
                    <a:pt x="92" y="163"/>
                    <a:pt x="92" y="160"/>
                    <a:pt x="92" y="157"/>
                  </a:cubicBezTo>
                  <a:cubicBezTo>
                    <a:pt x="93" y="153"/>
                    <a:pt x="95" y="148"/>
                    <a:pt x="95" y="144"/>
                  </a:cubicBezTo>
                  <a:cubicBezTo>
                    <a:pt x="95" y="141"/>
                    <a:pt x="94" y="138"/>
                    <a:pt x="94" y="136"/>
                  </a:cubicBezTo>
                  <a:cubicBezTo>
                    <a:pt x="94" y="125"/>
                    <a:pt x="95" y="115"/>
                    <a:pt x="98" y="108"/>
                  </a:cubicBezTo>
                  <a:cubicBezTo>
                    <a:pt x="104" y="110"/>
                    <a:pt x="109" y="112"/>
                    <a:pt x="114" y="112"/>
                  </a:cubicBezTo>
                  <a:cubicBezTo>
                    <a:pt x="115" y="112"/>
                    <a:pt x="116" y="112"/>
                    <a:pt x="117" y="112"/>
                  </a:cubicBezTo>
                  <a:cubicBezTo>
                    <a:pt x="127" y="110"/>
                    <a:pt x="135" y="100"/>
                    <a:pt x="140" y="94"/>
                  </a:cubicBezTo>
                  <a:cubicBezTo>
                    <a:pt x="142" y="91"/>
                    <a:pt x="144" y="88"/>
                    <a:pt x="146" y="87"/>
                  </a:cubicBezTo>
                  <a:cubicBezTo>
                    <a:pt x="148" y="85"/>
                    <a:pt x="151" y="85"/>
                    <a:pt x="154" y="84"/>
                  </a:cubicBezTo>
                  <a:cubicBezTo>
                    <a:pt x="157" y="82"/>
                    <a:pt x="159" y="78"/>
                    <a:pt x="163" y="78"/>
                  </a:cubicBezTo>
                  <a:cubicBezTo>
                    <a:pt x="164" y="78"/>
                    <a:pt x="165" y="78"/>
                    <a:pt x="166" y="78"/>
                  </a:cubicBezTo>
                  <a:cubicBezTo>
                    <a:pt x="167" y="77"/>
                    <a:pt x="166" y="75"/>
                    <a:pt x="168" y="75"/>
                  </a:cubicBezTo>
                  <a:cubicBezTo>
                    <a:pt x="168" y="73"/>
                    <a:pt x="168" y="73"/>
                    <a:pt x="168" y="73"/>
                  </a:cubicBezTo>
                  <a:cubicBezTo>
                    <a:pt x="166" y="71"/>
                    <a:pt x="165" y="68"/>
                    <a:pt x="163" y="67"/>
                  </a:cubicBezTo>
                  <a:cubicBezTo>
                    <a:pt x="160" y="66"/>
                    <a:pt x="156" y="65"/>
                    <a:pt x="153" y="65"/>
                  </a:cubicBezTo>
                  <a:cubicBezTo>
                    <a:pt x="153" y="65"/>
                    <a:pt x="152" y="65"/>
                    <a:pt x="151" y="65"/>
                  </a:cubicBezTo>
                  <a:cubicBezTo>
                    <a:pt x="145" y="66"/>
                    <a:pt x="141" y="71"/>
                    <a:pt x="136" y="75"/>
                  </a:cubicBezTo>
                  <a:cubicBezTo>
                    <a:pt x="129" y="80"/>
                    <a:pt x="120" y="85"/>
                    <a:pt x="111" y="90"/>
                  </a:cubicBezTo>
                  <a:cubicBezTo>
                    <a:pt x="108" y="89"/>
                    <a:pt x="107" y="84"/>
                    <a:pt x="102" y="82"/>
                  </a:cubicBezTo>
                  <a:cubicBezTo>
                    <a:pt x="101" y="82"/>
                    <a:pt x="101" y="82"/>
                    <a:pt x="100" y="82"/>
                  </a:cubicBezTo>
                  <a:cubicBezTo>
                    <a:pt x="100" y="82"/>
                    <a:pt x="99" y="82"/>
                    <a:pt x="99" y="82"/>
                  </a:cubicBezTo>
                  <a:cubicBezTo>
                    <a:pt x="98" y="82"/>
                    <a:pt x="98" y="82"/>
                    <a:pt x="97" y="82"/>
                  </a:cubicBezTo>
                  <a:cubicBezTo>
                    <a:pt x="97" y="82"/>
                    <a:pt x="96" y="82"/>
                    <a:pt x="95" y="82"/>
                  </a:cubicBezTo>
                  <a:cubicBezTo>
                    <a:pt x="93" y="81"/>
                    <a:pt x="90" y="78"/>
                    <a:pt x="90" y="76"/>
                  </a:cubicBezTo>
                  <a:cubicBezTo>
                    <a:pt x="90" y="74"/>
                    <a:pt x="94" y="73"/>
                    <a:pt x="96" y="71"/>
                  </a:cubicBezTo>
                  <a:cubicBezTo>
                    <a:pt x="95" y="67"/>
                    <a:pt x="99" y="65"/>
                    <a:pt x="100" y="61"/>
                  </a:cubicBezTo>
                  <a:cubicBezTo>
                    <a:pt x="101" y="56"/>
                    <a:pt x="98" y="51"/>
                    <a:pt x="99" y="46"/>
                  </a:cubicBezTo>
                  <a:cubicBezTo>
                    <a:pt x="99" y="44"/>
                    <a:pt x="101" y="42"/>
                    <a:pt x="101" y="40"/>
                  </a:cubicBezTo>
                  <a:cubicBezTo>
                    <a:pt x="102" y="35"/>
                    <a:pt x="101" y="30"/>
                    <a:pt x="100" y="26"/>
                  </a:cubicBezTo>
                  <a:cubicBezTo>
                    <a:pt x="98" y="18"/>
                    <a:pt x="92" y="12"/>
                    <a:pt x="87" y="7"/>
                  </a:cubicBezTo>
                  <a:cubicBezTo>
                    <a:pt x="82" y="5"/>
                    <a:pt x="79" y="2"/>
                    <a:pt x="75"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8" name="Freeform 22"/>
            <p:cNvSpPr>
              <a:spLocks/>
            </p:cNvSpPr>
            <p:nvPr/>
          </p:nvSpPr>
          <p:spPr bwMode="auto">
            <a:xfrm>
              <a:off x="3907" y="2223"/>
              <a:ext cx="164" cy="306"/>
            </a:xfrm>
            <a:custGeom>
              <a:avLst/>
              <a:gdLst>
                <a:gd name="T0" fmla="*/ 60 w 168"/>
                <a:gd name="T1" fmla="*/ 0 h 310"/>
                <a:gd name="T2" fmla="*/ 32 w 168"/>
                <a:gd name="T3" fmla="*/ 43 h 310"/>
                <a:gd name="T4" fmla="*/ 42 w 168"/>
                <a:gd name="T5" fmla="*/ 60 h 310"/>
                <a:gd name="T6" fmla="*/ 43 w 168"/>
                <a:gd name="T7" fmla="*/ 73 h 310"/>
                <a:gd name="T8" fmla="*/ 23 w 168"/>
                <a:gd name="T9" fmla="*/ 80 h 310"/>
                <a:gd name="T10" fmla="*/ 9 w 168"/>
                <a:gd name="T11" fmla="*/ 103 h 310"/>
                <a:gd name="T12" fmla="*/ 2 w 168"/>
                <a:gd name="T13" fmla="*/ 129 h 310"/>
                <a:gd name="T14" fmla="*/ 25 w 168"/>
                <a:gd name="T15" fmla="*/ 138 h 310"/>
                <a:gd name="T16" fmla="*/ 27 w 168"/>
                <a:gd name="T17" fmla="*/ 162 h 310"/>
                <a:gd name="T18" fmla="*/ 24 w 168"/>
                <a:gd name="T19" fmla="*/ 178 h 310"/>
                <a:gd name="T20" fmla="*/ 21 w 168"/>
                <a:gd name="T21" fmla="*/ 189 h 310"/>
                <a:gd name="T22" fmla="*/ 22 w 168"/>
                <a:gd name="T23" fmla="*/ 204 h 310"/>
                <a:gd name="T24" fmla="*/ 22 w 168"/>
                <a:gd name="T25" fmla="*/ 239 h 310"/>
                <a:gd name="T26" fmla="*/ 21 w 168"/>
                <a:gd name="T27" fmla="*/ 268 h 310"/>
                <a:gd name="T28" fmla="*/ 27 w 168"/>
                <a:gd name="T29" fmla="*/ 307 h 310"/>
                <a:gd name="T30" fmla="*/ 43 w 168"/>
                <a:gd name="T31" fmla="*/ 310 h 310"/>
                <a:gd name="T32" fmla="*/ 47 w 168"/>
                <a:gd name="T33" fmla="*/ 309 h 310"/>
                <a:gd name="T34" fmla="*/ 52 w 168"/>
                <a:gd name="T35" fmla="*/ 309 h 310"/>
                <a:gd name="T36" fmla="*/ 43 w 168"/>
                <a:gd name="T37" fmla="*/ 276 h 310"/>
                <a:gd name="T38" fmla="*/ 53 w 168"/>
                <a:gd name="T39" fmla="*/ 237 h 310"/>
                <a:gd name="T40" fmla="*/ 56 w 168"/>
                <a:gd name="T41" fmla="*/ 221 h 310"/>
                <a:gd name="T42" fmla="*/ 64 w 168"/>
                <a:gd name="T43" fmla="*/ 222 h 310"/>
                <a:gd name="T44" fmla="*/ 75 w 168"/>
                <a:gd name="T45" fmla="*/ 216 h 310"/>
                <a:gd name="T46" fmla="*/ 84 w 168"/>
                <a:gd name="T47" fmla="*/ 224 h 310"/>
                <a:gd name="T48" fmla="*/ 95 w 168"/>
                <a:gd name="T49" fmla="*/ 239 h 310"/>
                <a:gd name="T50" fmla="*/ 101 w 168"/>
                <a:gd name="T51" fmla="*/ 260 h 310"/>
                <a:gd name="T52" fmla="*/ 115 w 168"/>
                <a:gd name="T53" fmla="*/ 289 h 310"/>
                <a:gd name="T54" fmla="*/ 139 w 168"/>
                <a:gd name="T55" fmla="*/ 297 h 310"/>
                <a:gd name="T56" fmla="*/ 146 w 168"/>
                <a:gd name="T57" fmla="*/ 288 h 310"/>
                <a:gd name="T58" fmla="*/ 126 w 168"/>
                <a:gd name="T59" fmla="*/ 275 h 310"/>
                <a:gd name="T60" fmla="*/ 122 w 168"/>
                <a:gd name="T61" fmla="*/ 246 h 310"/>
                <a:gd name="T62" fmla="*/ 114 w 168"/>
                <a:gd name="T63" fmla="*/ 216 h 310"/>
                <a:gd name="T64" fmla="*/ 105 w 168"/>
                <a:gd name="T65" fmla="*/ 191 h 310"/>
                <a:gd name="T66" fmla="*/ 92 w 168"/>
                <a:gd name="T67" fmla="*/ 166 h 310"/>
                <a:gd name="T68" fmla="*/ 95 w 168"/>
                <a:gd name="T69" fmla="*/ 144 h 310"/>
                <a:gd name="T70" fmla="*/ 98 w 168"/>
                <a:gd name="T71" fmla="*/ 108 h 310"/>
                <a:gd name="T72" fmla="*/ 117 w 168"/>
                <a:gd name="T73" fmla="*/ 112 h 310"/>
                <a:gd name="T74" fmla="*/ 146 w 168"/>
                <a:gd name="T75" fmla="*/ 87 h 310"/>
                <a:gd name="T76" fmla="*/ 163 w 168"/>
                <a:gd name="T77" fmla="*/ 78 h 310"/>
                <a:gd name="T78" fmla="*/ 168 w 168"/>
                <a:gd name="T79" fmla="*/ 75 h 310"/>
                <a:gd name="T80" fmla="*/ 164 w 168"/>
                <a:gd name="T81" fmla="*/ 67 h 310"/>
                <a:gd name="T82" fmla="*/ 152 w 168"/>
                <a:gd name="T83" fmla="*/ 65 h 310"/>
                <a:gd name="T84" fmla="*/ 111 w 168"/>
                <a:gd name="T85" fmla="*/ 90 h 310"/>
                <a:gd name="T86" fmla="*/ 100 w 168"/>
                <a:gd name="T87" fmla="*/ 82 h 310"/>
                <a:gd name="T88" fmla="*/ 97 w 168"/>
                <a:gd name="T89" fmla="*/ 82 h 310"/>
                <a:gd name="T90" fmla="*/ 90 w 168"/>
                <a:gd name="T91" fmla="*/ 76 h 310"/>
                <a:gd name="T92" fmla="*/ 100 w 168"/>
                <a:gd name="T93" fmla="*/ 61 h 310"/>
                <a:gd name="T94" fmla="*/ 101 w 168"/>
                <a:gd name="T95" fmla="*/ 40 h 310"/>
                <a:gd name="T96" fmla="*/ 88 w 168"/>
                <a:gd name="T97" fmla="*/ 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310">
                  <a:moveTo>
                    <a:pt x="75" y="0"/>
                  </a:moveTo>
                  <a:cubicBezTo>
                    <a:pt x="60" y="0"/>
                    <a:pt x="60" y="0"/>
                    <a:pt x="60" y="0"/>
                  </a:cubicBezTo>
                  <a:cubicBezTo>
                    <a:pt x="56" y="3"/>
                    <a:pt x="53" y="1"/>
                    <a:pt x="49" y="3"/>
                  </a:cubicBezTo>
                  <a:cubicBezTo>
                    <a:pt x="36" y="7"/>
                    <a:pt x="29" y="26"/>
                    <a:pt x="32" y="43"/>
                  </a:cubicBezTo>
                  <a:cubicBezTo>
                    <a:pt x="33" y="45"/>
                    <a:pt x="35" y="49"/>
                    <a:pt x="36" y="52"/>
                  </a:cubicBezTo>
                  <a:cubicBezTo>
                    <a:pt x="38" y="55"/>
                    <a:pt x="40" y="58"/>
                    <a:pt x="42" y="60"/>
                  </a:cubicBezTo>
                  <a:cubicBezTo>
                    <a:pt x="45" y="62"/>
                    <a:pt x="51" y="62"/>
                    <a:pt x="50" y="68"/>
                  </a:cubicBezTo>
                  <a:cubicBezTo>
                    <a:pt x="49" y="71"/>
                    <a:pt x="46" y="71"/>
                    <a:pt x="43" y="73"/>
                  </a:cubicBezTo>
                  <a:cubicBezTo>
                    <a:pt x="40" y="74"/>
                    <a:pt x="38" y="76"/>
                    <a:pt x="36" y="77"/>
                  </a:cubicBezTo>
                  <a:cubicBezTo>
                    <a:pt x="31" y="78"/>
                    <a:pt x="28" y="78"/>
                    <a:pt x="23" y="80"/>
                  </a:cubicBezTo>
                  <a:cubicBezTo>
                    <a:pt x="18" y="83"/>
                    <a:pt x="18" y="90"/>
                    <a:pt x="14" y="96"/>
                  </a:cubicBezTo>
                  <a:cubicBezTo>
                    <a:pt x="13" y="99"/>
                    <a:pt x="10" y="100"/>
                    <a:pt x="9" y="103"/>
                  </a:cubicBezTo>
                  <a:cubicBezTo>
                    <a:pt x="8" y="105"/>
                    <a:pt x="6" y="108"/>
                    <a:pt x="5" y="110"/>
                  </a:cubicBezTo>
                  <a:cubicBezTo>
                    <a:pt x="3" y="115"/>
                    <a:pt x="0" y="123"/>
                    <a:pt x="2" y="129"/>
                  </a:cubicBezTo>
                  <a:cubicBezTo>
                    <a:pt x="4" y="135"/>
                    <a:pt x="11" y="138"/>
                    <a:pt x="19" y="138"/>
                  </a:cubicBezTo>
                  <a:cubicBezTo>
                    <a:pt x="21" y="138"/>
                    <a:pt x="23" y="138"/>
                    <a:pt x="25" y="138"/>
                  </a:cubicBezTo>
                  <a:cubicBezTo>
                    <a:pt x="25" y="141"/>
                    <a:pt x="23" y="146"/>
                    <a:pt x="24" y="151"/>
                  </a:cubicBezTo>
                  <a:cubicBezTo>
                    <a:pt x="24" y="155"/>
                    <a:pt x="27" y="159"/>
                    <a:pt x="27" y="162"/>
                  </a:cubicBezTo>
                  <a:cubicBezTo>
                    <a:pt x="27" y="165"/>
                    <a:pt x="25" y="168"/>
                    <a:pt x="24" y="171"/>
                  </a:cubicBezTo>
                  <a:cubicBezTo>
                    <a:pt x="23" y="173"/>
                    <a:pt x="24" y="176"/>
                    <a:pt x="24" y="178"/>
                  </a:cubicBezTo>
                  <a:cubicBezTo>
                    <a:pt x="23" y="181"/>
                    <a:pt x="21" y="183"/>
                    <a:pt x="21" y="185"/>
                  </a:cubicBezTo>
                  <a:cubicBezTo>
                    <a:pt x="20" y="186"/>
                    <a:pt x="21" y="188"/>
                    <a:pt x="21" y="189"/>
                  </a:cubicBezTo>
                  <a:cubicBezTo>
                    <a:pt x="21" y="190"/>
                    <a:pt x="20" y="192"/>
                    <a:pt x="20" y="193"/>
                  </a:cubicBezTo>
                  <a:cubicBezTo>
                    <a:pt x="20" y="197"/>
                    <a:pt x="21" y="200"/>
                    <a:pt x="22" y="204"/>
                  </a:cubicBezTo>
                  <a:cubicBezTo>
                    <a:pt x="24" y="212"/>
                    <a:pt x="22" y="223"/>
                    <a:pt x="22" y="232"/>
                  </a:cubicBezTo>
                  <a:cubicBezTo>
                    <a:pt x="22" y="234"/>
                    <a:pt x="23" y="236"/>
                    <a:pt x="22" y="239"/>
                  </a:cubicBezTo>
                  <a:cubicBezTo>
                    <a:pt x="22" y="243"/>
                    <a:pt x="19" y="246"/>
                    <a:pt x="19" y="251"/>
                  </a:cubicBezTo>
                  <a:cubicBezTo>
                    <a:pt x="18" y="257"/>
                    <a:pt x="20" y="262"/>
                    <a:pt x="21" y="268"/>
                  </a:cubicBezTo>
                  <a:cubicBezTo>
                    <a:pt x="22" y="273"/>
                    <a:pt x="24" y="278"/>
                    <a:pt x="25" y="283"/>
                  </a:cubicBezTo>
                  <a:cubicBezTo>
                    <a:pt x="26" y="290"/>
                    <a:pt x="23" y="303"/>
                    <a:pt x="27" y="307"/>
                  </a:cubicBezTo>
                  <a:cubicBezTo>
                    <a:pt x="30" y="310"/>
                    <a:pt x="36" y="308"/>
                    <a:pt x="39" y="310"/>
                  </a:cubicBezTo>
                  <a:cubicBezTo>
                    <a:pt x="43" y="310"/>
                    <a:pt x="43" y="310"/>
                    <a:pt x="43" y="310"/>
                  </a:cubicBezTo>
                  <a:cubicBezTo>
                    <a:pt x="43" y="309"/>
                    <a:pt x="44" y="309"/>
                    <a:pt x="45" y="309"/>
                  </a:cubicBezTo>
                  <a:cubicBezTo>
                    <a:pt x="46" y="309"/>
                    <a:pt x="46" y="309"/>
                    <a:pt x="47" y="309"/>
                  </a:cubicBezTo>
                  <a:cubicBezTo>
                    <a:pt x="48" y="310"/>
                    <a:pt x="48" y="310"/>
                    <a:pt x="49" y="310"/>
                  </a:cubicBezTo>
                  <a:cubicBezTo>
                    <a:pt x="50" y="310"/>
                    <a:pt x="51" y="309"/>
                    <a:pt x="52" y="309"/>
                  </a:cubicBezTo>
                  <a:cubicBezTo>
                    <a:pt x="53" y="301"/>
                    <a:pt x="47" y="297"/>
                    <a:pt x="46" y="290"/>
                  </a:cubicBezTo>
                  <a:cubicBezTo>
                    <a:pt x="45" y="286"/>
                    <a:pt x="44" y="281"/>
                    <a:pt x="43" y="276"/>
                  </a:cubicBezTo>
                  <a:cubicBezTo>
                    <a:pt x="43" y="267"/>
                    <a:pt x="46" y="252"/>
                    <a:pt x="48" y="245"/>
                  </a:cubicBezTo>
                  <a:cubicBezTo>
                    <a:pt x="49" y="242"/>
                    <a:pt x="52" y="240"/>
                    <a:pt x="53" y="237"/>
                  </a:cubicBezTo>
                  <a:cubicBezTo>
                    <a:pt x="55" y="231"/>
                    <a:pt x="53" y="226"/>
                    <a:pt x="56" y="221"/>
                  </a:cubicBezTo>
                  <a:cubicBezTo>
                    <a:pt x="56" y="221"/>
                    <a:pt x="56" y="221"/>
                    <a:pt x="56" y="221"/>
                  </a:cubicBezTo>
                  <a:cubicBezTo>
                    <a:pt x="58" y="221"/>
                    <a:pt x="59" y="222"/>
                    <a:pt x="61" y="222"/>
                  </a:cubicBezTo>
                  <a:cubicBezTo>
                    <a:pt x="62" y="222"/>
                    <a:pt x="63" y="222"/>
                    <a:pt x="64" y="222"/>
                  </a:cubicBezTo>
                  <a:cubicBezTo>
                    <a:pt x="65" y="222"/>
                    <a:pt x="66" y="222"/>
                    <a:pt x="68" y="221"/>
                  </a:cubicBezTo>
                  <a:cubicBezTo>
                    <a:pt x="70" y="221"/>
                    <a:pt x="73" y="216"/>
                    <a:pt x="75" y="216"/>
                  </a:cubicBezTo>
                  <a:cubicBezTo>
                    <a:pt x="75" y="216"/>
                    <a:pt x="75" y="216"/>
                    <a:pt x="75" y="216"/>
                  </a:cubicBezTo>
                  <a:cubicBezTo>
                    <a:pt x="77" y="217"/>
                    <a:pt x="83" y="221"/>
                    <a:pt x="84" y="224"/>
                  </a:cubicBezTo>
                  <a:cubicBezTo>
                    <a:pt x="86" y="226"/>
                    <a:pt x="87" y="231"/>
                    <a:pt x="89" y="234"/>
                  </a:cubicBezTo>
                  <a:cubicBezTo>
                    <a:pt x="91" y="236"/>
                    <a:pt x="94" y="237"/>
                    <a:pt x="95" y="239"/>
                  </a:cubicBezTo>
                  <a:cubicBezTo>
                    <a:pt x="95" y="240"/>
                    <a:pt x="94" y="242"/>
                    <a:pt x="95" y="243"/>
                  </a:cubicBezTo>
                  <a:cubicBezTo>
                    <a:pt x="95" y="248"/>
                    <a:pt x="99" y="255"/>
                    <a:pt x="101" y="260"/>
                  </a:cubicBezTo>
                  <a:cubicBezTo>
                    <a:pt x="104" y="266"/>
                    <a:pt x="106" y="272"/>
                    <a:pt x="107" y="278"/>
                  </a:cubicBezTo>
                  <a:cubicBezTo>
                    <a:pt x="109" y="285"/>
                    <a:pt x="110" y="287"/>
                    <a:pt x="115" y="289"/>
                  </a:cubicBezTo>
                  <a:cubicBezTo>
                    <a:pt x="118" y="291"/>
                    <a:pt x="122" y="292"/>
                    <a:pt x="127" y="293"/>
                  </a:cubicBezTo>
                  <a:cubicBezTo>
                    <a:pt x="130" y="294"/>
                    <a:pt x="135" y="297"/>
                    <a:pt x="139" y="297"/>
                  </a:cubicBezTo>
                  <a:cubicBezTo>
                    <a:pt x="141" y="297"/>
                    <a:pt x="143" y="296"/>
                    <a:pt x="143" y="292"/>
                  </a:cubicBezTo>
                  <a:cubicBezTo>
                    <a:pt x="145" y="290"/>
                    <a:pt x="146" y="290"/>
                    <a:pt x="146" y="288"/>
                  </a:cubicBezTo>
                  <a:cubicBezTo>
                    <a:pt x="146" y="283"/>
                    <a:pt x="140" y="282"/>
                    <a:pt x="135" y="280"/>
                  </a:cubicBezTo>
                  <a:cubicBezTo>
                    <a:pt x="131" y="278"/>
                    <a:pt x="127" y="278"/>
                    <a:pt x="126" y="275"/>
                  </a:cubicBezTo>
                  <a:cubicBezTo>
                    <a:pt x="124" y="273"/>
                    <a:pt x="125" y="268"/>
                    <a:pt x="125" y="264"/>
                  </a:cubicBezTo>
                  <a:cubicBezTo>
                    <a:pt x="125" y="258"/>
                    <a:pt x="124" y="252"/>
                    <a:pt x="122" y="246"/>
                  </a:cubicBezTo>
                  <a:cubicBezTo>
                    <a:pt x="121" y="240"/>
                    <a:pt x="118" y="235"/>
                    <a:pt x="117" y="230"/>
                  </a:cubicBezTo>
                  <a:cubicBezTo>
                    <a:pt x="116" y="225"/>
                    <a:pt x="115" y="220"/>
                    <a:pt x="114" y="216"/>
                  </a:cubicBezTo>
                  <a:cubicBezTo>
                    <a:pt x="114" y="214"/>
                    <a:pt x="112" y="212"/>
                    <a:pt x="111" y="210"/>
                  </a:cubicBezTo>
                  <a:cubicBezTo>
                    <a:pt x="109" y="204"/>
                    <a:pt x="108" y="197"/>
                    <a:pt x="105" y="191"/>
                  </a:cubicBezTo>
                  <a:cubicBezTo>
                    <a:pt x="103" y="186"/>
                    <a:pt x="99" y="182"/>
                    <a:pt x="96" y="177"/>
                  </a:cubicBezTo>
                  <a:cubicBezTo>
                    <a:pt x="90" y="176"/>
                    <a:pt x="91" y="172"/>
                    <a:pt x="92" y="166"/>
                  </a:cubicBezTo>
                  <a:cubicBezTo>
                    <a:pt x="92" y="163"/>
                    <a:pt x="92" y="160"/>
                    <a:pt x="92" y="157"/>
                  </a:cubicBezTo>
                  <a:cubicBezTo>
                    <a:pt x="93" y="153"/>
                    <a:pt x="95" y="148"/>
                    <a:pt x="95" y="144"/>
                  </a:cubicBezTo>
                  <a:cubicBezTo>
                    <a:pt x="95" y="141"/>
                    <a:pt x="95" y="138"/>
                    <a:pt x="95" y="136"/>
                  </a:cubicBezTo>
                  <a:cubicBezTo>
                    <a:pt x="95" y="125"/>
                    <a:pt x="95" y="115"/>
                    <a:pt x="98" y="108"/>
                  </a:cubicBezTo>
                  <a:cubicBezTo>
                    <a:pt x="105" y="110"/>
                    <a:pt x="109" y="112"/>
                    <a:pt x="114" y="112"/>
                  </a:cubicBezTo>
                  <a:cubicBezTo>
                    <a:pt x="115" y="112"/>
                    <a:pt x="116" y="112"/>
                    <a:pt x="117" y="112"/>
                  </a:cubicBezTo>
                  <a:cubicBezTo>
                    <a:pt x="127" y="110"/>
                    <a:pt x="135" y="100"/>
                    <a:pt x="140" y="94"/>
                  </a:cubicBezTo>
                  <a:cubicBezTo>
                    <a:pt x="142" y="91"/>
                    <a:pt x="144" y="88"/>
                    <a:pt x="146" y="87"/>
                  </a:cubicBezTo>
                  <a:cubicBezTo>
                    <a:pt x="148" y="85"/>
                    <a:pt x="151" y="85"/>
                    <a:pt x="154" y="84"/>
                  </a:cubicBezTo>
                  <a:cubicBezTo>
                    <a:pt x="157" y="82"/>
                    <a:pt x="159" y="78"/>
                    <a:pt x="163" y="78"/>
                  </a:cubicBezTo>
                  <a:cubicBezTo>
                    <a:pt x="164" y="78"/>
                    <a:pt x="165" y="78"/>
                    <a:pt x="166" y="78"/>
                  </a:cubicBezTo>
                  <a:cubicBezTo>
                    <a:pt x="167" y="77"/>
                    <a:pt x="166" y="75"/>
                    <a:pt x="168" y="75"/>
                  </a:cubicBezTo>
                  <a:cubicBezTo>
                    <a:pt x="168" y="73"/>
                    <a:pt x="168" y="73"/>
                    <a:pt x="168" y="73"/>
                  </a:cubicBezTo>
                  <a:cubicBezTo>
                    <a:pt x="166" y="71"/>
                    <a:pt x="165" y="68"/>
                    <a:pt x="164" y="67"/>
                  </a:cubicBezTo>
                  <a:cubicBezTo>
                    <a:pt x="160" y="66"/>
                    <a:pt x="157" y="65"/>
                    <a:pt x="153" y="65"/>
                  </a:cubicBezTo>
                  <a:cubicBezTo>
                    <a:pt x="153" y="65"/>
                    <a:pt x="152" y="65"/>
                    <a:pt x="152" y="65"/>
                  </a:cubicBezTo>
                  <a:cubicBezTo>
                    <a:pt x="145" y="66"/>
                    <a:pt x="141" y="71"/>
                    <a:pt x="137" y="75"/>
                  </a:cubicBezTo>
                  <a:cubicBezTo>
                    <a:pt x="129" y="80"/>
                    <a:pt x="120" y="85"/>
                    <a:pt x="111" y="90"/>
                  </a:cubicBezTo>
                  <a:cubicBezTo>
                    <a:pt x="108" y="89"/>
                    <a:pt x="107" y="84"/>
                    <a:pt x="102" y="82"/>
                  </a:cubicBezTo>
                  <a:cubicBezTo>
                    <a:pt x="102" y="82"/>
                    <a:pt x="101" y="82"/>
                    <a:pt x="100" y="82"/>
                  </a:cubicBezTo>
                  <a:cubicBezTo>
                    <a:pt x="100" y="82"/>
                    <a:pt x="99" y="82"/>
                    <a:pt x="99" y="82"/>
                  </a:cubicBezTo>
                  <a:cubicBezTo>
                    <a:pt x="98" y="82"/>
                    <a:pt x="98" y="82"/>
                    <a:pt x="97" y="82"/>
                  </a:cubicBezTo>
                  <a:cubicBezTo>
                    <a:pt x="97" y="82"/>
                    <a:pt x="96" y="82"/>
                    <a:pt x="96" y="82"/>
                  </a:cubicBezTo>
                  <a:cubicBezTo>
                    <a:pt x="93" y="81"/>
                    <a:pt x="90" y="78"/>
                    <a:pt x="90" y="76"/>
                  </a:cubicBezTo>
                  <a:cubicBezTo>
                    <a:pt x="90" y="74"/>
                    <a:pt x="94" y="73"/>
                    <a:pt x="96" y="71"/>
                  </a:cubicBezTo>
                  <a:cubicBezTo>
                    <a:pt x="96" y="67"/>
                    <a:pt x="100" y="65"/>
                    <a:pt x="100" y="61"/>
                  </a:cubicBezTo>
                  <a:cubicBezTo>
                    <a:pt x="101" y="56"/>
                    <a:pt x="98" y="51"/>
                    <a:pt x="99" y="46"/>
                  </a:cubicBezTo>
                  <a:cubicBezTo>
                    <a:pt x="99" y="44"/>
                    <a:pt x="101" y="42"/>
                    <a:pt x="101" y="40"/>
                  </a:cubicBezTo>
                  <a:cubicBezTo>
                    <a:pt x="102" y="35"/>
                    <a:pt x="101" y="30"/>
                    <a:pt x="101" y="26"/>
                  </a:cubicBezTo>
                  <a:cubicBezTo>
                    <a:pt x="98" y="18"/>
                    <a:pt x="92" y="12"/>
                    <a:pt x="88" y="7"/>
                  </a:cubicBezTo>
                  <a:cubicBezTo>
                    <a:pt x="82" y="5"/>
                    <a:pt x="80" y="2"/>
                    <a:pt x="75"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9" name="Freeform 23"/>
            <p:cNvSpPr>
              <a:spLocks/>
            </p:cNvSpPr>
            <p:nvPr/>
          </p:nvSpPr>
          <p:spPr bwMode="auto">
            <a:xfrm>
              <a:off x="4079" y="2223"/>
              <a:ext cx="164" cy="306"/>
            </a:xfrm>
            <a:custGeom>
              <a:avLst/>
              <a:gdLst>
                <a:gd name="T0" fmla="*/ 60 w 168"/>
                <a:gd name="T1" fmla="*/ 0 h 310"/>
                <a:gd name="T2" fmla="*/ 32 w 168"/>
                <a:gd name="T3" fmla="*/ 43 h 310"/>
                <a:gd name="T4" fmla="*/ 42 w 168"/>
                <a:gd name="T5" fmla="*/ 60 h 310"/>
                <a:gd name="T6" fmla="*/ 43 w 168"/>
                <a:gd name="T7" fmla="*/ 73 h 310"/>
                <a:gd name="T8" fmla="*/ 23 w 168"/>
                <a:gd name="T9" fmla="*/ 80 h 310"/>
                <a:gd name="T10" fmla="*/ 9 w 168"/>
                <a:gd name="T11" fmla="*/ 103 h 310"/>
                <a:gd name="T12" fmla="*/ 2 w 168"/>
                <a:gd name="T13" fmla="*/ 129 h 310"/>
                <a:gd name="T14" fmla="*/ 25 w 168"/>
                <a:gd name="T15" fmla="*/ 138 h 310"/>
                <a:gd name="T16" fmla="*/ 27 w 168"/>
                <a:gd name="T17" fmla="*/ 162 h 310"/>
                <a:gd name="T18" fmla="*/ 24 w 168"/>
                <a:gd name="T19" fmla="*/ 178 h 310"/>
                <a:gd name="T20" fmla="*/ 21 w 168"/>
                <a:gd name="T21" fmla="*/ 189 h 310"/>
                <a:gd name="T22" fmla="*/ 22 w 168"/>
                <a:gd name="T23" fmla="*/ 204 h 310"/>
                <a:gd name="T24" fmla="*/ 23 w 168"/>
                <a:gd name="T25" fmla="*/ 239 h 310"/>
                <a:gd name="T26" fmla="*/ 21 w 168"/>
                <a:gd name="T27" fmla="*/ 268 h 310"/>
                <a:gd name="T28" fmla="*/ 27 w 168"/>
                <a:gd name="T29" fmla="*/ 307 h 310"/>
                <a:gd name="T30" fmla="*/ 43 w 168"/>
                <a:gd name="T31" fmla="*/ 310 h 310"/>
                <a:gd name="T32" fmla="*/ 47 w 168"/>
                <a:gd name="T33" fmla="*/ 309 h 310"/>
                <a:gd name="T34" fmla="*/ 52 w 168"/>
                <a:gd name="T35" fmla="*/ 309 h 310"/>
                <a:gd name="T36" fmla="*/ 44 w 168"/>
                <a:gd name="T37" fmla="*/ 276 h 310"/>
                <a:gd name="T38" fmla="*/ 53 w 168"/>
                <a:gd name="T39" fmla="*/ 237 h 310"/>
                <a:gd name="T40" fmla="*/ 56 w 168"/>
                <a:gd name="T41" fmla="*/ 221 h 310"/>
                <a:gd name="T42" fmla="*/ 64 w 168"/>
                <a:gd name="T43" fmla="*/ 222 h 310"/>
                <a:gd name="T44" fmla="*/ 75 w 168"/>
                <a:gd name="T45" fmla="*/ 216 h 310"/>
                <a:gd name="T46" fmla="*/ 84 w 168"/>
                <a:gd name="T47" fmla="*/ 224 h 310"/>
                <a:gd name="T48" fmla="*/ 95 w 168"/>
                <a:gd name="T49" fmla="*/ 239 h 310"/>
                <a:gd name="T50" fmla="*/ 101 w 168"/>
                <a:gd name="T51" fmla="*/ 260 h 310"/>
                <a:gd name="T52" fmla="*/ 115 w 168"/>
                <a:gd name="T53" fmla="*/ 289 h 310"/>
                <a:gd name="T54" fmla="*/ 139 w 168"/>
                <a:gd name="T55" fmla="*/ 297 h 310"/>
                <a:gd name="T56" fmla="*/ 146 w 168"/>
                <a:gd name="T57" fmla="*/ 288 h 310"/>
                <a:gd name="T58" fmla="*/ 126 w 168"/>
                <a:gd name="T59" fmla="*/ 275 h 310"/>
                <a:gd name="T60" fmla="*/ 122 w 168"/>
                <a:gd name="T61" fmla="*/ 246 h 310"/>
                <a:gd name="T62" fmla="*/ 114 w 168"/>
                <a:gd name="T63" fmla="*/ 216 h 310"/>
                <a:gd name="T64" fmla="*/ 105 w 168"/>
                <a:gd name="T65" fmla="*/ 191 h 310"/>
                <a:gd name="T66" fmla="*/ 92 w 168"/>
                <a:gd name="T67" fmla="*/ 166 h 310"/>
                <a:gd name="T68" fmla="*/ 95 w 168"/>
                <a:gd name="T69" fmla="*/ 144 h 310"/>
                <a:gd name="T70" fmla="*/ 99 w 168"/>
                <a:gd name="T71" fmla="*/ 108 h 310"/>
                <a:gd name="T72" fmla="*/ 117 w 168"/>
                <a:gd name="T73" fmla="*/ 112 h 310"/>
                <a:gd name="T74" fmla="*/ 146 w 168"/>
                <a:gd name="T75" fmla="*/ 87 h 310"/>
                <a:gd name="T76" fmla="*/ 164 w 168"/>
                <a:gd name="T77" fmla="*/ 78 h 310"/>
                <a:gd name="T78" fmla="*/ 168 w 168"/>
                <a:gd name="T79" fmla="*/ 75 h 310"/>
                <a:gd name="T80" fmla="*/ 164 w 168"/>
                <a:gd name="T81" fmla="*/ 67 h 310"/>
                <a:gd name="T82" fmla="*/ 152 w 168"/>
                <a:gd name="T83" fmla="*/ 65 h 310"/>
                <a:gd name="T84" fmla="*/ 111 w 168"/>
                <a:gd name="T85" fmla="*/ 90 h 310"/>
                <a:gd name="T86" fmla="*/ 100 w 168"/>
                <a:gd name="T87" fmla="*/ 82 h 310"/>
                <a:gd name="T88" fmla="*/ 97 w 168"/>
                <a:gd name="T89" fmla="*/ 82 h 310"/>
                <a:gd name="T90" fmla="*/ 90 w 168"/>
                <a:gd name="T91" fmla="*/ 76 h 310"/>
                <a:gd name="T92" fmla="*/ 100 w 168"/>
                <a:gd name="T93" fmla="*/ 61 h 310"/>
                <a:gd name="T94" fmla="*/ 101 w 168"/>
                <a:gd name="T95" fmla="*/ 40 h 310"/>
                <a:gd name="T96" fmla="*/ 88 w 168"/>
                <a:gd name="T97" fmla="*/ 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310">
                  <a:moveTo>
                    <a:pt x="75" y="0"/>
                  </a:moveTo>
                  <a:cubicBezTo>
                    <a:pt x="60" y="0"/>
                    <a:pt x="60" y="0"/>
                    <a:pt x="60" y="0"/>
                  </a:cubicBezTo>
                  <a:cubicBezTo>
                    <a:pt x="56" y="3"/>
                    <a:pt x="53" y="1"/>
                    <a:pt x="49" y="3"/>
                  </a:cubicBezTo>
                  <a:cubicBezTo>
                    <a:pt x="36" y="7"/>
                    <a:pt x="29" y="26"/>
                    <a:pt x="32" y="43"/>
                  </a:cubicBezTo>
                  <a:cubicBezTo>
                    <a:pt x="33" y="45"/>
                    <a:pt x="35" y="49"/>
                    <a:pt x="37" y="52"/>
                  </a:cubicBezTo>
                  <a:cubicBezTo>
                    <a:pt x="38" y="55"/>
                    <a:pt x="40" y="58"/>
                    <a:pt x="42" y="60"/>
                  </a:cubicBezTo>
                  <a:cubicBezTo>
                    <a:pt x="45" y="62"/>
                    <a:pt x="51" y="62"/>
                    <a:pt x="50" y="68"/>
                  </a:cubicBezTo>
                  <a:cubicBezTo>
                    <a:pt x="50" y="71"/>
                    <a:pt x="46" y="71"/>
                    <a:pt x="43" y="73"/>
                  </a:cubicBezTo>
                  <a:cubicBezTo>
                    <a:pt x="40" y="74"/>
                    <a:pt x="38" y="76"/>
                    <a:pt x="36" y="77"/>
                  </a:cubicBezTo>
                  <a:cubicBezTo>
                    <a:pt x="31" y="78"/>
                    <a:pt x="28" y="78"/>
                    <a:pt x="23" y="80"/>
                  </a:cubicBezTo>
                  <a:cubicBezTo>
                    <a:pt x="18" y="83"/>
                    <a:pt x="18" y="90"/>
                    <a:pt x="14" y="96"/>
                  </a:cubicBezTo>
                  <a:cubicBezTo>
                    <a:pt x="13" y="99"/>
                    <a:pt x="10" y="100"/>
                    <a:pt x="9" y="103"/>
                  </a:cubicBezTo>
                  <a:cubicBezTo>
                    <a:pt x="8" y="105"/>
                    <a:pt x="7" y="108"/>
                    <a:pt x="5" y="110"/>
                  </a:cubicBezTo>
                  <a:cubicBezTo>
                    <a:pt x="3" y="115"/>
                    <a:pt x="0" y="123"/>
                    <a:pt x="2" y="129"/>
                  </a:cubicBezTo>
                  <a:cubicBezTo>
                    <a:pt x="4" y="135"/>
                    <a:pt x="12" y="138"/>
                    <a:pt x="19" y="138"/>
                  </a:cubicBezTo>
                  <a:cubicBezTo>
                    <a:pt x="21" y="138"/>
                    <a:pt x="23" y="138"/>
                    <a:pt x="25" y="138"/>
                  </a:cubicBezTo>
                  <a:cubicBezTo>
                    <a:pt x="26" y="141"/>
                    <a:pt x="23" y="146"/>
                    <a:pt x="24" y="151"/>
                  </a:cubicBezTo>
                  <a:cubicBezTo>
                    <a:pt x="24" y="155"/>
                    <a:pt x="27" y="159"/>
                    <a:pt x="27" y="162"/>
                  </a:cubicBezTo>
                  <a:cubicBezTo>
                    <a:pt x="27" y="165"/>
                    <a:pt x="25" y="168"/>
                    <a:pt x="24" y="171"/>
                  </a:cubicBezTo>
                  <a:cubicBezTo>
                    <a:pt x="23" y="173"/>
                    <a:pt x="24" y="176"/>
                    <a:pt x="24" y="178"/>
                  </a:cubicBezTo>
                  <a:cubicBezTo>
                    <a:pt x="23" y="181"/>
                    <a:pt x="21" y="183"/>
                    <a:pt x="21" y="185"/>
                  </a:cubicBezTo>
                  <a:cubicBezTo>
                    <a:pt x="21" y="186"/>
                    <a:pt x="21" y="188"/>
                    <a:pt x="21" y="189"/>
                  </a:cubicBezTo>
                  <a:cubicBezTo>
                    <a:pt x="21" y="190"/>
                    <a:pt x="20" y="192"/>
                    <a:pt x="20" y="193"/>
                  </a:cubicBezTo>
                  <a:cubicBezTo>
                    <a:pt x="20" y="197"/>
                    <a:pt x="21" y="200"/>
                    <a:pt x="22" y="204"/>
                  </a:cubicBezTo>
                  <a:cubicBezTo>
                    <a:pt x="24" y="212"/>
                    <a:pt x="22" y="223"/>
                    <a:pt x="22" y="232"/>
                  </a:cubicBezTo>
                  <a:cubicBezTo>
                    <a:pt x="22" y="234"/>
                    <a:pt x="23" y="236"/>
                    <a:pt x="23" y="239"/>
                  </a:cubicBezTo>
                  <a:cubicBezTo>
                    <a:pt x="22" y="243"/>
                    <a:pt x="20" y="246"/>
                    <a:pt x="19" y="251"/>
                  </a:cubicBezTo>
                  <a:cubicBezTo>
                    <a:pt x="19" y="257"/>
                    <a:pt x="20" y="262"/>
                    <a:pt x="21" y="268"/>
                  </a:cubicBezTo>
                  <a:cubicBezTo>
                    <a:pt x="22" y="273"/>
                    <a:pt x="24" y="278"/>
                    <a:pt x="25" y="283"/>
                  </a:cubicBezTo>
                  <a:cubicBezTo>
                    <a:pt x="26" y="290"/>
                    <a:pt x="23" y="303"/>
                    <a:pt x="27" y="307"/>
                  </a:cubicBezTo>
                  <a:cubicBezTo>
                    <a:pt x="30" y="310"/>
                    <a:pt x="36" y="308"/>
                    <a:pt x="39" y="310"/>
                  </a:cubicBezTo>
                  <a:cubicBezTo>
                    <a:pt x="43" y="310"/>
                    <a:pt x="43" y="310"/>
                    <a:pt x="43" y="310"/>
                  </a:cubicBezTo>
                  <a:cubicBezTo>
                    <a:pt x="43" y="309"/>
                    <a:pt x="44" y="309"/>
                    <a:pt x="45" y="309"/>
                  </a:cubicBezTo>
                  <a:cubicBezTo>
                    <a:pt x="46" y="309"/>
                    <a:pt x="46" y="309"/>
                    <a:pt x="47" y="309"/>
                  </a:cubicBezTo>
                  <a:cubicBezTo>
                    <a:pt x="48" y="310"/>
                    <a:pt x="48" y="310"/>
                    <a:pt x="49" y="310"/>
                  </a:cubicBezTo>
                  <a:cubicBezTo>
                    <a:pt x="50" y="310"/>
                    <a:pt x="51" y="309"/>
                    <a:pt x="52" y="309"/>
                  </a:cubicBezTo>
                  <a:cubicBezTo>
                    <a:pt x="53" y="301"/>
                    <a:pt x="47" y="297"/>
                    <a:pt x="46" y="290"/>
                  </a:cubicBezTo>
                  <a:cubicBezTo>
                    <a:pt x="45" y="286"/>
                    <a:pt x="44" y="281"/>
                    <a:pt x="44" y="276"/>
                  </a:cubicBezTo>
                  <a:cubicBezTo>
                    <a:pt x="43" y="267"/>
                    <a:pt x="46" y="252"/>
                    <a:pt x="48" y="245"/>
                  </a:cubicBezTo>
                  <a:cubicBezTo>
                    <a:pt x="49" y="242"/>
                    <a:pt x="52" y="240"/>
                    <a:pt x="53" y="237"/>
                  </a:cubicBezTo>
                  <a:cubicBezTo>
                    <a:pt x="55" y="231"/>
                    <a:pt x="53" y="226"/>
                    <a:pt x="56" y="221"/>
                  </a:cubicBezTo>
                  <a:cubicBezTo>
                    <a:pt x="56" y="221"/>
                    <a:pt x="56" y="221"/>
                    <a:pt x="56" y="221"/>
                  </a:cubicBezTo>
                  <a:cubicBezTo>
                    <a:pt x="58" y="221"/>
                    <a:pt x="60" y="222"/>
                    <a:pt x="61" y="222"/>
                  </a:cubicBezTo>
                  <a:cubicBezTo>
                    <a:pt x="62" y="222"/>
                    <a:pt x="63" y="222"/>
                    <a:pt x="64" y="222"/>
                  </a:cubicBezTo>
                  <a:cubicBezTo>
                    <a:pt x="65" y="222"/>
                    <a:pt x="66" y="222"/>
                    <a:pt x="68" y="221"/>
                  </a:cubicBezTo>
                  <a:cubicBezTo>
                    <a:pt x="70" y="221"/>
                    <a:pt x="73" y="216"/>
                    <a:pt x="75" y="216"/>
                  </a:cubicBezTo>
                  <a:cubicBezTo>
                    <a:pt x="75" y="216"/>
                    <a:pt x="75" y="216"/>
                    <a:pt x="75" y="216"/>
                  </a:cubicBezTo>
                  <a:cubicBezTo>
                    <a:pt x="77" y="217"/>
                    <a:pt x="83" y="221"/>
                    <a:pt x="84" y="224"/>
                  </a:cubicBezTo>
                  <a:cubicBezTo>
                    <a:pt x="86" y="226"/>
                    <a:pt x="87" y="231"/>
                    <a:pt x="89" y="234"/>
                  </a:cubicBezTo>
                  <a:cubicBezTo>
                    <a:pt x="91" y="236"/>
                    <a:pt x="94" y="237"/>
                    <a:pt x="95" y="239"/>
                  </a:cubicBezTo>
                  <a:cubicBezTo>
                    <a:pt x="95" y="240"/>
                    <a:pt x="95" y="242"/>
                    <a:pt x="95" y="243"/>
                  </a:cubicBezTo>
                  <a:cubicBezTo>
                    <a:pt x="95" y="248"/>
                    <a:pt x="99" y="255"/>
                    <a:pt x="101" y="260"/>
                  </a:cubicBezTo>
                  <a:cubicBezTo>
                    <a:pt x="104" y="266"/>
                    <a:pt x="106" y="272"/>
                    <a:pt x="107" y="278"/>
                  </a:cubicBezTo>
                  <a:cubicBezTo>
                    <a:pt x="109" y="285"/>
                    <a:pt x="110" y="287"/>
                    <a:pt x="115" y="289"/>
                  </a:cubicBezTo>
                  <a:cubicBezTo>
                    <a:pt x="118" y="291"/>
                    <a:pt x="123" y="292"/>
                    <a:pt x="127" y="293"/>
                  </a:cubicBezTo>
                  <a:cubicBezTo>
                    <a:pt x="130" y="294"/>
                    <a:pt x="135" y="297"/>
                    <a:pt x="139" y="297"/>
                  </a:cubicBezTo>
                  <a:cubicBezTo>
                    <a:pt x="141" y="297"/>
                    <a:pt x="143" y="296"/>
                    <a:pt x="143" y="292"/>
                  </a:cubicBezTo>
                  <a:cubicBezTo>
                    <a:pt x="145" y="290"/>
                    <a:pt x="146" y="290"/>
                    <a:pt x="146" y="288"/>
                  </a:cubicBezTo>
                  <a:cubicBezTo>
                    <a:pt x="147" y="283"/>
                    <a:pt x="140" y="282"/>
                    <a:pt x="135" y="280"/>
                  </a:cubicBezTo>
                  <a:cubicBezTo>
                    <a:pt x="131" y="278"/>
                    <a:pt x="127" y="278"/>
                    <a:pt x="126" y="275"/>
                  </a:cubicBezTo>
                  <a:cubicBezTo>
                    <a:pt x="125" y="273"/>
                    <a:pt x="125" y="268"/>
                    <a:pt x="125" y="264"/>
                  </a:cubicBezTo>
                  <a:cubicBezTo>
                    <a:pt x="125" y="258"/>
                    <a:pt x="124" y="252"/>
                    <a:pt x="122" y="246"/>
                  </a:cubicBezTo>
                  <a:cubicBezTo>
                    <a:pt x="121" y="240"/>
                    <a:pt x="118" y="235"/>
                    <a:pt x="117" y="230"/>
                  </a:cubicBezTo>
                  <a:cubicBezTo>
                    <a:pt x="116" y="225"/>
                    <a:pt x="116" y="220"/>
                    <a:pt x="114" y="216"/>
                  </a:cubicBezTo>
                  <a:cubicBezTo>
                    <a:pt x="114" y="214"/>
                    <a:pt x="112" y="212"/>
                    <a:pt x="111" y="210"/>
                  </a:cubicBezTo>
                  <a:cubicBezTo>
                    <a:pt x="109" y="204"/>
                    <a:pt x="108" y="197"/>
                    <a:pt x="105" y="191"/>
                  </a:cubicBezTo>
                  <a:cubicBezTo>
                    <a:pt x="103" y="186"/>
                    <a:pt x="99" y="182"/>
                    <a:pt x="96" y="177"/>
                  </a:cubicBezTo>
                  <a:cubicBezTo>
                    <a:pt x="90" y="176"/>
                    <a:pt x="91" y="172"/>
                    <a:pt x="92" y="166"/>
                  </a:cubicBezTo>
                  <a:cubicBezTo>
                    <a:pt x="92" y="163"/>
                    <a:pt x="92" y="160"/>
                    <a:pt x="93" y="157"/>
                  </a:cubicBezTo>
                  <a:cubicBezTo>
                    <a:pt x="93" y="153"/>
                    <a:pt x="95" y="148"/>
                    <a:pt x="95" y="144"/>
                  </a:cubicBezTo>
                  <a:cubicBezTo>
                    <a:pt x="96" y="141"/>
                    <a:pt x="95" y="138"/>
                    <a:pt x="95" y="136"/>
                  </a:cubicBezTo>
                  <a:cubicBezTo>
                    <a:pt x="95" y="125"/>
                    <a:pt x="95" y="115"/>
                    <a:pt x="99" y="108"/>
                  </a:cubicBezTo>
                  <a:cubicBezTo>
                    <a:pt x="105" y="110"/>
                    <a:pt x="109" y="112"/>
                    <a:pt x="115" y="112"/>
                  </a:cubicBezTo>
                  <a:cubicBezTo>
                    <a:pt x="115" y="112"/>
                    <a:pt x="116" y="112"/>
                    <a:pt x="117" y="112"/>
                  </a:cubicBezTo>
                  <a:cubicBezTo>
                    <a:pt x="127" y="110"/>
                    <a:pt x="135" y="100"/>
                    <a:pt x="140" y="94"/>
                  </a:cubicBezTo>
                  <a:cubicBezTo>
                    <a:pt x="142" y="91"/>
                    <a:pt x="144" y="88"/>
                    <a:pt x="146" y="87"/>
                  </a:cubicBezTo>
                  <a:cubicBezTo>
                    <a:pt x="148" y="85"/>
                    <a:pt x="151" y="85"/>
                    <a:pt x="154" y="84"/>
                  </a:cubicBezTo>
                  <a:cubicBezTo>
                    <a:pt x="158" y="82"/>
                    <a:pt x="159" y="78"/>
                    <a:pt x="164" y="78"/>
                  </a:cubicBezTo>
                  <a:cubicBezTo>
                    <a:pt x="164" y="78"/>
                    <a:pt x="165" y="78"/>
                    <a:pt x="166" y="78"/>
                  </a:cubicBezTo>
                  <a:cubicBezTo>
                    <a:pt x="167" y="77"/>
                    <a:pt x="167" y="75"/>
                    <a:pt x="168" y="75"/>
                  </a:cubicBezTo>
                  <a:cubicBezTo>
                    <a:pt x="168" y="73"/>
                    <a:pt x="168" y="73"/>
                    <a:pt x="168" y="73"/>
                  </a:cubicBezTo>
                  <a:cubicBezTo>
                    <a:pt x="166" y="71"/>
                    <a:pt x="165" y="68"/>
                    <a:pt x="164" y="67"/>
                  </a:cubicBezTo>
                  <a:cubicBezTo>
                    <a:pt x="160" y="66"/>
                    <a:pt x="157" y="65"/>
                    <a:pt x="153" y="65"/>
                  </a:cubicBezTo>
                  <a:cubicBezTo>
                    <a:pt x="153" y="65"/>
                    <a:pt x="152" y="65"/>
                    <a:pt x="152" y="65"/>
                  </a:cubicBezTo>
                  <a:cubicBezTo>
                    <a:pt x="145" y="66"/>
                    <a:pt x="141" y="71"/>
                    <a:pt x="137" y="75"/>
                  </a:cubicBezTo>
                  <a:cubicBezTo>
                    <a:pt x="129" y="80"/>
                    <a:pt x="120" y="85"/>
                    <a:pt x="111" y="90"/>
                  </a:cubicBezTo>
                  <a:cubicBezTo>
                    <a:pt x="108" y="89"/>
                    <a:pt x="107" y="84"/>
                    <a:pt x="102" y="82"/>
                  </a:cubicBezTo>
                  <a:cubicBezTo>
                    <a:pt x="102" y="82"/>
                    <a:pt x="101" y="82"/>
                    <a:pt x="100" y="82"/>
                  </a:cubicBezTo>
                  <a:cubicBezTo>
                    <a:pt x="100" y="82"/>
                    <a:pt x="99" y="82"/>
                    <a:pt x="99" y="82"/>
                  </a:cubicBezTo>
                  <a:cubicBezTo>
                    <a:pt x="98" y="82"/>
                    <a:pt x="98" y="82"/>
                    <a:pt x="97" y="82"/>
                  </a:cubicBezTo>
                  <a:cubicBezTo>
                    <a:pt x="97" y="82"/>
                    <a:pt x="96" y="82"/>
                    <a:pt x="96" y="82"/>
                  </a:cubicBezTo>
                  <a:cubicBezTo>
                    <a:pt x="93" y="81"/>
                    <a:pt x="90" y="78"/>
                    <a:pt x="90" y="76"/>
                  </a:cubicBezTo>
                  <a:cubicBezTo>
                    <a:pt x="90" y="74"/>
                    <a:pt x="95" y="73"/>
                    <a:pt x="96" y="71"/>
                  </a:cubicBezTo>
                  <a:cubicBezTo>
                    <a:pt x="96" y="67"/>
                    <a:pt x="100" y="65"/>
                    <a:pt x="100" y="61"/>
                  </a:cubicBezTo>
                  <a:cubicBezTo>
                    <a:pt x="101" y="56"/>
                    <a:pt x="98" y="51"/>
                    <a:pt x="99" y="46"/>
                  </a:cubicBezTo>
                  <a:cubicBezTo>
                    <a:pt x="99" y="44"/>
                    <a:pt x="101" y="42"/>
                    <a:pt x="101" y="40"/>
                  </a:cubicBezTo>
                  <a:cubicBezTo>
                    <a:pt x="102" y="35"/>
                    <a:pt x="102" y="30"/>
                    <a:pt x="101" y="26"/>
                  </a:cubicBezTo>
                  <a:cubicBezTo>
                    <a:pt x="98" y="18"/>
                    <a:pt x="92" y="12"/>
                    <a:pt x="88" y="7"/>
                  </a:cubicBezTo>
                  <a:cubicBezTo>
                    <a:pt x="82" y="5"/>
                    <a:pt x="80" y="2"/>
                    <a:pt x="75"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0" name="Freeform 24"/>
            <p:cNvSpPr>
              <a:spLocks/>
            </p:cNvSpPr>
            <p:nvPr/>
          </p:nvSpPr>
          <p:spPr bwMode="auto">
            <a:xfrm>
              <a:off x="4239" y="2223"/>
              <a:ext cx="165" cy="306"/>
            </a:xfrm>
            <a:custGeom>
              <a:avLst/>
              <a:gdLst>
                <a:gd name="T0" fmla="*/ 60 w 168"/>
                <a:gd name="T1" fmla="*/ 0 h 310"/>
                <a:gd name="T2" fmla="*/ 33 w 168"/>
                <a:gd name="T3" fmla="*/ 43 h 310"/>
                <a:gd name="T4" fmla="*/ 42 w 168"/>
                <a:gd name="T5" fmla="*/ 60 h 310"/>
                <a:gd name="T6" fmla="*/ 43 w 168"/>
                <a:gd name="T7" fmla="*/ 73 h 310"/>
                <a:gd name="T8" fmla="*/ 23 w 168"/>
                <a:gd name="T9" fmla="*/ 80 h 310"/>
                <a:gd name="T10" fmla="*/ 9 w 168"/>
                <a:gd name="T11" fmla="*/ 103 h 310"/>
                <a:gd name="T12" fmla="*/ 2 w 168"/>
                <a:gd name="T13" fmla="*/ 129 h 310"/>
                <a:gd name="T14" fmla="*/ 25 w 168"/>
                <a:gd name="T15" fmla="*/ 138 h 310"/>
                <a:gd name="T16" fmla="*/ 27 w 168"/>
                <a:gd name="T17" fmla="*/ 162 h 310"/>
                <a:gd name="T18" fmla="*/ 24 w 168"/>
                <a:gd name="T19" fmla="*/ 178 h 310"/>
                <a:gd name="T20" fmla="*/ 21 w 168"/>
                <a:gd name="T21" fmla="*/ 189 h 310"/>
                <a:gd name="T22" fmla="*/ 22 w 168"/>
                <a:gd name="T23" fmla="*/ 204 h 310"/>
                <a:gd name="T24" fmla="*/ 23 w 168"/>
                <a:gd name="T25" fmla="*/ 239 h 310"/>
                <a:gd name="T26" fmla="*/ 21 w 168"/>
                <a:gd name="T27" fmla="*/ 268 h 310"/>
                <a:gd name="T28" fmla="*/ 27 w 168"/>
                <a:gd name="T29" fmla="*/ 307 h 310"/>
                <a:gd name="T30" fmla="*/ 43 w 168"/>
                <a:gd name="T31" fmla="*/ 310 h 310"/>
                <a:gd name="T32" fmla="*/ 47 w 168"/>
                <a:gd name="T33" fmla="*/ 309 h 310"/>
                <a:gd name="T34" fmla="*/ 52 w 168"/>
                <a:gd name="T35" fmla="*/ 309 h 310"/>
                <a:gd name="T36" fmla="*/ 44 w 168"/>
                <a:gd name="T37" fmla="*/ 276 h 310"/>
                <a:gd name="T38" fmla="*/ 53 w 168"/>
                <a:gd name="T39" fmla="*/ 237 h 310"/>
                <a:gd name="T40" fmla="*/ 56 w 168"/>
                <a:gd name="T41" fmla="*/ 221 h 310"/>
                <a:gd name="T42" fmla="*/ 65 w 168"/>
                <a:gd name="T43" fmla="*/ 222 h 310"/>
                <a:gd name="T44" fmla="*/ 76 w 168"/>
                <a:gd name="T45" fmla="*/ 216 h 310"/>
                <a:gd name="T46" fmla="*/ 84 w 168"/>
                <a:gd name="T47" fmla="*/ 224 h 310"/>
                <a:gd name="T48" fmla="*/ 95 w 168"/>
                <a:gd name="T49" fmla="*/ 239 h 310"/>
                <a:gd name="T50" fmla="*/ 102 w 168"/>
                <a:gd name="T51" fmla="*/ 260 h 310"/>
                <a:gd name="T52" fmla="*/ 115 w 168"/>
                <a:gd name="T53" fmla="*/ 289 h 310"/>
                <a:gd name="T54" fmla="*/ 139 w 168"/>
                <a:gd name="T55" fmla="*/ 297 h 310"/>
                <a:gd name="T56" fmla="*/ 147 w 168"/>
                <a:gd name="T57" fmla="*/ 288 h 310"/>
                <a:gd name="T58" fmla="*/ 126 w 168"/>
                <a:gd name="T59" fmla="*/ 275 h 310"/>
                <a:gd name="T60" fmla="*/ 123 w 168"/>
                <a:gd name="T61" fmla="*/ 246 h 310"/>
                <a:gd name="T62" fmla="*/ 114 w 168"/>
                <a:gd name="T63" fmla="*/ 216 h 310"/>
                <a:gd name="T64" fmla="*/ 105 w 168"/>
                <a:gd name="T65" fmla="*/ 191 h 310"/>
                <a:gd name="T66" fmla="*/ 92 w 168"/>
                <a:gd name="T67" fmla="*/ 166 h 310"/>
                <a:gd name="T68" fmla="*/ 96 w 168"/>
                <a:gd name="T69" fmla="*/ 144 h 310"/>
                <a:gd name="T70" fmla="*/ 99 w 168"/>
                <a:gd name="T71" fmla="*/ 108 h 310"/>
                <a:gd name="T72" fmla="*/ 118 w 168"/>
                <a:gd name="T73" fmla="*/ 112 h 310"/>
                <a:gd name="T74" fmla="*/ 147 w 168"/>
                <a:gd name="T75" fmla="*/ 87 h 310"/>
                <a:gd name="T76" fmla="*/ 164 w 168"/>
                <a:gd name="T77" fmla="*/ 78 h 310"/>
                <a:gd name="T78" fmla="*/ 168 w 168"/>
                <a:gd name="T79" fmla="*/ 75 h 310"/>
                <a:gd name="T80" fmla="*/ 164 w 168"/>
                <a:gd name="T81" fmla="*/ 67 h 310"/>
                <a:gd name="T82" fmla="*/ 152 w 168"/>
                <a:gd name="T83" fmla="*/ 65 h 310"/>
                <a:gd name="T84" fmla="*/ 111 w 168"/>
                <a:gd name="T85" fmla="*/ 90 h 310"/>
                <a:gd name="T86" fmla="*/ 101 w 168"/>
                <a:gd name="T87" fmla="*/ 82 h 310"/>
                <a:gd name="T88" fmla="*/ 98 w 168"/>
                <a:gd name="T89" fmla="*/ 82 h 310"/>
                <a:gd name="T90" fmla="*/ 90 w 168"/>
                <a:gd name="T91" fmla="*/ 76 h 310"/>
                <a:gd name="T92" fmla="*/ 100 w 168"/>
                <a:gd name="T93" fmla="*/ 61 h 310"/>
                <a:gd name="T94" fmla="*/ 102 w 168"/>
                <a:gd name="T95" fmla="*/ 40 h 310"/>
                <a:gd name="T96" fmla="*/ 88 w 168"/>
                <a:gd name="T97" fmla="*/ 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310">
                  <a:moveTo>
                    <a:pt x="75" y="0"/>
                  </a:moveTo>
                  <a:cubicBezTo>
                    <a:pt x="60" y="0"/>
                    <a:pt x="60" y="0"/>
                    <a:pt x="60" y="0"/>
                  </a:cubicBezTo>
                  <a:cubicBezTo>
                    <a:pt x="56" y="3"/>
                    <a:pt x="53" y="1"/>
                    <a:pt x="49" y="3"/>
                  </a:cubicBezTo>
                  <a:cubicBezTo>
                    <a:pt x="36" y="7"/>
                    <a:pt x="29" y="26"/>
                    <a:pt x="33" y="43"/>
                  </a:cubicBezTo>
                  <a:cubicBezTo>
                    <a:pt x="33" y="45"/>
                    <a:pt x="35" y="49"/>
                    <a:pt x="37" y="52"/>
                  </a:cubicBezTo>
                  <a:cubicBezTo>
                    <a:pt x="38" y="55"/>
                    <a:pt x="40" y="58"/>
                    <a:pt x="42" y="60"/>
                  </a:cubicBezTo>
                  <a:cubicBezTo>
                    <a:pt x="45" y="62"/>
                    <a:pt x="51" y="62"/>
                    <a:pt x="50" y="68"/>
                  </a:cubicBezTo>
                  <a:cubicBezTo>
                    <a:pt x="50" y="71"/>
                    <a:pt x="47" y="71"/>
                    <a:pt x="43" y="73"/>
                  </a:cubicBezTo>
                  <a:cubicBezTo>
                    <a:pt x="40" y="74"/>
                    <a:pt x="38" y="76"/>
                    <a:pt x="36" y="77"/>
                  </a:cubicBezTo>
                  <a:cubicBezTo>
                    <a:pt x="31" y="78"/>
                    <a:pt x="28" y="78"/>
                    <a:pt x="23" y="80"/>
                  </a:cubicBezTo>
                  <a:cubicBezTo>
                    <a:pt x="18" y="83"/>
                    <a:pt x="18" y="90"/>
                    <a:pt x="14" y="96"/>
                  </a:cubicBezTo>
                  <a:cubicBezTo>
                    <a:pt x="13" y="99"/>
                    <a:pt x="10" y="100"/>
                    <a:pt x="9" y="103"/>
                  </a:cubicBezTo>
                  <a:cubicBezTo>
                    <a:pt x="8" y="105"/>
                    <a:pt x="7" y="108"/>
                    <a:pt x="6" y="110"/>
                  </a:cubicBezTo>
                  <a:cubicBezTo>
                    <a:pt x="4" y="115"/>
                    <a:pt x="0" y="123"/>
                    <a:pt x="2" y="129"/>
                  </a:cubicBezTo>
                  <a:cubicBezTo>
                    <a:pt x="5" y="135"/>
                    <a:pt x="12" y="138"/>
                    <a:pt x="19" y="138"/>
                  </a:cubicBezTo>
                  <a:cubicBezTo>
                    <a:pt x="21" y="138"/>
                    <a:pt x="23" y="138"/>
                    <a:pt x="25" y="138"/>
                  </a:cubicBezTo>
                  <a:cubicBezTo>
                    <a:pt x="26" y="141"/>
                    <a:pt x="24" y="146"/>
                    <a:pt x="24" y="151"/>
                  </a:cubicBezTo>
                  <a:cubicBezTo>
                    <a:pt x="25" y="155"/>
                    <a:pt x="27" y="159"/>
                    <a:pt x="27" y="162"/>
                  </a:cubicBezTo>
                  <a:cubicBezTo>
                    <a:pt x="27" y="165"/>
                    <a:pt x="25" y="168"/>
                    <a:pt x="24" y="171"/>
                  </a:cubicBezTo>
                  <a:cubicBezTo>
                    <a:pt x="24" y="173"/>
                    <a:pt x="24" y="176"/>
                    <a:pt x="24" y="178"/>
                  </a:cubicBezTo>
                  <a:cubicBezTo>
                    <a:pt x="23" y="181"/>
                    <a:pt x="21" y="183"/>
                    <a:pt x="21" y="185"/>
                  </a:cubicBezTo>
                  <a:cubicBezTo>
                    <a:pt x="21" y="186"/>
                    <a:pt x="21" y="188"/>
                    <a:pt x="21" y="189"/>
                  </a:cubicBezTo>
                  <a:cubicBezTo>
                    <a:pt x="21" y="190"/>
                    <a:pt x="20" y="192"/>
                    <a:pt x="20" y="193"/>
                  </a:cubicBezTo>
                  <a:cubicBezTo>
                    <a:pt x="20" y="197"/>
                    <a:pt x="22" y="200"/>
                    <a:pt x="22" y="204"/>
                  </a:cubicBezTo>
                  <a:cubicBezTo>
                    <a:pt x="24" y="212"/>
                    <a:pt x="22" y="223"/>
                    <a:pt x="22" y="232"/>
                  </a:cubicBezTo>
                  <a:cubicBezTo>
                    <a:pt x="22" y="234"/>
                    <a:pt x="23" y="236"/>
                    <a:pt x="23" y="239"/>
                  </a:cubicBezTo>
                  <a:cubicBezTo>
                    <a:pt x="22" y="243"/>
                    <a:pt x="20" y="246"/>
                    <a:pt x="19" y="251"/>
                  </a:cubicBezTo>
                  <a:cubicBezTo>
                    <a:pt x="19" y="257"/>
                    <a:pt x="20" y="262"/>
                    <a:pt x="21" y="268"/>
                  </a:cubicBezTo>
                  <a:cubicBezTo>
                    <a:pt x="22" y="273"/>
                    <a:pt x="24" y="278"/>
                    <a:pt x="25" y="283"/>
                  </a:cubicBezTo>
                  <a:cubicBezTo>
                    <a:pt x="26" y="290"/>
                    <a:pt x="23" y="303"/>
                    <a:pt x="27" y="307"/>
                  </a:cubicBezTo>
                  <a:cubicBezTo>
                    <a:pt x="30" y="310"/>
                    <a:pt x="36" y="308"/>
                    <a:pt x="39" y="310"/>
                  </a:cubicBezTo>
                  <a:cubicBezTo>
                    <a:pt x="43" y="310"/>
                    <a:pt x="43" y="310"/>
                    <a:pt x="43" y="310"/>
                  </a:cubicBezTo>
                  <a:cubicBezTo>
                    <a:pt x="44" y="309"/>
                    <a:pt x="44" y="309"/>
                    <a:pt x="45" y="309"/>
                  </a:cubicBezTo>
                  <a:cubicBezTo>
                    <a:pt x="46" y="309"/>
                    <a:pt x="47" y="309"/>
                    <a:pt x="47" y="309"/>
                  </a:cubicBezTo>
                  <a:cubicBezTo>
                    <a:pt x="48" y="310"/>
                    <a:pt x="49" y="310"/>
                    <a:pt x="49" y="310"/>
                  </a:cubicBezTo>
                  <a:cubicBezTo>
                    <a:pt x="50" y="310"/>
                    <a:pt x="51" y="309"/>
                    <a:pt x="52" y="309"/>
                  </a:cubicBezTo>
                  <a:cubicBezTo>
                    <a:pt x="53" y="301"/>
                    <a:pt x="47" y="297"/>
                    <a:pt x="46" y="290"/>
                  </a:cubicBezTo>
                  <a:cubicBezTo>
                    <a:pt x="45" y="286"/>
                    <a:pt x="44" y="281"/>
                    <a:pt x="44" y="276"/>
                  </a:cubicBezTo>
                  <a:cubicBezTo>
                    <a:pt x="43" y="267"/>
                    <a:pt x="46" y="252"/>
                    <a:pt x="48" y="245"/>
                  </a:cubicBezTo>
                  <a:cubicBezTo>
                    <a:pt x="49" y="242"/>
                    <a:pt x="52" y="240"/>
                    <a:pt x="53" y="237"/>
                  </a:cubicBezTo>
                  <a:cubicBezTo>
                    <a:pt x="55" y="231"/>
                    <a:pt x="53" y="226"/>
                    <a:pt x="56" y="221"/>
                  </a:cubicBezTo>
                  <a:cubicBezTo>
                    <a:pt x="56" y="221"/>
                    <a:pt x="56" y="221"/>
                    <a:pt x="56" y="221"/>
                  </a:cubicBezTo>
                  <a:cubicBezTo>
                    <a:pt x="58" y="221"/>
                    <a:pt x="60" y="222"/>
                    <a:pt x="61" y="222"/>
                  </a:cubicBezTo>
                  <a:cubicBezTo>
                    <a:pt x="62" y="222"/>
                    <a:pt x="63" y="222"/>
                    <a:pt x="65" y="222"/>
                  </a:cubicBezTo>
                  <a:cubicBezTo>
                    <a:pt x="66" y="222"/>
                    <a:pt x="67" y="222"/>
                    <a:pt x="68" y="221"/>
                  </a:cubicBezTo>
                  <a:cubicBezTo>
                    <a:pt x="70" y="221"/>
                    <a:pt x="73" y="216"/>
                    <a:pt x="76" y="216"/>
                  </a:cubicBezTo>
                  <a:cubicBezTo>
                    <a:pt x="76" y="216"/>
                    <a:pt x="76" y="216"/>
                    <a:pt x="76" y="216"/>
                  </a:cubicBezTo>
                  <a:cubicBezTo>
                    <a:pt x="77" y="217"/>
                    <a:pt x="83" y="221"/>
                    <a:pt x="84" y="224"/>
                  </a:cubicBezTo>
                  <a:cubicBezTo>
                    <a:pt x="86" y="226"/>
                    <a:pt x="87" y="231"/>
                    <a:pt x="90" y="234"/>
                  </a:cubicBezTo>
                  <a:cubicBezTo>
                    <a:pt x="91" y="236"/>
                    <a:pt x="94" y="237"/>
                    <a:pt x="95" y="239"/>
                  </a:cubicBezTo>
                  <a:cubicBezTo>
                    <a:pt x="95" y="240"/>
                    <a:pt x="95" y="242"/>
                    <a:pt x="95" y="243"/>
                  </a:cubicBezTo>
                  <a:cubicBezTo>
                    <a:pt x="96" y="248"/>
                    <a:pt x="99" y="255"/>
                    <a:pt x="102" y="260"/>
                  </a:cubicBezTo>
                  <a:cubicBezTo>
                    <a:pt x="104" y="266"/>
                    <a:pt x="106" y="272"/>
                    <a:pt x="107" y="278"/>
                  </a:cubicBezTo>
                  <a:cubicBezTo>
                    <a:pt x="109" y="285"/>
                    <a:pt x="110" y="287"/>
                    <a:pt x="115" y="289"/>
                  </a:cubicBezTo>
                  <a:cubicBezTo>
                    <a:pt x="118" y="291"/>
                    <a:pt x="123" y="292"/>
                    <a:pt x="127" y="293"/>
                  </a:cubicBezTo>
                  <a:cubicBezTo>
                    <a:pt x="130" y="294"/>
                    <a:pt x="135" y="297"/>
                    <a:pt x="139" y="297"/>
                  </a:cubicBezTo>
                  <a:cubicBezTo>
                    <a:pt x="142" y="297"/>
                    <a:pt x="143" y="296"/>
                    <a:pt x="144" y="292"/>
                  </a:cubicBezTo>
                  <a:cubicBezTo>
                    <a:pt x="145" y="290"/>
                    <a:pt x="147" y="290"/>
                    <a:pt x="147" y="288"/>
                  </a:cubicBezTo>
                  <a:cubicBezTo>
                    <a:pt x="147" y="283"/>
                    <a:pt x="140" y="282"/>
                    <a:pt x="135" y="280"/>
                  </a:cubicBezTo>
                  <a:cubicBezTo>
                    <a:pt x="132" y="278"/>
                    <a:pt x="127" y="278"/>
                    <a:pt x="126" y="275"/>
                  </a:cubicBezTo>
                  <a:cubicBezTo>
                    <a:pt x="125" y="273"/>
                    <a:pt x="125" y="268"/>
                    <a:pt x="125" y="264"/>
                  </a:cubicBezTo>
                  <a:cubicBezTo>
                    <a:pt x="125" y="258"/>
                    <a:pt x="124" y="252"/>
                    <a:pt x="123" y="246"/>
                  </a:cubicBezTo>
                  <a:cubicBezTo>
                    <a:pt x="121" y="240"/>
                    <a:pt x="118" y="235"/>
                    <a:pt x="117" y="230"/>
                  </a:cubicBezTo>
                  <a:cubicBezTo>
                    <a:pt x="116" y="225"/>
                    <a:pt x="116" y="220"/>
                    <a:pt x="114" y="216"/>
                  </a:cubicBezTo>
                  <a:cubicBezTo>
                    <a:pt x="114" y="214"/>
                    <a:pt x="112" y="212"/>
                    <a:pt x="112" y="210"/>
                  </a:cubicBezTo>
                  <a:cubicBezTo>
                    <a:pt x="109" y="204"/>
                    <a:pt x="108" y="197"/>
                    <a:pt x="105" y="191"/>
                  </a:cubicBezTo>
                  <a:cubicBezTo>
                    <a:pt x="103" y="186"/>
                    <a:pt x="99" y="182"/>
                    <a:pt x="96" y="177"/>
                  </a:cubicBezTo>
                  <a:cubicBezTo>
                    <a:pt x="90" y="176"/>
                    <a:pt x="91" y="172"/>
                    <a:pt x="92" y="166"/>
                  </a:cubicBezTo>
                  <a:cubicBezTo>
                    <a:pt x="93" y="163"/>
                    <a:pt x="92" y="160"/>
                    <a:pt x="93" y="157"/>
                  </a:cubicBezTo>
                  <a:cubicBezTo>
                    <a:pt x="93" y="153"/>
                    <a:pt x="95" y="148"/>
                    <a:pt x="96" y="144"/>
                  </a:cubicBezTo>
                  <a:cubicBezTo>
                    <a:pt x="96" y="141"/>
                    <a:pt x="95" y="138"/>
                    <a:pt x="95" y="136"/>
                  </a:cubicBezTo>
                  <a:cubicBezTo>
                    <a:pt x="95" y="125"/>
                    <a:pt x="96" y="115"/>
                    <a:pt x="99" y="108"/>
                  </a:cubicBezTo>
                  <a:cubicBezTo>
                    <a:pt x="105" y="110"/>
                    <a:pt x="110" y="112"/>
                    <a:pt x="115" y="112"/>
                  </a:cubicBezTo>
                  <a:cubicBezTo>
                    <a:pt x="116" y="112"/>
                    <a:pt x="117" y="112"/>
                    <a:pt x="118" y="112"/>
                  </a:cubicBezTo>
                  <a:cubicBezTo>
                    <a:pt x="127" y="110"/>
                    <a:pt x="135" y="100"/>
                    <a:pt x="140" y="94"/>
                  </a:cubicBezTo>
                  <a:cubicBezTo>
                    <a:pt x="142" y="91"/>
                    <a:pt x="145" y="88"/>
                    <a:pt x="147" y="87"/>
                  </a:cubicBezTo>
                  <a:cubicBezTo>
                    <a:pt x="148" y="85"/>
                    <a:pt x="152" y="85"/>
                    <a:pt x="154" y="84"/>
                  </a:cubicBezTo>
                  <a:cubicBezTo>
                    <a:pt x="158" y="82"/>
                    <a:pt x="159" y="78"/>
                    <a:pt x="164" y="78"/>
                  </a:cubicBezTo>
                  <a:cubicBezTo>
                    <a:pt x="165" y="78"/>
                    <a:pt x="165" y="78"/>
                    <a:pt x="166" y="78"/>
                  </a:cubicBezTo>
                  <a:cubicBezTo>
                    <a:pt x="167" y="77"/>
                    <a:pt x="167" y="75"/>
                    <a:pt x="168" y="75"/>
                  </a:cubicBezTo>
                  <a:cubicBezTo>
                    <a:pt x="168" y="73"/>
                    <a:pt x="168" y="73"/>
                    <a:pt x="168" y="73"/>
                  </a:cubicBezTo>
                  <a:cubicBezTo>
                    <a:pt x="167" y="71"/>
                    <a:pt x="166" y="68"/>
                    <a:pt x="164" y="67"/>
                  </a:cubicBezTo>
                  <a:cubicBezTo>
                    <a:pt x="160" y="66"/>
                    <a:pt x="157" y="65"/>
                    <a:pt x="153" y="65"/>
                  </a:cubicBezTo>
                  <a:cubicBezTo>
                    <a:pt x="153" y="65"/>
                    <a:pt x="152" y="65"/>
                    <a:pt x="152" y="65"/>
                  </a:cubicBezTo>
                  <a:cubicBezTo>
                    <a:pt x="146" y="66"/>
                    <a:pt x="141" y="71"/>
                    <a:pt x="137" y="75"/>
                  </a:cubicBezTo>
                  <a:cubicBezTo>
                    <a:pt x="129" y="80"/>
                    <a:pt x="120" y="85"/>
                    <a:pt x="111" y="90"/>
                  </a:cubicBezTo>
                  <a:cubicBezTo>
                    <a:pt x="108" y="89"/>
                    <a:pt x="107" y="84"/>
                    <a:pt x="103" y="82"/>
                  </a:cubicBezTo>
                  <a:cubicBezTo>
                    <a:pt x="102" y="82"/>
                    <a:pt x="101" y="82"/>
                    <a:pt x="101" y="82"/>
                  </a:cubicBezTo>
                  <a:cubicBezTo>
                    <a:pt x="100" y="82"/>
                    <a:pt x="100" y="82"/>
                    <a:pt x="99" y="82"/>
                  </a:cubicBezTo>
                  <a:cubicBezTo>
                    <a:pt x="99" y="82"/>
                    <a:pt x="98" y="82"/>
                    <a:pt x="98" y="82"/>
                  </a:cubicBezTo>
                  <a:cubicBezTo>
                    <a:pt x="97" y="82"/>
                    <a:pt x="97" y="82"/>
                    <a:pt x="96" y="82"/>
                  </a:cubicBezTo>
                  <a:cubicBezTo>
                    <a:pt x="93" y="81"/>
                    <a:pt x="90" y="78"/>
                    <a:pt x="90" y="76"/>
                  </a:cubicBezTo>
                  <a:cubicBezTo>
                    <a:pt x="91" y="74"/>
                    <a:pt x="95" y="73"/>
                    <a:pt x="96" y="71"/>
                  </a:cubicBezTo>
                  <a:cubicBezTo>
                    <a:pt x="96" y="67"/>
                    <a:pt x="100" y="65"/>
                    <a:pt x="100" y="61"/>
                  </a:cubicBezTo>
                  <a:cubicBezTo>
                    <a:pt x="101" y="56"/>
                    <a:pt x="98" y="51"/>
                    <a:pt x="99" y="46"/>
                  </a:cubicBezTo>
                  <a:cubicBezTo>
                    <a:pt x="99" y="44"/>
                    <a:pt x="101" y="42"/>
                    <a:pt x="102" y="40"/>
                  </a:cubicBezTo>
                  <a:cubicBezTo>
                    <a:pt x="102" y="35"/>
                    <a:pt x="102" y="30"/>
                    <a:pt x="101" y="26"/>
                  </a:cubicBezTo>
                  <a:cubicBezTo>
                    <a:pt x="99" y="18"/>
                    <a:pt x="93" y="12"/>
                    <a:pt x="88" y="7"/>
                  </a:cubicBezTo>
                  <a:cubicBezTo>
                    <a:pt x="83" y="5"/>
                    <a:pt x="80" y="2"/>
                    <a:pt x="75"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1" name="Freeform 25"/>
            <p:cNvSpPr>
              <a:spLocks/>
            </p:cNvSpPr>
            <p:nvPr/>
          </p:nvSpPr>
          <p:spPr bwMode="auto">
            <a:xfrm>
              <a:off x="4411" y="2223"/>
              <a:ext cx="165" cy="306"/>
            </a:xfrm>
            <a:custGeom>
              <a:avLst/>
              <a:gdLst>
                <a:gd name="T0" fmla="*/ 60 w 168"/>
                <a:gd name="T1" fmla="*/ 0 h 310"/>
                <a:gd name="T2" fmla="*/ 33 w 168"/>
                <a:gd name="T3" fmla="*/ 43 h 310"/>
                <a:gd name="T4" fmla="*/ 42 w 168"/>
                <a:gd name="T5" fmla="*/ 60 h 310"/>
                <a:gd name="T6" fmla="*/ 44 w 168"/>
                <a:gd name="T7" fmla="*/ 73 h 310"/>
                <a:gd name="T8" fmla="*/ 24 w 168"/>
                <a:gd name="T9" fmla="*/ 80 h 310"/>
                <a:gd name="T10" fmla="*/ 9 w 168"/>
                <a:gd name="T11" fmla="*/ 103 h 310"/>
                <a:gd name="T12" fmla="*/ 3 w 168"/>
                <a:gd name="T13" fmla="*/ 129 h 310"/>
                <a:gd name="T14" fmla="*/ 25 w 168"/>
                <a:gd name="T15" fmla="*/ 138 h 310"/>
                <a:gd name="T16" fmla="*/ 27 w 168"/>
                <a:gd name="T17" fmla="*/ 162 h 310"/>
                <a:gd name="T18" fmla="*/ 24 w 168"/>
                <a:gd name="T19" fmla="*/ 178 h 310"/>
                <a:gd name="T20" fmla="*/ 21 w 168"/>
                <a:gd name="T21" fmla="*/ 189 h 310"/>
                <a:gd name="T22" fmla="*/ 23 w 168"/>
                <a:gd name="T23" fmla="*/ 204 h 310"/>
                <a:gd name="T24" fmla="*/ 23 w 168"/>
                <a:gd name="T25" fmla="*/ 239 h 310"/>
                <a:gd name="T26" fmla="*/ 21 w 168"/>
                <a:gd name="T27" fmla="*/ 268 h 310"/>
                <a:gd name="T28" fmla="*/ 27 w 168"/>
                <a:gd name="T29" fmla="*/ 307 h 310"/>
                <a:gd name="T30" fmla="*/ 43 w 168"/>
                <a:gd name="T31" fmla="*/ 310 h 310"/>
                <a:gd name="T32" fmla="*/ 47 w 168"/>
                <a:gd name="T33" fmla="*/ 309 h 310"/>
                <a:gd name="T34" fmla="*/ 52 w 168"/>
                <a:gd name="T35" fmla="*/ 309 h 310"/>
                <a:gd name="T36" fmla="*/ 44 w 168"/>
                <a:gd name="T37" fmla="*/ 276 h 310"/>
                <a:gd name="T38" fmla="*/ 53 w 168"/>
                <a:gd name="T39" fmla="*/ 237 h 310"/>
                <a:gd name="T40" fmla="*/ 57 w 168"/>
                <a:gd name="T41" fmla="*/ 221 h 310"/>
                <a:gd name="T42" fmla="*/ 65 w 168"/>
                <a:gd name="T43" fmla="*/ 222 h 310"/>
                <a:gd name="T44" fmla="*/ 76 w 168"/>
                <a:gd name="T45" fmla="*/ 216 h 310"/>
                <a:gd name="T46" fmla="*/ 84 w 168"/>
                <a:gd name="T47" fmla="*/ 224 h 310"/>
                <a:gd name="T48" fmla="*/ 95 w 168"/>
                <a:gd name="T49" fmla="*/ 239 h 310"/>
                <a:gd name="T50" fmla="*/ 102 w 168"/>
                <a:gd name="T51" fmla="*/ 260 h 310"/>
                <a:gd name="T52" fmla="*/ 115 w 168"/>
                <a:gd name="T53" fmla="*/ 289 h 310"/>
                <a:gd name="T54" fmla="*/ 139 w 168"/>
                <a:gd name="T55" fmla="*/ 297 h 310"/>
                <a:gd name="T56" fmla="*/ 147 w 168"/>
                <a:gd name="T57" fmla="*/ 288 h 310"/>
                <a:gd name="T58" fmla="*/ 126 w 168"/>
                <a:gd name="T59" fmla="*/ 275 h 310"/>
                <a:gd name="T60" fmla="*/ 123 w 168"/>
                <a:gd name="T61" fmla="*/ 246 h 310"/>
                <a:gd name="T62" fmla="*/ 115 w 168"/>
                <a:gd name="T63" fmla="*/ 216 h 310"/>
                <a:gd name="T64" fmla="*/ 105 w 168"/>
                <a:gd name="T65" fmla="*/ 191 h 310"/>
                <a:gd name="T66" fmla="*/ 92 w 168"/>
                <a:gd name="T67" fmla="*/ 166 h 310"/>
                <a:gd name="T68" fmla="*/ 96 w 168"/>
                <a:gd name="T69" fmla="*/ 144 h 310"/>
                <a:gd name="T70" fmla="*/ 99 w 168"/>
                <a:gd name="T71" fmla="*/ 108 h 310"/>
                <a:gd name="T72" fmla="*/ 118 w 168"/>
                <a:gd name="T73" fmla="*/ 112 h 310"/>
                <a:gd name="T74" fmla="*/ 147 w 168"/>
                <a:gd name="T75" fmla="*/ 87 h 310"/>
                <a:gd name="T76" fmla="*/ 164 w 168"/>
                <a:gd name="T77" fmla="*/ 78 h 310"/>
                <a:gd name="T78" fmla="*/ 168 w 168"/>
                <a:gd name="T79" fmla="*/ 75 h 310"/>
                <a:gd name="T80" fmla="*/ 164 w 168"/>
                <a:gd name="T81" fmla="*/ 67 h 310"/>
                <a:gd name="T82" fmla="*/ 152 w 168"/>
                <a:gd name="T83" fmla="*/ 65 h 310"/>
                <a:gd name="T84" fmla="*/ 111 w 168"/>
                <a:gd name="T85" fmla="*/ 90 h 310"/>
                <a:gd name="T86" fmla="*/ 101 w 168"/>
                <a:gd name="T87" fmla="*/ 82 h 310"/>
                <a:gd name="T88" fmla="*/ 98 w 168"/>
                <a:gd name="T89" fmla="*/ 82 h 310"/>
                <a:gd name="T90" fmla="*/ 90 w 168"/>
                <a:gd name="T91" fmla="*/ 76 h 310"/>
                <a:gd name="T92" fmla="*/ 101 w 168"/>
                <a:gd name="T93" fmla="*/ 61 h 310"/>
                <a:gd name="T94" fmla="*/ 102 w 168"/>
                <a:gd name="T95" fmla="*/ 40 h 310"/>
                <a:gd name="T96" fmla="*/ 88 w 168"/>
                <a:gd name="T97" fmla="*/ 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310">
                  <a:moveTo>
                    <a:pt x="75" y="0"/>
                  </a:moveTo>
                  <a:cubicBezTo>
                    <a:pt x="60" y="0"/>
                    <a:pt x="60" y="0"/>
                    <a:pt x="60" y="0"/>
                  </a:cubicBezTo>
                  <a:cubicBezTo>
                    <a:pt x="56" y="3"/>
                    <a:pt x="53" y="1"/>
                    <a:pt x="49" y="3"/>
                  </a:cubicBezTo>
                  <a:cubicBezTo>
                    <a:pt x="36" y="7"/>
                    <a:pt x="29" y="26"/>
                    <a:pt x="33" y="43"/>
                  </a:cubicBezTo>
                  <a:cubicBezTo>
                    <a:pt x="33" y="45"/>
                    <a:pt x="35" y="49"/>
                    <a:pt x="37" y="52"/>
                  </a:cubicBezTo>
                  <a:cubicBezTo>
                    <a:pt x="38" y="55"/>
                    <a:pt x="40" y="58"/>
                    <a:pt x="42" y="60"/>
                  </a:cubicBezTo>
                  <a:cubicBezTo>
                    <a:pt x="45" y="62"/>
                    <a:pt x="51" y="62"/>
                    <a:pt x="50" y="68"/>
                  </a:cubicBezTo>
                  <a:cubicBezTo>
                    <a:pt x="50" y="71"/>
                    <a:pt x="47" y="71"/>
                    <a:pt x="44" y="73"/>
                  </a:cubicBezTo>
                  <a:cubicBezTo>
                    <a:pt x="41" y="74"/>
                    <a:pt x="38" y="76"/>
                    <a:pt x="36" y="77"/>
                  </a:cubicBezTo>
                  <a:cubicBezTo>
                    <a:pt x="31" y="78"/>
                    <a:pt x="28" y="78"/>
                    <a:pt x="24" y="80"/>
                  </a:cubicBezTo>
                  <a:cubicBezTo>
                    <a:pt x="18" y="83"/>
                    <a:pt x="18" y="90"/>
                    <a:pt x="14" y="96"/>
                  </a:cubicBezTo>
                  <a:cubicBezTo>
                    <a:pt x="13" y="99"/>
                    <a:pt x="10" y="100"/>
                    <a:pt x="9" y="103"/>
                  </a:cubicBezTo>
                  <a:cubicBezTo>
                    <a:pt x="8" y="105"/>
                    <a:pt x="7" y="108"/>
                    <a:pt x="6" y="110"/>
                  </a:cubicBezTo>
                  <a:cubicBezTo>
                    <a:pt x="4" y="115"/>
                    <a:pt x="0" y="123"/>
                    <a:pt x="3" y="129"/>
                  </a:cubicBezTo>
                  <a:cubicBezTo>
                    <a:pt x="5" y="135"/>
                    <a:pt x="12" y="138"/>
                    <a:pt x="19" y="138"/>
                  </a:cubicBezTo>
                  <a:cubicBezTo>
                    <a:pt x="21" y="138"/>
                    <a:pt x="23" y="138"/>
                    <a:pt x="25" y="138"/>
                  </a:cubicBezTo>
                  <a:cubicBezTo>
                    <a:pt x="26" y="141"/>
                    <a:pt x="24" y="146"/>
                    <a:pt x="24" y="151"/>
                  </a:cubicBezTo>
                  <a:cubicBezTo>
                    <a:pt x="25" y="155"/>
                    <a:pt x="27" y="159"/>
                    <a:pt x="27" y="162"/>
                  </a:cubicBezTo>
                  <a:cubicBezTo>
                    <a:pt x="27" y="165"/>
                    <a:pt x="25" y="168"/>
                    <a:pt x="24" y="171"/>
                  </a:cubicBezTo>
                  <a:cubicBezTo>
                    <a:pt x="24" y="173"/>
                    <a:pt x="25" y="176"/>
                    <a:pt x="24" y="178"/>
                  </a:cubicBezTo>
                  <a:cubicBezTo>
                    <a:pt x="23" y="181"/>
                    <a:pt x="22" y="183"/>
                    <a:pt x="21" y="185"/>
                  </a:cubicBezTo>
                  <a:cubicBezTo>
                    <a:pt x="21" y="186"/>
                    <a:pt x="21" y="188"/>
                    <a:pt x="21" y="189"/>
                  </a:cubicBezTo>
                  <a:cubicBezTo>
                    <a:pt x="21" y="190"/>
                    <a:pt x="20" y="192"/>
                    <a:pt x="20" y="193"/>
                  </a:cubicBezTo>
                  <a:cubicBezTo>
                    <a:pt x="20" y="197"/>
                    <a:pt x="22" y="200"/>
                    <a:pt x="23" y="204"/>
                  </a:cubicBezTo>
                  <a:cubicBezTo>
                    <a:pt x="24" y="212"/>
                    <a:pt x="23" y="223"/>
                    <a:pt x="23" y="232"/>
                  </a:cubicBezTo>
                  <a:cubicBezTo>
                    <a:pt x="23" y="234"/>
                    <a:pt x="23" y="236"/>
                    <a:pt x="23" y="239"/>
                  </a:cubicBezTo>
                  <a:cubicBezTo>
                    <a:pt x="22" y="243"/>
                    <a:pt x="20" y="246"/>
                    <a:pt x="19" y="251"/>
                  </a:cubicBezTo>
                  <a:cubicBezTo>
                    <a:pt x="19" y="257"/>
                    <a:pt x="20" y="262"/>
                    <a:pt x="21" y="268"/>
                  </a:cubicBezTo>
                  <a:cubicBezTo>
                    <a:pt x="22" y="273"/>
                    <a:pt x="24" y="278"/>
                    <a:pt x="25" y="283"/>
                  </a:cubicBezTo>
                  <a:cubicBezTo>
                    <a:pt x="26" y="290"/>
                    <a:pt x="23" y="303"/>
                    <a:pt x="27" y="307"/>
                  </a:cubicBezTo>
                  <a:cubicBezTo>
                    <a:pt x="30" y="310"/>
                    <a:pt x="37" y="308"/>
                    <a:pt x="39" y="310"/>
                  </a:cubicBezTo>
                  <a:cubicBezTo>
                    <a:pt x="43" y="310"/>
                    <a:pt x="43" y="310"/>
                    <a:pt x="43" y="310"/>
                  </a:cubicBezTo>
                  <a:cubicBezTo>
                    <a:pt x="44" y="309"/>
                    <a:pt x="45" y="309"/>
                    <a:pt x="45" y="309"/>
                  </a:cubicBezTo>
                  <a:cubicBezTo>
                    <a:pt x="46" y="309"/>
                    <a:pt x="47" y="309"/>
                    <a:pt x="47" y="309"/>
                  </a:cubicBezTo>
                  <a:cubicBezTo>
                    <a:pt x="48" y="310"/>
                    <a:pt x="49" y="310"/>
                    <a:pt x="49" y="310"/>
                  </a:cubicBezTo>
                  <a:cubicBezTo>
                    <a:pt x="50" y="310"/>
                    <a:pt x="51" y="309"/>
                    <a:pt x="52" y="309"/>
                  </a:cubicBezTo>
                  <a:cubicBezTo>
                    <a:pt x="53" y="301"/>
                    <a:pt x="47" y="297"/>
                    <a:pt x="46" y="290"/>
                  </a:cubicBezTo>
                  <a:cubicBezTo>
                    <a:pt x="45" y="286"/>
                    <a:pt x="44" y="281"/>
                    <a:pt x="44" y="276"/>
                  </a:cubicBezTo>
                  <a:cubicBezTo>
                    <a:pt x="43" y="267"/>
                    <a:pt x="46" y="252"/>
                    <a:pt x="48" y="245"/>
                  </a:cubicBezTo>
                  <a:cubicBezTo>
                    <a:pt x="49" y="242"/>
                    <a:pt x="52" y="240"/>
                    <a:pt x="53" y="237"/>
                  </a:cubicBezTo>
                  <a:cubicBezTo>
                    <a:pt x="55" y="231"/>
                    <a:pt x="53" y="226"/>
                    <a:pt x="56" y="221"/>
                  </a:cubicBezTo>
                  <a:cubicBezTo>
                    <a:pt x="57" y="221"/>
                    <a:pt x="57" y="221"/>
                    <a:pt x="57" y="221"/>
                  </a:cubicBezTo>
                  <a:cubicBezTo>
                    <a:pt x="58" y="221"/>
                    <a:pt x="60" y="222"/>
                    <a:pt x="61" y="222"/>
                  </a:cubicBezTo>
                  <a:cubicBezTo>
                    <a:pt x="62" y="222"/>
                    <a:pt x="64" y="222"/>
                    <a:pt x="65" y="222"/>
                  </a:cubicBezTo>
                  <a:cubicBezTo>
                    <a:pt x="66" y="222"/>
                    <a:pt x="67" y="222"/>
                    <a:pt x="68" y="221"/>
                  </a:cubicBezTo>
                  <a:cubicBezTo>
                    <a:pt x="70" y="221"/>
                    <a:pt x="73" y="216"/>
                    <a:pt x="76" y="216"/>
                  </a:cubicBezTo>
                  <a:cubicBezTo>
                    <a:pt x="76" y="216"/>
                    <a:pt x="76" y="216"/>
                    <a:pt x="76" y="216"/>
                  </a:cubicBezTo>
                  <a:cubicBezTo>
                    <a:pt x="77" y="217"/>
                    <a:pt x="83" y="221"/>
                    <a:pt x="84" y="224"/>
                  </a:cubicBezTo>
                  <a:cubicBezTo>
                    <a:pt x="86" y="226"/>
                    <a:pt x="88" y="231"/>
                    <a:pt x="90" y="234"/>
                  </a:cubicBezTo>
                  <a:cubicBezTo>
                    <a:pt x="91" y="236"/>
                    <a:pt x="94" y="237"/>
                    <a:pt x="95" y="239"/>
                  </a:cubicBezTo>
                  <a:cubicBezTo>
                    <a:pt x="95" y="240"/>
                    <a:pt x="95" y="242"/>
                    <a:pt x="95" y="243"/>
                  </a:cubicBezTo>
                  <a:cubicBezTo>
                    <a:pt x="96" y="248"/>
                    <a:pt x="99" y="255"/>
                    <a:pt x="102" y="260"/>
                  </a:cubicBezTo>
                  <a:cubicBezTo>
                    <a:pt x="104" y="266"/>
                    <a:pt x="106" y="272"/>
                    <a:pt x="108" y="278"/>
                  </a:cubicBezTo>
                  <a:cubicBezTo>
                    <a:pt x="109" y="285"/>
                    <a:pt x="110" y="287"/>
                    <a:pt x="115" y="289"/>
                  </a:cubicBezTo>
                  <a:cubicBezTo>
                    <a:pt x="118" y="291"/>
                    <a:pt x="123" y="292"/>
                    <a:pt x="128" y="293"/>
                  </a:cubicBezTo>
                  <a:cubicBezTo>
                    <a:pt x="130" y="294"/>
                    <a:pt x="135" y="297"/>
                    <a:pt x="139" y="297"/>
                  </a:cubicBezTo>
                  <a:cubicBezTo>
                    <a:pt x="142" y="297"/>
                    <a:pt x="144" y="296"/>
                    <a:pt x="144" y="292"/>
                  </a:cubicBezTo>
                  <a:cubicBezTo>
                    <a:pt x="145" y="290"/>
                    <a:pt x="147" y="290"/>
                    <a:pt x="147" y="288"/>
                  </a:cubicBezTo>
                  <a:cubicBezTo>
                    <a:pt x="147" y="283"/>
                    <a:pt x="140" y="282"/>
                    <a:pt x="136" y="280"/>
                  </a:cubicBezTo>
                  <a:cubicBezTo>
                    <a:pt x="132" y="278"/>
                    <a:pt x="127" y="278"/>
                    <a:pt x="126" y="275"/>
                  </a:cubicBezTo>
                  <a:cubicBezTo>
                    <a:pt x="125" y="273"/>
                    <a:pt x="126" y="268"/>
                    <a:pt x="125" y="264"/>
                  </a:cubicBezTo>
                  <a:cubicBezTo>
                    <a:pt x="125" y="258"/>
                    <a:pt x="124" y="252"/>
                    <a:pt x="123" y="246"/>
                  </a:cubicBezTo>
                  <a:cubicBezTo>
                    <a:pt x="121" y="240"/>
                    <a:pt x="118" y="235"/>
                    <a:pt x="117" y="230"/>
                  </a:cubicBezTo>
                  <a:cubicBezTo>
                    <a:pt x="116" y="225"/>
                    <a:pt x="116" y="220"/>
                    <a:pt x="115" y="216"/>
                  </a:cubicBezTo>
                  <a:cubicBezTo>
                    <a:pt x="114" y="214"/>
                    <a:pt x="113" y="212"/>
                    <a:pt x="112" y="210"/>
                  </a:cubicBezTo>
                  <a:cubicBezTo>
                    <a:pt x="109" y="204"/>
                    <a:pt x="108" y="197"/>
                    <a:pt x="105" y="191"/>
                  </a:cubicBezTo>
                  <a:cubicBezTo>
                    <a:pt x="103" y="186"/>
                    <a:pt x="99" y="182"/>
                    <a:pt x="96" y="177"/>
                  </a:cubicBezTo>
                  <a:cubicBezTo>
                    <a:pt x="90" y="176"/>
                    <a:pt x="91" y="172"/>
                    <a:pt x="92" y="166"/>
                  </a:cubicBezTo>
                  <a:cubicBezTo>
                    <a:pt x="93" y="163"/>
                    <a:pt x="93" y="160"/>
                    <a:pt x="93" y="157"/>
                  </a:cubicBezTo>
                  <a:cubicBezTo>
                    <a:pt x="94" y="153"/>
                    <a:pt x="95" y="148"/>
                    <a:pt x="96" y="144"/>
                  </a:cubicBezTo>
                  <a:cubicBezTo>
                    <a:pt x="96" y="141"/>
                    <a:pt x="95" y="138"/>
                    <a:pt x="95" y="136"/>
                  </a:cubicBezTo>
                  <a:cubicBezTo>
                    <a:pt x="95" y="125"/>
                    <a:pt x="96" y="115"/>
                    <a:pt x="99" y="108"/>
                  </a:cubicBezTo>
                  <a:cubicBezTo>
                    <a:pt x="105" y="110"/>
                    <a:pt x="110" y="112"/>
                    <a:pt x="115" y="112"/>
                  </a:cubicBezTo>
                  <a:cubicBezTo>
                    <a:pt x="116" y="112"/>
                    <a:pt x="117" y="112"/>
                    <a:pt x="118" y="112"/>
                  </a:cubicBezTo>
                  <a:cubicBezTo>
                    <a:pt x="127" y="110"/>
                    <a:pt x="135" y="100"/>
                    <a:pt x="140" y="94"/>
                  </a:cubicBezTo>
                  <a:cubicBezTo>
                    <a:pt x="143" y="91"/>
                    <a:pt x="145" y="88"/>
                    <a:pt x="147" y="87"/>
                  </a:cubicBezTo>
                  <a:cubicBezTo>
                    <a:pt x="149" y="85"/>
                    <a:pt x="152" y="85"/>
                    <a:pt x="154" y="84"/>
                  </a:cubicBezTo>
                  <a:cubicBezTo>
                    <a:pt x="158" y="82"/>
                    <a:pt x="160" y="78"/>
                    <a:pt x="164" y="78"/>
                  </a:cubicBezTo>
                  <a:cubicBezTo>
                    <a:pt x="165" y="78"/>
                    <a:pt x="165" y="78"/>
                    <a:pt x="166" y="78"/>
                  </a:cubicBezTo>
                  <a:cubicBezTo>
                    <a:pt x="167" y="77"/>
                    <a:pt x="167" y="75"/>
                    <a:pt x="168" y="75"/>
                  </a:cubicBezTo>
                  <a:cubicBezTo>
                    <a:pt x="168" y="73"/>
                    <a:pt x="168" y="73"/>
                    <a:pt x="168" y="73"/>
                  </a:cubicBezTo>
                  <a:cubicBezTo>
                    <a:pt x="167" y="71"/>
                    <a:pt x="166" y="68"/>
                    <a:pt x="164" y="67"/>
                  </a:cubicBezTo>
                  <a:cubicBezTo>
                    <a:pt x="160" y="66"/>
                    <a:pt x="157" y="65"/>
                    <a:pt x="154" y="65"/>
                  </a:cubicBezTo>
                  <a:cubicBezTo>
                    <a:pt x="153" y="65"/>
                    <a:pt x="153" y="65"/>
                    <a:pt x="152" y="65"/>
                  </a:cubicBezTo>
                  <a:cubicBezTo>
                    <a:pt x="146" y="66"/>
                    <a:pt x="141" y="71"/>
                    <a:pt x="137" y="75"/>
                  </a:cubicBezTo>
                  <a:cubicBezTo>
                    <a:pt x="129" y="80"/>
                    <a:pt x="120" y="85"/>
                    <a:pt x="111" y="90"/>
                  </a:cubicBezTo>
                  <a:cubicBezTo>
                    <a:pt x="108" y="89"/>
                    <a:pt x="107" y="84"/>
                    <a:pt x="103" y="82"/>
                  </a:cubicBezTo>
                  <a:cubicBezTo>
                    <a:pt x="102" y="82"/>
                    <a:pt x="101" y="82"/>
                    <a:pt x="101" y="82"/>
                  </a:cubicBezTo>
                  <a:cubicBezTo>
                    <a:pt x="100" y="82"/>
                    <a:pt x="100" y="82"/>
                    <a:pt x="99" y="82"/>
                  </a:cubicBezTo>
                  <a:cubicBezTo>
                    <a:pt x="99" y="82"/>
                    <a:pt x="98" y="82"/>
                    <a:pt x="98" y="82"/>
                  </a:cubicBezTo>
                  <a:cubicBezTo>
                    <a:pt x="97" y="82"/>
                    <a:pt x="97" y="82"/>
                    <a:pt x="96" y="82"/>
                  </a:cubicBezTo>
                  <a:cubicBezTo>
                    <a:pt x="93" y="81"/>
                    <a:pt x="90" y="78"/>
                    <a:pt x="90" y="76"/>
                  </a:cubicBezTo>
                  <a:cubicBezTo>
                    <a:pt x="91" y="74"/>
                    <a:pt x="95" y="73"/>
                    <a:pt x="96" y="71"/>
                  </a:cubicBezTo>
                  <a:cubicBezTo>
                    <a:pt x="96" y="67"/>
                    <a:pt x="100" y="65"/>
                    <a:pt x="101" y="61"/>
                  </a:cubicBezTo>
                  <a:cubicBezTo>
                    <a:pt x="101" y="56"/>
                    <a:pt x="99" y="51"/>
                    <a:pt x="99" y="46"/>
                  </a:cubicBezTo>
                  <a:cubicBezTo>
                    <a:pt x="99" y="44"/>
                    <a:pt x="101" y="42"/>
                    <a:pt x="102" y="40"/>
                  </a:cubicBezTo>
                  <a:cubicBezTo>
                    <a:pt x="102" y="35"/>
                    <a:pt x="102" y="30"/>
                    <a:pt x="101" y="26"/>
                  </a:cubicBezTo>
                  <a:cubicBezTo>
                    <a:pt x="99" y="18"/>
                    <a:pt x="93" y="12"/>
                    <a:pt x="88" y="7"/>
                  </a:cubicBezTo>
                  <a:cubicBezTo>
                    <a:pt x="83" y="5"/>
                    <a:pt x="80" y="2"/>
                    <a:pt x="75"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3" name="Freeform 27"/>
            <p:cNvSpPr>
              <a:spLocks/>
            </p:cNvSpPr>
            <p:nvPr/>
          </p:nvSpPr>
          <p:spPr bwMode="auto">
            <a:xfrm>
              <a:off x="4751" y="2223"/>
              <a:ext cx="163" cy="306"/>
            </a:xfrm>
            <a:custGeom>
              <a:avLst/>
              <a:gdLst>
                <a:gd name="T0" fmla="*/ 59 w 167"/>
                <a:gd name="T1" fmla="*/ 0 h 310"/>
                <a:gd name="T2" fmla="*/ 32 w 167"/>
                <a:gd name="T3" fmla="*/ 43 h 310"/>
                <a:gd name="T4" fmla="*/ 41 w 167"/>
                <a:gd name="T5" fmla="*/ 60 h 310"/>
                <a:gd name="T6" fmla="*/ 43 w 167"/>
                <a:gd name="T7" fmla="*/ 73 h 310"/>
                <a:gd name="T8" fmla="*/ 23 w 167"/>
                <a:gd name="T9" fmla="*/ 80 h 310"/>
                <a:gd name="T10" fmla="*/ 9 w 167"/>
                <a:gd name="T11" fmla="*/ 103 h 310"/>
                <a:gd name="T12" fmla="*/ 2 w 167"/>
                <a:gd name="T13" fmla="*/ 129 h 310"/>
                <a:gd name="T14" fmla="*/ 24 w 167"/>
                <a:gd name="T15" fmla="*/ 138 h 310"/>
                <a:gd name="T16" fmla="*/ 26 w 167"/>
                <a:gd name="T17" fmla="*/ 162 h 310"/>
                <a:gd name="T18" fmla="*/ 23 w 167"/>
                <a:gd name="T19" fmla="*/ 178 h 310"/>
                <a:gd name="T20" fmla="*/ 20 w 167"/>
                <a:gd name="T21" fmla="*/ 189 h 310"/>
                <a:gd name="T22" fmla="*/ 22 w 167"/>
                <a:gd name="T23" fmla="*/ 204 h 310"/>
                <a:gd name="T24" fmla="*/ 22 w 167"/>
                <a:gd name="T25" fmla="*/ 239 h 310"/>
                <a:gd name="T26" fmla="*/ 20 w 167"/>
                <a:gd name="T27" fmla="*/ 268 h 310"/>
                <a:gd name="T28" fmla="*/ 27 w 167"/>
                <a:gd name="T29" fmla="*/ 307 h 310"/>
                <a:gd name="T30" fmla="*/ 42 w 167"/>
                <a:gd name="T31" fmla="*/ 310 h 310"/>
                <a:gd name="T32" fmla="*/ 47 w 167"/>
                <a:gd name="T33" fmla="*/ 309 h 310"/>
                <a:gd name="T34" fmla="*/ 51 w 167"/>
                <a:gd name="T35" fmla="*/ 309 h 310"/>
                <a:gd name="T36" fmla="*/ 43 w 167"/>
                <a:gd name="T37" fmla="*/ 276 h 310"/>
                <a:gd name="T38" fmla="*/ 53 w 167"/>
                <a:gd name="T39" fmla="*/ 237 h 310"/>
                <a:gd name="T40" fmla="*/ 56 w 167"/>
                <a:gd name="T41" fmla="*/ 221 h 310"/>
                <a:gd name="T42" fmla="*/ 64 w 167"/>
                <a:gd name="T43" fmla="*/ 222 h 310"/>
                <a:gd name="T44" fmla="*/ 75 w 167"/>
                <a:gd name="T45" fmla="*/ 216 h 310"/>
                <a:gd name="T46" fmla="*/ 84 w 167"/>
                <a:gd name="T47" fmla="*/ 224 h 310"/>
                <a:gd name="T48" fmla="*/ 94 w 167"/>
                <a:gd name="T49" fmla="*/ 239 h 310"/>
                <a:gd name="T50" fmla="*/ 101 w 167"/>
                <a:gd name="T51" fmla="*/ 260 h 310"/>
                <a:gd name="T52" fmla="*/ 115 w 167"/>
                <a:gd name="T53" fmla="*/ 289 h 310"/>
                <a:gd name="T54" fmla="*/ 138 w 167"/>
                <a:gd name="T55" fmla="*/ 297 h 310"/>
                <a:gd name="T56" fmla="*/ 146 w 167"/>
                <a:gd name="T57" fmla="*/ 288 h 310"/>
                <a:gd name="T58" fmla="*/ 125 w 167"/>
                <a:gd name="T59" fmla="*/ 275 h 310"/>
                <a:gd name="T60" fmla="*/ 122 w 167"/>
                <a:gd name="T61" fmla="*/ 246 h 310"/>
                <a:gd name="T62" fmla="*/ 114 w 167"/>
                <a:gd name="T63" fmla="*/ 216 h 310"/>
                <a:gd name="T64" fmla="*/ 105 w 167"/>
                <a:gd name="T65" fmla="*/ 191 h 310"/>
                <a:gd name="T66" fmla="*/ 91 w 167"/>
                <a:gd name="T67" fmla="*/ 166 h 310"/>
                <a:gd name="T68" fmla="*/ 95 w 167"/>
                <a:gd name="T69" fmla="*/ 144 h 310"/>
                <a:gd name="T70" fmla="*/ 98 w 167"/>
                <a:gd name="T71" fmla="*/ 108 h 310"/>
                <a:gd name="T72" fmla="*/ 117 w 167"/>
                <a:gd name="T73" fmla="*/ 112 h 310"/>
                <a:gd name="T74" fmla="*/ 146 w 167"/>
                <a:gd name="T75" fmla="*/ 87 h 310"/>
                <a:gd name="T76" fmla="*/ 163 w 167"/>
                <a:gd name="T77" fmla="*/ 78 h 310"/>
                <a:gd name="T78" fmla="*/ 167 w 167"/>
                <a:gd name="T79" fmla="*/ 75 h 310"/>
                <a:gd name="T80" fmla="*/ 163 w 167"/>
                <a:gd name="T81" fmla="*/ 67 h 310"/>
                <a:gd name="T82" fmla="*/ 151 w 167"/>
                <a:gd name="T83" fmla="*/ 65 h 310"/>
                <a:gd name="T84" fmla="*/ 111 w 167"/>
                <a:gd name="T85" fmla="*/ 90 h 310"/>
                <a:gd name="T86" fmla="*/ 100 w 167"/>
                <a:gd name="T87" fmla="*/ 82 h 310"/>
                <a:gd name="T88" fmla="*/ 97 w 167"/>
                <a:gd name="T89" fmla="*/ 82 h 310"/>
                <a:gd name="T90" fmla="*/ 90 w 167"/>
                <a:gd name="T91" fmla="*/ 76 h 310"/>
                <a:gd name="T92" fmla="*/ 100 w 167"/>
                <a:gd name="T93" fmla="*/ 61 h 310"/>
                <a:gd name="T94" fmla="*/ 101 w 167"/>
                <a:gd name="T95" fmla="*/ 40 h 310"/>
                <a:gd name="T96" fmla="*/ 87 w 167"/>
                <a:gd name="T97" fmla="*/ 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310">
                  <a:moveTo>
                    <a:pt x="75" y="0"/>
                  </a:moveTo>
                  <a:cubicBezTo>
                    <a:pt x="59" y="0"/>
                    <a:pt x="59" y="0"/>
                    <a:pt x="59" y="0"/>
                  </a:cubicBezTo>
                  <a:cubicBezTo>
                    <a:pt x="55" y="3"/>
                    <a:pt x="52" y="1"/>
                    <a:pt x="48" y="3"/>
                  </a:cubicBezTo>
                  <a:cubicBezTo>
                    <a:pt x="35" y="7"/>
                    <a:pt x="28" y="26"/>
                    <a:pt x="32" y="43"/>
                  </a:cubicBezTo>
                  <a:cubicBezTo>
                    <a:pt x="33" y="45"/>
                    <a:pt x="35" y="49"/>
                    <a:pt x="36" y="52"/>
                  </a:cubicBezTo>
                  <a:cubicBezTo>
                    <a:pt x="38" y="55"/>
                    <a:pt x="39" y="58"/>
                    <a:pt x="41" y="60"/>
                  </a:cubicBezTo>
                  <a:cubicBezTo>
                    <a:pt x="44" y="62"/>
                    <a:pt x="50" y="62"/>
                    <a:pt x="49" y="68"/>
                  </a:cubicBezTo>
                  <a:cubicBezTo>
                    <a:pt x="49" y="71"/>
                    <a:pt x="46" y="71"/>
                    <a:pt x="43" y="73"/>
                  </a:cubicBezTo>
                  <a:cubicBezTo>
                    <a:pt x="40" y="74"/>
                    <a:pt x="38" y="76"/>
                    <a:pt x="35" y="77"/>
                  </a:cubicBezTo>
                  <a:cubicBezTo>
                    <a:pt x="31" y="78"/>
                    <a:pt x="27" y="78"/>
                    <a:pt x="23" y="80"/>
                  </a:cubicBezTo>
                  <a:cubicBezTo>
                    <a:pt x="18" y="83"/>
                    <a:pt x="18" y="90"/>
                    <a:pt x="14" y="96"/>
                  </a:cubicBezTo>
                  <a:cubicBezTo>
                    <a:pt x="12" y="99"/>
                    <a:pt x="10" y="100"/>
                    <a:pt x="9" y="103"/>
                  </a:cubicBezTo>
                  <a:cubicBezTo>
                    <a:pt x="7" y="105"/>
                    <a:pt x="6" y="108"/>
                    <a:pt x="5" y="110"/>
                  </a:cubicBezTo>
                  <a:cubicBezTo>
                    <a:pt x="3" y="115"/>
                    <a:pt x="0" y="123"/>
                    <a:pt x="2" y="129"/>
                  </a:cubicBezTo>
                  <a:cubicBezTo>
                    <a:pt x="4" y="135"/>
                    <a:pt x="11" y="138"/>
                    <a:pt x="19" y="138"/>
                  </a:cubicBezTo>
                  <a:cubicBezTo>
                    <a:pt x="21" y="138"/>
                    <a:pt x="22" y="138"/>
                    <a:pt x="24" y="138"/>
                  </a:cubicBezTo>
                  <a:cubicBezTo>
                    <a:pt x="25" y="141"/>
                    <a:pt x="23" y="146"/>
                    <a:pt x="24" y="151"/>
                  </a:cubicBezTo>
                  <a:cubicBezTo>
                    <a:pt x="24" y="155"/>
                    <a:pt x="26" y="159"/>
                    <a:pt x="26" y="162"/>
                  </a:cubicBezTo>
                  <a:cubicBezTo>
                    <a:pt x="26" y="165"/>
                    <a:pt x="24" y="168"/>
                    <a:pt x="24" y="171"/>
                  </a:cubicBezTo>
                  <a:cubicBezTo>
                    <a:pt x="23" y="173"/>
                    <a:pt x="24" y="176"/>
                    <a:pt x="23" y="178"/>
                  </a:cubicBezTo>
                  <a:cubicBezTo>
                    <a:pt x="23" y="181"/>
                    <a:pt x="21" y="183"/>
                    <a:pt x="20" y="185"/>
                  </a:cubicBezTo>
                  <a:cubicBezTo>
                    <a:pt x="20" y="186"/>
                    <a:pt x="21" y="188"/>
                    <a:pt x="20" y="189"/>
                  </a:cubicBezTo>
                  <a:cubicBezTo>
                    <a:pt x="20" y="190"/>
                    <a:pt x="19" y="192"/>
                    <a:pt x="19" y="193"/>
                  </a:cubicBezTo>
                  <a:cubicBezTo>
                    <a:pt x="19" y="197"/>
                    <a:pt x="21" y="200"/>
                    <a:pt x="22" y="204"/>
                  </a:cubicBezTo>
                  <a:cubicBezTo>
                    <a:pt x="23" y="212"/>
                    <a:pt x="22" y="223"/>
                    <a:pt x="22" y="232"/>
                  </a:cubicBezTo>
                  <a:cubicBezTo>
                    <a:pt x="22" y="234"/>
                    <a:pt x="22" y="236"/>
                    <a:pt x="22" y="239"/>
                  </a:cubicBezTo>
                  <a:cubicBezTo>
                    <a:pt x="22" y="243"/>
                    <a:pt x="19" y="246"/>
                    <a:pt x="19" y="251"/>
                  </a:cubicBezTo>
                  <a:cubicBezTo>
                    <a:pt x="18" y="257"/>
                    <a:pt x="19" y="262"/>
                    <a:pt x="20" y="268"/>
                  </a:cubicBezTo>
                  <a:cubicBezTo>
                    <a:pt x="21" y="273"/>
                    <a:pt x="23" y="278"/>
                    <a:pt x="24" y="283"/>
                  </a:cubicBezTo>
                  <a:cubicBezTo>
                    <a:pt x="26" y="290"/>
                    <a:pt x="22" y="303"/>
                    <a:pt x="27" y="307"/>
                  </a:cubicBezTo>
                  <a:cubicBezTo>
                    <a:pt x="29" y="310"/>
                    <a:pt x="36" y="308"/>
                    <a:pt x="38" y="310"/>
                  </a:cubicBezTo>
                  <a:cubicBezTo>
                    <a:pt x="42" y="310"/>
                    <a:pt x="42" y="310"/>
                    <a:pt x="42" y="310"/>
                  </a:cubicBezTo>
                  <a:cubicBezTo>
                    <a:pt x="43" y="309"/>
                    <a:pt x="44" y="309"/>
                    <a:pt x="45" y="309"/>
                  </a:cubicBezTo>
                  <a:cubicBezTo>
                    <a:pt x="45" y="309"/>
                    <a:pt x="46" y="309"/>
                    <a:pt x="47" y="309"/>
                  </a:cubicBezTo>
                  <a:cubicBezTo>
                    <a:pt x="47" y="310"/>
                    <a:pt x="48" y="310"/>
                    <a:pt x="49" y="310"/>
                  </a:cubicBezTo>
                  <a:cubicBezTo>
                    <a:pt x="50" y="310"/>
                    <a:pt x="51" y="309"/>
                    <a:pt x="51" y="309"/>
                  </a:cubicBezTo>
                  <a:cubicBezTo>
                    <a:pt x="53" y="301"/>
                    <a:pt x="47" y="297"/>
                    <a:pt x="45" y="290"/>
                  </a:cubicBezTo>
                  <a:cubicBezTo>
                    <a:pt x="44" y="286"/>
                    <a:pt x="44" y="281"/>
                    <a:pt x="43" y="276"/>
                  </a:cubicBezTo>
                  <a:cubicBezTo>
                    <a:pt x="42" y="267"/>
                    <a:pt x="46" y="252"/>
                    <a:pt x="48" y="245"/>
                  </a:cubicBezTo>
                  <a:cubicBezTo>
                    <a:pt x="49" y="242"/>
                    <a:pt x="51" y="240"/>
                    <a:pt x="53" y="237"/>
                  </a:cubicBezTo>
                  <a:cubicBezTo>
                    <a:pt x="55" y="231"/>
                    <a:pt x="52" y="226"/>
                    <a:pt x="56" y="221"/>
                  </a:cubicBezTo>
                  <a:cubicBezTo>
                    <a:pt x="56" y="221"/>
                    <a:pt x="56" y="221"/>
                    <a:pt x="56" y="221"/>
                  </a:cubicBezTo>
                  <a:cubicBezTo>
                    <a:pt x="58" y="221"/>
                    <a:pt x="59" y="222"/>
                    <a:pt x="60" y="222"/>
                  </a:cubicBezTo>
                  <a:cubicBezTo>
                    <a:pt x="62" y="222"/>
                    <a:pt x="63" y="222"/>
                    <a:pt x="64" y="222"/>
                  </a:cubicBezTo>
                  <a:cubicBezTo>
                    <a:pt x="65" y="222"/>
                    <a:pt x="66" y="222"/>
                    <a:pt x="67" y="221"/>
                  </a:cubicBezTo>
                  <a:cubicBezTo>
                    <a:pt x="70" y="221"/>
                    <a:pt x="72" y="216"/>
                    <a:pt x="75" y="216"/>
                  </a:cubicBezTo>
                  <a:cubicBezTo>
                    <a:pt x="75" y="216"/>
                    <a:pt x="75" y="216"/>
                    <a:pt x="75" y="216"/>
                  </a:cubicBezTo>
                  <a:cubicBezTo>
                    <a:pt x="77" y="217"/>
                    <a:pt x="82" y="221"/>
                    <a:pt x="84" y="224"/>
                  </a:cubicBezTo>
                  <a:cubicBezTo>
                    <a:pt x="85" y="226"/>
                    <a:pt x="87" y="231"/>
                    <a:pt x="89" y="234"/>
                  </a:cubicBezTo>
                  <a:cubicBezTo>
                    <a:pt x="90" y="236"/>
                    <a:pt x="94" y="237"/>
                    <a:pt x="94" y="239"/>
                  </a:cubicBezTo>
                  <a:cubicBezTo>
                    <a:pt x="95" y="240"/>
                    <a:pt x="94" y="242"/>
                    <a:pt x="94" y="243"/>
                  </a:cubicBezTo>
                  <a:cubicBezTo>
                    <a:pt x="95" y="248"/>
                    <a:pt x="99" y="255"/>
                    <a:pt x="101" y="260"/>
                  </a:cubicBezTo>
                  <a:cubicBezTo>
                    <a:pt x="104" y="266"/>
                    <a:pt x="106" y="272"/>
                    <a:pt x="107" y="278"/>
                  </a:cubicBezTo>
                  <a:cubicBezTo>
                    <a:pt x="108" y="285"/>
                    <a:pt x="110" y="287"/>
                    <a:pt x="115" y="289"/>
                  </a:cubicBezTo>
                  <a:cubicBezTo>
                    <a:pt x="118" y="291"/>
                    <a:pt x="122" y="292"/>
                    <a:pt x="127" y="293"/>
                  </a:cubicBezTo>
                  <a:cubicBezTo>
                    <a:pt x="129" y="294"/>
                    <a:pt x="135" y="297"/>
                    <a:pt x="138" y="297"/>
                  </a:cubicBezTo>
                  <a:cubicBezTo>
                    <a:pt x="141" y="297"/>
                    <a:pt x="143" y="296"/>
                    <a:pt x="143" y="292"/>
                  </a:cubicBezTo>
                  <a:cubicBezTo>
                    <a:pt x="144" y="290"/>
                    <a:pt x="146" y="290"/>
                    <a:pt x="146" y="288"/>
                  </a:cubicBezTo>
                  <a:cubicBezTo>
                    <a:pt x="146" y="283"/>
                    <a:pt x="139" y="282"/>
                    <a:pt x="135" y="280"/>
                  </a:cubicBezTo>
                  <a:cubicBezTo>
                    <a:pt x="131" y="278"/>
                    <a:pt x="127" y="278"/>
                    <a:pt x="125" y="275"/>
                  </a:cubicBezTo>
                  <a:cubicBezTo>
                    <a:pt x="124" y="273"/>
                    <a:pt x="125" y="268"/>
                    <a:pt x="125" y="264"/>
                  </a:cubicBezTo>
                  <a:cubicBezTo>
                    <a:pt x="125" y="258"/>
                    <a:pt x="123" y="252"/>
                    <a:pt x="122" y="246"/>
                  </a:cubicBezTo>
                  <a:cubicBezTo>
                    <a:pt x="121" y="240"/>
                    <a:pt x="118" y="235"/>
                    <a:pt x="117" y="230"/>
                  </a:cubicBezTo>
                  <a:cubicBezTo>
                    <a:pt x="116" y="225"/>
                    <a:pt x="115" y="220"/>
                    <a:pt x="114" y="216"/>
                  </a:cubicBezTo>
                  <a:cubicBezTo>
                    <a:pt x="113" y="214"/>
                    <a:pt x="112" y="212"/>
                    <a:pt x="111" y="210"/>
                  </a:cubicBezTo>
                  <a:cubicBezTo>
                    <a:pt x="108" y="204"/>
                    <a:pt x="107" y="197"/>
                    <a:pt x="105" y="191"/>
                  </a:cubicBezTo>
                  <a:cubicBezTo>
                    <a:pt x="102" y="186"/>
                    <a:pt x="98" y="182"/>
                    <a:pt x="96" y="177"/>
                  </a:cubicBezTo>
                  <a:cubicBezTo>
                    <a:pt x="89" y="176"/>
                    <a:pt x="90" y="172"/>
                    <a:pt x="91" y="166"/>
                  </a:cubicBezTo>
                  <a:cubicBezTo>
                    <a:pt x="92" y="163"/>
                    <a:pt x="92" y="160"/>
                    <a:pt x="92" y="157"/>
                  </a:cubicBezTo>
                  <a:cubicBezTo>
                    <a:pt x="93" y="153"/>
                    <a:pt x="95" y="148"/>
                    <a:pt x="95" y="144"/>
                  </a:cubicBezTo>
                  <a:cubicBezTo>
                    <a:pt x="95" y="141"/>
                    <a:pt x="94" y="138"/>
                    <a:pt x="94" y="136"/>
                  </a:cubicBezTo>
                  <a:cubicBezTo>
                    <a:pt x="94" y="125"/>
                    <a:pt x="95" y="115"/>
                    <a:pt x="98" y="108"/>
                  </a:cubicBezTo>
                  <a:cubicBezTo>
                    <a:pt x="104" y="110"/>
                    <a:pt x="109" y="112"/>
                    <a:pt x="114" y="112"/>
                  </a:cubicBezTo>
                  <a:cubicBezTo>
                    <a:pt x="115" y="112"/>
                    <a:pt x="116" y="112"/>
                    <a:pt x="117" y="112"/>
                  </a:cubicBezTo>
                  <a:cubicBezTo>
                    <a:pt x="126" y="110"/>
                    <a:pt x="134" y="100"/>
                    <a:pt x="140" y="94"/>
                  </a:cubicBezTo>
                  <a:cubicBezTo>
                    <a:pt x="142" y="91"/>
                    <a:pt x="144" y="88"/>
                    <a:pt x="146" y="87"/>
                  </a:cubicBezTo>
                  <a:cubicBezTo>
                    <a:pt x="148" y="85"/>
                    <a:pt x="151" y="85"/>
                    <a:pt x="153" y="84"/>
                  </a:cubicBezTo>
                  <a:cubicBezTo>
                    <a:pt x="157" y="82"/>
                    <a:pt x="159" y="78"/>
                    <a:pt x="163" y="78"/>
                  </a:cubicBezTo>
                  <a:cubicBezTo>
                    <a:pt x="164" y="78"/>
                    <a:pt x="165" y="78"/>
                    <a:pt x="166" y="78"/>
                  </a:cubicBezTo>
                  <a:cubicBezTo>
                    <a:pt x="166" y="77"/>
                    <a:pt x="166" y="75"/>
                    <a:pt x="167" y="75"/>
                  </a:cubicBezTo>
                  <a:cubicBezTo>
                    <a:pt x="167" y="73"/>
                    <a:pt x="167" y="73"/>
                    <a:pt x="167" y="73"/>
                  </a:cubicBezTo>
                  <a:cubicBezTo>
                    <a:pt x="166" y="71"/>
                    <a:pt x="165" y="68"/>
                    <a:pt x="163" y="67"/>
                  </a:cubicBezTo>
                  <a:cubicBezTo>
                    <a:pt x="159" y="66"/>
                    <a:pt x="156" y="65"/>
                    <a:pt x="153" y="65"/>
                  </a:cubicBezTo>
                  <a:cubicBezTo>
                    <a:pt x="152" y="65"/>
                    <a:pt x="152" y="65"/>
                    <a:pt x="151" y="65"/>
                  </a:cubicBezTo>
                  <a:cubicBezTo>
                    <a:pt x="145" y="66"/>
                    <a:pt x="140" y="71"/>
                    <a:pt x="136" y="75"/>
                  </a:cubicBezTo>
                  <a:cubicBezTo>
                    <a:pt x="128" y="80"/>
                    <a:pt x="120" y="85"/>
                    <a:pt x="111" y="90"/>
                  </a:cubicBezTo>
                  <a:cubicBezTo>
                    <a:pt x="107" y="89"/>
                    <a:pt x="107" y="84"/>
                    <a:pt x="102" y="82"/>
                  </a:cubicBezTo>
                  <a:cubicBezTo>
                    <a:pt x="101" y="82"/>
                    <a:pt x="101" y="82"/>
                    <a:pt x="100" y="82"/>
                  </a:cubicBezTo>
                  <a:cubicBezTo>
                    <a:pt x="99" y="82"/>
                    <a:pt x="99" y="82"/>
                    <a:pt x="98" y="82"/>
                  </a:cubicBezTo>
                  <a:cubicBezTo>
                    <a:pt x="98" y="82"/>
                    <a:pt x="98" y="82"/>
                    <a:pt x="97" y="82"/>
                  </a:cubicBezTo>
                  <a:cubicBezTo>
                    <a:pt x="96" y="82"/>
                    <a:pt x="96" y="82"/>
                    <a:pt x="95" y="82"/>
                  </a:cubicBezTo>
                  <a:cubicBezTo>
                    <a:pt x="92" y="81"/>
                    <a:pt x="90" y="78"/>
                    <a:pt x="90" y="76"/>
                  </a:cubicBezTo>
                  <a:cubicBezTo>
                    <a:pt x="90" y="74"/>
                    <a:pt x="94" y="73"/>
                    <a:pt x="96" y="71"/>
                  </a:cubicBezTo>
                  <a:cubicBezTo>
                    <a:pt x="95" y="67"/>
                    <a:pt x="99" y="65"/>
                    <a:pt x="100" y="61"/>
                  </a:cubicBezTo>
                  <a:cubicBezTo>
                    <a:pt x="101" y="56"/>
                    <a:pt x="98" y="51"/>
                    <a:pt x="98" y="46"/>
                  </a:cubicBezTo>
                  <a:cubicBezTo>
                    <a:pt x="99" y="44"/>
                    <a:pt x="101" y="42"/>
                    <a:pt x="101" y="40"/>
                  </a:cubicBezTo>
                  <a:cubicBezTo>
                    <a:pt x="102" y="35"/>
                    <a:pt x="101" y="30"/>
                    <a:pt x="100" y="26"/>
                  </a:cubicBezTo>
                  <a:cubicBezTo>
                    <a:pt x="98" y="18"/>
                    <a:pt x="92" y="12"/>
                    <a:pt x="87" y="7"/>
                  </a:cubicBezTo>
                  <a:cubicBezTo>
                    <a:pt x="82" y="5"/>
                    <a:pt x="79" y="2"/>
                    <a:pt x="75" y="0"/>
                  </a:cubicBezTo>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8" name="Freeform 25"/>
            <p:cNvSpPr>
              <a:spLocks/>
            </p:cNvSpPr>
            <p:nvPr/>
          </p:nvSpPr>
          <p:spPr bwMode="auto">
            <a:xfrm>
              <a:off x="4581" y="2223"/>
              <a:ext cx="165" cy="306"/>
            </a:xfrm>
            <a:custGeom>
              <a:avLst/>
              <a:gdLst>
                <a:gd name="T0" fmla="*/ 60 w 168"/>
                <a:gd name="T1" fmla="*/ 0 h 310"/>
                <a:gd name="T2" fmla="*/ 33 w 168"/>
                <a:gd name="T3" fmla="*/ 43 h 310"/>
                <a:gd name="T4" fmla="*/ 42 w 168"/>
                <a:gd name="T5" fmla="*/ 60 h 310"/>
                <a:gd name="T6" fmla="*/ 44 w 168"/>
                <a:gd name="T7" fmla="*/ 73 h 310"/>
                <a:gd name="T8" fmla="*/ 24 w 168"/>
                <a:gd name="T9" fmla="*/ 80 h 310"/>
                <a:gd name="T10" fmla="*/ 9 w 168"/>
                <a:gd name="T11" fmla="*/ 103 h 310"/>
                <a:gd name="T12" fmla="*/ 3 w 168"/>
                <a:gd name="T13" fmla="*/ 129 h 310"/>
                <a:gd name="T14" fmla="*/ 25 w 168"/>
                <a:gd name="T15" fmla="*/ 138 h 310"/>
                <a:gd name="T16" fmla="*/ 27 w 168"/>
                <a:gd name="T17" fmla="*/ 162 h 310"/>
                <a:gd name="T18" fmla="*/ 24 w 168"/>
                <a:gd name="T19" fmla="*/ 178 h 310"/>
                <a:gd name="T20" fmla="*/ 21 w 168"/>
                <a:gd name="T21" fmla="*/ 189 h 310"/>
                <a:gd name="T22" fmla="*/ 23 w 168"/>
                <a:gd name="T23" fmla="*/ 204 h 310"/>
                <a:gd name="T24" fmla="*/ 23 w 168"/>
                <a:gd name="T25" fmla="*/ 239 h 310"/>
                <a:gd name="T26" fmla="*/ 21 w 168"/>
                <a:gd name="T27" fmla="*/ 268 h 310"/>
                <a:gd name="T28" fmla="*/ 27 w 168"/>
                <a:gd name="T29" fmla="*/ 307 h 310"/>
                <a:gd name="T30" fmla="*/ 43 w 168"/>
                <a:gd name="T31" fmla="*/ 310 h 310"/>
                <a:gd name="T32" fmla="*/ 47 w 168"/>
                <a:gd name="T33" fmla="*/ 309 h 310"/>
                <a:gd name="T34" fmla="*/ 52 w 168"/>
                <a:gd name="T35" fmla="*/ 309 h 310"/>
                <a:gd name="T36" fmla="*/ 44 w 168"/>
                <a:gd name="T37" fmla="*/ 276 h 310"/>
                <a:gd name="T38" fmla="*/ 53 w 168"/>
                <a:gd name="T39" fmla="*/ 237 h 310"/>
                <a:gd name="T40" fmla="*/ 57 w 168"/>
                <a:gd name="T41" fmla="*/ 221 h 310"/>
                <a:gd name="T42" fmla="*/ 65 w 168"/>
                <a:gd name="T43" fmla="*/ 222 h 310"/>
                <a:gd name="T44" fmla="*/ 76 w 168"/>
                <a:gd name="T45" fmla="*/ 216 h 310"/>
                <a:gd name="T46" fmla="*/ 84 w 168"/>
                <a:gd name="T47" fmla="*/ 224 h 310"/>
                <a:gd name="T48" fmla="*/ 95 w 168"/>
                <a:gd name="T49" fmla="*/ 239 h 310"/>
                <a:gd name="T50" fmla="*/ 102 w 168"/>
                <a:gd name="T51" fmla="*/ 260 h 310"/>
                <a:gd name="T52" fmla="*/ 115 w 168"/>
                <a:gd name="T53" fmla="*/ 289 h 310"/>
                <a:gd name="T54" fmla="*/ 139 w 168"/>
                <a:gd name="T55" fmla="*/ 297 h 310"/>
                <a:gd name="T56" fmla="*/ 147 w 168"/>
                <a:gd name="T57" fmla="*/ 288 h 310"/>
                <a:gd name="T58" fmla="*/ 126 w 168"/>
                <a:gd name="T59" fmla="*/ 275 h 310"/>
                <a:gd name="T60" fmla="*/ 123 w 168"/>
                <a:gd name="T61" fmla="*/ 246 h 310"/>
                <a:gd name="T62" fmla="*/ 115 w 168"/>
                <a:gd name="T63" fmla="*/ 216 h 310"/>
                <a:gd name="T64" fmla="*/ 105 w 168"/>
                <a:gd name="T65" fmla="*/ 191 h 310"/>
                <a:gd name="T66" fmla="*/ 92 w 168"/>
                <a:gd name="T67" fmla="*/ 166 h 310"/>
                <a:gd name="T68" fmla="*/ 96 w 168"/>
                <a:gd name="T69" fmla="*/ 144 h 310"/>
                <a:gd name="T70" fmla="*/ 99 w 168"/>
                <a:gd name="T71" fmla="*/ 108 h 310"/>
                <a:gd name="T72" fmla="*/ 118 w 168"/>
                <a:gd name="T73" fmla="*/ 112 h 310"/>
                <a:gd name="T74" fmla="*/ 147 w 168"/>
                <a:gd name="T75" fmla="*/ 87 h 310"/>
                <a:gd name="T76" fmla="*/ 164 w 168"/>
                <a:gd name="T77" fmla="*/ 78 h 310"/>
                <a:gd name="T78" fmla="*/ 168 w 168"/>
                <a:gd name="T79" fmla="*/ 75 h 310"/>
                <a:gd name="T80" fmla="*/ 164 w 168"/>
                <a:gd name="T81" fmla="*/ 67 h 310"/>
                <a:gd name="T82" fmla="*/ 152 w 168"/>
                <a:gd name="T83" fmla="*/ 65 h 310"/>
                <a:gd name="T84" fmla="*/ 111 w 168"/>
                <a:gd name="T85" fmla="*/ 90 h 310"/>
                <a:gd name="T86" fmla="*/ 101 w 168"/>
                <a:gd name="T87" fmla="*/ 82 h 310"/>
                <a:gd name="T88" fmla="*/ 98 w 168"/>
                <a:gd name="T89" fmla="*/ 82 h 310"/>
                <a:gd name="T90" fmla="*/ 90 w 168"/>
                <a:gd name="T91" fmla="*/ 76 h 310"/>
                <a:gd name="T92" fmla="*/ 101 w 168"/>
                <a:gd name="T93" fmla="*/ 61 h 310"/>
                <a:gd name="T94" fmla="*/ 102 w 168"/>
                <a:gd name="T95" fmla="*/ 40 h 310"/>
                <a:gd name="T96" fmla="*/ 88 w 168"/>
                <a:gd name="T97" fmla="*/ 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310">
                  <a:moveTo>
                    <a:pt x="75" y="0"/>
                  </a:moveTo>
                  <a:cubicBezTo>
                    <a:pt x="60" y="0"/>
                    <a:pt x="60" y="0"/>
                    <a:pt x="60" y="0"/>
                  </a:cubicBezTo>
                  <a:cubicBezTo>
                    <a:pt x="56" y="3"/>
                    <a:pt x="53" y="1"/>
                    <a:pt x="49" y="3"/>
                  </a:cubicBezTo>
                  <a:cubicBezTo>
                    <a:pt x="36" y="7"/>
                    <a:pt x="29" y="26"/>
                    <a:pt x="33" y="43"/>
                  </a:cubicBezTo>
                  <a:cubicBezTo>
                    <a:pt x="33" y="45"/>
                    <a:pt x="35" y="49"/>
                    <a:pt x="37" y="52"/>
                  </a:cubicBezTo>
                  <a:cubicBezTo>
                    <a:pt x="38" y="55"/>
                    <a:pt x="40" y="58"/>
                    <a:pt x="42" y="60"/>
                  </a:cubicBezTo>
                  <a:cubicBezTo>
                    <a:pt x="45" y="62"/>
                    <a:pt x="51" y="62"/>
                    <a:pt x="50" y="68"/>
                  </a:cubicBezTo>
                  <a:cubicBezTo>
                    <a:pt x="50" y="71"/>
                    <a:pt x="47" y="71"/>
                    <a:pt x="44" y="73"/>
                  </a:cubicBezTo>
                  <a:cubicBezTo>
                    <a:pt x="41" y="74"/>
                    <a:pt x="38" y="76"/>
                    <a:pt x="36" y="77"/>
                  </a:cubicBezTo>
                  <a:cubicBezTo>
                    <a:pt x="31" y="78"/>
                    <a:pt x="28" y="78"/>
                    <a:pt x="24" y="80"/>
                  </a:cubicBezTo>
                  <a:cubicBezTo>
                    <a:pt x="18" y="83"/>
                    <a:pt x="18" y="90"/>
                    <a:pt x="14" y="96"/>
                  </a:cubicBezTo>
                  <a:cubicBezTo>
                    <a:pt x="13" y="99"/>
                    <a:pt x="10" y="100"/>
                    <a:pt x="9" y="103"/>
                  </a:cubicBezTo>
                  <a:cubicBezTo>
                    <a:pt x="8" y="105"/>
                    <a:pt x="7" y="108"/>
                    <a:pt x="6" y="110"/>
                  </a:cubicBezTo>
                  <a:cubicBezTo>
                    <a:pt x="4" y="115"/>
                    <a:pt x="0" y="123"/>
                    <a:pt x="3" y="129"/>
                  </a:cubicBezTo>
                  <a:cubicBezTo>
                    <a:pt x="5" y="135"/>
                    <a:pt x="12" y="138"/>
                    <a:pt x="19" y="138"/>
                  </a:cubicBezTo>
                  <a:cubicBezTo>
                    <a:pt x="21" y="138"/>
                    <a:pt x="23" y="138"/>
                    <a:pt x="25" y="138"/>
                  </a:cubicBezTo>
                  <a:cubicBezTo>
                    <a:pt x="26" y="141"/>
                    <a:pt x="24" y="146"/>
                    <a:pt x="24" y="151"/>
                  </a:cubicBezTo>
                  <a:cubicBezTo>
                    <a:pt x="25" y="155"/>
                    <a:pt x="27" y="159"/>
                    <a:pt x="27" y="162"/>
                  </a:cubicBezTo>
                  <a:cubicBezTo>
                    <a:pt x="27" y="165"/>
                    <a:pt x="25" y="168"/>
                    <a:pt x="24" y="171"/>
                  </a:cubicBezTo>
                  <a:cubicBezTo>
                    <a:pt x="24" y="173"/>
                    <a:pt x="25" y="176"/>
                    <a:pt x="24" y="178"/>
                  </a:cubicBezTo>
                  <a:cubicBezTo>
                    <a:pt x="23" y="181"/>
                    <a:pt x="22" y="183"/>
                    <a:pt x="21" y="185"/>
                  </a:cubicBezTo>
                  <a:cubicBezTo>
                    <a:pt x="21" y="186"/>
                    <a:pt x="21" y="188"/>
                    <a:pt x="21" y="189"/>
                  </a:cubicBezTo>
                  <a:cubicBezTo>
                    <a:pt x="21" y="190"/>
                    <a:pt x="20" y="192"/>
                    <a:pt x="20" y="193"/>
                  </a:cubicBezTo>
                  <a:cubicBezTo>
                    <a:pt x="20" y="197"/>
                    <a:pt x="22" y="200"/>
                    <a:pt x="23" y="204"/>
                  </a:cubicBezTo>
                  <a:cubicBezTo>
                    <a:pt x="24" y="212"/>
                    <a:pt x="23" y="223"/>
                    <a:pt x="23" y="232"/>
                  </a:cubicBezTo>
                  <a:cubicBezTo>
                    <a:pt x="23" y="234"/>
                    <a:pt x="23" y="236"/>
                    <a:pt x="23" y="239"/>
                  </a:cubicBezTo>
                  <a:cubicBezTo>
                    <a:pt x="22" y="243"/>
                    <a:pt x="20" y="246"/>
                    <a:pt x="19" y="251"/>
                  </a:cubicBezTo>
                  <a:cubicBezTo>
                    <a:pt x="19" y="257"/>
                    <a:pt x="20" y="262"/>
                    <a:pt x="21" y="268"/>
                  </a:cubicBezTo>
                  <a:cubicBezTo>
                    <a:pt x="22" y="273"/>
                    <a:pt x="24" y="278"/>
                    <a:pt x="25" y="283"/>
                  </a:cubicBezTo>
                  <a:cubicBezTo>
                    <a:pt x="26" y="290"/>
                    <a:pt x="23" y="303"/>
                    <a:pt x="27" y="307"/>
                  </a:cubicBezTo>
                  <a:cubicBezTo>
                    <a:pt x="30" y="310"/>
                    <a:pt x="37" y="308"/>
                    <a:pt x="39" y="310"/>
                  </a:cubicBezTo>
                  <a:cubicBezTo>
                    <a:pt x="43" y="310"/>
                    <a:pt x="43" y="310"/>
                    <a:pt x="43" y="310"/>
                  </a:cubicBezTo>
                  <a:cubicBezTo>
                    <a:pt x="44" y="309"/>
                    <a:pt x="45" y="309"/>
                    <a:pt x="45" y="309"/>
                  </a:cubicBezTo>
                  <a:cubicBezTo>
                    <a:pt x="46" y="309"/>
                    <a:pt x="47" y="309"/>
                    <a:pt x="47" y="309"/>
                  </a:cubicBezTo>
                  <a:cubicBezTo>
                    <a:pt x="48" y="310"/>
                    <a:pt x="49" y="310"/>
                    <a:pt x="49" y="310"/>
                  </a:cubicBezTo>
                  <a:cubicBezTo>
                    <a:pt x="50" y="310"/>
                    <a:pt x="51" y="309"/>
                    <a:pt x="52" y="309"/>
                  </a:cubicBezTo>
                  <a:cubicBezTo>
                    <a:pt x="53" y="301"/>
                    <a:pt x="47" y="297"/>
                    <a:pt x="46" y="290"/>
                  </a:cubicBezTo>
                  <a:cubicBezTo>
                    <a:pt x="45" y="286"/>
                    <a:pt x="44" y="281"/>
                    <a:pt x="44" y="276"/>
                  </a:cubicBezTo>
                  <a:cubicBezTo>
                    <a:pt x="43" y="267"/>
                    <a:pt x="46" y="252"/>
                    <a:pt x="48" y="245"/>
                  </a:cubicBezTo>
                  <a:cubicBezTo>
                    <a:pt x="49" y="242"/>
                    <a:pt x="52" y="240"/>
                    <a:pt x="53" y="237"/>
                  </a:cubicBezTo>
                  <a:cubicBezTo>
                    <a:pt x="55" y="231"/>
                    <a:pt x="53" y="226"/>
                    <a:pt x="56" y="221"/>
                  </a:cubicBezTo>
                  <a:cubicBezTo>
                    <a:pt x="57" y="221"/>
                    <a:pt x="57" y="221"/>
                    <a:pt x="57" y="221"/>
                  </a:cubicBezTo>
                  <a:cubicBezTo>
                    <a:pt x="58" y="221"/>
                    <a:pt x="60" y="222"/>
                    <a:pt x="61" y="222"/>
                  </a:cubicBezTo>
                  <a:cubicBezTo>
                    <a:pt x="62" y="222"/>
                    <a:pt x="64" y="222"/>
                    <a:pt x="65" y="222"/>
                  </a:cubicBezTo>
                  <a:cubicBezTo>
                    <a:pt x="66" y="222"/>
                    <a:pt x="67" y="222"/>
                    <a:pt x="68" y="221"/>
                  </a:cubicBezTo>
                  <a:cubicBezTo>
                    <a:pt x="70" y="221"/>
                    <a:pt x="73" y="216"/>
                    <a:pt x="76" y="216"/>
                  </a:cubicBezTo>
                  <a:cubicBezTo>
                    <a:pt x="76" y="216"/>
                    <a:pt x="76" y="216"/>
                    <a:pt x="76" y="216"/>
                  </a:cubicBezTo>
                  <a:cubicBezTo>
                    <a:pt x="77" y="217"/>
                    <a:pt x="83" y="221"/>
                    <a:pt x="84" y="224"/>
                  </a:cubicBezTo>
                  <a:cubicBezTo>
                    <a:pt x="86" y="226"/>
                    <a:pt x="88" y="231"/>
                    <a:pt x="90" y="234"/>
                  </a:cubicBezTo>
                  <a:cubicBezTo>
                    <a:pt x="91" y="236"/>
                    <a:pt x="94" y="237"/>
                    <a:pt x="95" y="239"/>
                  </a:cubicBezTo>
                  <a:cubicBezTo>
                    <a:pt x="95" y="240"/>
                    <a:pt x="95" y="242"/>
                    <a:pt x="95" y="243"/>
                  </a:cubicBezTo>
                  <a:cubicBezTo>
                    <a:pt x="96" y="248"/>
                    <a:pt x="99" y="255"/>
                    <a:pt x="102" y="260"/>
                  </a:cubicBezTo>
                  <a:cubicBezTo>
                    <a:pt x="104" y="266"/>
                    <a:pt x="106" y="272"/>
                    <a:pt x="108" y="278"/>
                  </a:cubicBezTo>
                  <a:cubicBezTo>
                    <a:pt x="109" y="285"/>
                    <a:pt x="110" y="287"/>
                    <a:pt x="115" y="289"/>
                  </a:cubicBezTo>
                  <a:cubicBezTo>
                    <a:pt x="118" y="291"/>
                    <a:pt x="123" y="292"/>
                    <a:pt x="128" y="293"/>
                  </a:cubicBezTo>
                  <a:cubicBezTo>
                    <a:pt x="130" y="294"/>
                    <a:pt x="135" y="297"/>
                    <a:pt x="139" y="297"/>
                  </a:cubicBezTo>
                  <a:cubicBezTo>
                    <a:pt x="142" y="297"/>
                    <a:pt x="144" y="296"/>
                    <a:pt x="144" y="292"/>
                  </a:cubicBezTo>
                  <a:cubicBezTo>
                    <a:pt x="145" y="290"/>
                    <a:pt x="147" y="290"/>
                    <a:pt x="147" y="288"/>
                  </a:cubicBezTo>
                  <a:cubicBezTo>
                    <a:pt x="147" y="283"/>
                    <a:pt x="140" y="282"/>
                    <a:pt x="136" y="280"/>
                  </a:cubicBezTo>
                  <a:cubicBezTo>
                    <a:pt x="132" y="278"/>
                    <a:pt x="127" y="278"/>
                    <a:pt x="126" y="275"/>
                  </a:cubicBezTo>
                  <a:cubicBezTo>
                    <a:pt x="125" y="273"/>
                    <a:pt x="126" y="268"/>
                    <a:pt x="125" y="264"/>
                  </a:cubicBezTo>
                  <a:cubicBezTo>
                    <a:pt x="125" y="258"/>
                    <a:pt x="124" y="252"/>
                    <a:pt x="123" y="246"/>
                  </a:cubicBezTo>
                  <a:cubicBezTo>
                    <a:pt x="121" y="240"/>
                    <a:pt x="118" y="235"/>
                    <a:pt x="117" y="230"/>
                  </a:cubicBezTo>
                  <a:cubicBezTo>
                    <a:pt x="116" y="225"/>
                    <a:pt x="116" y="220"/>
                    <a:pt x="115" y="216"/>
                  </a:cubicBezTo>
                  <a:cubicBezTo>
                    <a:pt x="114" y="214"/>
                    <a:pt x="113" y="212"/>
                    <a:pt x="112" y="210"/>
                  </a:cubicBezTo>
                  <a:cubicBezTo>
                    <a:pt x="109" y="204"/>
                    <a:pt x="108" y="197"/>
                    <a:pt x="105" y="191"/>
                  </a:cubicBezTo>
                  <a:cubicBezTo>
                    <a:pt x="103" y="186"/>
                    <a:pt x="99" y="182"/>
                    <a:pt x="96" y="177"/>
                  </a:cubicBezTo>
                  <a:cubicBezTo>
                    <a:pt x="90" y="176"/>
                    <a:pt x="91" y="172"/>
                    <a:pt x="92" y="166"/>
                  </a:cubicBezTo>
                  <a:cubicBezTo>
                    <a:pt x="93" y="163"/>
                    <a:pt x="93" y="160"/>
                    <a:pt x="93" y="157"/>
                  </a:cubicBezTo>
                  <a:cubicBezTo>
                    <a:pt x="94" y="153"/>
                    <a:pt x="95" y="148"/>
                    <a:pt x="96" y="144"/>
                  </a:cubicBezTo>
                  <a:cubicBezTo>
                    <a:pt x="96" y="141"/>
                    <a:pt x="95" y="138"/>
                    <a:pt x="95" y="136"/>
                  </a:cubicBezTo>
                  <a:cubicBezTo>
                    <a:pt x="95" y="125"/>
                    <a:pt x="96" y="115"/>
                    <a:pt x="99" y="108"/>
                  </a:cubicBezTo>
                  <a:cubicBezTo>
                    <a:pt x="105" y="110"/>
                    <a:pt x="110" y="112"/>
                    <a:pt x="115" y="112"/>
                  </a:cubicBezTo>
                  <a:cubicBezTo>
                    <a:pt x="116" y="112"/>
                    <a:pt x="117" y="112"/>
                    <a:pt x="118" y="112"/>
                  </a:cubicBezTo>
                  <a:cubicBezTo>
                    <a:pt x="127" y="110"/>
                    <a:pt x="135" y="100"/>
                    <a:pt x="140" y="94"/>
                  </a:cubicBezTo>
                  <a:cubicBezTo>
                    <a:pt x="143" y="91"/>
                    <a:pt x="145" y="88"/>
                    <a:pt x="147" y="87"/>
                  </a:cubicBezTo>
                  <a:cubicBezTo>
                    <a:pt x="149" y="85"/>
                    <a:pt x="152" y="85"/>
                    <a:pt x="154" y="84"/>
                  </a:cubicBezTo>
                  <a:cubicBezTo>
                    <a:pt x="158" y="82"/>
                    <a:pt x="160" y="78"/>
                    <a:pt x="164" y="78"/>
                  </a:cubicBezTo>
                  <a:cubicBezTo>
                    <a:pt x="165" y="78"/>
                    <a:pt x="165" y="78"/>
                    <a:pt x="166" y="78"/>
                  </a:cubicBezTo>
                  <a:cubicBezTo>
                    <a:pt x="167" y="77"/>
                    <a:pt x="167" y="75"/>
                    <a:pt x="168" y="75"/>
                  </a:cubicBezTo>
                  <a:cubicBezTo>
                    <a:pt x="168" y="73"/>
                    <a:pt x="168" y="73"/>
                    <a:pt x="168" y="73"/>
                  </a:cubicBezTo>
                  <a:cubicBezTo>
                    <a:pt x="167" y="71"/>
                    <a:pt x="166" y="68"/>
                    <a:pt x="164" y="67"/>
                  </a:cubicBezTo>
                  <a:cubicBezTo>
                    <a:pt x="160" y="66"/>
                    <a:pt x="157" y="65"/>
                    <a:pt x="154" y="65"/>
                  </a:cubicBezTo>
                  <a:cubicBezTo>
                    <a:pt x="153" y="65"/>
                    <a:pt x="153" y="65"/>
                    <a:pt x="152" y="65"/>
                  </a:cubicBezTo>
                  <a:cubicBezTo>
                    <a:pt x="146" y="66"/>
                    <a:pt x="141" y="71"/>
                    <a:pt x="137" y="75"/>
                  </a:cubicBezTo>
                  <a:cubicBezTo>
                    <a:pt x="129" y="80"/>
                    <a:pt x="120" y="85"/>
                    <a:pt x="111" y="90"/>
                  </a:cubicBezTo>
                  <a:cubicBezTo>
                    <a:pt x="108" y="89"/>
                    <a:pt x="107" y="84"/>
                    <a:pt x="103" y="82"/>
                  </a:cubicBezTo>
                  <a:cubicBezTo>
                    <a:pt x="102" y="82"/>
                    <a:pt x="101" y="82"/>
                    <a:pt x="101" y="82"/>
                  </a:cubicBezTo>
                  <a:cubicBezTo>
                    <a:pt x="100" y="82"/>
                    <a:pt x="100" y="82"/>
                    <a:pt x="99" y="82"/>
                  </a:cubicBezTo>
                  <a:cubicBezTo>
                    <a:pt x="99" y="82"/>
                    <a:pt x="98" y="82"/>
                    <a:pt x="98" y="82"/>
                  </a:cubicBezTo>
                  <a:cubicBezTo>
                    <a:pt x="97" y="82"/>
                    <a:pt x="97" y="82"/>
                    <a:pt x="96" y="82"/>
                  </a:cubicBezTo>
                  <a:cubicBezTo>
                    <a:pt x="93" y="81"/>
                    <a:pt x="90" y="78"/>
                    <a:pt x="90" y="76"/>
                  </a:cubicBezTo>
                  <a:cubicBezTo>
                    <a:pt x="91" y="74"/>
                    <a:pt x="95" y="73"/>
                    <a:pt x="96" y="71"/>
                  </a:cubicBezTo>
                  <a:cubicBezTo>
                    <a:pt x="96" y="67"/>
                    <a:pt x="100" y="65"/>
                    <a:pt x="101" y="61"/>
                  </a:cubicBezTo>
                  <a:cubicBezTo>
                    <a:pt x="101" y="56"/>
                    <a:pt x="99" y="51"/>
                    <a:pt x="99" y="46"/>
                  </a:cubicBezTo>
                  <a:cubicBezTo>
                    <a:pt x="99" y="44"/>
                    <a:pt x="101" y="42"/>
                    <a:pt x="102" y="40"/>
                  </a:cubicBezTo>
                  <a:cubicBezTo>
                    <a:pt x="102" y="35"/>
                    <a:pt x="102" y="30"/>
                    <a:pt x="101" y="26"/>
                  </a:cubicBezTo>
                  <a:cubicBezTo>
                    <a:pt x="99" y="18"/>
                    <a:pt x="93" y="12"/>
                    <a:pt x="88" y="7"/>
                  </a:cubicBezTo>
                  <a:cubicBezTo>
                    <a:pt x="83" y="5"/>
                    <a:pt x="80" y="2"/>
                    <a:pt x="75"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4" name="Rechteck 3"/>
          <p:cNvSpPr/>
          <p:nvPr/>
        </p:nvSpPr>
        <p:spPr>
          <a:xfrm>
            <a:off x="1573999" y="3113927"/>
            <a:ext cx="2455413" cy="719034"/>
          </a:xfrm>
          <a:prstGeom prst="rect">
            <a:avLst/>
          </a:prstGeom>
          <a:noFill/>
        </p:spPr>
        <p:txBody>
          <a:bodyPr wrap="square" lIns="36000" tIns="36000" rIns="36000" bIns="36000">
            <a:spAutoFit/>
          </a:bodyPr>
          <a:lstStyle/>
          <a:p>
            <a:pPr marL="90488" lvl="1" indent="1588">
              <a:buClr>
                <a:schemeClr val="tx1">
                  <a:lumMod val="50000"/>
                  <a:lumOff val="50000"/>
                </a:schemeClr>
              </a:buClr>
              <a:buSzPct val="120000"/>
              <a:tabLst/>
            </a:pPr>
            <a:r>
              <a:rPr lang="en-US" sz="1400" b="1" dirty="0">
                <a:solidFill>
                  <a:srgbClr val="C00000"/>
                </a:solidFill>
                <a:latin typeface="Arial Narrow" panose="020B0606020202030204" pitchFamily="34" charset="0"/>
              </a:rPr>
              <a:t>Diphtheria </a:t>
            </a:r>
            <a:r>
              <a:rPr lang="en-US" sz="1400" b="1" dirty="0">
                <a:solidFill>
                  <a:schemeClr val="tx1">
                    <a:lumMod val="65000"/>
                    <a:lumOff val="35000"/>
                  </a:schemeClr>
                </a:solidFill>
                <a:latin typeface="Arial Narrow" panose="020B0606020202030204" pitchFamily="34" charset="0"/>
              </a:rPr>
              <a:t>kills 1 in every 10 people who get it, even with treatment.</a:t>
            </a:r>
          </a:p>
        </p:txBody>
      </p:sp>
      <p:sp>
        <p:nvSpPr>
          <p:cNvPr id="59" name="Rechteck 58"/>
          <p:cNvSpPr/>
          <p:nvPr/>
        </p:nvSpPr>
        <p:spPr>
          <a:xfrm>
            <a:off x="2913488" y="4184108"/>
            <a:ext cx="1982081" cy="934478"/>
          </a:xfrm>
          <a:prstGeom prst="rect">
            <a:avLst/>
          </a:prstGeom>
          <a:noFill/>
        </p:spPr>
        <p:txBody>
          <a:bodyPr wrap="square" lIns="36000" tIns="36000" rIns="36000" bIns="36000">
            <a:spAutoFit/>
          </a:bodyPr>
          <a:lstStyle/>
          <a:p>
            <a:pPr marL="90488" lvl="1" indent="1588">
              <a:buClr>
                <a:schemeClr val="tx1">
                  <a:lumMod val="50000"/>
                  <a:lumOff val="50000"/>
                </a:schemeClr>
              </a:buClr>
              <a:buSzPct val="120000"/>
              <a:tabLst/>
            </a:pPr>
            <a:r>
              <a:rPr lang="en-US" sz="1400" b="1" dirty="0">
                <a:solidFill>
                  <a:srgbClr val="C00000"/>
                </a:solidFill>
                <a:latin typeface="Arial Narrow" panose="020B0606020202030204" pitchFamily="34" charset="0"/>
              </a:rPr>
              <a:t>Meningococcal </a:t>
            </a:r>
            <a:r>
              <a:rPr lang="en-US" sz="1400" b="1" dirty="0">
                <a:solidFill>
                  <a:schemeClr val="tx1">
                    <a:lumMod val="65000"/>
                    <a:lumOff val="35000"/>
                  </a:schemeClr>
                </a:solidFill>
                <a:latin typeface="Arial Narrow" panose="020B0606020202030204" pitchFamily="34" charset="0"/>
              </a:rPr>
              <a:t>disease kills 1 in 10 people, even with prompt diagnosis and treatment.</a:t>
            </a:r>
          </a:p>
        </p:txBody>
      </p:sp>
      <p:sp>
        <p:nvSpPr>
          <p:cNvPr id="13" name="Rechteck 12"/>
          <p:cNvSpPr/>
          <p:nvPr/>
        </p:nvSpPr>
        <p:spPr bwMode="auto">
          <a:xfrm>
            <a:off x="4588742" y="2683083"/>
            <a:ext cx="2752430" cy="848300"/>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spAutoFit/>
          </a:bodyPr>
          <a:lstStyle/>
          <a:p>
            <a:pPr marL="0" lvl="1">
              <a:lnSpc>
                <a:spcPct val="90000"/>
              </a:lnSpc>
            </a:pPr>
            <a:r>
              <a:rPr lang="en-US" sz="1400" b="1" dirty="0">
                <a:solidFill>
                  <a:schemeClr val="tx1">
                    <a:lumMod val="65000"/>
                    <a:lumOff val="35000"/>
                  </a:schemeClr>
                </a:solidFill>
                <a:latin typeface="Arial Narrow" panose="020B0606020202030204" pitchFamily="34" charset="0"/>
              </a:rPr>
              <a:t>90 out of 100 babies born to mothers who had </a:t>
            </a:r>
            <a:r>
              <a:rPr lang="en-US" sz="1400" b="1" dirty="0">
                <a:solidFill>
                  <a:srgbClr val="C00000"/>
                </a:solidFill>
                <a:latin typeface="Arial Narrow" panose="020B0606020202030204" pitchFamily="34" charset="0"/>
              </a:rPr>
              <a:t>rubella</a:t>
            </a:r>
            <a:r>
              <a:rPr lang="en-US" sz="1400" b="1" dirty="0">
                <a:solidFill>
                  <a:schemeClr val="tx1">
                    <a:lumMod val="65000"/>
                    <a:lumOff val="35000"/>
                  </a:schemeClr>
                </a:solidFill>
                <a:latin typeface="Arial Narrow" panose="020B0606020202030204" pitchFamily="34" charset="0"/>
              </a:rPr>
              <a:t> shortly before getting pregnant or while pregnant will suffer from </a:t>
            </a:r>
            <a:r>
              <a:rPr lang="en-US" sz="1400" b="1" dirty="0">
                <a:solidFill>
                  <a:srgbClr val="C00000"/>
                </a:solidFill>
                <a:latin typeface="Arial Narrow" panose="020B0606020202030204" pitchFamily="34" charset="0"/>
              </a:rPr>
              <a:t>congenital rubella syndrome</a:t>
            </a:r>
            <a:r>
              <a:rPr lang="en-US" sz="1400" b="1" dirty="0">
                <a:solidFill>
                  <a:schemeClr val="tx1">
                    <a:lumMod val="65000"/>
                    <a:lumOff val="35000"/>
                  </a:schemeClr>
                </a:solidFill>
                <a:latin typeface="Arial Narrow" panose="020B0606020202030204" pitchFamily="34" charset="0"/>
              </a:rPr>
              <a:t>.</a:t>
            </a:r>
            <a:endParaRPr kumimoji="0" lang="de-DE" sz="3200" b="0" i="0" u="none" strike="noStrike" cap="none" normalizeH="0" baseline="0" dirty="0">
              <a:ln>
                <a:noFill/>
              </a:ln>
              <a:solidFill>
                <a:schemeClr val="tx1">
                  <a:lumMod val="65000"/>
                  <a:lumOff val="35000"/>
                </a:schemeClr>
              </a:solidFill>
              <a:effectLst/>
            </a:endParaRPr>
          </a:p>
        </p:txBody>
      </p:sp>
      <p:grpSp>
        <p:nvGrpSpPr>
          <p:cNvPr id="6" name="Gruppieren 5"/>
          <p:cNvGrpSpPr/>
          <p:nvPr/>
        </p:nvGrpSpPr>
        <p:grpSpPr>
          <a:xfrm>
            <a:off x="6823169" y="2893999"/>
            <a:ext cx="2767500" cy="2486250"/>
            <a:chOff x="6823169" y="2893999"/>
            <a:chExt cx="2767500" cy="2486250"/>
          </a:xfrm>
        </p:grpSpPr>
        <p:pic>
          <p:nvPicPr>
            <p:cNvPr id="101" name="Grafik 100"/>
            <p:cNvPicPr>
              <a:picLocks noChangeAspect="1"/>
            </p:cNvPicPr>
            <p:nvPr/>
          </p:nvPicPr>
          <p:blipFill>
            <a:blip r:embed="rId3"/>
            <a:stretch>
              <a:fillRect/>
            </a:stretch>
          </p:blipFill>
          <p:spPr>
            <a:xfrm rot="20070470">
              <a:off x="6823169" y="2893999"/>
              <a:ext cx="2767500" cy="2486250"/>
            </a:xfrm>
            <a:prstGeom prst="rect">
              <a:avLst/>
            </a:prstGeom>
          </p:spPr>
        </p:pic>
        <p:sp>
          <p:nvSpPr>
            <p:cNvPr id="97" name="Textfeld 96"/>
            <p:cNvSpPr txBox="1"/>
            <p:nvPr/>
          </p:nvSpPr>
          <p:spPr>
            <a:xfrm>
              <a:off x="7678790" y="3233391"/>
              <a:ext cx="1427509" cy="1384995"/>
            </a:xfrm>
            <a:prstGeom prst="rect">
              <a:avLst/>
            </a:prstGeom>
            <a:noFill/>
          </p:spPr>
          <p:txBody>
            <a:bodyPr wrap="square" rtlCol="0">
              <a:spAutoFit/>
            </a:bodyPr>
            <a:lstStyle/>
            <a:p>
              <a:pPr marL="0" lvl="1" indent="1588" algn="ctr">
                <a:buClr>
                  <a:schemeClr val="tx1">
                    <a:lumMod val="50000"/>
                    <a:lumOff val="50000"/>
                  </a:schemeClr>
                </a:buClr>
                <a:buSzPct val="120000"/>
                <a:tabLst/>
              </a:pPr>
              <a:r>
                <a:rPr lang="en-US" sz="1400" b="1" dirty="0">
                  <a:solidFill>
                    <a:schemeClr val="bg1"/>
                  </a:solidFill>
                  <a:latin typeface="Arial Narrow" panose="020B0606020202030204" pitchFamily="34" charset="0"/>
                </a:rPr>
                <a:t>30 out of </a:t>
              </a:r>
              <a:br>
                <a:rPr lang="en-US" sz="1400" b="1" dirty="0">
                  <a:solidFill>
                    <a:schemeClr val="bg1"/>
                  </a:solidFill>
                  <a:latin typeface="Arial Narrow" panose="020B0606020202030204" pitchFamily="34" charset="0"/>
                </a:rPr>
              </a:br>
              <a:r>
                <a:rPr lang="en-US" sz="1400" b="1" dirty="0">
                  <a:solidFill>
                    <a:schemeClr val="bg1"/>
                  </a:solidFill>
                  <a:latin typeface="Arial Narrow" panose="020B0606020202030204" pitchFamily="34" charset="0"/>
                </a:rPr>
                <a:t>100 persons </a:t>
              </a:r>
              <a:br>
                <a:rPr lang="en-US" sz="1400" b="1" dirty="0">
                  <a:solidFill>
                    <a:schemeClr val="bg1"/>
                  </a:solidFill>
                  <a:latin typeface="Arial Narrow" panose="020B0606020202030204" pitchFamily="34" charset="0"/>
                </a:rPr>
              </a:br>
              <a:r>
                <a:rPr lang="en-US" sz="1400" b="1" dirty="0">
                  <a:solidFill>
                    <a:schemeClr val="bg1"/>
                  </a:solidFill>
                  <a:latin typeface="Arial Narrow" panose="020B0606020202030204" pitchFamily="34" charset="0"/>
                </a:rPr>
                <a:t>with measles develop </a:t>
              </a:r>
              <a:br>
                <a:rPr lang="en-US" sz="1400" b="1" dirty="0">
                  <a:solidFill>
                    <a:schemeClr val="bg1"/>
                  </a:solidFill>
                  <a:latin typeface="Arial Narrow" panose="020B0606020202030204" pitchFamily="34" charset="0"/>
                </a:rPr>
              </a:br>
              <a:r>
                <a:rPr lang="en-US" sz="1400" b="1" dirty="0">
                  <a:solidFill>
                    <a:schemeClr val="bg1"/>
                  </a:solidFill>
                  <a:latin typeface="Arial Narrow" panose="020B0606020202030204" pitchFamily="34" charset="0"/>
                </a:rPr>
                <a:t>one or more</a:t>
              </a:r>
            </a:p>
            <a:p>
              <a:pPr marL="0" lvl="1" indent="1588" algn="ctr">
                <a:buClr>
                  <a:schemeClr val="tx1">
                    <a:lumMod val="50000"/>
                    <a:lumOff val="50000"/>
                  </a:schemeClr>
                </a:buClr>
                <a:buSzPct val="120000"/>
                <a:tabLst/>
              </a:pPr>
              <a:r>
                <a:rPr lang="en-US" sz="1400" b="1" dirty="0">
                  <a:solidFill>
                    <a:schemeClr val="bg1"/>
                  </a:solidFill>
                  <a:latin typeface="Arial Narrow" panose="020B0606020202030204" pitchFamily="34" charset="0"/>
                </a:rPr>
                <a:t>complications.         </a:t>
              </a:r>
            </a:p>
          </p:txBody>
        </p:sp>
      </p:grpSp>
      <p:grpSp>
        <p:nvGrpSpPr>
          <p:cNvPr id="38" name="Gruppieren 37"/>
          <p:cNvGrpSpPr/>
          <p:nvPr/>
        </p:nvGrpSpPr>
        <p:grpSpPr>
          <a:xfrm>
            <a:off x="6116243" y="4496558"/>
            <a:ext cx="1703796" cy="1034569"/>
            <a:chOff x="7576878" y="1744825"/>
            <a:chExt cx="1568958" cy="952694"/>
          </a:xfrm>
        </p:grpSpPr>
        <p:sp>
          <p:nvSpPr>
            <p:cNvPr id="39" name="Freeform 5"/>
            <p:cNvSpPr>
              <a:spLocks/>
            </p:cNvSpPr>
            <p:nvPr/>
          </p:nvSpPr>
          <p:spPr bwMode="auto">
            <a:xfrm>
              <a:off x="7993567" y="1835689"/>
              <a:ext cx="256530" cy="856782"/>
            </a:xfrm>
            <a:custGeom>
              <a:avLst/>
              <a:gdLst>
                <a:gd name="T0" fmla="*/ 39 w 299"/>
                <a:gd name="T1" fmla="*/ 484 h 998"/>
                <a:gd name="T2" fmla="*/ 38 w 299"/>
                <a:gd name="T3" fmla="*/ 540 h 998"/>
                <a:gd name="T4" fmla="*/ 31 w 299"/>
                <a:gd name="T5" fmla="*/ 547 h 998"/>
                <a:gd name="T6" fmla="*/ 5 w 299"/>
                <a:gd name="T7" fmla="*/ 548 h 998"/>
                <a:gd name="T8" fmla="*/ 17 w 299"/>
                <a:gd name="T9" fmla="*/ 405 h 998"/>
                <a:gd name="T10" fmla="*/ 29 w 299"/>
                <a:gd name="T11" fmla="*/ 297 h 998"/>
                <a:gd name="T12" fmla="*/ 57 w 299"/>
                <a:gd name="T13" fmla="*/ 189 h 998"/>
                <a:gd name="T14" fmla="*/ 97 w 299"/>
                <a:gd name="T15" fmla="*/ 113 h 998"/>
                <a:gd name="T16" fmla="*/ 97 w 299"/>
                <a:gd name="T17" fmla="*/ 48 h 998"/>
                <a:gd name="T18" fmla="*/ 191 w 299"/>
                <a:gd name="T19" fmla="*/ 18 h 998"/>
                <a:gd name="T20" fmla="*/ 208 w 299"/>
                <a:gd name="T21" fmla="*/ 114 h 998"/>
                <a:gd name="T22" fmla="*/ 213 w 299"/>
                <a:gd name="T23" fmla="*/ 181 h 998"/>
                <a:gd name="T24" fmla="*/ 270 w 299"/>
                <a:gd name="T25" fmla="*/ 215 h 998"/>
                <a:gd name="T26" fmla="*/ 281 w 299"/>
                <a:gd name="T27" fmla="*/ 396 h 998"/>
                <a:gd name="T28" fmla="*/ 287 w 299"/>
                <a:gd name="T29" fmla="*/ 496 h 998"/>
                <a:gd name="T30" fmla="*/ 298 w 299"/>
                <a:gd name="T31" fmla="*/ 565 h 998"/>
                <a:gd name="T32" fmla="*/ 269 w 299"/>
                <a:gd name="T33" fmla="*/ 592 h 998"/>
                <a:gd name="T34" fmla="*/ 268 w 299"/>
                <a:gd name="T35" fmla="*/ 574 h 998"/>
                <a:gd name="T36" fmla="*/ 260 w 299"/>
                <a:gd name="T37" fmla="*/ 464 h 998"/>
                <a:gd name="T38" fmla="*/ 235 w 299"/>
                <a:gd name="T39" fmla="*/ 302 h 998"/>
                <a:gd name="T40" fmla="*/ 220 w 299"/>
                <a:gd name="T41" fmla="*/ 353 h 998"/>
                <a:gd name="T42" fmla="*/ 246 w 299"/>
                <a:gd name="T43" fmla="*/ 561 h 998"/>
                <a:gd name="T44" fmla="*/ 224 w 299"/>
                <a:gd name="T45" fmla="*/ 727 h 998"/>
                <a:gd name="T46" fmla="*/ 184 w 299"/>
                <a:gd name="T47" fmla="*/ 909 h 998"/>
                <a:gd name="T48" fmla="*/ 215 w 299"/>
                <a:gd name="T49" fmla="*/ 986 h 998"/>
                <a:gd name="T50" fmla="*/ 157 w 299"/>
                <a:gd name="T51" fmla="*/ 912 h 998"/>
                <a:gd name="T52" fmla="*/ 158 w 299"/>
                <a:gd name="T53" fmla="*/ 750 h 998"/>
                <a:gd name="T54" fmla="*/ 155 w 299"/>
                <a:gd name="T55" fmla="*/ 642 h 998"/>
                <a:gd name="T56" fmla="*/ 157 w 299"/>
                <a:gd name="T57" fmla="*/ 536 h 998"/>
                <a:gd name="T58" fmla="*/ 146 w 299"/>
                <a:gd name="T59" fmla="*/ 568 h 998"/>
                <a:gd name="T60" fmla="*/ 138 w 299"/>
                <a:gd name="T61" fmla="*/ 727 h 998"/>
                <a:gd name="T62" fmla="*/ 143 w 299"/>
                <a:gd name="T63" fmla="*/ 910 h 998"/>
                <a:gd name="T64" fmla="*/ 143 w 299"/>
                <a:gd name="T65" fmla="*/ 986 h 998"/>
                <a:gd name="T66" fmla="*/ 96 w 299"/>
                <a:gd name="T67" fmla="*/ 991 h 998"/>
                <a:gd name="T68" fmla="*/ 94 w 299"/>
                <a:gd name="T69" fmla="*/ 980 h 998"/>
                <a:gd name="T70" fmla="*/ 114 w 299"/>
                <a:gd name="T71" fmla="*/ 902 h 998"/>
                <a:gd name="T72" fmla="*/ 78 w 299"/>
                <a:gd name="T73" fmla="*/ 717 h 998"/>
                <a:gd name="T74" fmla="*/ 49 w 299"/>
                <a:gd name="T75" fmla="*/ 520 h 998"/>
                <a:gd name="T76" fmla="*/ 74 w 299"/>
                <a:gd name="T77" fmla="*/ 403 h 998"/>
                <a:gd name="T78" fmla="*/ 76 w 299"/>
                <a:gd name="T79" fmla="*/ 338 h 998"/>
                <a:gd name="T80" fmla="*/ 64 w 299"/>
                <a:gd name="T81" fmla="*/ 27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998">
                  <a:moveTo>
                    <a:pt x="39" y="470"/>
                  </a:moveTo>
                  <a:cubicBezTo>
                    <a:pt x="39" y="475"/>
                    <a:pt x="40" y="479"/>
                    <a:pt x="39" y="484"/>
                  </a:cubicBezTo>
                  <a:cubicBezTo>
                    <a:pt x="38" y="496"/>
                    <a:pt x="36" y="508"/>
                    <a:pt x="35" y="519"/>
                  </a:cubicBezTo>
                  <a:cubicBezTo>
                    <a:pt x="35" y="526"/>
                    <a:pt x="36" y="533"/>
                    <a:pt x="38" y="540"/>
                  </a:cubicBezTo>
                  <a:cubicBezTo>
                    <a:pt x="41" y="553"/>
                    <a:pt x="43" y="565"/>
                    <a:pt x="34" y="576"/>
                  </a:cubicBezTo>
                  <a:cubicBezTo>
                    <a:pt x="33" y="567"/>
                    <a:pt x="32" y="557"/>
                    <a:pt x="31" y="547"/>
                  </a:cubicBezTo>
                  <a:cubicBezTo>
                    <a:pt x="19" y="559"/>
                    <a:pt x="20" y="569"/>
                    <a:pt x="32" y="594"/>
                  </a:cubicBezTo>
                  <a:cubicBezTo>
                    <a:pt x="13" y="587"/>
                    <a:pt x="0" y="570"/>
                    <a:pt x="5" y="548"/>
                  </a:cubicBezTo>
                  <a:cubicBezTo>
                    <a:pt x="7" y="538"/>
                    <a:pt x="4" y="527"/>
                    <a:pt x="6" y="516"/>
                  </a:cubicBezTo>
                  <a:cubicBezTo>
                    <a:pt x="13" y="479"/>
                    <a:pt x="19" y="442"/>
                    <a:pt x="17" y="405"/>
                  </a:cubicBezTo>
                  <a:cubicBezTo>
                    <a:pt x="17" y="400"/>
                    <a:pt x="19" y="394"/>
                    <a:pt x="21" y="389"/>
                  </a:cubicBezTo>
                  <a:cubicBezTo>
                    <a:pt x="30" y="359"/>
                    <a:pt x="32" y="328"/>
                    <a:pt x="29" y="297"/>
                  </a:cubicBezTo>
                  <a:cubicBezTo>
                    <a:pt x="27" y="268"/>
                    <a:pt x="30" y="239"/>
                    <a:pt x="32" y="210"/>
                  </a:cubicBezTo>
                  <a:cubicBezTo>
                    <a:pt x="33" y="198"/>
                    <a:pt x="42" y="191"/>
                    <a:pt x="57" y="189"/>
                  </a:cubicBezTo>
                  <a:cubicBezTo>
                    <a:pt x="96" y="184"/>
                    <a:pt x="132" y="163"/>
                    <a:pt x="125" y="119"/>
                  </a:cubicBezTo>
                  <a:cubicBezTo>
                    <a:pt x="125" y="139"/>
                    <a:pt x="106" y="134"/>
                    <a:pt x="97" y="113"/>
                  </a:cubicBezTo>
                  <a:cubicBezTo>
                    <a:pt x="96" y="105"/>
                    <a:pt x="94" y="100"/>
                    <a:pt x="94" y="94"/>
                  </a:cubicBezTo>
                  <a:cubicBezTo>
                    <a:pt x="95" y="79"/>
                    <a:pt x="97" y="64"/>
                    <a:pt x="97" y="48"/>
                  </a:cubicBezTo>
                  <a:cubicBezTo>
                    <a:pt x="98" y="27"/>
                    <a:pt x="110" y="10"/>
                    <a:pt x="131" y="5"/>
                  </a:cubicBezTo>
                  <a:cubicBezTo>
                    <a:pt x="153" y="1"/>
                    <a:pt x="176" y="0"/>
                    <a:pt x="191" y="18"/>
                  </a:cubicBezTo>
                  <a:cubicBezTo>
                    <a:pt x="198" y="26"/>
                    <a:pt x="202" y="37"/>
                    <a:pt x="203" y="47"/>
                  </a:cubicBezTo>
                  <a:cubicBezTo>
                    <a:pt x="206" y="68"/>
                    <a:pt x="206" y="90"/>
                    <a:pt x="208" y="114"/>
                  </a:cubicBezTo>
                  <a:cubicBezTo>
                    <a:pt x="202" y="148"/>
                    <a:pt x="176" y="127"/>
                    <a:pt x="177" y="118"/>
                  </a:cubicBezTo>
                  <a:cubicBezTo>
                    <a:pt x="171" y="144"/>
                    <a:pt x="186" y="171"/>
                    <a:pt x="213" y="181"/>
                  </a:cubicBezTo>
                  <a:cubicBezTo>
                    <a:pt x="224" y="185"/>
                    <a:pt x="236" y="187"/>
                    <a:pt x="248" y="190"/>
                  </a:cubicBezTo>
                  <a:cubicBezTo>
                    <a:pt x="260" y="192"/>
                    <a:pt x="269" y="203"/>
                    <a:pt x="270" y="215"/>
                  </a:cubicBezTo>
                  <a:cubicBezTo>
                    <a:pt x="271" y="260"/>
                    <a:pt x="271" y="305"/>
                    <a:pt x="273" y="350"/>
                  </a:cubicBezTo>
                  <a:cubicBezTo>
                    <a:pt x="274" y="366"/>
                    <a:pt x="278" y="381"/>
                    <a:pt x="281" y="396"/>
                  </a:cubicBezTo>
                  <a:cubicBezTo>
                    <a:pt x="287" y="420"/>
                    <a:pt x="289" y="443"/>
                    <a:pt x="285" y="467"/>
                  </a:cubicBezTo>
                  <a:cubicBezTo>
                    <a:pt x="283" y="477"/>
                    <a:pt x="285" y="487"/>
                    <a:pt x="287" y="496"/>
                  </a:cubicBezTo>
                  <a:cubicBezTo>
                    <a:pt x="290" y="514"/>
                    <a:pt x="295" y="532"/>
                    <a:pt x="298" y="549"/>
                  </a:cubicBezTo>
                  <a:cubicBezTo>
                    <a:pt x="298" y="565"/>
                    <a:pt x="298" y="565"/>
                    <a:pt x="298" y="565"/>
                  </a:cubicBezTo>
                  <a:cubicBezTo>
                    <a:pt x="299" y="588"/>
                    <a:pt x="279" y="583"/>
                    <a:pt x="271" y="593"/>
                  </a:cubicBezTo>
                  <a:cubicBezTo>
                    <a:pt x="269" y="592"/>
                    <a:pt x="271" y="593"/>
                    <a:pt x="269" y="592"/>
                  </a:cubicBezTo>
                  <a:cubicBezTo>
                    <a:pt x="283" y="578"/>
                    <a:pt x="278" y="563"/>
                    <a:pt x="271" y="547"/>
                  </a:cubicBezTo>
                  <a:cubicBezTo>
                    <a:pt x="270" y="557"/>
                    <a:pt x="269" y="566"/>
                    <a:pt x="268" y="574"/>
                  </a:cubicBezTo>
                  <a:cubicBezTo>
                    <a:pt x="260" y="564"/>
                    <a:pt x="257" y="562"/>
                    <a:pt x="265" y="538"/>
                  </a:cubicBezTo>
                  <a:cubicBezTo>
                    <a:pt x="273" y="512"/>
                    <a:pt x="266" y="488"/>
                    <a:pt x="260" y="464"/>
                  </a:cubicBezTo>
                  <a:cubicBezTo>
                    <a:pt x="253" y="437"/>
                    <a:pt x="243" y="411"/>
                    <a:pt x="239" y="383"/>
                  </a:cubicBezTo>
                  <a:cubicBezTo>
                    <a:pt x="235" y="357"/>
                    <a:pt x="236" y="329"/>
                    <a:pt x="235" y="302"/>
                  </a:cubicBezTo>
                  <a:cubicBezTo>
                    <a:pt x="235" y="294"/>
                    <a:pt x="235" y="286"/>
                    <a:pt x="233" y="278"/>
                  </a:cubicBezTo>
                  <a:cubicBezTo>
                    <a:pt x="229" y="303"/>
                    <a:pt x="227" y="328"/>
                    <a:pt x="220" y="353"/>
                  </a:cubicBezTo>
                  <a:cubicBezTo>
                    <a:pt x="212" y="385"/>
                    <a:pt x="229" y="411"/>
                    <a:pt x="240" y="438"/>
                  </a:cubicBezTo>
                  <a:cubicBezTo>
                    <a:pt x="256" y="479"/>
                    <a:pt x="258" y="519"/>
                    <a:pt x="246" y="561"/>
                  </a:cubicBezTo>
                  <a:cubicBezTo>
                    <a:pt x="235" y="599"/>
                    <a:pt x="225" y="638"/>
                    <a:pt x="218" y="676"/>
                  </a:cubicBezTo>
                  <a:cubicBezTo>
                    <a:pt x="216" y="693"/>
                    <a:pt x="220" y="711"/>
                    <a:pt x="224" y="727"/>
                  </a:cubicBezTo>
                  <a:cubicBezTo>
                    <a:pt x="231" y="751"/>
                    <a:pt x="223" y="773"/>
                    <a:pt x="217" y="796"/>
                  </a:cubicBezTo>
                  <a:cubicBezTo>
                    <a:pt x="207" y="834"/>
                    <a:pt x="195" y="872"/>
                    <a:pt x="184" y="909"/>
                  </a:cubicBezTo>
                  <a:cubicBezTo>
                    <a:pt x="179" y="929"/>
                    <a:pt x="178" y="949"/>
                    <a:pt x="190" y="967"/>
                  </a:cubicBezTo>
                  <a:cubicBezTo>
                    <a:pt x="196" y="974"/>
                    <a:pt x="206" y="979"/>
                    <a:pt x="215" y="986"/>
                  </a:cubicBezTo>
                  <a:cubicBezTo>
                    <a:pt x="197" y="998"/>
                    <a:pt x="177" y="990"/>
                    <a:pt x="158" y="995"/>
                  </a:cubicBezTo>
                  <a:cubicBezTo>
                    <a:pt x="158" y="966"/>
                    <a:pt x="158" y="939"/>
                    <a:pt x="157" y="912"/>
                  </a:cubicBezTo>
                  <a:cubicBezTo>
                    <a:pt x="157" y="872"/>
                    <a:pt x="155" y="831"/>
                    <a:pt x="155" y="791"/>
                  </a:cubicBezTo>
                  <a:cubicBezTo>
                    <a:pt x="155" y="777"/>
                    <a:pt x="156" y="764"/>
                    <a:pt x="158" y="750"/>
                  </a:cubicBezTo>
                  <a:cubicBezTo>
                    <a:pt x="161" y="731"/>
                    <a:pt x="163" y="713"/>
                    <a:pt x="158" y="694"/>
                  </a:cubicBezTo>
                  <a:cubicBezTo>
                    <a:pt x="154" y="677"/>
                    <a:pt x="155" y="659"/>
                    <a:pt x="155" y="642"/>
                  </a:cubicBezTo>
                  <a:cubicBezTo>
                    <a:pt x="154" y="613"/>
                    <a:pt x="155" y="585"/>
                    <a:pt x="155" y="556"/>
                  </a:cubicBezTo>
                  <a:cubicBezTo>
                    <a:pt x="155" y="550"/>
                    <a:pt x="157" y="543"/>
                    <a:pt x="157" y="536"/>
                  </a:cubicBezTo>
                  <a:cubicBezTo>
                    <a:pt x="158" y="528"/>
                    <a:pt x="160" y="518"/>
                    <a:pt x="143" y="521"/>
                  </a:cubicBezTo>
                  <a:cubicBezTo>
                    <a:pt x="144" y="537"/>
                    <a:pt x="146" y="553"/>
                    <a:pt x="146" y="568"/>
                  </a:cubicBezTo>
                  <a:cubicBezTo>
                    <a:pt x="145" y="608"/>
                    <a:pt x="145" y="647"/>
                    <a:pt x="143" y="687"/>
                  </a:cubicBezTo>
                  <a:cubicBezTo>
                    <a:pt x="142" y="700"/>
                    <a:pt x="138" y="714"/>
                    <a:pt x="138" y="727"/>
                  </a:cubicBezTo>
                  <a:cubicBezTo>
                    <a:pt x="139" y="762"/>
                    <a:pt x="142" y="796"/>
                    <a:pt x="143" y="831"/>
                  </a:cubicBezTo>
                  <a:cubicBezTo>
                    <a:pt x="144" y="857"/>
                    <a:pt x="143" y="883"/>
                    <a:pt x="143" y="910"/>
                  </a:cubicBezTo>
                  <a:cubicBezTo>
                    <a:pt x="144" y="923"/>
                    <a:pt x="146" y="935"/>
                    <a:pt x="146" y="948"/>
                  </a:cubicBezTo>
                  <a:cubicBezTo>
                    <a:pt x="146" y="961"/>
                    <a:pt x="145" y="974"/>
                    <a:pt x="143" y="986"/>
                  </a:cubicBezTo>
                  <a:cubicBezTo>
                    <a:pt x="142" y="989"/>
                    <a:pt x="137" y="994"/>
                    <a:pt x="136" y="993"/>
                  </a:cubicBezTo>
                  <a:cubicBezTo>
                    <a:pt x="123" y="988"/>
                    <a:pt x="109" y="998"/>
                    <a:pt x="96" y="991"/>
                  </a:cubicBezTo>
                  <a:cubicBezTo>
                    <a:pt x="94" y="990"/>
                    <a:pt x="90" y="988"/>
                    <a:pt x="89" y="986"/>
                  </a:cubicBezTo>
                  <a:cubicBezTo>
                    <a:pt x="89" y="985"/>
                    <a:pt x="92" y="982"/>
                    <a:pt x="94" y="980"/>
                  </a:cubicBezTo>
                  <a:cubicBezTo>
                    <a:pt x="102" y="972"/>
                    <a:pt x="114" y="965"/>
                    <a:pt x="116" y="955"/>
                  </a:cubicBezTo>
                  <a:cubicBezTo>
                    <a:pt x="121" y="938"/>
                    <a:pt x="119" y="920"/>
                    <a:pt x="114" y="902"/>
                  </a:cubicBezTo>
                  <a:cubicBezTo>
                    <a:pt x="101" y="858"/>
                    <a:pt x="88" y="814"/>
                    <a:pt x="77" y="770"/>
                  </a:cubicBezTo>
                  <a:cubicBezTo>
                    <a:pt x="73" y="753"/>
                    <a:pt x="73" y="733"/>
                    <a:pt x="78" y="717"/>
                  </a:cubicBezTo>
                  <a:cubicBezTo>
                    <a:pt x="88" y="685"/>
                    <a:pt x="78" y="656"/>
                    <a:pt x="71" y="626"/>
                  </a:cubicBezTo>
                  <a:cubicBezTo>
                    <a:pt x="63" y="591"/>
                    <a:pt x="56" y="555"/>
                    <a:pt x="49" y="520"/>
                  </a:cubicBezTo>
                  <a:cubicBezTo>
                    <a:pt x="45" y="504"/>
                    <a:pt x="47" y="453"/>
                    <a:pt x="52" y="444"/>
                  </a:cubicBezTo>
                  <a:cubicBezTo>
                    <a:pt x="56" y="434"/>
                    <a:pt x="67" y="419"/>
                    <a:pt x="74" y="403"/>
                  </a:cubicBezTo>
                  <a:cubicBezTo>
                    <a:pt x="78" y="394"/>
                    <a:pt x="81" y="384"/>
                    <a:pt x="81" y="374"/>
                  </a:cubicBezTo>
                  <a:cubicBezTo>
                    <a:pt x="82" y="362"/>
                    <a:pt x="78" y="350"/>
                    <a:pt x="76" y="338"/>
                  </a:cubicBezTo>
                  <a:cubicBezTo>
                    <a:pt x="75" y="326"/>
                    <a:pt x="73" y="315"/>
                    <a:pt x="71" y="304"/>
                  </a:cubicBezTo>
                  <a:cubicBezTo>
                    <a:pt x="69" y="293"/>
                    <a:pt x="66" y="282"/>
                    <a:pt x="64" y="271"/>
                  </a:cubicBezTo>
                  <a:cubicBezTo>
                    <a:pt x="68" y="331"/>
                    <a:pt x="68" y="390"/>
                    <a:pt x="44" y="447"/>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1" name="Freeform 8"/>
            <p:cNvSpPr>
              <a:spLocks/>
            </p:cNvSpPr>
            <p:nvPr/>
          </p:nvSpPr>
          <p:spPr bwMode="auto">
            <a:xfrm>
              <a:off x="7763654" y="1744825"/>
              <a:ext cx="287736" cy="942139"/>
            </a:xfrm>
            <a:custGeom>
              <a:avLst/>
              <a:gdLst>
                <a:gd name="T0" fmla="*/ 185 w 336"/>
                <a:gd name="T1" fmla="*/ 9 h 1098"/>
                <a:gd name="T2" fmla="*/ 198 w 336"/>
                <a:gd name="T3" fmla="*/ 106 h 1098"/>
                <a:gd name="T4" fmla="*/ 223 w 336"/>
                <a:gd name="T5" fmla="*/ 201 h 1098"/>
                <a:gd name="T6" fmla="*/ 316 w 336"/>
                <a:gd name="T7" fmla="*/ 268 h 1098"/>
                <a:gd name="T8" fmla="*/ 323 w 336"/>
                <a:gd name="T9" fmla="*/ 606 h 1098"/>
                <a:gd name="T10" fmla="*/ 275 w 336"/>
                <a:gd name="T11" fmla="*/ 609 h 1098"/>
                <a:gd name="T12" fmla="*/ 263 w 336"/>
                <a:gd name="T13" fmla="*/ 350 h 1098"/>
                <a:gd name="T14" fmla="*/ 250 w 336"/>
                <a:gd name="T15" fmla="*/ 608 h 1098"/>
                <a:gd name="T16" fmla="*/ 241 w 336"/>
                <a:gd name="T17" fmla="*/ 738 h 1098"/>
                <a:gd name="T18" fmla="*/ 232 w 336"/>
                <a:gd name="T19" fmla="*/ 932 h 1098"/>
                <a:gd name="T20" fmla="*/ 229 w 336"/>
                <a:gd name="T21" fmla="*/ 1081 h 1098"/>
                <a:gd name="T22" fmla="*/ 198 w 336"/>
                <a:gd name="T23" fmla="*/ 1098 h 1098"/>
                <a:gd name="T24" fmla="*/ 187 w 336"/>
                <a:gd name="T25" fmla="*/ 1095 h 1098"/>
                <a:gd name="T26" fmla="*/ 175 w 336"/>
                <a:gd name="T27" fmla="*/ 990 h 1098"/>
                <a:gd name="T28" fmla="*/ 175 w 336"/>
                <a:gd name="T29" fmla="*/ 833 h 1098"/>
                <a:gd name="T30" fmla="*/ 158 w 336"/>
                <a:gd name="T31" fmla="*/ 622 h 1098"/>
                <a:gd name="T32" fmla="*/ 141 w 336"/>
                <a:gd name="T33" fmla="*/ 741 h 1098"/>
                <a:gd name="T34" fmla="*/ 133 w 336"/>
                <a:gd name="T35" fmla="*/ 837 h 1098"/>
                <a:gd name="T36" fmla="*/ 133 w 336"/>
                <a:gd name="T37" fmla="*/ 961 h 1098"/>
                <a:gd name="T38" fmla="*/ 127 w 336"/>
                <a:gd name="T39" fmla="*/ 1098 h 1098"/>
                <a:gd name="T40" fmla="*/ 101 w 336"/>
                <a:gd name="T41" fmla="*/ 1095 h 1098"/>
                <a:gd name="T42" fmla="*/ 75 w 336"/>
                <a:gd name="T43" fmla="*/ 1083 h 1098"/>
                <a:gd name="T44" fmla="*/ 71 w 336"/>
                <a:gd name="T45" fmla="*/ 910 h 1098"/>
                <a:gd name="T46" fmla="*/ 68 w 336"/>
                <a:gd name="T47" fmla="*/ 742 h 1098"/>
                <a:gd name="T48" fmla="*/ 58 w 336"/>
                <a:gd name="T49" fmla="*/ 562 h 1098"/>
                <a:gd name="T50" fmla="*/ 66 w 336"/>
                <a:gd name="T51" fmla="*/ 422 h 1098"/>
                <a:gd name="T52" fmla="*/ 57 w 336"/>
                <a:gd name="T53" fmla="*/ 410 h 1098"/>
                <a:gd name="T54" fmla="*/ 44 w 336"/>
                <a:gd name="T55" fmla="*/ 502 h 1098"/>
                <a:gd name="T56" fmla="*/ 43 w 336"/>
                <a:gd name="T57" fmla="*/ 618 h 1098"/>
                <a:gd name="T58" fmla="*/ 0 w 336"/>
                <a:gd name="T59" fmla="*/ 611 h 1098"/>
                <a:gd name="T60" fmla="*/ 3 w 336"/>
                <a:gd name="T61" fmla="*/ 587 h 1098"/>
                <a:gd name="T62" fmla="*/ 15 w 336"/>
                <a:gd name="T63" fmla="*/ 403 h 1098"/>
                <a:gd name="T64" fmla="*/ 9 w 336"/>
                <a:gd name="T65" fmla="*/ 267 h 1098"/>
                <a:gd name="T66" fmla="*/ 106 w 336"/>
                <a:gd name="T67" fmla="*/ 188 h 1098"/>
                <a:gd name="T68" fmla="*/ 121 w 336"/>
                <a:gd name="T69" fmla="*/ 134 h 1098"/>
                <a:gd name="T70" fmla="*/ 103 w 336"/>
                <a:gd name="T71" fmla="*/ 70 h 1098"/>
                <a:gd name="T72" fmla="*/ 129 w 336"/>
                <a:gd name="T73" fmla="*/ 5 h 1098"/>
                <a:gd name="T74" fmla="*/ 164 w 336"/>
                <a:gd name="T75"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1098">
                  <a:moveTo>
                    <a:pt x="164" y="0"/>
                  </a:moveTo>
                  <a:cubicBezTo>
                    <a:pt x="171" y="3"/>
                    <a:pt x="180" y="4"/>
                    <a:pt x="185" y="9"/>
                  </a:cubicBezTo>
                  <a:cubicBezTo>
                    <a:pt x="192" y="16"/>
                    <a:pt x="200" y="26"/>
                    <a:pt x="202" y="35"/>
                  </a:cubicBezTo>
                  <a:cubicBezTo>
                    <a:pt x="205" y="59"/>
                    <a:pt x="209" y="83"/>
                    <a:pt x="198" y="106"/>
                  </a:cubicBezTo>
                  <a:cubicBezTo>
                    <a:pt x="187" y="127"/>
                    <a:pt x="184" y="149"/>
                    <a:pt x="190" y="172"/>
                  </a:cubicBezTo>
                  <a:cubicBezTo>
                    <a:pt x="194" y="189"/>
                    <a:pt x="209" y="195"/>
                    <a:pt x="223" y="201"/>
                  </a:cubicBezTo>
                  <a:cubicBezTo>
                    <a:pt x="235" y="206"/>
                    <a:pt x="247" y="208"/>
                    <a:pt x="259" y="212"/>
                  </a:cubicBezTo>
                  <a:cubicBezTo>
                    <a:pt x="287" y="223"/>
                    <a:pt x="313" y="234"/>
                    <a:pt x="316" y="268"/>
                  </a:cubicBezTo>
                  <a:cubicBezTo>
                    <a:pt x="317" y="284"/>
                    <a:pt x="332" y="414"/>
                    <a:pt x="327" y="455"/>
                  </a:cubicBezTo>
                  <a:cubicBezTo>
                    <a:pt x="325" y="470"/>
                    <a:pt x="336" y="576"/>
                    <a:pt x="323" y="606"/>
                  </a:cubicBezTo>
                  <a:cubicBezTo>
                    <a:pt x="319" y="615"/>
                    <a:pt x="298" y="695"/>
                    <a:pt x="287" y="593"/>
                  </a:cubicBezTo>
                  <a:cubicBezTo>
                    <a:pt x="286" y="583"/>
                    <a:pt x="285" y="607"/>
                    <a:pt x="275" y="609"/>
                  </a:cubicBezTo>
                  <a:cubicBezTo>
                    <a:pt x="276" y="605"/>
                    <a:pt x="271" y="568"/>
                    <a:pt x="285" y="504"/>
                  </a:cubicBezTo>
                  <a:cubicBezTo>
                    <a:pt x="301" y="435"/>
                    <a:pt x="252" y="389"/>
                    <a:pt x="263" y="350"/>
                  </a:cubicBezTo>
                  <a:cubicBezTo>
                    <a:pt x="265" y="350"/>
                    <a:pt x="250" y="368"/>
                    <a:pt x="249" y="410"/>
                  </a:cubicBezTo>
                  <a:cubicBezTo>
                    <a:pt x="247" y="486"/>
                    <a:pt x="255" y="609"/>
                    <a:pt x="250" y="608"/>
                  </a:cubicBezTo>
                  <a:cubicBezTo>
                    <a:pt x="247" y="618"/>
                    <a:pt x="255" y="635"/>
                    <a:pt x="253" y="645"/>
                  </a:cubicBezTo>
                  <a:cubicBezTo>
                    <a:pt x="249" y="676"/>
                    <a:pt x="247" y="707"/>
                    <a:pt x="241" y="738"/>
                  </a:cubicBezTo>
                  <a:cubicBezTo>
                    <a:pt x="235" y="769"/>
                    <a:pt x="233" y="800"/>
                    <a:pt x="239" y="831"/>
                  </a:cubicBezTo>
                  <a:cubicBezTo>
                    <a:pt x="245" y="865"/>
                    <a:pt x="242" y="899"/>
                    <a:pt x="232" y="932"/>
                  </a:cubicBezTo>
                  <a:cubicBezTo>
                    <a:pt x="223" y="961"/>
                    <a:pt x="215" y="990"/>
                    <a:pt x="206" y="1020"/>
                  </a:cubicBezTo>
                  <a:cubicBezTo>
                    <a:pt x="198" y="1048"/>
                    <a:pt x="207" y="1065"/>
                    <a:pt x="229" y="1081"/>
                  </a:cubicBezTo>
                  <a:cubicBezTo>
                    <a:pt x="232" y="1083"/>
                    <a:pt x="234" y="1084"/>
                    <a:pt x="239" y="1088"/>
                  </a:cubicBezTo>
                  <a:cubicBezTo>
                    <a:pt x="223" y="1092"/>
                    <a:pt x="211" y="1095"/>
                    <a:pt x="198" y="1098"/>
                  </a:cubicBezTo>
                  <a:cubicBezTo>
                    <a:pt x="193" y="1098"/>
                    <a:pt x="193" y="1098"/>
                    <a:pt x="193" y="1098"/>
                  </a:cubicBezTo>
                  <a:cubicBezTo>
                    <a:pt x="191" y="1097"/>
                    <a:pt x="189" y="1095"/>
                    <a:pt x="187" y="1095"/>
                  </a:cubicBezTo>
                  <a:cubicBezTo>
                    <a:pt x="171" y="1098"/>
                    <a:pt x="169" y="1089"/>
                    <a:pt x="170" y="1077"/>
                  </a:cubicBezTo>
                  <a:cubicBezTo>
                    <a:pt x="172" y="1048"/>
                    <a:pt x="175" y="1019"/>
                    <a:pt x="175" y="990"/>
                  </a:cubicBezTo>
                  <a:cubicBezTo>
                    <a:pt x="175" y="958"/>
                    <a:pt x="170" y="927"/>
                    <a:pt x="170" y="895"/>
                  </a:cubicBezTo>
                  <a:cubicBezTo>
                    <a:pt x="170" y="874"/>
                    <a:pt x="175" y="853"/>
                    <a:pt x="175" y="833"/>
                  </a:cubicBezTo>
                  <a:cubicBezTo>
                    <a:pt x="175" y="806"/>
                    <a:pt x="172" y="779"/>
                    <a:pt x="170" y="753"/>
                  </a:cubicBezTo>
                  <a:cubicBezTo>
                    <a:pt x="166" y="709"/>
                    <a:pt x="162" y="665"/>
                    <a:pt x="158" y="622"/>
                  </a:cubicBezTo>
                  <a:cubicBezTo>
                    <a:pt x="158" y="617"/>
                    <a:pt x="156" y="613"/>
                    <a:pt x="156" y="609"/>
                  </a:cubicBezTo>
                  <a:cubicBezTo>
                    <a:pt x="150" y="654"/>
                    <a:pt x="145" y="697"/>
                    <a:pt x="141" y="741"/>
                  </a:cubicBezTo>
                  <a:cubicBezTo>
                    <a:pt x="139" y="762"/>
                    <a:pt x="137" y="783"/>
                    <a:pt x="135" y="805"/>
                  </a:cubicBezTo>
                  <a:cubicBezTo>
                    <a:pt x="134" y="815"/>
                    <a:pt x="132" y="826"/>
                    <a:pt x="133" y="837"/>
                  </a:cubicBezTo>
                  <a:cubicBezTo>
                    <a:pt x="134" y="852"/>
                    <a:pt x="138" y="866"/>
                    <a:pt x="138" y="881"/>
                  </a:cubicBezTo>
                  <a:cubicBezTo>
                    <a:pt x="137" y="908"/>
                    <a:pt x="132" y="935"/>
                    <a:pt x="133" y="961"/>
                  </a:cubicBezTo>
                  <a:cubicBezTo>
                    <a:pt x="133" y="1000"/>
                    <a:pt x="136" y="1039"/>
                    <a:pt x="138" y="1078"/>
                  </a:cubicBezTo>
                  <a:cubicBezTo>
                    <a:pt x="139" y="1088"/>
                    <a:pt x="136" y="1094"/>
                    <a:pt x="127" y="1098"/>
                  </a:cubicBezTo>
                  <a:cubicBezTo>
                    <a:pt x="109" y="1098"/>
                    <a:pt x="109" y="1098"/>
                    <a:pt x="109" y="1098"/>
                  </a:cubicBezTo>
                  <a:cubicBezTo>
                    <a:pt x="106" y="1097"/>
                    <a:pt x="104" y="1096"/>
                    <a:pt x="101" y="1095"/>
                  </a:cubicBezTo>
                  <a:cubicBezTo>
                    <a:pt x="91" y="1093"/>
                    <a:pt x="81" y="1091"/>
                    <a:pt x="70" y="1089"/>
                  </a:cubicBezTo>
                  <a:cubicBezTo>
                    <a:pt x="73" y="1085"/>
                    <a:pt x="74" y="1084"/>
                    <a:pt x="75" y="1083"/>
                  </a:cubicBezTo>
                  <a:cubicBezTo>
                    <a:pt x="105" y="1062"/>
                    <a:pt x="109" y="1055"/>
                    <a:pt x="100" y="1017"/>
                  </a:cubicBezTo>
                  <a:cubicBezTo>
                    <a:pt x="92" y="981"/>
                    <a:pt x="79" y="946"/>
                    <a:pt x="71" y="910"/>
                  </a:cubicBezTo>
                  <a:cubicBezTo>
                    <a:pt x="66" y="890"/>
                    <a:pt x="64" y="868"/>
                    <a:pt x="67" y="849"/>
                  </a:cubicBezTo>
                  <a:cubicBezTo>
                    <a:pt x="72" y="813"/>
                    <a:pt x="75" y="777"/>
                    <a:pt x="68" y="742"/>
                  </a:cubicBezTo>
                  <a:cubicBezTo>
                    <a:pt x="61" y="705"/>
                    <a:pt x="53" y="668"/>
                    <a:pt x="55" y="630"/>
                  </a:cubicBezTo>
                  <a:cubicBezTo>
                    <a:pt x="56" y="608"/>
                    <a:pt x="56" y="585"/>
                    <a:pt x="58" y="562"/>
                  </a:cubicBezTo>
                  <a:cubicBezTo>
                    <a:pt x="60" y="538"/>
                    <a:pt x="64" y="513"/>
                    <a:pt x="66" y="488"/>
                  </a:cubicBezTo>
                  <a:cubicBezTo>
                    <a:pt x="67" y="466"/>
                    <a:pt x="66" y="444"/>
                    <a:pt x="66" y="422"/>
                  </a:cubicBezTo>
                  <a:cubicBezTo>
                    <a:pt x="66" y="354"/>
                    <a:pt x="66" y="354"/>
                    <a:pt x="66" y="354"/>
                  </a:cubicBezTo>
                  <a:cubicBezTo>
                    <a:pt x="63" y="375"/>
                    <a:pt x="60" y="393"/>
                    <a:pt x="57" y="410"/>
                  </a:cubicBezTo>
                  <a:cubicBezTo>
                    <a:pt x="55" y="423"/>
                    <a:pt x="54" y="436"/>
                    <a:pt x="52" y="448"/>
                  </a:cubicBezTo>
                  <a:cubicBezTo>
                    <a:pt x="49" y="466"/>
                    <a:pt x="47" y="484"/>
                    <a:pt x="44" y="502"/>
                  </a:cubicBezTo>
                  <a:cubicBezTo>
                    <a:pt x="40" y="525"/>
                    <a:pt x="31" y="547"/>
                    <a:pt x="38" y="571"/>
                  </a:cubicBezTo>
                  <a:cubicBezTo>
                    <a:pt x="42" y="586"/>
                    <a:pt x="42" y="602"/>
                    <a:pt x="43" y="618"/>
                  </a:cubicBezTo>
                  <a:cubicBezTo>
                    <a:pt x="44" y="628"/>
                    <a:pt x="43" y="638"/>
                    <a:pt x="43" y="648"/>
                  </a:cubicBezTo>
                  <a:cubicBezTo>
                    <a:pt x="13" y="632"/>
                    <a:pt x="12" y="633"/>
                    <a:pt x="0" y="611"/>
                  </a:cubicBezTo>
                  <a:cubicBezTo>
                    <a:pt x="0" y="592"/>
                    <a:pt x="0" y="592"/>
                    <a:pt x="0" y="592"/>
                  </a:cubicBezTo>
                  <a:cubicBezTo>
                    <a:pt x="1" y="590"/>
                    <a:pt x="3" y="589"/>
                    <a:pt x="3" y="587"/>
                  </a:cubicBezTo>
                  <a:cubicBezTo>
                    <a:pt x="8" y="559"/>
                    <a:pt x="10" y="530"/>
                    <a:pt x="6" y="501"/>
                  </a:cubicBezTo>
                  <a:cubicBezTo>
                    <a:pt x="2" y="468"/>
                    <a:pt x="12" y="435"/>
                    <a:pt x="15" y="403"/>
                  </a:cubicBezTo>
                  <a:cubicBezTo>
                    <a:pt x="18" y="377"/>
                    <a:pt x="7" y="346"/>
                    <a:pt x="6" y="320"/>
                  </a:cubicBezTo>
                  <a:cubicBezTo>
                    <a:pt x="5" y="301"/>
                    <a:pt x="9" y="286"/>
                    <a:pt x="9" y="267"/>
                  </a:cubicBezTo>
                  <a:cubicBezTo>
                    <a:pt x="11" y="238"/>
                    <a:pt x="18" y="222"/>
                    <a:pt x="52" y="211"/>
                  </a:cubicBezTo>
                  <a:cubicBezTo>
                    <a:pt x="70" y="206"/>
                    <a:pt x="89" y="197"/>
                    <a:pt x="106" y="188"/>
                  </a:cubicBezTo>
                  <a:cubicBezTo>
                    <a:pt x="111" y="186"/>
                    <a:pt x="116" y="179"/>
                    <a:pt x="117" y="174"/>
                  </a:cubicBezTo>
                  <a:cubicBezTo>
                    <a:pt x="120" y="161"/>
                    <a:pt x="120" y="147"/>
                    <a:pt x="121" y="134"/>
                  </a:cubicBezTo>
                  <a:cubicBezTo>
                    <a:pt x="121" y="131"/>
                    <a:pt x="119" y="128"/>
                    <a:pt x="118" y="125"/>
                  </a:cubicBezTo>
                  <a:cubicBezTo>
                    <a:pt x="110" y="107"/>
                    <a:pt x="97" y="91"/>
                    <a:pt x="103" y="70"/>
                  </a:cubicBezTo>
                  <a:cubicBezTo>
                    <a:pt x="105" y="65"/>
                    <a:pt x="102" y="59"/>
                    <a:pt x="101" y="54"/>
                  </a:cubicBezTo>
                  <a:cubicBezTo>
                    <a:pt x="98" y="34"/>
                    <a:pt x="101" y="15"/>
                    <a:pt x="129" y="5"/>
                  </a:cubicBezTo>
                  <a:cubicBezTo>
                    <a:pt x="132" y="4"/>
                    <a:pt x="135" y="2"/>
                    <a:pt x="138" y="0"/>
                  </a:cubicBezTo>
                  <a:lnTo>
                    <a:pt x="164"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5" name="Freeform 7"/>
            <p:cNvSpPr>
              <a:spLocks/>
            </p:cNvSpPr>
            <p:nvPr/>
          </p:nvSpPr>
          <p:spPr bwMode="auto">
            <a:xfrm>
              <a:off x="8231231" y="1754921"/>
              <a:ext cx="287736" cy="942598"/>
            </a:xfrm>
            <a:custGeom>
              <a:avLst/>
              <a:gdLst>
                <a:gd name="T0" fmla="*/ 185 w 336"/>
                <a:gd name="T1" fmla="*/ 9 h 1098"/>
                <a:gd name="T2" fmla="*/ 198 w 336"/>
                <a:gd name="T3" fmla="*/ 106 h 1098"/>
                <a:gd name="T4" fmla="*/ 223 w 336"/>
                <a:gd name="T5" fmla="*/ 201 h 1098"/>
                <a:gd name="T6" fmla="*/ 316 w 336"/>
                <a:gd name="T7" fmla="*/ 268 h 1098"/>
                <a:gd name="T8" fmla="*/ 323 w 336"/>
                <a:gd name="T9" fmla="*/ 607 h 1098"/>
                <a:gd name="T10" fmla="*/ 275 w 336"/>
                <a:gd name="T11" fmla="*/ 610 h 1098"/>
                <a:gd name="T12" fmla="*/ 263 w 336"/>
                <a:gd name="T13" fmla="*/ 350 h 1098"/>
                <a:gd name="T14" fmla="*/ 250 w 336"/>
                <a:gd name="T15" fmla="*/ 609 h 1098"/>
                <a:gd name="T16" fmla="*/ 241 w 336"/>
                <a:gd name="T17" fmla="*/ 738 h 1098"/>
                <a:gd name="T18" fmla="*/ 232 w 336"/>
                <a:gd name="T19" fmla="*/ 932 h 1098"/>
                <a:gd name="T20" fmla="*/ 229 w 336"/>
                <a:gd name="T21" fmla="*/ 1082 h 1098"/>
                <a:gd name="T22" fmla="*/ 198 w 336"/>
                <a:gd name="T23" fmla="*/ 1098 h 1098"/>
                <a:gd name="T24" fmla="*/ 187 w 336"/>
                <a:gd name="T25" fmla="*/ 1096 h 1098"/>
                <a:gd name="T26" fmla="*/ 175 w 336"/>
                <a:gd name="T27" fmla="*/ 990 h 1098"/>
                <a:gd name="T28" fmla="*/ 175 w 336"/>
                <a:gd name="T29" fmla="*/ 833 h 1098"/>
                <a:gd name="T30" fmla="*/ 158 w 336"/>
                <a:gd name="T31" fmla="*/ 622 h 1098"/>
                <a:gd name="T32" fmla="*/ 141 w 336"/>
                <a:gd name="T33" fmla="*/ 741 h 1098"/>
                <a:gd name="T34" fmla="*/ 133 w 336"/>
                <a:gd name="T35" fmla="*/ 837 h 1098"/>
                <a:gd name="T36" fmla="*/ 133 w 336"/>
                <a:gd name="T37" fmla="*/ 962 h 1098"/>
                <a:gd name="T38" fmla="*/ 127 w 336"/>
                <a:gd name="T39" fmla="*/ 1098 h 1098"/>
                <a:gd name="T40" fmla="*/ 101 w 336"/>
                <a:gd name="T41" fmla="*/ 1095 h 1098"/>
                <a:gd name="T42" fmla="*/ 75 w 336"/>
                <a:gd name="T43" fmla="*/ 1083 h 1098"/>
                <a:gd name="T44" fmla="*/ 71 w 336"/>
                <a:gd name="T45" fmla="*/ 910 h 1098"/>
                <a:gd name="T46" fmla="*/ 68 w 336"/>
                <a:gd name="T47" fmla="*/ 742 h 1098"/>
                <a:gd name="T48" fmla="*/ 58 w 336"/>
                <a:gd name="T49" fmla="*/ 563 h 1098"/>
                <a:gd name="T50" fmla="*/ 66 w 336"/>
                <a:gd name="T51" fmla="*/ 422 h 1098"/>
                <a:gd name="T52" fmla="*/ 58 w 336"/>
                <a:gd name="T53" fmla="*/ 410 h 1098"/>
                <a:gd name="T54" fmla="*/ 44 w 336"/>
                <a:gd name="T55" fmla="*/ 502 h 1098"/>
                <a:gd name="T56" fmla="*/ 43 w 336"/>
                <a:gd name="T57" fmla="*/ 618 h 1098"/>
                <a:gd name="T58" fmla="*/ 0 w 336"/>
                <a:gd name="T59" fmla="*/ 611 h 1098"/>
                <a:gd name="T60" fmla="*/ 3 w 336"/>
                <a:gd name="T61" fmla="*/ 588 h 1098"/>
                <a:gd name="T62" fmla="*/ 15 w 336"/>
                <a:gd name="T63" fmla="*/ 403 h 1098"/>
                <a:gd name="T64" fmla="*/ 9 w 336"/>
                <a:gd name="T65" fmla="*/ 268 h 1098"/>
                <a:gd name="T66" fmla="*/ 106 w 336"/>
                <a:gd name="T67" fmla="*/ 189 h 1098"/>
                <a:gd name="T68" fmla="*/ 121 w 336"/>
                <a:gd name="T69" fmla="*/ 134 h 1098"/>
                <a:gd name="T70" fmla="*/ 103 w 336"/>
                <a:gd name="T71" fmla="*/ 70 h 1098"/>
                <a:gd name="T72" fmla="*/ 129 w 336"/>
                <a:gd name="T73" fmla="*/ 6 h 1098"/>
                <a:gd name="T74" fmla="*/ 164 w 336"/>
                <a:gd name="T75"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1098">
                  <a:moveTo>
                    <a:pt x="164" y="0"/>
                  </a:moveTo>
                  <a:cubicBezTo>
                    <a:pt x="171" y="3"/>
                    <a:pt x="180" y="4"/>
                    <a:pt x="185" y="9"/>
                  </a:cubicBezTo>
                  <a:cubicBezTo>
                    <a:pt x="192" y="16"/>
                    <a:pt x="200" y="26"/>
                    <a:pt x="202" y="36"/>
                  </a:cubicBezTo>
                  <a:cubicBezTo>
                    <a:pt x="206" y="59"/>
                    <a:pt x="209" y="84"/>
                    <a:pt x="198" y="106"/>
                  </a:cubicBezTo>
                  <a:cubicBezTo>
                    <a:pt x="187" y="128"/>
                    <a:pt x="184" y="150"/>
                    <a:pt x="190" y="173"/>
                  </a:cubicBezTo>
                  <a:cubicBezTo>
                    <a:pt x="194" y="189"/>
                    <a:pt x="209" y="195"/>
                    <a:pt x="223" y="201"/>
                  </a:cubicBezTo>
                  <a:cubicBezTo>
                    <a:pt x="235" y="206"/>
                    <a:pt x="248" y="208"/>
                    <a:pt x="259" y="213"/>
                  </a:cubicBezTo>
                  <a:cubicBezTo>
                    <a:pt x="287" y="223"/>
                    <a:pt x="313" y="234"/>
                    <a:pt x="316" y="268"/>
                  </a:cubicBezTo>
                  <a:cubicBezTo>
                    <a:pt x="317" y="284"/>
                    <a:pt x="332" y="415"/>
                    <a:pt x="327" y="455"/>
                  </a:cubicBezTo>
                  <a:cubicBezTo>
                    <a:pt x="325" y="471"/>
                    <a:pt x="336" y="577"/>
                    <a:pt x="323" y="607"/>
                  </a:cubicBezTo>
                  <a:cubicBezTo>
                    <a:pt x="319" y="616"/>
                    <a:pt x="298" y="695"/>
                    <a:pt x="288" y="594"/>
                  </a:cubicBezTo>
                  <a:cubicBezTo>
                    <a:pt x="286" y="583"/>
                    <a:pt x="285" y="607"/>
                    <a:pt x="275" y="610"/>
                  </a:cubicBezTo>
                  <a:cubicBezTo>
                    <a:pt x="276" y="605"/>
                    <a:pt x="272" y="569"/>
                    <a:pt x="286" y="505"/>
                  </a:cubicBezTo>
                  <a:cubicBezTo>
                    <a:pt x="301" y="435"/>
                    <a:pt x="252" y="389"/>
                    <a:pt x="263" y="350"/>
                  </a:cubicBezTo>
                  <a:cubicBezTo>
                    <a:pt x="265" y="350"/>
                    <a:pt x="250" y="369"/>
                    <a:pt x="249" y="410"/>
                  </a:cubicBezTo>
                  <a:cubicBezTo>
                    <a:pt x="247" y="487"/>
                    <a:pt x="255" y="609"/>
                    <a:pt x="250" y="609"/>
                  </a:cubicBezTo>
                  <a:cubicBezTo>
                    <a:pt x="248" y="618"/>
                    <a:pt x="255" y="636"/>
                    <a:pt x="253" y="645"/>
                  </a:cubicBezTo>
                  <a:cubicBezTo>
                    <a:pt x="249" y="676"/>
                    <a:pt x="247" y="707"/>
                    <a:pt x="241" y="738"/>
                  </a:cubicBezTo>
                  <a:cubicBezTo>
                    <a:pt x="235" y="769"/>
                    <a:pt x="233" y="800"/>
                    <a:pt x="239" y="832"/>
                  </a:cubicBezTo>
                  <a:cubicBezTo>
                    <a:pt x="245" y="866"/>
                    <a:pt x="242" y="899"/>
                    <a:pt x="232" y="932"/>
                  </a:cubicBezTo>
                  <a:cubicBezTo>
                    <a:pt x="223" y="962"/>
                    <a:pt x="215" y="991"/>
                    <a:pt x="206" y="1020"/>
                  </a:cubicBezTo>
                  <a:cubicBezTo>
                    <a:pt x="198" y="1048"/>
                    <a:pt x="207" y="1066"/>
                    <a:pt x="229" y="1082"/>
                  </a:cubicBezTo>
                  <a:cubicBezTo>
                    <a:pt x="232" y="1083"/>
                    <a:pt x="234" y="1085"/>
                    <a:pt x="239" y="1088"/>
                  </a:cubicBezTo>
                  <a:cubicBezTo>
                    <a:pt x="224" y="1092"/>
                    <a:pt x="211" y="1095"/>
                    <a:pt x="198" y="1098"/>
                  </a:cubicBezTo>
                  <a:cubicBezTo>
                    <a:pt x="193" y="1098"/>
                    <a:pt x="193" y="1098"/>
                    <a:pt x="193" y="1098"/>
                  </a:cubicBezTo>
                  <a:cubicBezTo>
                    <a:pt x="191" y="1097"/>
                    <a:pt x="189" y="1095"/>
                    <a:pt x="187" y="1096"/>
                  </a:cubicBezTo>
                  <a:cubicBezTo>
                    <a:pt x="171" y="1098"/>
                    <a:pt x="169" y="1090"/>
                    <a:pt x="170" y="1077"/>
                  </a:cubicBezTo>
                  <a:cubicBezTo>
                    <a:pt x="172" y="1048"/>
                    <a:pt x="175" y="1019"/>
                    <a:pt x="175" y="990"/>
                  </a:cubicBezTo>
                  <a:cubicBezTo>
                    <a:pt x="175" y="959"/>
                    <a:pt x="171" y="927"/>
                    <a:pt x="170" y="895"/>
                  </a:cubicBezTo>
                  <a:cubicBezTo>
                    <a:pt x="170" y="874"/>
                    <a:pt x="175" y="854"/>
                    <a:pt x="175" y="833"/>
                  </a:cubicBezTo>
                  <a:cubicBezTo>
                    <a:pt x="175" y="806"/>
                    <a:pt x="172" y="780"/>
                    <a:pt x="170" y="753"/>
                  </a:cubicBezTo>
                  <a:cubicBezTo>
                    <a:pt x="166" y="709"/>
                    <a:pt x="162" y="666"/>
                    <a:pt x="158" y="622"/>
                  </a:cubicBezTo>
                  <a:cubicBezTo>
                    <a:pt x="158" y="618"/>
                    <a:pt x="157" y="614"/>
                    <a:pt x="156" y="610"/>
                  </a:cubicBezTo>
                  <a:cubicBezTo>
                    <a:pt x="150" y="654"/>
                    <a:pt x="145" y="698"/>
                    <a:pt x="141" y="741"/>
                  </a:cubicBezTo>
                  <a:cubicBezTo>
                    <a:pt x="139" y="763"/>
                    <a:pt x="137" y="784"/>
                    <a:pt x="135" y="805"/>
                  </a:cubicBezTo>
                  <a:cubicBezTo>
                    <a:pt x="134" y="816"/>
                    <a:pt x="132" y="827"/>
                    <a:pt x="133" y="837"/>
                  </a:cubicBezTo>
                  <a:cubicBezTo>
                    <a:pt x="134" y="852"/>
                    <a:pt x="138" y="867"/>
                    <a:pt x="138" y="882"/>
                  </a:cubicBezTo>
                  <a:cubicBezTo>
                    <a:pt x="137" y="908"/>
                    <a:pt x="133" y="935"/>
                    <a:pt x="133" y="962"/>
                  </a:cubicBezTo>
                  <a:cubicBezTo>
                    <a:pt x="133" y="1001"/>
                    <a:pt x="136" y="1040"/>
                    <a:pt x="138" y="1079"/>
                  </a:cubicBezTo>
                  <a:cubicBezTo>
                    <a:pt x="139" y="1089"/>
                    <a:pt x="136" y="1095"/>
                    <a:pt x="127" y="1098"/>
                  </a:cubicBezTo>
                  <a:cubicBezTo>
                    <a:pt x="109" y="1098"/>
                    <a:pt x="109" y="1098"/>
                    <a:pt x="109" y="1098"/>
                  </a:cubicBezTo>
                  <a:cubicBezTo>
                    <a:pt x="107" y="1097"/>
                    <a:pt x="104" y="1096"/>
                    <a:pt x="101" y="1095"/>
                  </a:cubicBezTo>
                  <a:cubicBezTo>
                    <a:pt x="91" y="1093"/>
                    <a:pt x="81" y="1092"/>
                    <a:pt x="70" y="1089"/>
                  </a:cubicBezTo>
                  <a:cubicBezTo>
                    <a:pt x="73" y="1085"/>
                    <a:pt x="74" y="1084"/>
                    <a:pt x="75" y="1083"/>
                  </a:cubicBezTo>
                  <a:cubicBezTo>
                    <a:pt x="105" y="1062"/>
                    <a:pt x="109" y="1056"/>
                    <a:pt x="100" y="1018"/>
                  </a:cubicBezTo>
                  <a:cubicBezTo>
                    <a:pt x="93" y="981"/>
                    <a:pt x="79" y="946"/>
                    <a:pt x="71" y="910"/>
                  </a:cubicBezTo>
                  <a:cubicBezTo>
                    <a:pt x="66" y="890"/>
                    <a:pt x="64" y="869"/>
                    <a:pt x="67" y="849"/>
                  </a:cubicBezTo>
                  <a:cubicBezTo>
                    <a:pt x="72" y="813"/>
                    <a:pt x="75" y="778"/>
                    <a:pt x="68" y="742"/>
                  </a:cubicBezTo>
                  <a:cubicBezTo>
                    <a:pt x="61" y="705"/>
                    <a:pt x="53" y="669"/>
                    <a:pt x="55" y="631"/>
                  </a:cubicBezTo>
                  <a:cubicBezTo>
                    <a:pt x="56" y="608"/>
                    <a:pt x="56" y="585"/>
                    <a:pt x="58" y="563"/>
                  </a:cubicBezTo>
                  <a:cubicBezTo>
                    <a:pt x="60" y="538"/>
                    <a:pt x="64" y="513"/>
                    <a:pt x="66" y="489"/>
                  </a:cubicBezTo>
                  <a:cubicBezTo>
                    <a:pt x="67" y="467"/>
                    <a:pt x="66" y="445"/>
                    <a:pt x="66" y="422"/>
                  </a:cubicBezTo>
                  <a:cubicBezTo>
                    <a:pt x="66" y="355"/>
                    <a:pt x="66" y="355"/>
                    <a:pt x="66" y="355"/>
                  </a:cubicBezTo>
                  <a:cubicBezTo>
                    <a:pt x="63" y="376"/>
                    <a:pt x="60" y="393"/>
                    <a:pt x="58" y="410"/>
                  </a:cubicBezTo>
                  <a:cubicBezTo>
                    <a:pt x="56" y="423"/>
                    <a:pt x="54" y="436"/>
                    <a:pt x="52" y="449"/>
                  </a:cubicBezTo>
                  <a:cubicBezTo>
                    <a:pt x="49" y="467"/>
                    <a:pt x="47" y="484"/>
                    <a:pt x="44" y="502"/>
                  </a:cubicBezTo>
                  <a:cubicBezTo>
                    <a:pt x="40" y="525"/>
                    <a:pt x="31" y="547"/>
                    <a:pt x="38" y="571"/>
                  </a:cubicBezTo>
                  <a:cubicBezTo>
                    <a:pt x="42" y="586"/>
                    <a:pt x="42" y="602"/>
                    <a:pt x="43" y="618"/>
                  </a:cubicBezTo>
                  <a:cubicBezTo>
                    <a:pt x="44" y="628"/>
                    <a:pt x="43" y="638"/>
                    <a:pt x="43" y="648"/>
                  </a:cubicBezTo>
                  <a:cubicBezTo>
                    <a:pt x="13" y="633"/>
                    <a:pt x="12" y="633"/>
                    <a:pt x="0" y="611"/>
                  </a:cubicBezTo>
                  <a:cubicBezTo>
                    <a:pt x="0" y="592"/>
                    <a:pt x="0" y="592"/>
                    <a:pt x="0" y="592"/>
                  </a:cubicBezTo>
                  <a:cubicBezTo>
                    <a:pt x="1" y="591"/>
                    <a:pt x="3" y="589"/>
                    <a:pt x="3" y="588"/>
                  </a:cubicBezTo>
                  <a:cubicBezTo>
                    <a:pt x="9" y="559"/>
                    <a:pt x="10" y="531"/>
                    <a:pt x="6" y="501"/>
                  </a:cubicBezTo>
                  <a:cubicBezTo>
                    <a:pt x="2" y="468"/>
                    <a:pt x="12" y="436"/>
                    <a:pt x="15" y="403"/>
                  </a:cubicBezTo>
                  <a:cubicBezTo>
                    <a:pt x="18" y="377"/>
                    <a:pt x="7" y="346"/>
                    <a:pt x="6" y="320"/>
                  </a:cubicBezTo>
                  <a:cubicBezTo>
                    <a:pt x="5" y="301"/>
                    <a:pt x="9" y="286"/>
                    <a:pt x="9" y="268"/>
                  </a:cubicBezTo>
                  <a:cubicBezTo>
                    <a:pt x="11" y="238"/>
                    <a:pt x="19" y="222"/>
                    <a:pt x="52" y="212"/>
                  </a:cubicBezTo>
                  <a:cubicBezTo>
                    <a:pt x="71" y="206"/>
                    <a:pt x="89" y="197"/>
                    <a:pt x="106" y="189"/>
                  </a:cubicBezTo>
                  <a:cubicBezTo>
                    <a:pt x="111" y="186"/>
                    <a:pt x="116" y="180"/>
                    <a:pt x="117" y="175"/>
                  </a:cubicBezTo>
                  <a:cubicBezTo>
                    <a:pt x="120" y="161"/>
                    <a:pt x="120" y="148"/>
                    <a:pt x="121" y="134"/>
                  </a:cubicBezTo>
                  <a:cubicBezTo>
                    <a:pt x="121" y="131"/>
                    <a:pt x="119" y="128"/>
                    <a:pt x="118" y="125"/>
                  </a:cubicBezTo>
                  <a:cubicBezTo>
                    <a:pt x="110" y="108"/>
                    <a:pt x="97" y="91"/>
                    <a:pt x="103" y="70"/>
                  </a:cubicBezTo>
                  <a:cubicBezTo>
                    <a:pt x="105" y="65"/>
                    <a:pt x="102" y="59"/>
                    <a:pt x="102" y="54"/>
                  </a:cubicBezTo>
                  <a:cubicBezTo>
                    <a:pt x="99" y="35"/>
                    <a:pt x="101" y="15"/>
                    <a:pt x="129" y="6"/>
                  </a:cubicBezTo>
                  <a:cubicBezTo>
                    <a:pt x="132" y="5"/>
                    <a:pt x="135" y="2"/>
                    <a:pt x="138" y="0"/>
                  </a:cubicBezTo>
                  <a:lnTo>
                    <a:pt x="16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46" name="Freeform 8"/>
            <p:cNvSpPr>
              <a:spLocks/>
            </p:cNvSpPr>
            <p:nvPr/>
          </p:nvSpPr>
          <p:spPr bwMode="auto">
            <a:xfrm>
              <a:off x="8659393" y="1744825"/>
              <a:ext cx="287736" cy="942139"/>
            </a:xfrm>
            <a:custGeom>
              <a:avLst/>
              <a:gdLst>
                <a:gd name="T0" fmla="*/ 185 w 336"/>
                <a:gd name="T1" fmla="*/ 9 h 1098"/>
                <a:gd name="T2" fmla="*/ 198 w 336"/>
                <a:gd name="T3" fmla="*/ 106 h 1098"/>
                <a:gd name="T4" fmla="*/ 223 w 336"/>
                <a:gd name="T5" fmla="*/ 201 h 1098"/>
                <a:gd name="T6" fmla="*/ 316 w 336"/>
                <a:gd name="T7" fmla="*/ 268 h 1098"/>
                <a:gd name="T8" fmla="*/ 323 w 336"/>
                <a:gd name="T9" fmla="*/ 606 h 1098"/>
                <a:gd name="T10" fmla="*/ 275 w 336"/>
                <a:gd name="T11" fmla="*/ 609 h 1098"/>
                <a:gd name="T12" fmla="*/ 263 w 336"/>
                <a:gd name="T13" fmla="*/ 350 h 1098"/>
                <a:gd name="T14" fmla="*/ 250 w 336"/>
                <a:gd name="T15" fmla="*/ 608 h 1098"/>
                <a:gd name="T16" fmla="*/ 241 w 336"/>
                <a:gd name="T17" fmla="*/ 738 h 1098"/>
                <a:gd name="T18" fmla="*/ 232 w 336"/>
                <a:gd name="T19" fmla="*/ 932 h 1098"/>
                <a:gd name="T20" fmla="*/ 229 w 336"/>
                <a:gd name="T21" fmla="*/ 1081 h 1098"/>
                <a:gd name="T22" fmla="*/ 198 w 336"/>
                <a:gd name="T23" fmla="*/ 1098 h 1098"/>
                <a:gd name="T24" fmla="*/ 187 w 336"/>
                <a:gd name="T25" fmla="*/ 1095 h 1098"/>
                <a:gd name="T26" fmla="*/ 175 w 336"/>
                <a:gd name="T27" fmla="*/ 990 h 1098"/>
                <a:gd name="T28" fmla="*/ 175 w 336"/>
                <a:gd name="T29" fmla="*/ 833 h 1098"/>
                <a:gd name="T30" fmla="*/ 158 w 336"/>
                <a:gd name="T31" fmla="*/ 622 h 1098"/>
                <a:gd name="T32" fmla="*/ 141 w 336"/>
                <a:gd name="T33" fmla="*/ 741 h 1098"/>
                <a:gd name="T34" fmla="*/ 133 w 336"/>
                <a:gd name="T35" fmla="*/ 837 h 1098"/>
                <a:gd name="T36" fmla="*/ 133 w 336"/>
                <a:gd name="T37" fmla="*/ 961 h 1098"/>
                <a:gd name="T38" fmla="*/ 127 w 336"/>
                <a:gd name="T39" fmla="*/ 1098 h 1098"/>
                <a:gd name="T40" fmla="*/ 101 w 336"/>
                <a:gd name="T41" fmla="*/ 1095 h 1098"/>
                <a:gd name="T42" fmla="*/ 75 w 336"/>
                <a:gd name="T43" fmla="*/ 1083 h 1098"/>
                <a:gd name="T44" fmla="*/ 71 w 336"/>
                <a:gd name="T45" fmla="*/ 910 h 1098"/>
                <a:gd name="T46" fmla="*/ 68 w 336"/>
                <a:gd name="T47" fmla="*/ 742 h 1098"/>
                <a:gd name="T48" fmla="*/ 58 w 336"/>
                <a:gd name="T49" fmla="*/ 562 h 1098"/>
                <a:gd name="T50" fmla="*/ 66 w 336"/>
                <a:gd name="T51" fmla="*/ 422 h 1098"/>
                <a:gd name="T52" fmla="*/ 57 w 336"/>
                <a:gd name="T53" fmla="*/ 410 h 1098"/>
                <a:gd name="T54" fmla="*/ 44 w 336"/>
                <a:gd name="T55" fmla="*/ 502 h 1098"/>
                <a:gd name="T56" fmla="*/ 43 w 336"/>
                <a:gd name="T57" fmla="*/ 618 h 1098"/>
                <a:gd name="T58" fmla="*/ 0 w 336"/>
                <a:gd name="T59" fmla="*/ 611 h 1098"/>
                <a:gd name="T60" fmla="*/ 3 w 336"/>
                <a:gd name="T61" fmla="*/ 587 h 1098"/>
                <a:gd name="T62" fmla="*/ 15 w 336"/>
                <a:gd name="T63" fmla="*/ 403 h 1098"/>
                <a:gd name="T64" fmla="*/ 9 w 336"/>
                <a:gd name="T65" fmla="*/ 267 h 1098"/>
                <a:gd name="T66" fmla="*/ 106 w 336"/>
                <a:gd name="T67" fmla="*/ 188 h 1098"/>
                <a:gd name="T68" fmla="*/ 121 w 336"/>
                <a:gd name="T69" fmla="*/ 134 h 1098"/>
                <a:gd name="T70" fmla="*/ 103 w 336"/>
                <a:gd name="T71" fmla="*/ 70 h 1098"/>
                <a:gd name="T72" fmla="*/ 129 w 336"/>
                <a:gd name="T73" fmla="*/ 5 h 1098"/>
                <a:gd name="T74" fmla="*/ 164 w 336"/>
                <a:gd name="T75"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1098">
                  <a:moveTo>
                    <a:pt x="164" y="0"/>
                  </a:moveTo>
                  <a:cubicBezTo>
                    <a:pt x="171" y="3"/>
                    <a:pt x="180" y="4"/>
                    <a:pt x="185" y="9"/>
                  </a:cubicBezTo>
                  <a:cubicBezTo>
                    <a:pt x="192" y="16"/>
                    <a:pt x="200" y="26"/>
                    <a:pt x="202" y="35"/>
                  </a:cubicBezTo>
                  <a:cubicBezTo>
                    <a:pt x="205" y="59"/>
                    <a:pt x="209" y="83"/>
                    <a:pt x="198" y="106"/>
                  </a:cubicBezTo>
                  <a:cubicBezTo>
                    <a:pt x="187" y="127"/>
                    <a:pt x="184" y="149"/>
                    <a:pt x="190" y="172"/>
                  </a:cubicBezTo>
                  <a:cubicBezTo>
                    <a:pt x="194" y="189"/>
                    <a:pt x="209" y="195"/>
                    <a:pt x="223" y="201"/>
                  </a:cubicBezTo>
                  <a:cubicBezTo>
                    <a:pt x="235" y="206"/>
                    <a:pt x="247" y="208"/>
                    <a:pt x="259" y="212"/>
                  </a:cubicBezTo>
                  <a:cubicBezTo>
                    <a:pt x="287" y="223"/>
                    <a:pt x="313" y="234"/>
                    <a:pt x="316" y="268"/>
                  </a:cubicBezTo>
                  <a:cubicBezTo>
                    <a:pt x="317" y="284"/>
                    <a:pt x="332" y="414"/>
                    <a:pt x="327" y="455"/>
                  </a:cubicBezTo>
                  <a:cubicBezTo>
                    <a:pt x="325" y="470"/>
                    <a:pt x="336" y="576"/>
                    <a:pt x="323" y="606"/>
                  </a:cubicBezTo>
                  <a:cubicBezTo>
                    <a:pt x="319" y="615"/>
                    <a:pt x="298" y="695"/>
                    <a:pt x="287" y="593"/>
                  </a:cubicBezTo>
                  <a:cubicBezTo>
                    <a:pt x="286" y="583"/>
                    <a:pt x="285" y="607"/>
                    <a:pt x="275" y="609"/>
                  </a:cubicBezTo>
                  <a:cubicBezTo>
                    <a:pt x="276" y="605"/>
                    <a:pt x="271" y="568"/>
                    <a:pt x="285" y="504"/>
                  </a:cubicBezTo>
                  <a:cubicBezTo>
                    <a:pt x="301" y="435"/>
                    <a:pt x="252" y="389"/>
                    <a:pt x="263" y="350"/>
                  </a:cubicBezTo>
                  <a:cubicBezTo>
                    <a:pt x="265" y="350"/>
                    <a:pt x="250" y="368"/>
                    <a:pt x="249" y="410"/>
                  </a:cubicBezTo>
                  <a:cubicBezTo>
                    <a:pt x="247" y="486"/>
                    <a:pt x="255" y="609"/>
                    <a:pt x="250" y="608"/>
                  </a:cubicBezTo>
                  <a:cubicBezTo>
                    <a:pt x="247" y="618"/>
                    <a:pt x="255" y="635"/>
                    <a:pt x="253" y="645"/>
                  </a:cubicBezTo>
                  <a:cubicBezTo>
                    <a:pt x="249" y="676"/>
                    <a:pt x="247" y="707"/>
                    <a:pt x="241" y="738"/>
                  </a:cubicBezTo>
                  <a:cubicBezTo>
                    <a:pt x="235" y="769"/>
                    <a:pt x="233" y="800"/>
                    <a:pt x="239" y="831"/>
                  </a:cubicBezTo>
                  <a:cubicBezTo>
                    <a:pt x="245" y="865"/>
                    <a:pt x="242" y="899"/>
                    <a:pt x="232" y="932"/>
                  </a:cubicBezTo>
                  <a:cubicBezTo>
                    <a:pt x="223" y="961"/>
                    <a:pt x="215" y="990"/>
                    <a:pt x="206" y="1020"/>
                  </a:cubicBezTo>
                  <a:cubicBezTo>
                    <a:pt x="198" y="1048"/>
                    <a:pt x="207" y="1065"/>
                    <a:pt x="229" y="1081"/>
                  </a:cubicBezTo>
                  <a:cubicBezTo>
                    <a:pt x="232" y="1083"/>
                    <a:pt x="234" y="1084"/>
                    <a:pt x="239" y="1088"/>
                  </a:cubicBezTo>
                  <a:cubicBezTo>
                    <a:pt x="223" y="1092"/>
                    <a:pt x="211" y="1095"/>
                    <a:pt x="198" y="1098"/>
                  </a:cubicBezTo>
                  <a:cubicBezTo>
                    <a:pt x="193" y="1098"/>
                    <a:pt x="193" y="1098"/>
                    <a:pt x="193" y="1098"/>
                  </a:cubicBezTo>
                  <a:cubicBezTo>
                    <a:pt x="191" y="1097"/>
                    <a:pt x="189" y="1095"/>
                    <a:pt x="187" y="1095"/>
                  </a:cubicBezTo>
                  <a:cubicBezTo>
                    <a:pt x="171" y="1098"/>
                    <a:pt x="169" y="1089"/>
                    <a:pt x="170" y="1077"/>
                  </a:cubicBezTo>
                  <a:cubicBezTo>
                    <a:pt x="172" y="1048"/>
                    <a:pt x="175" y="1019"/>
                    <a:pt x="175" y="990"/>
                  </a:cubicBezTo>
                  <a:cubicBezTo>
                    <a:pt x="175" y="958"/>
                    <a:pt x="170" y="927"/>
                    <a:pt x="170" y="895"/>
                  </a:cubicBezTo>
                  <a:cubicBezTo>
                    <a:pt x="170" y="874"/>
                    <a:pt x="175" y="853"/>
                    <a:pt x="175" y="833"/>
                  </a:cubicBezTo>
                  <a:cubicBezTo>
                    <a:pt x="175" y="806"/>
                    <a:pt x="172" y="779"/>
                    <a:pt x="170" y="753"/>
                  </a:cubicBezTo>
                  <a:cubicBezTo>
                    <a:pt x="166" y="709"/>
                    <a:pt x="162" y="665"/>
                    <a:pt x="158" y="622"/>
                  </a:cubicBezTo>
                  <a:cubicBezTo>
                    <a:pt x="158" y="617"/>
                    <a:pt x="156" y="613"/>
                    <a:pt x="156" y="609"/>
                  </a:cubicBezTo>
                  <a:cubicBezTo>
                    <a:pt x="150" y="654"/>
                    <a:pt x="145" y="697"/>
                    <a:pt x="141" y="741"/>
                  </a:cubicBezTo>
                  <a:cubicBezTo>
                    <a:pt x="139" y="762"/>
                    <a:pt x="137" y="783"/>
                    <a:pt x="135" y="805"/>
                  </a:cubicBezTo>
                  <a:cubicBezTo>
                    <a:pt x="134" y="815"/>
                    <a:pt x="132" y="826"/>
                    <a:pt x="133" y="837"/>
                  </a:cubicBezTo>
                  <a:cubicBezTo>
                    <a:pt x="134" y="852"/>
                    <a:pt x="138" y="866"/>
                    <a:pt x="138" y="881"/>
                  </a:cubicBezTo>
                  <a:cubicBezTo>
                    <a:pt x="137" y="908"/>
                    <a:pt x="132" y="935"/>
                    <a:pt x="133" y="961"/>
                  </a:cubicBezTo>
                  <a:cubicBezTo>
                    <a:pt x="133" y="1000"/>
                    <a:pt x="136" y="1039"/>
                    <a:pt x="138" y="1078"/>
                  </a:cubicBezTo>
                  <a:cubicBezTo>
                    <a:pt x="139" y="1088"/>
                    <a:pt x="136" y="1094"/>
                    <a:pt x="127" y="1098"/>
                  </a:cubicBezTo>
                  <a:cubicBezTo>
                    <a:pt x="109" y="1098"/>
                    <a:pt x="109" y="1098"/>
                    <a:pt x="109" y="1098"/>
                  </a:cubicBezTo>
                  <a:cubicBezTo>
                    <a:pt x="106" y="1097"/>
                    <a:pt x="104" y="1096"/>
                    <a:pt x="101" y="1095"/>
                  </a:cubicBezTo>
                  <a:cubicBezTo>
                    <a:pt x="91" y="1093"/>
                    <a:pt x="81" y="1091"/>
                    <a:pt x="70" y="1089"/>
                  </a:cubicBezTo>
                  <a:cubicBezTo>
                    <a:pt x="73" y="1085"/>
                    <a:pt x="74" y="1084"/>
                    <a:pt x="75" y="1083"/>
                  </a:cubicBezTo>
                  <a:cubicBezTo>
                    <a:pt x="105" y="1062"/>
                    <a:pt x="109" y="1055"/>
                    <a:pt x="100" y="1017"/>
                  </a:cubicBezTo>
                  <a:cubicBezTo>
                    <a:pt x="92" y="981"/>
                    <a:pt x="79" y="946"/>
                    <a:pt x="71" y="910"/>
                  </a:cubicBezTo>
                  <a:cubicBezTo>
                    <a:pt x="66" y="890"/>
                    <a:pt x="64" y="868"/>
                    <a:pt x="67" y="849"/>
                  </a:cubicBezTo>
                  <a:cubicBezTo>
                    <a:pt x="72" y="813"/>
                    <a:pt x="75" y="777"/>
                    <a:pt x="68" y="742"/>
                  </a:cubicBezTo>
                  <a:cubicBezTo>
                    <a:pt x="61" y="705"/>
                    <a:pt x="53" y="668"/>
                    <a:pt x="55" y="630"/>
                  </a:cubicBezTo>
                  <a:cubicBezTo>
                    <a:pt x="56" y="608"/>
                    <a:pt x="56" y="585"/>
                    <a:pt x="58" y="562"/>
                  </a:cubicBezTo>
                  <a:cubicBezTo>
                    <a:pt x="60" y="538"/>
                    <a:pt x="64" y="513"/>
                    <a:pt x="66" y="488"/>
                  </a:cubicBezTo>
                  <a:cubicBezTo>
                    <a:pt x="67" y="466"/>
                    <a:pt x="66" y="444"/>
                    <a:pt x="66" y="422"/>
                  </a:cubicBezTo>
                  <a:cubicBezTo>
                    <a:pt x="66" y="354"/>
                    <a:pt x="66" y="354"/>
                    <a:pt x="66" y="354"/>
                  </a:cubicBezTo>
                  <a:cubicBezTo>
                    <a:pt x="63" y="375"/>
                    <a:pt x="60" y="393"/>
                    <a:pt x="57" y="410"/>
                  </a:cubicBezTo>
                  <a:cubicBezTo>
                    <a:pt x="55" y="423"/>
                    <a:pt x="54" y="436"/>
                    <a:pt x="52" y="448"/>
                  </a:cubicBezTo>
                  <a:cubicBezTo>
                    <a:pt x="49" y="466"/>
                    <a:pt x="47" y="484"/>
                    <a:pt x="44" y="502"/>
                  </a:cubicBezTo>
                  <a:cubicBezTo>
                    <a:pt x="40" y="525"/>
                    <a:pt x="31" y="547"/>
                    <a:pt x="38" y="571"/>
                  </a:cubicBezTo>
                  <a:cubicBezTo>
                    <a:pt x="42" y="586"/>
                    <a:pt x="42" y="602"/>
                    <a:pt x="43" y="618"/>
                  </a:cubicBezTo>
                  <a:cubicBezTo>
                    <a:pt x="44" y="628"/>
                    <a:pt x="43" y="638"/>
                    <a:pt x="43" y="648"/>
                  </a:cubicBezTo>
                  <a:cubicBezTo>
                    <a:pt x="13" y="632"/>
                    <a:pt x="12" y="633"/>
                    <a:pt x="0" y="611"/>
                  </a:cubicBezTo>
                  <a:cubicBezTo>
                    <a:pt x="0" y="592"/>
                    <a:pt x="0" y="592"/>
                    <a:pt x="0" y="592"/>
                  </a:cubicBezTo>
                  <a:cubicBezTo>
                    <a:pt x="1" y="590"/>
                    <a:pt x="3" y="589"/>
                    <a:pt x="3" y="587"/>
                  </a:cubicBezTo>
                  <a:cubicBezTo>
                    <a:pt x="8" y="559"/>
                    <a:pt x="10" y="530"/>
                    <a:pt x="6" y="501"/>
                  </a:cubicBezTo>
                  <a:cubicBezTo>
                    <a:pt x="2" y="468"/>
                    <a:pt x="12" y="435"/>
                    <a:pt x="15" y="403"/>
                  </a:cubicBezTo>
                  <a:cubicBezTo>
                    <a:pt x="18" y="377"/>
                    <a:pt x="7" y="346"/>
                    <a:pt x="6" y="320"/>
                  </a:cubicBezTo>
                  <a:cubicBezTo>
                    <a:pt x="5" y="301"/>
                    <a:pt x="9" y="286"/>
                    <a:pt x="9" y="267"/>
                  </a:cubicBezTo>
                  <a:cubicBezTo>
                    <a:pt x="11" y="238"/>
                    <a:pt x="18" y="222"/>
                    <a:pt x="52" y="211"/>
                  </a:cubicBezTo>
                  <a:cubicBezTo>
                    <a:pt x="70" y="206"/>
                    <a:pt x="89" y="197"/>
                    <a:pt x="106" y="188"/>
                  </a:cubicBezTo>
                  <a:cubicBezTo>
                    <a:pt x="111" y="186"/>
                    <a:pt x="116" y="179"/>
                    <a:pt x="117" y="174"/>
                  </a:cubicBezTo>
                  <a:cubicBezTo>
                    <a:pt x="120" y="161"/>
                    <a:pt x="120" y="147"/>
                    <a:pt x="121" y="134"/>
                  </a:cubicBezTo>
                  <a:cubicBezTo>
                    <a:pt x="121" y="131"/>
                    <a:pt x="119" y="128"/>
                    <a:pt x="118" y="125"/>
                  </a:cubicBezTo>
                  <a:cubicBezTo>
                    <a:pt x="110" y="107"/>
                    <a:pt x="97" y="91"/>
                    <a:pt x="103" y="70"/>
                  </a:cubicBezTo>
                  <a:cubicBezTo>
                    <a:pt x="105" y="65"/>
                    <a:pt x="102" y="59"/>
                    <a:pt x="101" y="54"/>
                  </a:cubicBezTo>
                  <a:cubicBezTo>
                    <a:pt x="98" y="34"/>
                    <a:pt x="101" y="15"/>
                    <a:pt x="129" y="5"/>
                  </a:cubicBezTo>
                  <a:cubicBezTo>
                    <a:pt x="132" y="4"/>
                    <a:pt x="135" y="2"/>
                    <a:pt x="138" y="0"/>
                  </a:cubicBezTo>
                  <a:lnTo>
                    <a:pt x="1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7" name="Freeform 9"/>
            <p:cNvSpPr>
              <a:spLocks/>
            </p:cNvSpPr>
            <p:nvPr/>
          </p:nvSpPr>
          <p:spPr bwMode="auto">
            <a:xfrm>
              <a:off x="8168361" y="2111493"/>
              <a:ext cx="173926" cy="569047"/>
            </a:xfrm>
            <a:custGeom>
              <a:avLst/>
              <a:gdLst>
                <a:gd name="T0" fmla="*/ 121 w 203"/>
                <a:gd name="T1" fmla="*/ 662 h 663"/>
                <a:gd name="T2" fmla="*/ 100 w 203"/>
                <a:gd name="T3" fmla="*/ 373 h 663"/>
                <a:gd name="T4" fmla="*/ 96 w 203"/>
                <a:gd name="T5" fmla="*/ 407 h 663"/>
                <a:gd name="T6" fmla="*/ 81 w 203"/>
                <a:gd name="T7" fmla="*/ 624 h 663"/>
                <a:gd name="T8" fmla="*/ 84 w 203"/>
                <a:gd name="T9" fmla="*/ 652 h 663"/>
                <a:gd name="T10" fmla="*/ 79 w 203"/>
                <a:gd name="T11" fmla="*/ 661 h 663"/>
                <a:gd name="T12" fmla="*/ 39 w 203"/>
                <a:gd name="T13" fmla="*/ 656 h 663"/>
                <a:gd name="T14" fmla="*/ 54 w 203"/>
                <a:gd name="T15" fmla="*/ 606 h 663"/>
                <a:gd name="T16" fmla="*/ 51 w 203"/>
                <a:gd name="T17" fmla="*/ 587 h 663"/>
                <a:gd name="T18" fmla="*/ 44 w 203"/>
                <a:gd name="T19" fmla="*/ 502 h 663"/>
                <a:gd name="T20" fmla="*/ 45 w 203"/>
                <a:gd name="T21" fmla="*/ 445 h 663"/>
                <a:gd name="T22" fmla="*/ 44 w 203"/>
                <a:gd name="T23" fmla="*/ 402 h 663"/>
                <a:gd name="T24" fmla="*/ 45 w 203"/>
                <a:gd name="T25" fmla="*/ 271 h 663"/>
                <a:gd name="T26" fmla="*/ 45 w 203"/>
                <a:gd name="T27" fmla="*/ 241 h 663"/>
                <a:gd name="T28" fmla="*/ 41 w 203"/>
                <a:gd name="T29" fmla="*/ 278 h 663"/>
                <a:gd name="T30" fmla="*/ 28 w 203"/>
                <a:gd name="T31" fmla="*/ 353 h 663"/>
                <a:gd name="T32" fmla="*/ 28 w 203"/>
                <a:gd name="T33" fmla="*/ 396 h 663"/>
                <a:gd name="T34" fmla="*/ 24 w 203"/>
                <a:gd name="T35" fmla="*/ 384 h 663"/>
                <a:gd name="T36" fmla="*/ 22 w 203"/>
                <a:gd name="T37" fmla="*/ 403 h 663"/>
                <a:gd name="T38" fmla="*/ 3 w 203"/>
                <a:gd name="T39" fmla="*/ 393 h 663"/>
                <a:gd name="T40" fmla="*/ 6 w 203"/>
                <a:gd name="T41" fmla="*/ 365 h 663"/>
                <a:gd name="T42" fmla="*/ 15 w 203"/>
                <a:gd name="T43" fmla="*/ 279 h 663"/>
                <a:gd name="T44" fmla="*/ 20 w 203"/>
                <a:gd name="T45" fmla="*/ 194 h 663"/>
                <a:gd name="T46" fmla="*/ 54 w 203"/>
                <a:gd name="T47" fmla="*/ 135 h 663"/>
                <a:gd name="T48" fmla="*/ 72 w 203"/>
                <a:gd name="T49" fmla="*/ 94 h 663"/>
                <a:gd name="T50" fmla="*/ 75 w 203"/>
                <a:gd name="T51" fmla="*/ 10 h 663"/>
                <a:gd name="T52" fmla="*/ 141 w 203"/>
                <a:gd name="T53" fmla="*/ 27 h 663"/>
                <a:gd name="T54" fmla="*/ 124 w 203"/>
                <a:gd name="T55" fmla="*/ 118 h 663"/>
                <a:gd name="T56" fmla="*/ 164 w 203"/>
                <a:gd name="T57" fmla="*/ 143 h 663"/>
                <a:gd name="T58" fmla="*/ 184 w 203"/>
                <a:gd name="T59" fmla="*/ 184 h 663"/>
                <a:gd name="T60" fmla="*/ 188 w 203"/>
                <a:gd name="T61" fmla="*/ 266 h 663"/>
                <a:gd name="T62" fmla="*/ 193 w 203"/>
                <a:gd name="T63" fmla="*/ 316 h 663"/>
                <a:gd name="T64" fmla="*/ 200 w 203"/>
                <a:gd name="T65" fmla="*/ 372 h 663"/>
                <a:gd name="T66" fmla="*/ 183 w 203"/>
                <a:gd name="T67" fmla="*/ 403 h 663"/>
                <a:gd name="T68" fmla="*/ 183 w 203"/>
                <a:gd name="T69" fmla="*/ 382 h 663"/>
                <a:gd name="T70" fmla="*/ 179 w 203"/>
                <a:gd name="T71" fmla="*/ 391 h 663"/>
                <a:gd name="T72" fmla="*/ 179 w 203"/>
                <a:gd name="T73" fmla="*/ 392 h 663"/>
                <a:gd name="T74" fmla="*/ 178 w 203"/>
                <a:gd name="T75" fmla="*/ 391 h 663"/>
                <a:gd name="T76" fmla="*/ 177 w 203"/>
                <a:gd name="T77" fmla="*/ 391 h 663"/>
                <a:gd name="T78" fmla="*/ 161 w 203"/>
                <a:gd name="T79" fmla="*/ 269 h 663"/>
                <a:gd name="T80" fmla="*/ 161 w 203"/>
                <a:gd name="T81" fmla="*/ 325 h 663"/>
                <a:gd name="T82" fmla="*/ 160 w 203"/>
                <a:gd name="T83" fmla="*/ 426 h 663"/>
                <a:gd name="T84" fmla="*/ 159 w 203"/>
                <a:gd name="T85" fmla="*/ 502 h 663"/>
                <a:gd name="T86" fmla="*/ 157 w 203"/>
                <a:gd name="T87" fmla="*/ 565 h 663"/>
                <a:gd name="T88" fmla="*/ 148 w 203"/>
                <a:gd name="T89" fmla="*/ 621 h 663"/>
                <a:gd name="T90" fmla="*/ 160 w 203"/>
                <a:gd name="T91" fmla="*/ 657 h 663"/>
                <a:gd name="T92" fmla="*/ 121 w 203"/>
                <a:gd name="T93" fmla="*/ 66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 h="663">
                  <a:moveTo>
                    <a:pt x="121" y="663"/>
                  </a:moveTo>
                  <a:cubicBezTo>
                    <a:pt x="121" y="662"/>
                    <a:pt x="121" y="662"/>
                    <a:pt x="121" y="662"/>
                  </a:cubicBezTo>
                  <a:cubicBezTo>
                    <a:pt x="122" y="554"/>
                    <a:pt x="111" y="451"/>
                    <a:pt x="100" y="372"/>
                  </a:cubicBezTo>
                  <a:cubicBezTo>
                    <a:pt x="100" y="373"/>
                    <a:pt x="100" y="373"/>
                    <a:pt x="100" y="373"/>
                  </a:cubicBezTo>
                  <a:cubicBezTo>
                    <a:pt x="99" y="374"/>
                    <a:pt x="99" y="374"/>
                    <a:pt x="99" y="375"/>
                  </a:cubicBezTo>
                  <a:cubicBezTo>
                    <a:pt x="98" y="386"/>
                    <a:pt x="97" y="396"/>
                    <a:pt x="96" y="407"/>
                  </a:cubicBezTo>
                  <a:cubicBezTo>
                    <a:pt x="93" y="441"/>
                    <a:pt x="89" y="477"/>
                    <a:pt x="87" y="512"/>
                  </a:cubicBezTo>
                  <a:cubicBezTo>
                    <a:pt x="84" y="552"/>
                    <a:pt x="82" y="591"/>
                    <a:pt x="81" y="624"/>
                  </a:cubicBezTo>
                  <a:cubicBezTo>
                    <a:pt x="81" y="629"/>
                    <a:pt x="82" y="635"/>
                    <a:pt x="83" y="640"/>
                  </a:cubicBezTo>
                  <a:cubicBezTo>
                    <a:pt x="83" y="644"/>
                    <a:pt x="84" y="648"/>
                    <a:pt x="84" y="652"/>
                  </a:cubicBezTo>
                  <a:cubicBezTo>
                    <a:pt x="84" y="654"/>
                    <a:pt x="82" y="659"/>
                    <a:pt x="81" y="661"/>
                  </a:cubicBezTo>
                  <a:cubicBezTo>
                    <a:pt x="80" y="661"/>
                    <a:pt x="80" y="661"/>
                    <a:pt x="79" y="661"/>
                  </a:cubicBezTo>
                  <a:cubicBezTo>
                    <a:pt x="66" y="661"/>
                    <a:pt x="53" y="659"/>
                    <a:pt x="40" y="656"/>
                  </a:cubicBezTo>
                  <a:cubicBezTo>
                    <a:pt x="39" y="656"/>
                    <a:pt x="39" y="656"/>
                    <a:pt x="39" y="656"/>
                  </a:cubicBezTo>
                  <a:cubicBezTo>
                    <a:pt x="40" y="655"/>
                    <a:pt x="40" y="655"/>
                    <a:pt x="40" y="655"/>
                  </a:cubicBezTo>
                  <a:cubicBezTo>
                    <a:pt x="60" y="641"/>
                    <a:pt x="57" y="624"/>
                    <a:pt x="54" y="606"/>
                  </a:cubicBezTo>
                  <a:cubicBezTo>
                    <a:pt x="54" y="604"/>
                    <a:pt x="53" y="601"/>
                    <a:pt x="53" y="599"/>
                  </a:cubicBezTo>
                  <a:cubicBezTo>
                    <a:pt x="52" y="595"/>
                    <a:pt x="52" y="591"/>
                    <a:pt x="51" y="587"/>
                  </a:cubicBezTo>
                  <a:cubicBezTo>
                    <a:pt x="48" y="565"/>
                    <a:pt x="45" y="542"/>
                    <a:pt x="43" y="520"/>
                  </a:cubicBezTo>
                  <a:cubicBezTo>
                    <a:pt x="42" y="514"/>
                    <a:pt x="43" y="508"/>
                    <a:pt x="44" y="502"/>
                  </a:cubicBezTo>
                  <a:cubicBezTo>
                    <a:pt x="45" y="498"/>
                    <a:pt x="45" y="493"/>
                    <a:pt x="45" y="489"/>
                  </a:cubicBezTo>
                  <a:cubicBezTo>
                    <a:pt x="46" y="474"/>
                    <a:pt x="45" y="459"/>
                    <a:pt x="45" y="445"/>
                  </a:cubicBezTo>
                  <a:cubicBezTo>
                    <a:pt x="45" y="439"/>
                    <a:pt x="44" y="434"/>
                    <a:pt x="44" y="428"/>
                  </a:cubicBezTo>
                  <a:cubicBezTo>
                    <a:pt x="44" y="419"/>
                    <a:pt x="44" y="410"/>
                    <a:pt x="44" y="402"/>
                  </a:cubicBezTo>
                  <a:cubicBezTo>
                    <a:pt x="43" y="382"/>
                    <a:pt x="42" y="362"/>
                    <a:pt x="43" y="343"/>
                  </a:cubicBezTo>
                  <a:cubicBezTo>
                    <a:pt x="43" y="319"/>
                    <a:pt x="44" y="295"/>
                    <a:pt x="45" y="271"/>
                  </a:cubicBezTo>
                  <a:cubicBezTo>
                    <a:pt x="46" y="262"/>
                    <a:pt x="46" y="251"/>
                    <a:pt x="47" y="241"/>
                  </a:cubicBezTo>
                  <a:cubicBezTo>
                    <a:pt x="45" y="241"/>
                    <a:pt x="45" y="241"/>
                    <a:pt x="45" y="241"/>
                  </a:cubicBezTo>
                  <a:cubicBezTo>
                    <a:pt x="44" y="245"/>
                    <a:pt x="44" y="249"/>
                    <a:pt x="44" y="252"/>
                  </a:cubicBezTo>
                  <a:cubicBezTo>
                    <a:pt x="43" y="261"/>
                    <a:pt x="42" y="270"/>
                    <a:pt x="41" y="278"/>
                  </a:cubicBezTo>
                  <a:cubicBezTo>
                    <a:pt x="39" y="288"/>
                    <a:pt x="37" y="298"/>
                    <a:pt x="36" y="307"/>
                  </a:cubicBezTo>
                  <a:cubicBezTo>
                    <a:pt x="33" y="322"/>
                    <a:pt x="30" y="337"/>
                    <a:pt x="28" y="353"/>
                  </a:cubicBezTo>
                  <a:cubicBezTo>
                    <a:pt x="27" y="362"/>
                    <a:pt x="28" y="371"/>
                    <a:pt x="28" y="381"/>
                  </a:cubicBezTo>
                  <a:cubicBezTo>
                    <a:pt x="28" y="386"/>
                    <a:pt x="28" y="391"/>
                    <a:pt x="28" y="396"/>
                  </a:cubicBezTo>
                  <a:cubicBezTo>
                    <a:pt x="28" y="399"/>
                    <a:pt x="28" y="399"/>
                    <a:pt x="28" y="399"/>
                  </a:cubicBezTo>
                  <a:cubicBezTo>
                    <a:pt x="24" y="384"/>
                    <a:pt x="24" y="384"/>
                    <a:pt x="24" y="384"/>
                  </a:cubicBezTo>
                  <a:cubicBezTo>
                    <a:pt x="22" y="384"/>
                    <a:pt x="22" y="384"/>
                    <a:pt x="22" y="384"/>
                  </a:cubicBezTo>
                  <a:cubicBezTo>
                    <a:pt x="22" y="403"/>
                    <a:pt x="22" y="403"/>
                    <a:pt x="22" y="403"/>
                  </a:cubicBezTo>
                  <a:cubicBezTo>
                    <a:pt x="22" y="403"/>
                    <a:pt x="22" y="403"/>
                    <a:pt x="22" y="403"/>
                  </a:cubicBezTo>
                  <a:cubicBezTo>
                    <a:pt x="12" y="401"/>
                    <a:pt x="6" y="398"/>
                    <a:pt x="3" y="393"/>
                  </a:cubicBezTo>
                  <a:cubicBezTo>
                    <a:pt x="1" y="389"/>
                    <a:pt x="0" y="383"/>
                    <a:pt x="3" y="375"/>
                  </a:cubicBezTo>
                  <a:cubicBezTo>
                    <a:pt x="4" y="372"/>
                    <a:pt x="5" y="368"/>
                    <a:pt x="6" y="365"/>
                  </a:cubicBezTo>
                  <a:cubicBezTo>
                    <a:pt x="8" y="359"/>
                    <a:pt x="11" y="352"/>
                    <a:pt x="10" y="345"/>
                  </a:cubicBezTo>
                  <a:cubicBezTo>
                    <a:pt x="10" y="323"/>
                    <a:pt x="12" y="301"/>
                    <a:pt x="15" y="279"/>
                  </a:cubicBezTo>
                  <a:cubicBezTo>
                    <a:pt x="17" y="269"/>
                    <a:pt x="18" y="258"/>
                    <a:pt x="19" y="248"/>
                  </a:cubicBezTo>
                  <a:cubicBezTo>
                    <a:pt x="21" y="230"/>
                    <a:pt x="20" y="212"/>
                    <a:pt x="20" y="194"/>
                  </a:cubicBezTo>
                  <a:cubicBezTo>
                    <a:pt x="20" y="186"/>
                    <a:pt x="20" y="178"/>
                    <a:pt x="20" y="170"/>
                  </a:cubicBezTo>
                  <a:cubicBezTo>
                    <a:pt x="20" y="150"/>
                    <a:pt x="31" y="138"/>
                    <a:pt x="54" y="135"/>
                  </a:cubicBezTo>
                  <a:cubicBezTo>
                    <a:pt x="64" y="134"/>
                    <a:pt x="75" y="131"/>
                    <a:pt x="79" y="125"/>
                  </a:cubicBezTo>
                  <a:cubicBezTo>
                    <a:pt x="85" y="116"/>
                    <a:pt x="82" y="104"/>
                    <a:pt x="72" y="94"/>
                  </a:cubicBezTo>
                  <a:cubicBezTo>
                    <a:pt x="62" y="83"/>
                    <a:pt x="57" y="67"/>
                    <a:pt x="58" y="49"/>
                  </a:cubicBezTo>
                  <a:cubicBezTo>
                    <a:pt x="58" y="33"/>
                    <a:pt x="65" y="19"/>
                    <a:pt x="75" y="10"/>
                  </a:cubicBezTo>
                  <a:cubicBezTo>
                    <a:pt x="82" y="4"/>
                    <a:pt x="92" y="0"/>
                    <a:pt x="102" y="0"/>
                  </a:cubicBezTo>
                  <a:cubicBezTo>
                    <a:pt x="121" y="0"/>
                    <a:pt x="136" y="11"/>
                    <a:pt x="141" y="27"/>
                  </a:cubicBezTo>
                  <a:cubicBezTo>
                    <a:pt x="150" y="57"/>
                    <a:pt x="146" y="83"/>
                    <a:pt x="128" y="104"/>
                  </a:cubicBezTo>
                  <a:cubicBezTo>
                    <a:pt x="124" y="108"/>
                    <a:pt x="123" y="113"/>
                    <a:pt x="124" y="118"/>
                  </a:cubicBezTo>
                  <a:cubicBezTo>
                    <a:pt x="125" y="124"/>
                    <a:pt x="130" y="130"/>
                    <a:pt x="136" y="133"/>
                  </a:cubicBezTo>
                  <a:cubicBezTo>
                    <a:pt x="144" y="137"/>
                    <a:pt x="154" y="141"/>
                    <a:pt x="164" y="143"/>
                  </a:cubicBezTo>
                  <a:cubicBezTo>
                    <a:pt x="179" y="146"/>
                    <a:pt x="185" y="154"/>
                    <a:pt x="184" y="170"/>
                  </a:cubicBezTo>
                  <a:cubicBezTo>
                    <a:pt x="184" y="175"/>
                    <a:pt x="184" y="179"/>
                    <a:pt x="184" y="184"/>
                  </a:cubicBezTo>
                  <a:cubicBezTo>
                    <a:pt x="184" y="200"/>
                    <a:pt x="184" y="217"/>
                    <a:pt x="185" y="233"/>
                  </a:cubicBezTo>
                  <a:cubicBezTo>
                    <a:pt x="185" y="244"/>
                    <a:pt x="187" y="256"/>
                    <a:pt x="188" y="266"/>
                  </a:cubicBezTo>
                  <a:cubicBezTo>
                    <a:pt x="190" y="275"/>
                    <a:pt x="191" y="285"/>
                    <a:pt x="192" y="294"/>
                  </a:cubicBezTo>
                  <a:cubicBezTo>
                    <a:pt x="193" y="301"/>
                    <a:pt x="193" y="309"/>
                    <a:pt x="193" y="316"/>
                  </a:cubicBezTo>
                  <a:cubicBezTo>
                    <a:pt x="193" y="324"/>
                    <a:pt x="193" y="331"/>
                    <a:pt x="193" y="339"/>
                  </a:cubicBezTo>
                  <a:cubicBezTo>
                    <a:pt x="194" y="351"/>
                    <a:pt x="196" y="362"/>
                    <a:pt x="200" y="372"/>
                  </a:cubicBezTo>
                  <a:cubicBezTo>
                    <a:pt x="203" y="380"/>
                    <a:pt x="203" y="387"/>
                    <a:pt x="200" y="392"/>
                  </a:cubicBezTo>
                  <a:cubicBezTo>
                    <a:pt x="197" y="397"/>
                    <a:pt x="191" y="401"/>
                    <a:pt x="183" y="403"/>
                  </a:cubicBezTo>
                  <a:cubicBezTo>
                    <a:pt x="183" y="403"/>
                    <a:pt x="183" y="403"/>
                    <a:pt x="183" y="403"/>
                  </a:cubicBezTo>
                  <a:cubicBezTo>
                    <a:pt x="183" y="382"/>
                    <a:pt x="183" y="382"/>
                    <a:pt x="183" y="382"/>
                  </a:cubicBezTo>
                  <a:cubicBezTo>
                    <a:pt x="181" y="385"/>
                    <a:pt x="181" y="386"/>
                    <a:pt x="180" y="388"/>
                  </a:cubicBezTo>
                  <a:cubicBezTo>
                    <a:pt x="180" y="389"/>
                    <a:pt x="180" y="390"/>
                    <a:pt x="179" y="391"/>
                  </a:cubicBezTo>
                  <a:cubicBezTo>
                    <a:pt x="179" y="391"/>
                    <a:pt x="179" y="391"/>
                    <a:pt x="179" y="391"/>
                  </a:cubicBezTo>
                  <a:cubicBezTo>
                    <a:pt x="179" y="391"/>
                    <a:pt x="179" y="392"/>
                    <a:pt x="179" y="392"/>
                  </a:cubicBezTo>
                  <a:cubicBezTo>
                    <a:pt x="177" y="392"/>
                    <a:pt x="177" y="392"/>
                    <a:pt x="177" y="392"/>
                  </a:cubicBezTo>
                  <a:cubicBezTo>
                    <a:pt x="178" y="391"/>
                    <a:pt x="178" y="391"/>
                    <a:pt x="178" y="391"/>
                  </a:cubicBezTo>
                  <a:cubicBezTo>
                    <a:pt x="177" y="391"/>
                    <a:pt x="177" y="391"/>
                    <a:pt x="177" y="391"/>
                  </a:cubicBezTo>
                  <a:cubicBezTo>
                    <a:pt x="177" y="391"/>
                    <a:pt x="177" y="391"/>
                    <a:pt x="177" y="391"/>
                  </a:cubicBezTo>
                  <a:cubicBezTo>
                    <a:pt x="173" y="365"/>
                    <a:pt x="170" y="340"/>
                    <a:pt x="167" y="315"/>
                  </a:cubicBezTo>
                  <a:cubicBezTo>
                    <a:pt x="165" y="300"/>
                    <a:pt x="163" y="285"/>
                    <a:pt x="161" y="269"/>
                  </a:cubicBezTo>
                  <a:cubicBezTo>
                    <a:pt x="161" y="269"/>
                    <a:pt x="161" y="269"/>
                    <a:pt x="161" y="268"/>
                  </a:cubicBezTo>
                  <a:cubicBezTo>
                    <a:pt x="160" y="287"/>
                    <a:pt x="160" y="306"/>
                    <a:pt x="161" y="325"/>
                  </a:cubicBezTo>
                  <a:cubicBezTo>
                    <a:pt x="161" y="329"/>
                    <a:pt x="162" y="333"/>
                    <a:pt x="162" y="338"/>
                  </a:cubicBezTo>
                  <a:cubicBezTo>
                    <a:pt x="163" y="367"/>
                    <a:pt x="165" y="397"/>
                    <a:pt x="160" y="426"/>
                  </a:cubicBezTo>
                  <a:cubicBezTo>
                    <a:pt x="157" y="443"/>
                    <a:pt x="158" y="460"/>
                    <a:pt x="158" y="477"/>
                  </a:cubicBezTo>
                  <a:cubicBezTo>
                    <a:pt x="159" y="485"/>
                    <a:pt x="159" y="494"/>
                    <a:pt x="159" y="502"/>
                  </a:cubicBezTo>
                  <a:cubicBezTo>
                    <a:pt x="159" y="506"/>
                    <a:pt x="159" y="511"/>
                    <a:pt x="159" y="515"/>
                  </a:cubicBezTo>
                  <a:cubicBezTo>
                    <a:pt x="158" y="532"/>
                    <a:pt x="158" y="549"/>
                    <a:pt x="157" y="565"/>
                  </a:cubicBezTo>
                  <a:cubicBezTo>
                    <a:pt x="156" y="574"/>
                    <a:pt x="154" y="582"/>
                    <a:pt x="152" y="590"/>
                  </a:cubicBezTo>
                  <a:cubicBezTo>
                    <a:pt x="150" y="600"/>
                    <a:pt x="148" y="611"/>
                    <a:pt x="148" y="621"/>
                  </a:cubicBezTo>
                  <a:cubicBezTo>
                    <a:pt x="148" y="629"/>
                    <a:pt x="151" y="637"/>
                    <a:pt x="155" y="645"/>
                  </a:cubicBezTo>
                  <a:cubicBezTo>
                    <a:pt x="157" y="649"/>
                    <a:pt x="159" y="653"/>
                    <a:pt x="160" y="657"/>
                  </a:cubicBezTo>
                  <a:cubicBezTo>
                    <a:pt x="160" y="658"/>
                    <a:pt x="160" y="658"/>
                    <a:pt x="160" y="658"/>
                  </a:cubicBezTo>
                  <a:lnTo>
                    <a:pt x="121" y="66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4" name="Freeform 6"/>
            <p:cNvSpPr>
              <a:spLocks/>
            </p:cNvSpPr>
            <p:nvPr/>
          </p:nvSpPr>
          <p:spPr bwMode="auto">
            <a:xfrm>
              <a:off x="8472617" y="1902690"/>
              <a:ext cx="233126" cy="781062"/>
            </a:xfrm>
            <a:custGeom>
              <a:avLst/>
              <a:gdLst>
                <a:gd name="T0" fmla="*/ 35 w 272"/>
                <a:gd name="T1" fmla="*/ 441 h 910"/>
                <a:gd name="T2" fmla="*/ 34 w 272"/>
                <a:gd name="T3" fmla="*/ 493 h 910"/>
                <a:gd name="T4" fmla="*/ 28 w 272"/>
                <a:gd name="T5" fmla="*/ 498 h 910"/>
                <a:gd name="T6" fmla="*/ 4 w 272"/>
                <a:gd name="T7" fmla="*/ 499 h 910"/>
                <a:gd name="T8" fmla="*/ 15 w 272"/>
                <a:gd name="T9" fmla="*/ 369 h 910"/>
                <a:gd name="T10" fmla="*/ 26 w 272"/>
                <a:gd name="T11" fmla="*/ 271 h 910"/>
                <a:gd name="T12" fmla="*/ 51 w 272"/>
                <a:gd name="T13" fmla="*/ 173 h 910"/>
                <a:gd name="T14" fmla="*/ 88 w 272"/>
                <a:gd name="T15" fmla="*/ 103 h 910"/>
                <a:gd name="T16" fmla="*/ 88 w 272"/>
                <a:gd name="T17" fmla="*/ 44 h 910"/>
                <a:gd name="T18" fmla="*/ 173 w 272"/>
                <a:gd name="T19" fmla="*/ 16 h 910"/>
                <a:gd name="T20" fmla="*/ 189 w 272"/>
                <a:gd name="T21" fmla="*/ 104 h 910"/>
                <a:gd name="T22" fmla="*/ 194 w 272"/>
                <a:gd name="T23" fmla="*/ 165 h 910"/>
                <a:gd name="T24" fmla="*/ 245 w 272"/>
                <a:gd name="T25" fmla="*/ 196 h 910"/>
                <a:gd name="T26" fmla="*/ 256 w 272"/>
                <a:gd name="T27" fmla="*/ 361 h 910"/>
                <a:gd name="T28" fmla="*/ 261 w 272"/>
                <a:gd name="T29" fmla="*/ 452 h 910"/>
                <a:gd name="T30" fmla="*/ 271 w 272"/>
                <a:gd name="T31" fmla="*/ 515 h 910"/>
                <a:gd name="T32" fmla="*/ 244 w 272"/>
                <a:gd name="T33" fmla="*/ 539 h 910"/>
                <a:gd name="T34" fmla="*/ 243 w 272"/>
                <a:gd name="T35" fmla="*/ 523 h 910"/>
                <a:gd name="T36" fmla="*/ 236 w 272"/>
                <a:gd name="T37" fmla="*/ 423 h 910"/>
                <a:gd name="T38" fmla="*/ 214 w 272"/>
                <a:gd name="T39" fmla="*/ 276 h 910"/>
                <a:gd name="T40" fmla="*/ 200 w 272"/>
                <a:gd name="T41" fmla="*/ 322 h 910"/>
                <a:gd name="T42" fmla="*/ 223 w 272"/>
                <a:gd name="T43" fmla="*/ 512 h 910"/>
                <a:gd name="T44" fmla="*/ 204 w 272"/>
                <a:gd name="T45" fmla="*/ 662 h 910"/>
                <a:gd name="T46" fmla="*/ 167 w 272"/>
                <a:gd name="T47" fmla="*/ 829 h 910"/>
                <a:gd name="T48" fmla="*/ 195 w 272"/>
                <a:gd name="T49" fmla="*/ 899 h 910"/>
                <a:gd name="T50" fmla="*/ 143 w 272"/>
                <a:gd name="T51" fmla="*/ 831 h 910"/>
                <a:gd name="T52" fmla="*/ 143 w 272"/>
                <a:gd name="T53" fmla="*/ 684 h 910"/>
                <a:gd name="T54" fmla="*/ 140 w 272"/>
                <a:gd name="T55" fmla="*/ 585 h 910"/>
                <a:gd name="T56" fmla="*/ 143 w 272"/>
                <a:gd name="T57" fmla="*/ 489 h 910"/>
                <a:gd name="T58" fmla="*/ 132 w 272"/>
                <a:gd name="T59" fmla="*/ 518 h 910"/>
                <a:gd name="T60" fmla="*/ 125 w 272"/>
                <a:gd name="T61" fmla="*/ 663 h 910"/>
                <a:gd name="T62" fmla="*/ 130 w 272"/>
                <a:gd name="T63" fmla="*/ 829 h 910"/>
                <a:gd name="T64" fmla="*/ 130 w 272"/>
                <a:gd name="T65" fmla="*/ 899 h 910"/>
                <a:gd name="T66" fmla="*/ 87 w 272"/>
                <a:gd name="T67" fmla="*/ 903 h 910"/>
                <a:gd name="T68" fmla="*/ 85 w 272"/>
                <a:gd name="T69" fmla="*/ 893 h 910"/>
                <a:gd name="T70" fmla="*/ 103 w 272"/>
                <a:gd name="T71" fmla="*/ 822 h 910"/>
                <a:gd name="T72" fmla="*/ 70 w 272"/>
                <a:gd name="T73" fmla="*/ 653 h 910"/>
                <a:gd name="T74" fmla="*/ 44 w 272"/>
                <a:gd name="T75" fmla="*/ 474 h 910"/>
                <a:gd name="T76" fmla="*/ 67 w 272"/>
                <a:gd name="T77" fmla="*/ 367 h 910"/>
                <a:gd name="T78" fmla="*/ 69 w 272"/>
                <a:gd name="T79" fmla="*/ 308 h 910"/>
                <a:gd name="T80" fmla="*/ 58 w 272"/>
                <a:gd name="T81" fmla="*/ 24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2" h="910">
                  <a:moveTo>
                    <a:pt x="35" y="428"/>
                  </a:moveTo>
                  <a:cubicBezTo>
                    <a:pt x="35" y="433"/>
                    <a:pt x="36" y="437"/>
                    <a:pt x="35" y="441"/>
                  </a:cubicBezTo>
                  <a:cubicBezTo>
                    <a:pt x="34" y="452"/>
                    <a:pt x="32" y="463"/>
                    <a:pt x="31" y="473"/>
                  </a:cubicBezTo>
                  <a:cubicBezTo>
                    <a:pt x="31" y="480"/>
                    <a:pt x="32" y="486"/>
                    <a:pt x="34" y="493"/>
                  </a:cubicBezTo>
                  <a:cubicBezTo>
                    <a:pt x="36" y="504"/>
                    <a:pt x="38" y="515"/>
                    <a:pt x="30" y="525"/>
                  </a:cubicBezTo>
                  <a:cubicBezTo>
                    <a:pt x="30" y="516"/>
                    <a:pt x="29" y="508"/>
                    <a:pt x="28" y="498"/>
                  </a:cubicBezTo>
                  <a:cubicBezTo>
                    <a:pt x="17" y="510"/>
                    <a:pt x="18" y="518"/>
                    <a:pt x="29" y="542"/>
                  </a:cubicBezTo>
                  <a:cubicBezTo>
                    <a:pt x="11" y="535"/>
                    <a:pt x="0" y="519"/>
                    <a:pt x="4" y="499"/>
                  </a:cubicBezTo>
                  <a:cubicBezTo>
                    <a:pt x="6" y="490"/>
                    <a:pt x="3" y="480"/>
                    <a:pt x="4" y="471"/>
                  </a:cubicBezTo>
                  <a:cubicBezTo>
                    <a:pt x="11" y="437"/>
                    <a:pt x="17" y="403"/>
                    <a:pt x="15" y="369"/>
                  </a:cubicBezTo>
                  <a:cubicBezTo>
                    <a:pt x="15" y="364"/>
                    <a:pt x="17" y="359"/>
                    <a:pt x="19" y="354"/>
                  </a:cubicBezTo>
                  <a:cubicBezTo>
                    <a:pt x="27" y="327"/>
                    <a:pt x="28" y="299"/>
                    <a:pt x="26" y="271"/>
                  </a:cubicBezTo>
                  <a:cubicBezTo>
                    <a:pt x="24" y="244"/>
                    <a:pt x="26" y="218"/>
                    <a:pt x="29" y="191"/>
                  </a:cubicBezTo>
                  <a:cubicBezTo>
                    <a:pt x="30" y="181"/>
                    <a:pt x="38" y="174"/>
                    <a:pt x="51" y="173"/>
                  </a:cubicBezTo>
                  <a:cubicBezTo>
                    <a:pt x="87" y="168"/>
                    <a:pt x="119" y="149"/>
                    <a:pt x="114" y="108"/>
                  </a:cubicBezTo>
                  <a:cubicBezTo>
                    <a:pt x="113" y="127"/>
                    <a:pt x="96" y="122"/>
                    <a:pt x="88" y="103"/>
                  </a:cubicBezTo>
                  <a:cubicBezTo>
                    <a:pt x="87" y="96"/>
                    <a:pt x="85" y="92"/>
                    <a:pt x="85" y="86"/>
                  </a:cubicBezTo>
                  <a:cubicBezTo>
                    <a:pt x="86" y="72"/>
                    <a:pt x="87" y="58"/>
                    <a:pt x="88" y="44"/>
                  </a:cubicBezTo>
                  <a:cubicBezTo>
                    <a:pt x="89" y="25"/>
                    <a:pt x="100" y="9"/>
                    <a:pt x="119" y="5"/>
                  </a:cubicBezTo>
                  <a:cubicBezTo>
                    <a:pt x="139" y="1"/>
                    <a:pt x="159" y="0"/>
                    <a:pt x="173" y="16"/>
                  </a:cubicBezTo>
                  <a:cubicBezTo>
                    <a:pt x="180" y="24"/>
                    <a:pt x="183" y="34"/>
                    <a:pt x="184" y="44"/>
                  </a:cubicBezTo>
                  <a:cubicBezTo>
                    <a:pt x="187" y="63"/>
                    <a:pt x="187" y="82"/>
                    <a:pt x="189" y="104"/>
                  </a:cubicBezTo>
                  <a:cubicBezTo>
                    <a:pt x="183" y="135"/>
                    <a:pt x="160" y="116"/>
                    <a:pt x="161" y="107"/>
                  </a:cubicBezTo>
                  <a:cubicBezTo>
                    <a:pt x="155" y="132"/>
                    <a:pt x="169" y="156"/>
                    <a:pt x="194" y="165"/>
                  </a:cubicBezTo>
                  <a:cubicBezTo>
                    <a:pt x="204" y="169"/>
                    <a:pt x="215" y="171"/>
                    <a:pt x="226" y="173"/>
                  </a:cubicBezTo>
                  <a:cubicBezTo>
                    <a:pt x="236" y="175"/>
                    <a:pt x="245" y="185"/>
                    <a:pt x="245" y="196"/>
                  </a:cubicBezTo>
                  <a:cubicBezTo>
                    <a:pt x="246" y="237"/>
                    <a:pt x="246" y="278"/>
                    <a:pt x="248" y="319"/>
                  </a:cubicBezTo>
                  <a:cubicBezTo>
                    <a:pt x="249" y="333"/>
                    <a:pt x="252" y="348"/>
                    <a:pt x="256" y="361"/>
                  </a:cubicBezTo>
                  <a:cubicBezTo>
                    <a:pt x="261" y="383"/>
                    <a:pt x="262" y="404"/>
                    <a:pt x="259" y="426"/>
                  </a:cubicBezTo>
                  <a:cubicBezTo>
                    <a:pt x="257" y="434"/>
                    <a:pt x="259" y="444"/>
                    <a:pt x="261" y="452"/>
                  </a:cubicBezTo>
                  <a:cubicBezTo>
                    <a:pt x="264" y="468"/>
                    <a:pt x="268" y="484"/>
                    <a:pt x="271" y="500"/>
                  </a:cubicBezTo>
                  <a:cubicBezTo>
                    <a:pt x="271" y="515"/>
                    <a:pt x="271" y="515"/>
                    <a:pt x="271" y="515"/>
                  </a:cubicBezTo>
                  <a:cubicBezTo>
                    <a:pt x="272" y="536"/>
                    <a:pt x="253" y="531"/>
                    <a:pt x="246" y="541"/>
                  </a:cubicBezTo>
                  <a:cubicBezTo>
                    <a:pt x="244" y="540"/>
                    <a:pt x="246" y="540"/>
                    <a:pt x="244" y="539"/>
                  </a:cubicBezTo>
                  <a:cubicBezTo>
                    <a:pt x="257" y="527"/>
                    <a:pt x="253" y="513"/>
                    <a:pt x="246" y="499"/>
                  </a:cubicBezTo>
                  <a:cubicBezTo>
                    <a:pt x="245" y="507"/>
                    <a:pt x="244" y="516"/>
                    <a:pt x="243" y="523"/>
                  </a:cubicBezTo>
                  <a:cubicBezTo>
                    <a:pt x="236" y="514"/>
                    <a:pt x="233" y="512"/>
                    <a:pt x="241" y="490"/>
                  </a:cubicBezTo>
                  <a:cubicBezTo>
                    <a:pt x="249" y="466"/>
                    <a:pt x="241" y="445"/>
                    <a:pt x="236" y="423"/>
                  </a:cubicBezTo>
                  <a:cubicBezTo>
                    <a:pt x="230" y="398"/>
                    <a:pt x="221" y="374"/>
                    <a:pt x="217" y="349"/>
                  </a:cubicBezTo>
                  <a:cubicBezTo>
                    <a:pt x="213" y="325"/>
                    <a:pt x="214" y="300"/>
                    <a:pt x="214" y="276"/>
                  </a:cubicBezTo>
                  <a:cubicBezTo>
                    <a:pt x="213" y="268"/>
                    <a:pt x="214" y="261"/>
                    <a:pt x="212" y="253"/>
                  </a:cubicBezTo>
                  <a:cubicBezTo>
                    <a:pt x="208" y="276"/>
                    <a:pt x="206" y="299"/>
                    <a:pt x="200" y="322"/>
                  </a:cubicBezTo>
                  <a:cubicBezTo>
                    <a:pt x="192" y="351"/>
                    <a:pt x="208" y="374"/>
                    <a:pt x="218" y="399"/>
                  </a:cubicBezTo>
                  <a:cubicBezTo>
                    <a:pt x="233" y="436"/>
                    <a:pt x="234" y="473"/>
                    <a:pt x="223" y="512"/>
                  </a:cubicBezTo>
                  <a:cubicBezTo>
                    <a:pt x="214" y="546"/>
                    <a:pt x="205" y="581"/>
                    <a:pt x="198" y="616"/>
                  </a:cubicBezTo>
                  <a:cubicBezTo>
                    <a:pt x="196" y="631"/>
                    <a:pt x="200" y="647"/>
                    <a:pt x="204" y="662"/>
                  </a:cubicBezTo>
                  <a:cubicBezTo>
                    <a:pt x="209" y="684"/>
                    <a:pt x="203" y="705"/>
                    <a:pt x="197" y="725"/>
                  </a:cubicBezTo>
                  <a:cubicBezTo>
                    <a:pt x="188" y="760"/>
                    <a:pt x="177" y="794"/>
                    <a:pt x="167" y="829"/>
                  </a:cubicBezTo>
                  <a:cubicBezTo>
                    <a:pt x="163" y="846"/>
                    <a:pt x="161" y="865"/>
                    <a:pt x="173" y="881"/>
                  </a:cubicBezTo>
                  <a:cubicBezTo>
                    <a:pt x="178" y="888"/>
                    <a:pt x="187" y="892"/>
                    <a:pt x="195" y="899"/>
                  </a:cubicBezTo>
                  <a:cubicBezTo>
                    <a:pt x="179" y="910"/>
                    <a:pt x="161" y="902"/>
                    <a:pt x="143" y="906"/>
                  </a:cubicBezTo>
                  <a:cubicBezTo>
                    <a:pt x="143" y="880"/>
                    <a:pt x="143" y="856"/>
                    <a:pt x="143" y="831"/>
                  </a:cubicBezTo>
                  <a:cubicBezTo>
                    <a:pt x="142" y="794"/>
                    <a:pt x="141" y="757"/>
                    <a:pt x="141" y="721"/>
                  </a:cubicBezTo>
                  <a:cubicBezTo>
                    <a:pt x="140" y="708"/>
                    <a:pt x="142" y="696"/>
                    <a:pt x="143" y="684"/>
                  </a:cubicBezTo>
                  <a:cubicBezTo>
                    <a:pt x="146" y="666"/>
                    <a:pt x="148" y="650"/>
                    <a:pt x="144" y="632"/>
                  </a:cubicBezTo>
                  <a:cubicBezTo>
                    <a:pt x="140" y="617"/>
                    <a:pt x="141" y="601"/>
                    <a:pt x="140" y="585"/>
                  </a:cubicBezTo>
                  <a:cubicBezTo>
                    <a:pt x="140" y="559"/>
                    <a:pt x="140" y="533"/>
                    <a:pt x="140" y="507"/>
                  </a:cubicBezTo>
                  <a:cubicBezTo>
                    <a:pt x="140" y="501"/>
                    <a:pt x="142" y="495"/>
                    <a:pt x="143" y="489"/>
                  </a:cubicBezTo>
                  <a:cubicBezTo>
                    <a:pt x="143" y="481"/>
                    <a:pt x="145" y="472"/>
                    <a:pt x="130" y="475"/>
                  </a:cubicBezTo>
                  <a:cubicBezTo>
                    <a:pt x="131" y="489"/>
                    <a:pt x="132" y="504"/>
                    <a:pt x="132" y="518"/>
                  </a:cubicBezTo>
                  <a:cubicBezTo>
                    <a:pt x="132" y="554"/>
                    <a:pt x="131" y="590"/>
                    <a:pt x="130" y="626"/>
                  </a:cubicBezTo>
                  <a:cubicBezTo>
                    <a:pt x="129" y="638"/>
                    <a:pt x="125" y="650"/>
                    <a:pt x="125" y="663"/>
                  </a:cubicBezTo>
                  <a:cubicBezTo>
                    <a:pt x="126" y="694"/>
                    <a:pt x="129" y="725"/>
                    <a:pt x="130" y="757"/>
                  </a:cubicBezTo>
                  <a:cubicBezTo>
                    <a:pt x="130" y="781"/>
                    <a:pt x="130" y="805"/>
                    <a:pt x="130" y="829"/>
                  </a:cubicBezTo>
                  <a:cubicBezTo>
                    <a:pt x="130" y="841"/>
                    <a:pt x="132" y="852"/>
                    <a:pt x="132" y="864"/>
                  </a:cubicBezTo>
                  <a:cubicBezTo>
                    <a:pt x="132" y="875"/>
                    <a:pt x="131" y="887"/>
                    <a:pt x="130" y="899"/>
                  </a:cubicBezTo>
                  <a:cubicBezTo>
                    <a:pt x="129" y="901"/>
                    <a:pt x="124" y="906"/>
                    <a:pt x="123" y="905"/>
                  </a:cubicBezTo>
                  <a:cubicBezTo>
                    <a:pt x="111" y="901"/>
                    <a:pt x="99" y="909"/>
                    <a:pt x="87" y="903"/>
                  </a:cubicBezTo>
                  <a:cubicBezTo>
                    <a:pt x="85" y="902"/>
                    <a:pt x="82" y="901"/>
                    <a:pt x="81" y="899"/>
                  </a:cubicBezTo>
                  <a:cubicBezTo>
                    <a:pt x="80" y="897"/>
                    <a:pt x="83" y="895"/>
                    <a:pt x="85" y="893"/>
                  </a:cubicBezTo>
                  <a:cubicBezTo>
                    <a:pt x="92" y="885"/>
                    <a:pt x="103" y="879"/>
                    <a:pt x="105" y="870"/>
                  </a:cubicBezTo>
                  <a:cubicBezTo>
                    <a:pt x="110" y="855"/>
                    <a:pt x="108" y="838"/>
                    <a:pt x="103" y="822"/>
                  </a:cubicBezTo>
                  <a:cubicBezTo>
                    <a:pt x="91" y="782"/>
                    <a:pt x="79" y="742"/>
                    <a:pt x="70" y="701"/>
                  </a:cubicBezTo>
                  <a:cubicBezTo>
                    <a:pt x="66" y="686"/>
                    <a:pt x="66" y="668"/>
                    <a:pt x="70" y="653"/>
                  </a:cubicBezTo>
                  <a:cubicBezTo>
                    <a:pt x="79" y="624"/>
                    <a:pt x="70" y="598"/>
                    <a:pt x="64" y="570"/>
                  </a:cubicBezTo>
                  <a:cubicBezTo>
                    <a:pt x="57" y="538"/>
                    <a:pt x="50" y="506"/>
                    <a:pt x="44" y="474"/>
                  </a:cubicBezTo>
                  <a:cubicBezTo>
                    <a:pt x="41" y="459"/>
                    <a:pt x="43" y="413"/>
                    <a:pt x="46" y="404"/>
                  </a:cubicBezTo>
                  <a:cubicBezTo>
                    <a:pt x="50" y="395"/>
                    <a:pt x="60" y="382"/>
                    <a:pt x="67" y="367"/>
                  </a:cubicBezTo>
                  <a:cubicBezTo>
                    <a:pt x="71" y="359"/>
                    <a:pt x="73" y="350"/>
                    <a:pt x="74" y="341"/>
                  </a:cubicBezTo>
                  <a:cubicBezTo>
                    <a:pt x="74" y="330"/>
                    <a:pt x="71" y="319"/>
                    <a:pt x="69" y="308"/>
                  </a:cubicBezTo>
                  <a:cubicBezTo>
                    <a:pt x="67" y="297"/>
                    <a:pt x="66" y="287"/>
                    <a:pt x="64" y="277"/>
                  </a:cubicBezTo>
                  <a:cubicBezTo>
                    <a:pt x="62" y="267"/>
                    <a:pt x="60" y="257"/>
                    <a:pt x="58" y="247"/>
                  </a:cubicBezTo>
                  <a:cubicBezTo>
                    <a:pt x="62" y="301"/>
                    <a:pt x="62" y="355"/>
                    <a:pt x="39" y="407"/>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8" name="Freeform 11"/>
            <p:cNvSpPr>
              <a:spLocks/>
            </p:cNvSpPr>
            <p:nvPr/>
          </p:nvSpPr>
          <p:spPr bwMode="auto">
            <a:xfrm>
              <a:off x="8633235" y="2252837"/>
              <a:ext cx="157865" cy="429079"/>
            </a:xfrm>
            <a:custGeom>
              <a:avLst/>
              <a:gdLst>
                <a:gd name="T0" fmla="*/ 109 w 184"/>
                <a:gd name="T1" fmla="*/ 499 h 500"/>
                <a:gd name="T2" fmla="*/ 91 w 184"/>
                <a:gd name="T3" fmla="*/ 281 h 500"/>
                <a:gd name="T4" fmla="*/ 87 w 184"/>
                <a:gd name="T5" fmla="*/ 307 h 500"/>
                <a:gd name="T6" fmla="*/ 73 w 184"/>
                <a:gd name="T7" fmla="*/ 470 h 500"/>
                <a:gd name="T8" fmla="*/ 76 w 184"/>
                <a:gd name="T9" fmla="*/ 492 h 500"/>
                <a:gd name="T10" fmla="*/ 71 w 184"/>
                <a:gd name="T11" fmla="*/ 499 h 500"/>
                <a:gd name="T12" fmla="*/ 35 w 184"/>
                <a:gd name="T13" fmla="*/ 495 h 500"/>
                <a:gd name="T14" fmla="*/ 49 w 184"/>
                <a:gd name="T15" fmla="*/ 457 h 500"/>
                <a:gd name="T16" fmla="*/ 46 w 184"/>
                <a:gd name="T17" fmla="*/ 442 h 500"/>
                <a:gd name="T18" fmla="*/ 40 w 184"/>
                <a:gd name="T19" fmla="*/ 379 h 500"/>
                <a:gd name="T20" fmla="*/ 40 w 184"/>
                <a:gd name="T21" fmla="*/ 336 h 500"/>
                <a:gd name="T22" fmla="*/ 39 w 184"/>
                <a:gd name="T23" fmla="*/ 303 h 500"/>
                <a:gd name="T24" fmla="*/ 41 w 184"/>
                <a:gd name="T25" fmla="*/ 205 h 500"/>
                <a:gd name="T26" fmla="*/ 40 w 184"/>
                <a:gd name="T27" fmla="*/ 182 h 500"/>
                <a:gd name="T28" fmla="*/ 36 w 184"/>
                <a:gd name="T29" fmla="*/ 210 h 500"/>
                <a:gd name="T30" fmla="*/ 25 w 184"/>
                <a:gd name="T31" fmla="*/ 266 h 500"/>
                <a:gd name="T32" fmla="*/ 25 w 184"/>
                <a:gd name="T33" fmla="*/ 298 h 500"/>
                <a:gd name="T34" fmla="*/ 21 w 184"/>
                <a:gd name="T35" fmla="*/ 290 h 500"/>
                <a:gd name="T36" fmla="*/ 20 w 184"/>
                <a:gd name="T37" fmla="*/ 304 h 500"/>
                <a:gd name="T38" fmla="*/ 3 w 184"/>
                <a:gd name="T39" fmla="*/ 297 h 500"/>
                <a:gd name="T40" fmla="*/ 5 w 184"/>
                <a:gd name="T41" fmla="*/ 275 h 500"/>
                <a:gd name="T42" fmla="*/ 13 w 184"/>
                <a:gd name="T43" fmla="*/ 211 h 500"/>
                <a:gd name="T44" fmla="*/ 18 w 184"/>
                <a:gd name="T45" fmla="*/ 147 h 500"/>
                <a:gd name="T46" fmla="*/ 49 w 184"/>
                <a:gd name="T47" fmla="*/ 102 h 500"/>
                <a:gd name="T48" fmla="*/ 65 w 184"/>
                <a:gd name="T49" fmla="*/ 71 h 500"/>
                <a:gd name="T50" fmla="*/ 68 w 184"/>
                <a:gd name="T51" fmla="*/ 8 h 500"/>
                <a:gd name="T52" fmla="*/ 128 w 184"/>
                <a:gd name="T53" fmla="*/ 21 h 500"/>
                <a:gd name="T54" fmla="*/ 112 w 184"/>
                <a:gd name="T55" fmla="*/ 89 h 500"/>
                <a:gd name="T56" fmla="*/ 149 w 184"/>
                <a:gd name="T57" fmla="*/ 108 h 500"/>
                <a:gd name="T58" fmla="*/ 167 w 184"/>
                <a:gd name="T59" fmla="*/ 139 h 500"/>
                <a:gd name="T60" fmla="*/ 171 w 184"/>
                <a:gd name="T61" fmla="*/ 201 h 500"/>
                <a:gd name="T62" fmla="*/ 175 w 184"/>
                <a:gd name="T63" fmla="*/ 239 h 500"/>
                <a:gd name="T64" fmla="*/ 181 w 184"/>
                <a:gd name="T65" fmla="*/ 280 h 500"/>
                <a:gd name="T66" fmla="*/ 167 w 184"/>
                <a:gd name="T67" fmla="*/ 304 h 500"/>
                <a:gd name="T68" fmla="*/ 166 w 184"/>
                <a:gd name="T69" fmla="*/ 288 h 500"/>
                <a:gd name="T70" fmla="*/ 163 w 184"/>
                <a:gd name="T71" fmla="*/ 295 h 500"/>
                <a:gd name="T72" fmla="*/ 162 w 184"/>
                <a:gd name="T73" fmla="*/ 295 h 500"/>
                <a:gd name="T74" fmla="*/ 161 w 184"/>
                <a:gd name="T75" fmla="*/ 295 h 500"/>
                <a:gd name="T76" fmla="*/ 161 w 184"/>
                <a:gd name="T77" fmla="*/ 294 h 500"/>
                <a:gd name="T78" fmla="*/ 146 w 184"/>
                <a:gd name="T79" fmla="*/ 203 h 500"/>
                <a:gd name="T80" fmla="*/ 146 w 184"/>
                <a:gd name="T81" fmla="*/ 245 h 500"/>
                <a:gd name="T82" fmla="*/ 145 w 184"/>
                <a:gd name="T83" fmla="*/ 322 h 500"/>
                <a:gd name="T84" fmla="*/ 144 w 184"/>
                <a:gd name="T85" fmla="*/ 378 h 500"/>
                <a:gd name="T86" fmla="*/ 142 w 184"/>
                <a:gd name="T87" fmla="*/ 426 h 500"/>
                <a:gd name="T88" fmla="*/ 134 w 184"/>
                <a:gd name="T89" fmla="*/ 468 h 500"/>
                <a:gd name="T90" fmla="*/ 145 w 184"/>
                <a:gd name="T91" fmla="*/ 495 h 500"/>
                <a:gd name="T92" fmla="*/ 109 w 184"/>
                <a:gd name="T9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500">
                  <a:moveTo>
                    <a:pt x="109" y="500"/>
                  </a:moveTo>
                  <a:cubicBezTo>
                    <a:pt x="109" y="499"/>
                    <a:pt x="109" y="499"/>
                    <a:pt x="109" y="499"/>
                  </a:cubicBezTo>
                  <a:cubicBezTo>
                    <a:pt x="111" y="418"/>
                    <a:pt x="100" y="340"/>
                    <a:pt x="91" y="281"/>
                  </a:cubicBezTo>
                  <a:cubicBezTo>
                    <a:pt x="91" y="281"/>
                    <a:pt x="91" y="281"/>
                    <a:pt x="91" y="281"/>
                  </a:cubicBezTo>
                  <a:cubicBezTo>
                    <a:pt x="90" y="282"/>
                    <a:pt x="89" y="282"/>
                    <a:pt x="89" y="283"/>
                  </a:cubicBezTo>
                  <a:cubicBezTo>
                    <a:pt x="88" y="291"/>
                    <a:pt x="87" y="299"/>
                    <a:pt x="87" y="307"/>
                  </a:cubicBezTo>
                  <a:cubicBezTo>
                    <a:pt x="84" y="333"/>
                    <a:pt x="81" y="360"/>
                    <a:pt x="79" y="386"/>
                  </a:cubicBezTo>
                  <a:cubicBezTo>
                    <a:pt x="76" y="416"/>
                    <a:pt x="74" y="445"/>
                    <a:pt x="73" y="470"/>
                  </a:cubicBezTo>
                  <a:cubicBezTo>
                    <a:pt x="73" y="474"/>
                    <a:pt x="74" y="478"/>
                    <a:pt x="75" y="482"/>
                  </a:cubicBezTo>
                  <a:cubicBezTo>
                    <a:pt x="75" y="485"/>
                    <a:pt x="76" y="488"/>
                    <a:pt x="76" y="492"/>
                  </a:cubicBezTo>
                  <a:cubicBezTo>
                    <a:pt x="76" y="493"/>
                    <a:pt x="74" y="497"/>
                    <a:pt x="73" y="498"/>
                  </a:cubicBezTo>
                  <a:cubicBezTo>
                    <a:pt x="72" y="498"/>
                    <a:pt x="72" y="499"/>
                    <a:pt x="71" y="499"/>
                  </a:cubicBezTo>
                  <a:cubicBezTo>
                    <a:pt x="60" y="498"/>
                    <a:pt x="48" y="497"/>
                    <a:pt x="36" y="495"/>
                  </a:cubicBezTo>
                  <a:cubicBezTo>
                    <a:pt x="35" y="495"/>
                    <a:pt x="35" y="495"/>
                    <a:pt x="35" y="495"/>
                  </a:cubicBezTo>
                  <a:cubicBezTo>
                    <a:pt x="36" y="494"/>
                    <a:pt x="36" y="494"/>
                    <a:pt x="36" y="494"/>
                  </a:cubicBezTo>
                  <a:cubicBezTo>
                    <a:pt x="54" y="483"/>
                    <a:pt x="51" y="470"/>
                    <a:pt x="49" y="457"/>
                  </a:cubicBezTo>
                  <a:cubicBezTo>
                    <a:pt x="48" y="455"/>
                    <a:pt x="48" y="453"/>
                    <a:pt x="48" y="451"/>
                  </a:cubicBezTo>
                  <a:cubicBezTo>
                    <a:pt x="47" y="448"/>
                    <a:pt x="47" y="445"/>
                    <a:pt x="46" y="442"/>
                  </a:cubicBezTo>
                  <a:cubicBezTo>
                    <a:pt x="43" y="426"/>
                    <a:pt x="40" y="409"/>
                    <a:pt x="39" y="392"/>
                  </a:cubicBezTo>
                  <a:cubicBezTo>
                    <a:pt x="38" y="387"/>
                    <a:pt x="39" y="383"/>
                    <a:pt x="40" y="379"/>
                  </a:cubicBezTo>
                  <a:cubicBezTo>
                    <a:pt x="40" y="375"/>
                    <a:pt x="41" y="372"/>
                    <a:pt x="41" y="368"/>
                  </a:cubicBezTo>
                  <a:cubicBezTo>
                    <a:pt x="41" y="357"/>
                    <a:pt x="41" y="346"/>
                    <a:pt x="40" y="336"/>
                  </a:cubicBezTo>
                  <a:cubicBezTo>
                    <a:pt x="40" y="331"/>
                    <a:pt x="40" y="327"/>
                    <a:pt x="40" y="323"/>
                  </a:cubicBezTo>
                  <a:cubicBezTo>
                    <a:pt x="40" y="316"/>
                    <a:pt x="39" y="309"/>
                    <a:pt x="39" y="303"/>
                  </a:cubicBezTo>
                  <a:cubicBezTo>
                    <a:pt x="39" y="288"/>
                    <a:pt x="38" y="273"/>
                    <a:pt x="38" y="258"/>
                  </a:cubicBezTo>
                  <a:cubicBezTo>
                    <a:pt x="39" y="241"/>
                    <a:pt x="40" y="222"/>
                    <a:pt x="41" y="205"/>
                  </a:cubicBezTo>
                  <a:cubicBezTo>
                    <a:pt x="41" y="197"/>
                    <a:pt x="42" y="190"/>
                    <a:pt x="42" y="182"/>
                  </a:cubicBezTo>
                  <a:cubicBezTo>
                    <a:pt x="40" y="182"/>
                    <a:pt x="40" y="182"/>
                    <a:pt x="40" y="182"/>
                  </a:cubicBezTo>
                  <a:cubicBezTo>
                    <a:pt x="40" y="185"/>
                    <a:pt x="40" y="187"/>
                    <a:pt x="39" y="190"/>
                  </a:cubicBezTo>
                  <a:cubicBezTo>
                    <a:pt x="39" y="197"/>
                    <a:pt x="38" y="203"/>
                    <a:pt x="36" y="210"/>
                  </a:cubicBezTo>
                  <a:cubicBezTo>
                    <a:pt x="35" y="217"/>
                    <a:pt x="34" y="224"/>
                    <a:pt x="32" y="231"/>
                  </a:cubicBezTo>
                  <a:cubicBezTo>
                    <a:pt x="30" y="243"/>
                    <a:pt x="27" y="254"/>
                    <a:pt x="25" y="266"/>
                  </a:cubicBezTo>
                  <a:cubicBezTo>
                    <a:pt x="24" y="273"/>
                    <a:pt x="25" y="280"/>
                    <a:pt x="25" y="287"/>
                  </a:cubicBezTo>
                  <a:cubicBezTo>
                    <a:pt x="25" y="291"/>
                    <a:pt x="25" y="295"/>
                    <a:pt x="25" y="298"/>
                  </a:cubicBezTo>
                  <a:cubicBezTo>
                    <a:pt x="25" y="301"/>
                    <a:pt x="25" y="301"/>
                    <a:pt x="25" y="301"/>
                  </a:cubicBezTo>
                  <a:cubicBezTo>
                    <a:pt x="21" y="290"/>
                    <a:pt x="21" y="290"/>
                    <a:pt x="21" y="290"/>
                  </a:cubicBezTo>
                  <a:cubicBezTo>
                    <a:pt x="20" y="290"/>
                    <a:pt x="20" y="290"/>
                    <a:pt x="20" y="290"/>
                  </a:cubicBezTo>
                  <a:cubicBezTo>
                    <a:pt x="20" y="304"/>
                    <a:pt x="20" y="304"/>
                    <a:pt x="20" y="304"/>
                  </a:cubicBezTo>
                  <a:cubicBezTo>
                    <a:pt x="19" y="304"/>
                    <a:pt x="19" y="304"/>
                    <a:pt x="19" y="304"/>
                  </a:cubicBezTo>
                  <a:cubicBezTo>
                    <a:pt x="10" y="302"/>
                    <a:pt x="5" y="300"/>
                    <a:pt x="3" y="297"/>
                  </a:cubicBezTo>
                  <a:cubicBezTo>
                    <a:pt x="0" y="293"/>
                    <a:pt x="0" y="289"/>
                    <a:pt x="2" y="283"/>
                  </a:cubicBezTo>
                  <a:cubicBezTo>
                    <a:pt x="3" y="280"/>
                    <a:pt x="4" y="278"/>
                    <a:pt x="5" y="275"/>
                  </a:cubicBezTo>
                  <a:cubicBezTo>
                    <a:pt x="7" y="270"/>
                    <a:pt x="9" y="265"/>
                    <a:pt x="9" y="260"/>
                  </a:cubicBezTo>
                  <a:cubicBezTo>
                    <a:pt x="8" y="243"/>
                    <a:pt x="11" y="227"/>
                    <a:pt x="13" y="211"/>
                  </a:cubicBezTo>
                  <a:cubicBezTo>
                    <a:pt x="15" y="203"/>
                    <a:pt x="16" y="195"/>
                    <a:pt x="17" y="187"/>
                  </a:cubicBezTo>
                  <a:cubicBezTo>
                    <a:pt x="18" y="174"/>
                    <a:pt x="18" y="160"/>
                    <a:pt x="18" y="147"/>
                  </a:cubicBezTo>
                  <a:cubicBezTo>
                    <a:pt x="17" y="141"/>
                    <a:pt x="17" y="135"/>
                    <a:pt x="17" y="129"/>
                  </a:cubicBezTo>
                  <a:cubicBezTo>
                    <a:pt x="17" y="113"/>
                    <a:pt x="28" y="104"/>
                    <a:pt x="49" y="102"/>
                  </a:cubicBezTo>
                  <a:cubicBezTo>
                    <a:pt x="58" y="101"/>
                    <a:pt x="68" y="99"/>
                    <a:pt x="71" y="94"/>
                  </a:cubicBezTo>
                  <a:cubicBezTo>
                    <a:pt x="77" y="87"/>
                    <a:pt x="75" y="79"/>
                    <a:pt x="65" y="71"/>
                  </a:cubicBezTo>
                  <a:cubicBezTo>
                    <a:pt x="56" y="63"/>
                    <a:pt x="51" y="50"/>
                    <a:pt x="52" y="37"/>
                  </a:cubicBezTo>
                  <a:cubicBezTo>
                    <a:pt x="53" y="25"/>
                    <a:pt x="58" y="14"/>
                    <a:pt x="68" y="8"/>
                  </a:cubicBezTo>
                  <a:cubicBezTo>
                    <a:pt x="74" y="3"/>
                    <a:pt x="83" y="0"/>
                    <a:pt x="93" y="0"/>
                  </a:cubicBezTo>
                  <a:cubicBezTo>
                    <a:pt x="109" y="0"/>
                    <a:pt x="123" y="8"/>
                    <a:pt x="128" y="21"/>
                  </a:cubicBezTo>
                  <a:cubicBezTo>
                    <a:pt x="136" y="43"/>
                    <a:pt x="132" y="62"/>
                    <a:pt x="116" y="78"/>
                  </a:cubicBezTo>
                  <a:cubicBezTo>
                    <a:pt x="113" y="82"/>
                    <a:pt x="111" y="85"/>
                    <a:pt x="112" y="89"/>
                  </a:cubicBezTo>
                  <a:cubicBezTo>
                    <a:pt x="114" y="94"/>
                    <a:pt x="118" y="98"/>
                    <a:pt x="123" y="100"/>
                  </a:cubicBezTo>
                  <a:cubicBezTo>
                    <a:pt x="131" y="103"/>
                    <a:pt x="140" y="107"/>
                    <a:pt x="149" y="108"/>
                  </a:cubicBezTo>
                  <a:cubicBezTo>
                    <a:pt x="162" y="110"/>
                    <a:pt x="168" y="116"/>
                    <a:pt x="167" y="128"/>
                  </a:cubicBezTo>
                  <a:cubicBezTo>
                    <a:pt x="167" y="132"/>
                    <a:pt x="167" y="135"/>
                    <a:pt x="167" y="139"/>
                  </a:cubicBezTo>
                  <a:cubicBezTo>
                    <a:pt x="167" y="151"/>
                    <a:pt x="167" y="164"/>
                    <a:pt x="168" y="176"/>
                  </a:cubicBezTo>
                  <a:cubicBezTo>
                    <a:pt x="168" y="184"/>
                    <a:pt x="170" y="193"/>
                    <a:pt x="171" y="201"/>
                  </a:cubicBezTo>
                  <a:cubicBezTo>
                    <a:pt x="172" y="208"/>
                    <a:pt x="174" y="215"/>
                    <a:pt x="174" y="221"/>
                  </a:cubicBezTo>
                  <a:cubicBezTo>
                    <a:pt x="175" y="227"/>
                    <a:pt x="175" y="233"/>
                    <a:pt x="175" y="239"/>
                  </a:cubicBezTo>
                  <a:cubicBezTo>
                    <a:pt x="175" y="244"/>
                    <a:pt x="175" y="250"/>
                    <a:pt x="175" y="256"/>
                  </a:cubicBezTo>
                  <a:cubicBezTo>
                    <a:pt x="176" y="264"/>
                    <a:pt x="178" y="273"/>
                    <a:pt x="181" y="280"/>
                  </a:cubicBezTo>
                  <a:cubicBezTo>
                    <a:pt x="184" y="287"/>
                    <a:pt x="184" y="292"/>
                    <a:pt x="181" y="296"/>
                  </a:cubicBezTo>
                  <a:cubicBezTo>
                    <a:pt x="179" y="300"/>
                    <a:pt x="174" y="302"/>
                    <a:pt x="167" y="304"/>
                  </a:cubicBezTo>
                  <a:cubicBezTo>
                    <a:pt x="166" y="304"/>
                    <a:pt x="166" y="304"/>
                    <a:pt x="166" y="304"/>
                  </a:cubicBezTo>
                  <a:cubicBezTo>
                    <a:pt x="166" y="288"/>
                    <a:pt x="166" y="288"/>
                    <a:pt x="166" y="288"/>
                  </a:cubicBezTo>
                  <a:cubicBezTo>
                    <a:pt x="165" y="290"/>
                    <a:pt x="164" y="291"/>
                    <a:pt x="164" y="292"/>
                  </a:cubicBezTo>
                  <a:cubicBezTo>
                    <a:pt x="163" y="293"/>
                    <a:pt x="163" y="294"/>
                    <a:pt x="163" y="295"/>
                  </a:cubicBezTo>
                  <a:cubicBezTo>
                    <a:pt x="163" y="295"/>
                    <a:pt x="163" y="295"/>
                    <a:pt x="163" y="295"/>
                  </a:cubicBezTo>
                  <a:cubicBezTo>
                    <a:pt x="162" y="295"/>
                    <a:pt x="162" y="295"/>
                    <a:pt x="162" y="295"/>
                  </a:cubicBezTo>
                  <a:cubicBezTo>
                    <a:pt x="161" y="295"/>
                    <a:pt x="161" y="295"/>
                    <a:pt x="161" y="295"/>
                  </a:cubicBezTo>
                  <a:cubicBezTo>
                    <a:pt x="161" y="295"/>
                    <a:pt x="161" y="295"/>
                    <a:pt x="161" y="295"/>
                  </a:cubicBezTo>
                  <a:cubicBezTo>
                    <a:pt x="161" y="295"/>
                    <a:pt x="160" y="295"/>
                    <a:pt x="160" y="295"/>
                  </a:cubicBezTo>
                  <a:cubicBezTo>
                    <a:pt x="161" y="294"/>
                    <a:pt x="161" y="294"/>
                    <a:pt x="161" y="294"/>
                  </a:cubicBezTo>
                  <a:cubicBezTo>
                    <a:pt x="157" y="275"/>
                    <a:pt x="154" y="256"/>
                    <a:pt x="151" y="238"/>
                  </a:cubicBezTo>
                  <a:cubicBezTo>
                    <a:pt x="150" y="226"/>
                    <a:pt x="148" y="215"/>
                    <a:pt x="146" y="203"/>
                  </a:cubicBezTo>
                  <a:cubicBezTo>
                    <a:pt x="146" y="202"/>
                    <a:pt x="146" y="202"/>
                    <a:pt x="146" y="202"/>
                  </a:cubicBezTo>
                  <a:cubicBezTo>
                    <a:pt x="146" y="216"/>
                    <a:pt x="145" y="231"/>
                    <a:pt x="146" y="245"/>
                  </a:cubicBezTo>
                  <a:cubicBezTo>
                    <a:pt x="146" y="248"/>
                    <a:pt x="147" y="251"/>
                    <a:pt x="147" y="255"/>
                  </a:cubicBezTo>
                  <a:cubicBezTo>
                    <a:pt x="148" y="277"/>
                    <a:pt x="150" y="299"/>
                    <a:pt x="145" y="322"/>
                  </a:cubicBezTo>
                  <a:cubicBezTo>
                    <a:pt x="143" y="334"/>
                    <a:pt x="143" y="347"/>
                    <a:pt x="144" y="360"/>
                  </a:cubicBezTo>
                  <a:cubicBezTo>
                    <a:pt x="144" y="366"/>
                    <a:pt x="144" y="372"/>
                    <a:pt x="144" y="378"/>
                  </a:cubicBezTo>
                  <a:cubicBezTo>
                    <a:pt x="144" y="382"/>
                    <a:pt x="144" y="385"/>
                    <a:pt x="144" y="389"/>
                  </a:cubicBezTo>
                  <a:cubicBezTo>
                    <a:pt x="144" y="401"/>
                    <a:pt x="144" y="414"/>
                    <a:pt x="142" y="426"/>
                  </a:cubicBezTo>
                  <a:cubicBezTo>
                    <a:pt x="141" y="432"/>
                    <a:pt x="140" y="439"/>
                    <a:pt x="138" y="445"/>
                  </a:cubicBezTo>
                  <a:cubicBezTo>
                    <a:pt x="136" y="452"/>
                    <a:pt x="134" y="460"/>
                    <a:pt x="134" y="468"/>
                  </a:cubicBezTo>
                  <a:cubicBezTo>
                    <a:pt x="134" y="474"/>
                    <a:pt x="137" y="480"/>
                    <a:pt x="141" y="486"/>
                  </a:cubicBezTo>
                  <a:cubicBezTo>
                    <a:pt x="142" y="489"/>
                    <a:pt x="144" y="492"/>
                    <a:pt x="145" y="495"/>
                  </a:cubicBezTo>
                  <a:cubicBezTo>
                    <a:pt x="146" y="496"/>
                    <a:pt x="146" y="496"/>
                    <a:pt x="146" y="496"/>
                  </a:cubicBezTo>
                  <a:lnTo>
                    <a:pt x="109" y="50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0" name="Freeform 6"/>
            <p:cNvSpPr>
              <a:spLocks/>
            </p:cNvSpPr>
            <p:nvPr/>
          </p:nvSpPr>
          <p:spPr bwMode="auto">
            <a:xfrm>
              <a:off x="7576878" y="1902690"/>
              <a:ext cx="233126" cy="781062"/>
            </a:xfrm>
            <a:custGeom>
              <a:avLst/>
              <a:gdLst>
                <a:gd name="T0" fmla="*/ 35 w 272"/>
                <a:gd name="T1" fmla="*/ 441 h 910"/>
                <a:gd name="T2" fmla="*/ 34 w 272"/>
                <a:gd name="T3" fmla="*/ 493 h 910"/>
                <a:gd name="T4" fmla="*/ 28 w 272"/>
                <a:gd name="T5" fmla="*/ 498 h 910"/>
                <a:gd name="T6" fmla="*/ 4 w 272"/>
                <a:gd name="T7" fmla="*/ 499 h 910"/>
                <a:gd name="T8" fmla="*/ 15 w 272"/>
                <a:gd name="T9" fmla="*/ 369 h 910"/>
                <a:gd name="T10" fmla="*/ 26 w 272"/>
                <a:gd name="T11" fmla="*/ 271 h 910"/>
                <a:gd name="T12" fmla="*/ 51 w 272"/>
                <a:gd name="T13" fmla="*/ 173 h 910"/>
                <a:gd name="T14" fmla="*/ 88 w 272"/>
                <a:gd name="T15" fmla="*/ 103 h 910"/>
                <a:gd name="T16" fmla="*/ 88 w 272"/>
                <a:gd name="T17" fmla="*/ 44 h 910"/>
                <a:gd name="T18" fmla="*/ 173 w 272"/>
                <a:gd name="T19" fmla="*/ 16 h 910"/>
                <a:gd name="T20" fmla="*/ 189 w 272"/>
                <a:gd name="T21" fmla="*/ 104 h 910"/>
                <a:gd name="T22" fmla="*/ 194 w 272"/>
                <a:gd name="T23" fmla="*/ 165 h 910"/>
                <a:gd name="T24" fmla="*/ 245 w 272"/>
                <a:gd name="T25" fmla="*/ 196 h 910"/>
                <a:gd name="T26" fmla="*/ 256 w 272"/>
                <a:gd name="T27" fmla="*/ 361 h 910"/>
                <a:gd name="T28" fmla="*/ 261 w 272"/>
                <a:gd name="T29" fmla="*/ 452 h 910"/>
                <a:gd name="T30" fmla="*/ 271 w 272"/>
                <a:gd name="T31" fmla="*/ 515 h 910"/>
                <a:gd name="T32" fmla="*/ 244 w 272"/>
                <a:gd name="T33" fmla="*/ 539 h 910"/>
                <a:gd name="T34" fmla="*/ 243 w 272"/>
                <a:gd name="T35" fmla="*/ 523 h 910"/>
                <a:gd name="T36" fmla="*/ 236 w 272"/>
                <a:gd name="T37" fmla="*/ 423 h 910"/>
                <a:gd name="T38" fmla="*/ 214 w 272"/>
                <a:gd name="T39" fmla="*/ 276 h 910"/>
                <a:gd name="T40" fmla="*/ 200 w 272"/>
                <a:gd name="T41" fmla="*/ 322 h 910"/>
                <a:gd name="T42" fmla="*/ 223 w 272"/>
                <a:gd name="T43" fmla="*/ 512 h 910"/>
                <a:gd name="T44" fmla="*/ 204 w 272"/>
                <a:gd name="T45" fmla="*/ 662 h 910"/>
                <a:gd name="T46" fmla="*/ 167 w 272"/>
                <a:gd name="T47" fmla="*/ 829 h 910"/>
                <a:gd name="T48" fmla="*/ 195 w 272"/>
                <a:gd name="T49" fmla="*/ 899 h 910"/>
                <a:gd name="T50" fmla="*/ 143 w 272"/>
                <a:gd name="T51" fmla="*/ 831 h 910"/>
                <a:gd name="T52" fmla="*/ 143 w 272"/>
                <a:gd name="T53" fmla="*/ 684 h 910"/>
                <a:gd name="T54" fmla="*/ 140 w 272"/>
                <a:gd name="T55" fmla="*/ 585 h 910"/>
                <a:gd name="T56" fmla="*/ 143 w 272"/>
                <a:gd name="T57" fmla="*/ 489 h 910"/>
                <a:gd name="T58" fmla="*/ 132 w 272"/>
                <a:gd name="T59" fmla="*/ 518 h 910"/>
                <a:gd name="T60" fmla="*/ 125 w 272"/>
                <a:gd name="T61" fmla="*/ 663 h 910"/>
                <a:gd name="T62" fmla="*/ 130 w 272"/>
                <a:gd name="T63" fmla="*/ 829 h 910"/>
                <a:gd name="T64" fmla="*/ 130 w 272"/>
                <a:gd name="T65" fmla="*/ 899 h 910"/>
                <a:gd name="T66" fmla="*/ 87 w 272"/>
                <a:gd name="T67" fmla="*/ 903 h 910"/>
                <a:gd name="T68" fmla="*/ 85 w 272"/>
                <a:gd name="T69" fmla="*/ 893 h 910"/>
                <a:gd name="T70" fmla="*/ 103 w 272"/>
                <a:gd name="T71" fmla="*/ 822 h 910"/>
                <a:gd name="T72" fmla="*/ 70 w 272"/>
                <a:gd name="T73" fmla="*/ 653 h 910"/>
                <a:gd name="T74" fmla="*/ 44 w 272"/>
                <a:gd name="T75" fmla="*/ 474 h 910"/>
                <a:gd name="T76" fmla="*/ 67 w 272"/>
                <a:gd name="T77" fmla="*/ 367 h 910"/>
                <a:gd name="T78" fmla="*/ 69 w 272"/>
                <a:gd name="T79" fmla="*/ 308 h 910"/>
                <a:gd name="T80" fmla="*/ 58 w 272"/>
                <a:gd name="T81" fmla="*/ 24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2" h="910">
                  <a:moveTo>
                    <a:pt x="35" y="428"/>
                  </a:moveTo>
                  <a:cubicBezTo>
                    <a:pt x="35" y="433"/>
                    <a:pt x="36" y="437"/>
                    <a:pt x="35" y="441"/>
                  </a:cubicBezTo>
                  <a:cubicBezTo>
                    <a:pt x="34" y="452"/>
                    <a:pt x="32" y="463"/>
                    <a:pt x="31" y="473"/>
                  </a:cubicBezTo>
                  <a:cubicBezTo>
                    <a:pt x="31" y="480"/>
                    <a:pt x="32" y="486"/>
                    <a:pt x="34" y="493"/>
                  </a:cubicBezTo>
                  <a:cubicBezTo>
                    <a:pt x="36" y="504"/>
                    <a:pt x="38" y="515"/>
                    <a:pt x="30" y="525"/>
                  </a:cubicBezTo>
                  <a:cubicBezTo>
                    <a:pt x="30" y="516"/>
                    <a:pt x="29" y="508"/>
                    <a:pt x="28" y="498"/>
                  </a:cubicBezTo>
                  <a:cubicBezTo>
                    <a:pt x="17" y="510"/>
                    <a:pt x="18" y="518"/>
                    <a:pt x="29" y="542"/>
                  </a:cubicBezTo>
                  <a:cubicBezTo>
                    <a:pt x="11" y="535"/>
                    <a:pt x="0" y="519"/>
                    <a:pt x="4" y="499"/>
                  </a:cubicBezTo>
                  <a:cubicBezTo>
                    <a:pt x="6" y="490"/>
                    <a:pt x="3" y="480"/>
                    <a:pt x="4" y="471"/>
                  </a:cubicBezTo>
                  <a:cubicBezTo>
                    <a:pt x="11" y="437"/>
                    <a:pt x="17" y="403"/>
                    <a:pt x="15" y="369"/>
                  </a:cubicBezTo>
                  <a:cubicBezTo>
                    <a:pt x="15" y="364"/>
                    <a:pt x="17" y="359"/>
                    <a:pt x="19" y="354"/>
                  </a:cubicBezTo>
                  <a:cubicBezTo>
                    <a:pt x="27" y="327"/>
                    <a:pt x="28" y="299"/>
                    <a:pt x="26" y="271"/>
                  </a:cubicBezTo>
                  <a:cubicBezTo>
                    <a:pt x="24" y="244"/>
                    <a:pt x="26" y="218"/>
                    <a:pt x="29" y="191"/>
                  </a:cubicBezTo>
                  <a:cubicBezTo>
                    <a:pt x="30" y="181"/>
                    <a:pt x="38" y="174"/>
                    <a:pt x="51" y="173"/>
                  </a:cubicBezTo>
                  <a:cubicBezTo>
                    <a:pt x="87" y="168"/>
                    <a:pt x="119" y="149"/>
                    <a:pt x="114" y="108"/>
                  </a:cubicBezTo>
                  <a:cubicBezTo>
                    <a:pt x="113" y="127"/>
                    <a:pt x="96" y="122"/>
                    <a:pt x="88" y="103"/>
                  </a:cubicBezTo>
                  <a:cubicBezTo>
                    <a:pt x="87" y="96"/>
                    <a:pt x="85" y="92"/>
                    <a:pt x="85" y="86"/>
                  </a:cubicBezTo>
                  <a:cubicBezTo>
                    <a:pt x="86" y="72"/>
                    <a:pt x="87" y="58"/>
                    <a:pt x="88" y="44"/>
                  </a:cubicBezTo>
                  <a:cubicBezTo>
                    <a:pt x="89" y="25"/>
                    <a:pt x="100" y="9"/>
                    <a:pt x="119" y="5"/>
                  </a:cubicBezTo>
                  <a:cubicBezTo>
                    <a:pt x="139" y="1"/>
                    <a:pt x="159" y="0"/>
                    <a:pt x="173" y="16"/>
                  </a:cubicBezTo>
                  <a:cubicBezTo>
                    <a:pt x="180" y="24"/>
                    <a:pt x="183" y="34"/>
                    <a:pt x="184" y="44"/>
                  </a:cubicBezTo>
                  <a:cubicBezTo>
                    <a:pt x="187" y="63"/>
                    <a:pt x="187" y="82"/>
                    <a:pt x="189" y="104"/>
                  </a:cubicBezTo>
                  <a:cubicBezTo>
                    <a:pt x="183" y="135"/>
                    <a:pt x="160" y="116"/>
                    <a:pt x="161" y="107"/>
                  </a:cubicBezTo>
                  <a:cubicBezTo>
                    <a:pt x="155" y="132"/>
                    <a:pt x="169" y="156"/>
                    <a:pt x="194" y="165"/>
                  </a:cubicBezTo>
                  <a:cubicBezTo>
                    <a:pt x="204" y="169"/>
                    <a:pt x="215" y="171"/>
                    <a:pt x="226" y="173"/>
                  </a:cubicBezTo>
                  <a:cubicBezTo>
                    <a:pt x="236" y="175"/>
                    <a:pt x="245" y="185"/>
                    <a:pt x="245" y="196"/>
                  </a:cubicBezTo>
                  <a:cubicBezTo>
                    <a:pt x="246" y="237"/>
                    <a:pt x="246" y="278"/>
                    <a:pt x="248" y="319"/>
                  </a:cubicBezTo>
                  <a:cubicBezTo>
                    <a:pt x="249" y="333"/>
                    <a:pt x="252" y="348"/>
                    <a:pt x="256" y="361"/>
                  </a:cubicBezTo>
                  <a:cubicBezTo>
                    <a:pt x="261" y="383"/>
                    <a:pt x="262" y="404"/>
                    <a:pt x="259" y="426"/>
                  </a:cubicBezTo>
                  <a:cubicBezTo>
                    <a:pt x="257" y="434"/>
                    <a:pt x="259" y="444"/>
                    <a:pt x="261" y="452"/>
                  </a:cubicBezTo>
                  <a:cubicBezTo>
                    <a:pt x="264" y="468"/>
                    <a:pt x="268" y="484"/>
                    <a:pt x="271" y="500"/>
                  </a:cubicBezTo>
                  <a:cubicBezTo>
                    <a:pt x="271" y="515"/>
                    <a:pt x="271" y="515"/>
                    <a:pt x="271" y="515"/>
                  </a:cubicBezTo>
                  <a:cubicBezTo>
                    <a:pt x="272" y="536"/>
                    <a:pt x="253" y="531"/>
                    <a:pt x="246" y="541"/>
                  </a:cubicBezTo>
                  <a:cubicBezTo>
                    <a:pt x="244" y="540"/>
                    <a:pt x="246" y="540"/>
                    <a:pt x="244" y="539"/>
                  </a:cubicBezTo>
                  <a:cubicBezTo>
                    <a:pt x="257" y="527"/>
                    <a:pt x="253" y="513"/>
                    <a:pt x="246" y="499"/>
                  </a:cubicBezTo>
                  <a:cubicBezTo>
                    <a:pt x="245" y="507"/>
                    <a:pt x="244" y="516"/>
                    <a:pt x="243" y="523"/>
                  </a:cubicBezTo>
                  <a:cubicBezTo>
                    <a:pt x="236" y="514"/>
                    <a:pt x="233" y="512"/>
                    <a:pt x="241" y="490"/>
                  </a:cubicBezTo>
                  <a:cubicBezTo>
                    <a:pt x="249" y="466"/>
                    <a:pt x="241" y="445"/>
                    <a:pt x="236" y="423"/>
                  </a:cubicBezTo>
                  <a:cubicBezTo>
                    <a:pt x="230" y="398"/>
                    <a:pt x="221" y="374"/>
                    <a:pt x="217" y="349"/>
                  </a:cubicBezTo>
                  <a:cubicBezTo>
                    <a:pt x="213" y="325"/>
                    <a:pt x="214" y="300"/>
                    <a:pt x="214" y="276"/>
                  </a:cubicBezTo>
                  <a:cubicBezTo>
                    <a:pt x="213" y="268"/>
                    <a:pt x="214" y="261"/>
                    <a:pt x="212" y="253"/>
                  </a:cubicBezTo>
                  <a:cubicBezTo>
                    <a:pt x="208" y="276"/>
                    <a:pt x="206" y="299"/>
                    <a:pt x="200" y="322"/>
                  </a:cubicBezTo>
                  <a:cubicBezTo>
                    <a:pt x="192" y="351"/>
                    <a:pt x="208" y="374"/>
                    <a:pt x="218" y="399"/>
                  </a:cubicBezTo>
                  <a:cubicBezTo>
                    <a:pt x="233" y="436"/>
                    <a:pt x="234" y="473"/>
                    <a:pt x="223" y="512"/>
                  </a:cubicBezTo>
                  <a:cubicBezTo>
                    <a:pt x="214" y="546"/>
                    <a:pt x="205" y="581"/>
                    <a:pt x="198" y="616"/>
                  </a:cubicBezTo>
                  <a:cubicBezTo>
                    <a:pt x="196" y="631"/>
                    <a:pt x="200" y="647"/>
                    <a:pt x="204" y="662"/>
                  </a:cubicBezTo>
                  <a:cubicBezTo>
                    <a:pt x="209" y="684"/>
                    <a:pt x="203" y="705"/>
                    <a:pt x="197" y="725"/>
                  </a:cubicBezTo>
                  <a:cubicBezTo>
                    <a:pt x="188" y="760"/>
                    <a:pt x="177" y="794"/>
                    <a:pt x="167" y="829"/>
                  </a:cubicBezTo>
                  <a:cubicBezTo>
                    <a:pt x="163" y="846"/>
                    <a:pt x="161" y="865"/>
                    <a:pt x="173" y="881"/>
                  </a:cubicBezTo>
                  <a:cubicBezTo>
                    <a:pt x="178" y="888"/>
                    <a:pt x="187" y="892"/>
                    <a:pt x="195" y="899"/>
                  </a:cubicBezTo>
                  <a:cubicBezTo>
                    <a:pt x="179" y="910"/>
                    <a:pt x="161" y="902"/>
                    <a:pt x="143" y="906"/>
                  </a:cubicBezTo>
                  <a:cubicBezTo>
                    <a:pt x="143" y="880"/>
                    <a:pt x="143" y="856"/>
                    <a:pt x="143" y="831"/>
                  </a:cubicBezTo>
                  <a:cubicBezTo>
                    <a:pt x="142" y="794"/>
                    <a:pt x="141" y="757"/>
                    <a:pt x="141" y="721"/>
                  </a:cubicBezTo>
                  <a:cubicBezTo>
                    <a:pt x="140" y="708"/>
                    <a:pt x="142" y="696"/>
                    <a:pt x="143" y="684"/>
                  </a:cubicBezTo>
                  <a:cubicBezTo>
                    <a:pt x="146" y="666"/>
                    <a:pt x="148" y="650"/>
                    <a:pt x="144" y="632"/>
                  </a:cubicBezTo>
                  <a:cubicBezTo>
                    <a:pt x="140" y="617"/>
                    <a:pt x="141" y="601"/>
                    <a:pt x="140" y="585"/>
                  </a:cubicBezTo>
                  <a:cubicBezTo>
                    <a:pt x="140" y="559"/>
                    <a:pt x="140" y="533"/>
                    <a:pt x="140" y="507"/>
                  </a:cubicBezTo>
                  <a:cubicBezTo>
                    <a:pt x="140" y="501"/>
                    <a:pt x="142" y="495"/>
                    <a:pt x="143" y="489"/>
                  </a:cubicBezTo>
                  <a:cubicBezTo>
                    <a:pt x="143" y="481"/>
                    <a:pt x="145" y="472"/>
                    <a:pt x="130" y="475"/>
                  </a:cubicBezTo>
                  <a:cubicBezTo>
                    <a:pt x="131" y="489"/>
                    <a:pt x="132" y="504"/>
                    <a:pt x="132" y="518"/>
                  </a:cubicBezTo>
                  <a:cubicBezTo>
                    <a:pt x="132" y="554"/>
                    <a:pt x="131" y="590"/>
                    <a:pt x="130" y="626"/>
                  </a:cubicBezTo>
                  <a:cubicBezTo>
                    <a:pt x="129" y="638"/>
                    <a:pt x="125" y="650"/>
                    <a:pt x="125" y="663"/>
                  </a:cubicBezTo>
                  <a:cubicBezTo>
                    <a:pt x="126" y="694"/>
                    <a:pt x="129" y="725"/>
                    <a:pt x="130" y="757"/>
                  </a:cubicBezTo>
                  <a:cubicBezTo>
                    <a:pt x="130" y="781"/>
                    <a:pt x="130" y="805"/>
                    <a:pt x="130" y="829"/>
                  </a:cubicBezTo>
                  <a:cubicBezTo>
                    <a:pt x="130" y="841"/>
                    <a:pt x="132" y="852"/>
                    <a:pt x="132" y="864"/>
                  </a:cubicBezTo>
                  <a:cubicBezTo>
                    <a:pt x="132" y="875"/>
                    <a:pt x="131" y="887"/>
                    <a:pt x="130" y="899"/>
                  </a:cubicBezTo>
                  <a:cubicBezTo>
                    <a:pt x="129" y="901"/>
                    <a:pt x="124" y="906"/>
                    <a:pt x="123" y="905"/>
                  </a:cubicBezTo>
                  <a:cubicBezTo>
                    <a:pt x="111" y="901"/>
                    <a:pt x="99" y="909"/>
                    <a:pt x="87" y="903"/>
                  </a:cubicBezTo>
                  <a:cubicBezTo>
                    <a:pt x="85" y="902"/>
                    <a:pt x="82" y="901"/>
                    <a:pt x="81" y="899"/>
                  </a:cubicBezTo>
                  <a:cubicBezTo>
                    <a:pt x="80" y="897"/>
                    <a:pt x="83" y="895"/>
                    <a:pt x="85" y="893"/>
                  </a:cubicBezTo>
                  <a:cubicBezTo>
                    <a:pt x="92" y="885"/>
                    <a:pt x="103" y="879"/>
                    <a:pt x="105" y="870"/>
                  </a:cubicBezTo>
                  <a:cubicBezTo>
                    <a:pt x="110" y="855"/>
                    <a:pt x="108" y="838"/>
                    <a:pt x="103" y="822"/>
                  </a:cubicBezTo>
                  <a:cubicBezTo>
                    <a:pt x="91" y="782"/>
                    <a:pt x="79" y="742"/>
                    <a:pt x="70" y="701"/>
                  </a:cubicBezTo>
                  <a:cubicBezTo>
                    <a:pt x="66" y="686"/>
                    <a:pt x="66" y="668"/>
                    <a:pt x="70" y="653"/>
                  </a:cubicBezTo>
                  <a:cubicBezTo>
                    <a:pt x="79" y="624"/>
                    <a:pt x="70" y="598"/>
                    <a:pt x="64" y="570"/>
                  </a:cubicBezTo>
                  <a:cubicBezTo>
                    <a:pt x="57" y="538"/>
                    <a:pt x="50" y="506"/>
                    <a:pt x="44" y="474"/>
                  </a:cubicBezTo>
                  <a:cubicBezTo>
                    <a:pt x="41" y="459"/>
                    <a:pt x="43" y="413"/>
                    <a:pt x="46" y="404"/>
                  </a:cubicBezTo>
                  <a:cubicBezTo>
                    <a:pt x="50" y="395"/>
                    <a:pt x="60" y="382"/>
                    <a:pt x="67" y="367"/>
                  </a:cubicBezTo>
                  <a:cubicBezTo>
                    <a:pt x="71" y="359"/>
                    <a:pt x="73" y="350"/>
                    <a:pt x="74" y="341"/>
                  </a:cubicBezTo>
                  <a:cubicBezTo>
                    <a:pt x="74" y="330"/>
                    <a:pt x="71" y="319"/>
                    <a:pt x="69" y="308"/>
                  </a:cubicBezTo>
                  <a:cubicBezTo>
                    <a:pt x="67" y="297"/>
                    <a:pt x="66" y="287"/>
                    <a:pt x="64" y="277"/>
                  </a:cubicBezTo>
                  <a:cubicBezTo>
                    <a:pt x="62" y="267"/>
                    <a:pt x="60" y="257"/>
                    <a:pt x="58" y="247"/>
                  </a:cubicBezTo>
                  <a:cubicBezTo>
                    <a:pt x="62" y="301"/>
                    <a:pt x="62" y="355"/>
                    <a:pt x="39" y="407"/>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2" name="Freeform 11"/>
            <p:cNvSpPr>
              <a:spLocks/>
            </p:cNvSpPr>
            <p:nvPr/>
          </p:nvSpPr>
          <p:spPr bwMode="auto">
            <a:xfrm>
              <a:off x="7737496" y="2252837"/>
              <a:ext cx="157865" cy="429079"/>
            </a:xfrm>
            <a:custGeom>
              <a:avLst/>
              <a:gdLst>
                <a:gd name="T0" fmla="*/ 109 w 184"/>
                <a:gd name="T1" fmla="*/ 499 h 500"/>
                <a:gd name="T2" fmla="*/ 91 w 184"/>
                <a:gd name="T3" fmla="*/ 281 h 500"/>
                <a:gd name="T4" fmla="*/ 87 w 184"/>
                <a:gd name="T5" fmla="*/ 307 h 500"/>
                <a:gd name="T6" fmla="*/ 73 w 184"/>
                <a:gd name="T7" fmla="*/ 470 h 500"/>
                <a:gd name="T8" fmla="*/ 76 w 184"/>
                <a:gd name="T9" fmla="*/ 492 h 500"/>
                <a:gd name="T10" fmla="*/ 71 w 184"/>
                <a:gd name="T11" fmla="*/ 499 h 500"/>
                <a:gd name="T12" fmla="*/ 35 w 184"/>
                <a:gd name="T13" fmla="*/ 495 h 500"/>
                <a:gd name="T14" fmla="*/ 49 w 184"/>
                <a:gd name="T15" fmla="*/ 457 h 500"/>
                <a:gd name="T16" fmla="*/ 46 w 184"/>
                <a:gd name="T17" fmla="*/ 442 h 500"/>
                <a:gd name="T18" fmla="*/ 40 w 184"/>
                <a:gd name="T19" fmla="*/ 379 h 500"/>
                <a:gd name="T20" fmla="*/ 40 w 184"/>
                <a:gd name="T21" fmla="*/ 336 h 500"/>
                <a:gd name="T22" fmla="*/ 39 w 184"/>
                <a:gd name="T23" fmla="*/ 303 h 500"/>
                <a:gd name="T24" fmla="*/ 41 w 184"/>
                <a:gd name="T25" fmla="*/ 205 h 500"/>
                <a:gd name="T26" fmla="*/ 40 w 184"/>
                <a:gd name="T27" fmla="*/ 182 h 500"/>
                <a:gd name="T28" fmla="*/ 36 w 184"/>
                <a:gd name="T29" fmla="*/ 210 h 500"/>
                <a:gd name="T30" fmla="*/ 25 w 184"/>
                <a:gd name="T31" fmla="*/ 266 h 500"/>
                <a:gd name="T32" fmla="*/ 25 w 184"/>
                <a:gd name="T33" fmla="*/ 298 h 500"/>
                <a:gd name="T34" fmla="*/ 21 w 184"/>
                <a:gd name="T35" fmla="*/ 290 h 500"/>
                <a:gd name="T36" fmla="*/ 20 w 184"/>
                <a:gd name="T37" fmla="*/ 304 h 500"/>
                <a:gd name="T38" fmla="*/ 3 w 184"/>
                <a:gd name="T39" fmla="*/ 297 h 500"/>
                <a:gd name="T40" fmla="*/ 5 w 184"/>
                <a:gd name="T41" fmla="*/ 275 h 500"/>
                <a:gd name="T42" fmla="*/ 13 w 184"/>
                <a:gd name="T43" fmla="*/ 211 h 500"/>
                <a:gd name="T44" fmla="*/ 18 w 184"/>
                <a:gd name="T45" fmla="*/ 147 h 500"/>
                <a:gd name="T46" fmla="*/ 49 w 184"/>
                <a:gd name="T47" fmla="*/ 102 h 500"/>
                <a:gd name="T48" fmla="*/ 65 w 184"/>
                <a:gd name="T49" fmla="*/ 71 h 500"/>
                <a:gd name="T50" fmla="*/ 68 w 184"/>
                <a:gd name="T51" fmla="*/ 8 h 500"/>
                <a:gd name="T52" fmla="*/ 128 w 184"/>
                <a:gd name="T53" fmla="*/ 21 h 500"/>
                <a:gd name="T54" fmla="*/ 112 w 184"/>
                <a:gd name="T55" fmla="*/ 89 h 500"/>
                <a:gd name="T56" fmla="*/ 149 w 184"/>
                <a:gd name="T57" fmla="*/ 108 h 500"/>
                <a:gd name="T58" fmla="*/ 167 w 184"/>
                <a:gd name="T59" fmla="*/ 139 h 500"/>
                <a:gd name="T60" fmla="*/ 171 w 184"/>
                <a:gd name="T61" fmla="*/ 201 h 500"/>
                <a:gd name="T62" fmla="*/ 175 w 184"/>
                <a:gd name="T63" fmla="*/ 239 h 500"/>
                <a:gd name="T64" fmla="*/ 181 w 184"/>
                <a:gd name="T65" fmla="*/ 280 h 500"/>
                <a:gd name="T66" fmla="*/ 167 w 184"/>
                <a:gd name="T67" fmla="*/ 304 h 500"/>
                <a:gd name="T68" fmla="*/ 166 w 184"/>
                <a:gd name="T69" fmla="*/ 288 h 500"/>
                <a:gd name="T70" fmla="*/ 163 w 184"/>
                <a:gd name="T71" fmla="*/ 295 h 500"/>
                <a:gd name="T72" fmla="*/ 162 w 184"/>
                <a:gd name="T73" fmla="*/ 295 h 500"/>
                <a:gd name="T74" fmla="*/ 161 w 184"/>
                <a:gd name="T75" fmla="*/ 295 h 500"/>
                <a:gd name="T76" fmla="*/ 161 w 184"/>
                <a:gd name="T77" fmla="*/ 294 h 500"/>
                <a:gd name="T78" fmla="*/ 146 w 184"/>
                <a:gd name="T79" fmla="*/ 203 h 500"/>
                <a:gd name="T80" fmla="*/ 146 w 184"/>
                <a:gd name="T81" fmla="*/ 245 h 500"/>
                <a:gd name="T82" fmla="*/ 145 w 184"/>
                <a:gd name="T83" fmla="*/ 322 h 500"/>
                <a:gd name="T84" fmla="*/ 144 w 184"/>
                <a:gd name="T85" fmla="*/ 378 h 500"/>
                <a:gd name="T86" fmla="*/ 142 w 184"/>
                <a:gd name="T87" fmla="*/ 426 h 500"/>
                <a:gd name="T88" fmla="*/ 134 w 184"/>
                <a:gd name="T89" fmla="*/ 468 h 500"/>
                <a:gd name="T90" fmla="*/ 145 w 184"/>
                <a:gd name="T91" fmla="*/ 495 h 500"/>
                <a:gd name="T92" fmla="*/ 109 w 184"/>
                <a:gd name="T9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500">
                  <a:moveTo>
                    <a:pt x="109" y="500"/>
                  </a:moveTo>
                  <a:cubicBezTo>
                    <a:pt x="109" y="499"/>
                    <a:pt x="109" y="499"/>
                    <a:pt x="109" y="499"/>
                  </a:cubicBezTo>
                  <a:cubicBezTo>
                    <a:pt x="111" y="418"/>
                    <a:pt x="100" y="340"/>
                    <a:pt x="91" y="281"/>
                  </a:cubicBezTo>
                  <a:cubicBezTo>
                    <a:pt x="91" y="281"/>
                    <a:pt x="91" y="281"/>
                    <a:pt x="91" y="281"/>
                  </a:cubicBezTo>
                  <a:cubicBezTo>
                    <a:pt x="90" y="282"/>
                    <a:pt x="89" y="282"/>
                    <a:pt x="89" y="283"/>
                  </a:cubicBezTo>
                  <a:cubicBezTo>
                    <a:pt x="88" y="291"/>
                    <a:pt x="87" y="299"/>
                    <a:pt x="87" y="307"/>
                  </a:cubicBezTo>
                  <a:cubicBezTo>
                    <a:pt x="84" y="333"/>
                    <a:pt x="81" y="360"/>
                    <a:pt x="79" y="386"/>
                  </a:cubicBezTo>
                  <a:cubicBezTo>
                    <a:pt x="76" y="416"/>
                    <a:pt x="74" y="445"/>
                    <a:pt x="73" y="470"/>
                  </a:cubicBezTo>
                  <a:cubicBezTo>
                    <a:pt x="73" y="474"/>
                    <a:pt x="74" y="478"/>
                    <a:pt x="75" y="482"/>
                  </a:cubicBezTo>
                  <a:cubicBezTo>
                    <a:pt x="75" y="485"/>
                    <a:pt x="76" y="488"/>
                    <a:pt x="76" y="492"/>
                  </a:cubicBezTo>
                  <a:cubicBezTo>
                    <a:pt x="76" y="493"/>
                    <a:pt x="74" y="497"/>
                    <a:pt x="73" y="498"/>
                  </a:cubicBezTo>
                  <a:cubicBezTo>
                    <a:pt x="72" y="498"/>
                    <a:pt x="72" y="499"/>
                    <a:pt x="71" y="499"/>
                  </a:cubicBezTo>
                  <a:cubicBezTo>
                    <a:pt x="60" y="498"/>
                    <a:pt x="48" y="497"/>
                    <a:pt x="36" y="495"/>
                  </a:cubicBezTo>
                  <a:cubicBezTo>
                    <a:pt x="35" y="495"/>
                    <a:pt x="35" y="495"/>
                    <a:pt x="35" y="495"/>
                  </a:cubicBezTo>
                  <a:cubicBezTo>
                    <a:pt x="36" y="494"/>
                    <a:pt x="36" y="494"/>
                    <a:pt x="36" y="494"/>
                  </a:cubicBezTo>
                  <a:cubicBezTo>
                    <a:pt x="54" y="483"/>
                    <a:pt x="51" y="470"/>
                    <a:pt x="49" y="457"/>
                  </a:cubicBezTo>
                  <a:cubicBezTo>
                    <a:pt x="48" y="455"/>
                    <a:pt x="48" y="453"/>
                    <a:pt x="48" y="451"/>
                  </a:cubicBezTo>
                  <a:cubicBezTo>
                    <a:pt x="47" y="448"/>
                    <a:pt x="47" y="445"/>
                    <a:pt x="46" y="442"/>
                  </a:cubicBezTo>
                  <a:cubicBezTo>
                    <a:pt x="43" y="426"/>
                    <a:pt x="40" y="409"/>
                    <a:pt x="39" y="392"/>
                  </a:cubicBezTo>
                  <a:cubicBezTo>
                    <a:pt x="38" y="387"/>
                    <a:pt x="39" y="383"/>
                    <a:pt x="40" y="379"/>
                  </a:cubicBezTo>
                  <a:cubicBezTo>
                    <a:pt x="40" y="375"/>
                    <a:pt x="41" y="372"/>
                    <a:pt x="41" y="368"/>
                  </a:cubicBezTo>
                  <a:cubicBezTo>
                    <a:pt x="41" y="357"/>
                    <a:pt x="41" y="346"/>
                    <a:pt x="40" y="336"/>
                  </a:cubicBezTo>
                  <a:cubicBezTo>
                    <a:pt x="40" y="331"/>
                    <a:pt x="40" y="327"/>
                    <a:pt x="40" y="323"/>
                  </a:cubicBezTo>
                  <a:cubicBezTo>
                    <a:pt x="40" y="316"/>
                    <a:pt x="39" y="309"/>
                    <a:pt x="39" y="303"/>
                  </a:cubicBezTo>
                  <a:cubicBezTo>
                    <a:pt x="39" y="288"/>
                    <a:pt x="38" y="273"/>
                    <a:pt x="38" y="258"/>
                  </a:cubicBezTo>
                  <a:cubicBezTo>
                    <a:pt x="39" y="241"/>
                    <a:pt x="40" y="222"/>
                    <a:pt x="41" y="205"/>
                  </a:cubicBezTo>
                  <a:cubicBezTo>
                    <a:pt x="41" y="197"/>
                    <a:pt x="42" y="190"/>
                    <a:pt x="42" y="182"/>
                  </a:cubicBezTo>
                  <a:cubicBezTo>
                    <a:pt x="40" y="182"/>
                    <a:pt x="40" y="182"/>
                    <a:pt x="40" y="182"/>
                  </a:cubicBezTo>
                  <a:cubicBezTo>
                    <a:pt x="40" y="185"/>
                    <a:pt x="40" y="187"/>
                    <a:pt x="39" y="190"/>
                  </a:cubicBezTo>
                  <a:cubicBezTo>
                    <a:pt x="39" y="197"/>
                    <a:pt x="38" y="203"/>
                    <a:pt x="36" y="210"/>
                  </a:cubicBezTo>
                  <a:cubicBezTo>
                    <a:pt x="35" y="217"/>
                    <a:pt x="34" y="224"/>
                    <a:pt x="32" y="231"/>
                  </a:cubicBezTo>
                  <a:cubicBezTo>
                    <a:pt x="30" y="243"/>
                    <a:pt x="27" y="254"/>
                    <a:pt x="25" y="266"/>
                  </a:cubicBezTo>
                  <a:cubicBezTo>
                    <a:pt x="24" y="273"/>
                    <a:pt x="25" y="280"/>
                    <a:pt x="25" y="287"/>
                  </a:cubicBezTo>
                  <a:cubicBezTo>
                    <a:pt x="25" y="291"/>
                    <a:pt x="25" y="295"/>
                    <a:pt x="25" y="298"/>
                  </a:cubicBezTo>
                  <a:cubicBezTo>
                    <a:pt x="25" y="301"/>
                    <a:pt x="25" y="301"/>
                    <a:pt x="25" y="301"/>
                  </a:cubicBezTo>
                  <a:cubicBezTo>
                    <a:pt x="21" y="290"/>
                    <a:pt x="21" y="290"/>
                    <a:pt x="21" y="290"/>
                  </a:cubicBezTo>
                  <a:cubicBezTo>
                    <a:pt x="20" y="290"/>
                    <a:pt x="20" y="290"/>
                    <a:pt x="20" y="290"/>
                  </a:cubicBezTo>
                  <a:cubicBezTo>
                    <a:pt x="20" y="304"/>
                    <a:pt x="20" y="304"/>
                    <a:pt x="20" y="304"/>
                  </a:cubicBezTo>
                  <a:cubicBezTo>
                    <a:pt x="19" y="304"/>
                    <a:pt x="19" y="304"/>
                    <a:pt x="19" y="304"/>
                  </a:cubicBezTo>
                  <a:cubicBezTo>
                    <a:pt x="10" y="302"/>
                    <a:pt x="5" y="300"/>
                    <a:pt x="3" y="297"/>
                  </a:cubicBezTo>
                  <a:cubicBezTo>
                    <a:pt x="0" y="293"/>
                    <a:pt x="0" y="289"/>
                    <a:pt x="2" y="283"/>
                  </a:cubicBezTo>
                  <a:cubicBezTo>
                    <a:pt x="3" y="280"/>
                    <a:pt x="4" y="278"/>
                    <a:pt x="5" y="275"/>
                  </a:cubicBezTo>
                  <a:cubicBezTo>
                    <a:pt x="7" y="270"/>
                    <a:pt x="9" y="265"/>
                    <a:pt x="9" y="260"/>
                  </a:cubicBezTo>
                  <a:cubicBezTo>
                    <a:pt x="8" y="243"/>
                    <a:pt x="11" y="227"/>
                    <a:pt x="13" y="211"/>
                  </a:cubicBezTo>
                  <a:cubicBezTo>
                    <a:pt x="15" y="203"/>
                    <a:pt x="16" y="195"/>
                    <a:pt x="17" y="187"/>
                  </a:cubicBezTo>
                  <a:cubicBezTo>
                    <a:pt x="18" y="174"/>
                    <a:pt x="18" y="160"/>
                    <a:pt x="18" y="147"/>
                  </a:cubicBezTo>
                  <a:cubicBezTo>
                    <a:pt x="17" y="141"/>
                    <a:pt x="17" y="135"/>
                    <a:pt x="17" y="129"/>
                  </a:cubicBezTo>
                  <a:cubicBezTo>
                    <a:pt x="17" y="113"/>
                    <a:pt x="28" y="104"/>
                    <a:pt x="49" y="102"/>
                  </a:cubicBezTo>
                  <a:cubicBezTo>
                    <a:pt x="58" y="101"/>
                    <a:pt x="68" y="99"/>
                    <a:pt x="71" y="94"/>
                  </a:cubicBezTo>
                  <a:cubicBezTo>
                    <a:pt x="77" y="87"/>
                    <a:pt x="75" y="79"/>
                    <a:pt x="65" y="71"/>
                  </a:cubicBezTo>
                  <a:cubicBezTo>
                    <a:pt x="56" y="63"/>
                    <a:pt x="51" y="50"/>
                    <a:pt x="52" y="37"/>
                  </a:cubicBezTo>
                  <a:cubicBezTo>
                    <a:pt x="53" y="25"/>
                    <a:pt x="58" y="14"/>
                    <a:pt x="68" y="8"/>
                  </a:cubicBezTo>
                  <a:cubicBezTo>
                    <a:pt x="74" y="3"/>
                    <a:pt x="83" y="0"/>
                    <a:pt x="93" y="0"/>
                  </a:cubicBezTo>
                  <a:cubicBezTo>
                    <a:pt x="109" y="0"/>
                    <a:pt x="123" y="8"/>
                    <a:pt x="128" y="21"/>
                  </a:cubicBezTo>
                  <a:cubicBezTo>
                    <a:pt x="136" y="43"/>
                    <a:pt x="132" y="62"/>
                    <a:pt x="116" y="78"/>
                  </a:cubicBezTo>
                  <a:cubicBezTo>
                    <a:pt x="113" y="82"/>
                    <a:pt x="111" y="85"/>
                    <a:pt x="112" y="89"/>
                  </a:cubicBezTo>
                  <a:cubicBezTo>
                    <a:pt x="114" y="94"/>
                    <a:pt x="118" y="98"/>
                    <a:pt x="123" y="100"/>
                  </a:cubicBezTo>
                  <a:cubicBezTo>
                    <a:pt x="131" y="103"/>
                    <a:pt x="140" y="107"/>
                    <a:pt x="149" y="108"/>
                  </a:cubicBezTo>
                  <a:cubicBezTo>
                    <a:pt x="162" y="110"/>
                    <a:pt x="168" y="116"/>
                    <a:pt x="167" y="128"/>
                  </a:cubicBezTo>
                  <a:cubicBezTo>
                    <a:pt x="167" y="132"/>
                    <a:pt x="167" y="135"/>
                    <a:pt x="167" y="139"/>
                  </a:cubicBezTo>
                  <a:cubicBezTo>
                    <a:pt x="167" y="151"/>
                    <a:pt x="167" y="164"/>
                    <a:pt x="168" y="176"/>
                  </a:cubicBezTo>
                  <a:cubicBezTo>
                    <a:pt x="168" y="184"/>
                    <a:pt x="170" y="193"/>
                    <a:pt x="171" y="201"/>
                  </a:cubicBezTo>
                  <a:cubicBezTo>
                    <a:pt x="172" y="208"/>
                    <a:pt x="174" y="215"/>
                    <a:pt x="174" y="221"/>
                  </a:cubicBezTo>
                  <a:cubicBezTo>
                    <a:pt x="175" y="227"/>
                    <a:pt x="175" y="233"/>
                    <a:pt x="175" y="239"/>
                  </a:cubicBezTo>
                  <a:cubicBezTo>
                    <a:pt x="175" y="244"/>
                    <a:pt x="175" y="250"/>
                    <a:pt x="175" y="256"/>
                  </a:cubicBezTo>
                  <a:cubicBezTo>
                    <a:pt x="176" y="264"/>
                    <a:pt x="178" y="273"/>
                    <a:pt x="181" y="280"/>
                  </a:cubicBezTo>
                  <a:cubicBezTo>
                    <a:pt x="184" y="287"/>
                    <a:pt x="184" y="292"/>
                    <a:pt x="181" y="296"/>
                  </a:cubicBezTo>
                  <a:cubicBezTo>
                    <a:pt x="179" y="300"/>
                    <a:pt x="174" y="302"/>
                    <a:pt x="167" y="304"/>
                  </a:cubicBezTo>
                  <a:cubicBezTo>
                    <a:pt x="166" y="304"/>
                    <a:pt x="166" y="304"/>
                    <a:pt x="166" y="304"/>
                  </a:cubicBezTo>
                  <a:cubicBezTo>
                    <a:pt x="166" y="288"/>
                    <a:pt x="166" y="288"/>
                    <a:pt x="166" y="288"/>
                  </a:cubicBezTo>
                  <a:cubicBezTo>
                    <a:pt x="165" y="290"/>
                    <a:pt x="164" y="291"/>
                    <a:pt x="164" y="292"/>
                  </a:cubicBezTo>
                  <a:cubicBezTo>
                    <a:pt x="163" y="293"/>
                    <a:pt x="163" y="294"/>
                    <a:pt x="163" y="295"/>
                  </a:cubicBezTo>
                  <a:cubicBezTo>
                    <a:pt x="163" y="295"/>
                    <a:pt x="163" y="295"/>
                    <a:pt x="163" y="295"/>
                  </a:cubicBezTo>
                  <a:cubicBezTo>
                    <a:pt x="162" y="295"/>
                    <a:pt x="162" y="295"/>
                    <a:pt x="162" y="295"/>
                  </a:cubicBezTo>
                  <a:cubicBezTo>
                    <a:pt x="161" y="295"/>
                    <a:pt x="161" y="295"/>
                    <a:pt x="161" y="295"/>
                  </a:cubicBezTo>
                  <a:cubicBezTo>
                    <a:pt x="161" y="295"/>
                    <a:pt x="161" y="295"/>
                    <a:pt x="161" y="295"/>
                  </a:cubicBezTo>
                  <a:cubicBezTo>
                    <a:pt x="161" y="295"/>
                    <a:pt x="160" y="295"/>
                    <a:pt x="160" y="295"/>
                  </a:cubicBezTo>
                  <a:cubicBezTo>
                    <a:pt x="161" y="294"/>
                    <a:pt x="161" y="294"/>
                    <a:pt x="161" y="294"/>
                  </a:cubicBezTo>
                  <a:cubicBezTo>
                    <a:pt x="157" y="275"/>
                    <a:pt x="154" y="256"/>
                    <a:pt x="151" y="238"/>
                  </a:cubicBezTo>
                  <a:cubicBezTo>
                    <a:pt x="150" y="226"/>
                    <a:pt x="148" y="215"/>
                    <a:pt x="146" y="203"/>
                  </a:cubicBezTo>
                  <a:cubicBezTo>
                    <a:pt x="146" y="202"/>
                    <a:pt x="146" y="202"/>
                    <a:pt x="146" y="202"/>
                  </a:cubicBezTo>
                  <a:cubicBezTo>
                    <a:pt x="146" y="216"/>
                    <a:pt x="145" y="231"/>
                    <a:pt x="146" y="245"/>
                  </a:cubicBezTo>
                  <a:cubicBezTo>
                    <a:pt x="146" y="248"/>
                    <a:pt x="147" y="251"/>
                    <a:pt x="147" y="255"/>
                  </a:cubicBezTo>
                  <a:cubicBezTo>
                    <a:pt x="148" y="277"/>
                    <a:pt x="150" y="299"/>
                    <a:pt x="145" y="322"/>
                  </a:cubicBezTo>
                  <a:cubicBezTo>
                    <a:pt x="143" y="334"/>
                    <a:pt x="143" y="347"/>
                    <a:pt x="144" y="360"/>
                  </a:cubicBezTo>
                  <a:cubicBezTo>
                    <a:pt x="144" y="366"/>
                    <a:pt x="144" y="372"/>
                    <a:pt x="144" y="378"/>
                  </a:cubicBezTo>
                  <a:cubicBezTo>
                    <a:pt x="144" y="382"/>
                    <a:pt x="144" y="385"/>
                    <a:pt x="144" y="389"/>
                  </a:cubicBezTo>
                  <a:cubicBezTo>
                    <a:pt x="144" y="401"/>
                    <a:pt x="144" y="414"/>
                    <a:pt x="142" y="426"/>
                  </a:cubicBezTo>
                  <a:cubicBezTo>
                    <a:pt x="141" y="432"/>
                    <a:pt x="140" y="439"/>
                    <a:pt x="138" y="445"/>
                  </a:cubicBezTo>
                  <a:cubicBezTo>
                    <a:pt x="136" y="452"/>
                    <a:pt x="134" y="460"/>
                    <a:pt x="134" y="468"/>
                  </a:cubicBezTo>
                  <a:cubicBezTo>
                    <a:pt x="134" y="474"/>
                    <a:pt x="137" y="480"/>
                    <a:pt x="141" y="486"/>
                  </a:cubicBezTo>
                  <a:cubicBezTo>
                    <a:pt x="142" y="489"/>
                    <a:pt x="144" y="492"/>
                    <a:pt x="145" y="495"/>
                  </a:cubicBezTo>
                  <a:cubicBezTo>
                    <a:pt x="146" y="496"/>
                    <a:pt x="146" y="496"/>
                    <a:pt x="146" y="496"/>
                  </a:cubicBezTo>
                  <a:lnTo>
                    <a:pt x="109" y="50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3" name="Freeform 5"/>
            <p:cNvSpPr>
              <a:spLocks/>
            </p:cNvSpPr>
            <p:nvPr/>
          </p:nvSpPr>
          <p:spPr bwMode="auto">
            <a:xfrm>
              <a:off x="8889306" y="1835689"/>
              <a:ext cx="256530" cy="856782"/>
            </a:xfrm>
            <a:custGeom>
              <a:avLst/>
              <a:gdLst>
                <a:gd name="T0" fmla="*/ 39 w 299"/>
                <a:gd name="T1" fmla="*/ 484 h 998"/>
                <a:gd name="T2" fmla="*/ 38 w 299"/>
                <a:gd name="T3" fmla="*/ 540 h 998"/>
                <a:gd name="T4" fmla="*/ 31 w 299"/>
                <a:gd name="T5" fmla="*/ 547 h 998"/>
                <a:gd name="T6" fmla="*/ 5 w 299"/>
                <a:gd name="T7" fmla="*/ 548 h 998"/>
                <a:gd name="T8" fmla="*/ 17 w 299"/>
                <a:gd name="T9" fmla="*/ 405 h 998"/>
                <a:gd name="T10" fmla="*/ 29 w 299"/>
                <a:gd name="T11" fmla="*/ 297 h 998"/>
                <a:gd name="T12" fmla="*/ 57 w 299"/>
                <a:gd name="T13" fmla="*/ 189 h 998"/>
                <a:gd name="T14" fmla="*/ 97 w 299"/>
                <a:gd name="T15" fmla="*/ 113 h 998"/>
                <a:gd name="T16" fmla="*/ 97 w 299"/>
                <a:gd name="T17" fmla="*/ 48 h 998"/>
                <a:gd name="T18" fmla="*/ 191 w 299"/>
                <a:gd name="T19" fmla="*/ 18 h 998"/>
                <a:gd name="T20" fmla="*/ 208 w 299"/>
                <a:gd name="T21" fmla="*/ 114 h 998"/>
                <a:gd name="T22" fmla="*/ 213 w 299"/>
                <a:gd name="T23" fmla="*/ 181 h 998"/>
                <a:gd name="T24" fmla="*/ 270 w 299"/>
                <a:gd name="T25" fmla="*/ 215 h 998"/>
                <a:gd name="T26" fmla="*/ 281 w 299"/>
                <a:gd name="T27" fmla="*/ 396 h 998"/>
                <a:gd name="T28" fmla="*/ 287 w 299"/>
                <a:gd name="T29" fmla="*/ 496 h 998"/>
                <a:gd name="T30" fmla="*/ 298 w 299"/>
                <a:gd name="T31" fmla="*/ 565 h 998"/>
                <a:gd name="T32" fmla="*/ 269 w 299"/>
                <a:gd name="T33" fmla="*/ 592 h 998"/>
                <a:gd name="T34" fmla="*/ 268 w 299"/>
                <a:gd name="T35" fmla="*/ 574 h 998"/>
                <a:gd name="T36" fmla="*/ 260 w 299"/>
                <a:gd name="T37" fmla="*/ 464 h 998"/>
                <a:gd name="T38" fmla="*/ 235 w 299"/>
                <a:gd name="T39" fmla="*/ 302 h 998"/>
                <a:gd name="T40" fmla="*/ 220 w 299"/>
                <a:gd name="T41" fmla="*/ 353 h 998"/>
                <a:gd name="T42" fmla="*/ 246 w 299"/>
                <a:gd name="T43" fmla="*/ 561 h 998"/>
                <a:gd name="T44" fmla="*/ 224 w 299"/>
                <a:gd name="T45" fmla="*/ 727 h 998"/>
                <a:gd name="T46" fmla="*/ 184 w 299"/>
                <a:gd name="T47" fmla="*/ 909 h 998"/>
                <a:gd name="T48" fmla="*/ 215 w 299"/>
                <a:gd name="T49" fmla="*/ 986 h 998"/>
                <a:gd name="T50" fmla="*/ 157 w 299"/>
                <a:gd name="T51" fmla="*/ 912 h 998"/>
                <a:gd name="T52" fmla="*/ 158 w 299"/>
                <a:gd name="T53" fmla="*/ 750 h 998"/>
                <a:gd name="T54" fmla="*/ 155 w 299"/>
                <a:gd name="T55" fmla="*/ 642 h 998"/>
                <a:gd name="T56" fmla="*/ 157 w 299"/>
                <a:gd name="T57" fmla="*/ 536 h 998"/>
                <a:gd name="T58" fmla="*/ 146 w 299"/>
                <a:gd name="T59" fmla="*/ 568 h 998"/>
                <a:gd name="T60" fmla="*/ 138 w 299"/>
                <a:gd name="T61" fmla="*/ 727 h 998"/>
                <a:gd name="T62" fmla="*/ 143 w 299"/>
                <a:gd name="T63" fmla="*/ 910 h 998"/>
                <a:gd name="T64" fmla="*/ 143 w 299"/>
                <a:gd name="T65" fmla="*/ 986 h 998"/>
                <a:gd name="T66" fmla="*/ 96 w 299"/>
                <a:gd name="T67" fmla="*/ 991 h 998"/>
                <a:gd name="T68" fmla="*/ 94 w 299"/>
                <a:gd name="T69" fmla="*/ 980 h 998"/>
                <a:gd name="T70" fmla="*/ 114 w 299"/>
                <a:gd name="T71" fmla="*/ 902 h 998"/>
                <a:gd name="T72" fmla="*/ 78 w 299"/>
                <a:gd name="T73" fmla="*/ 717 h 998"/>
                <a:gd name="T74" fmla="*/ 49 w 299"/>
                <a:gd name="T75" fmla="*/ 520 h 998"/>
                <a:gd name="T76" fmla="*/ 74 w 299"/>
                <a:gd name="T77" fmla="*/ 403 h 998"/>
                <a:gd name="T78" fmla="*/ 76 w 299"/>
                <a:gd name="T79" fmla="*/ 338 h 998"/>
                <a:gd name="T80" fmla="*/ 64 w 299"/>
                <a:gd name="T81" fmla="*/ 27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998">
                  <a:moveTo>
                    <a:pt x="39" y="470"/>
                  </a:moveTo>
                  <a:cubicBezTo>
                    <a:pt x="39" y="475"/>
                    <a:pt x="40" y="479"/>
                    <a:pt x="39" y="484"/>
                  </a:cubicBezTo>
                  <a:cubicBezTo>
                    <a:pt x="38" y="496"/>
                    <a:pt x="36" y="508"/>
                    <a:pt x="35" y="519"/>
                  </a:cubicBezTo>
                  <a:cubicBezTo>
                    <a:pt x="35" y="526"/>
                    <a:pt x="36" y="533"/>
                    <a:pt x="38" y="540"/>
                  </a:cubicBezTo>
                  <a:cubicBezTo>
                    <a:pt x="41" y="553"/>
                    <a:pt x="43" y="565"/>
                    <a:pt x="34" y="576"/>
                  </a:cubicBezTo>
                  <a:cubicBezTo>
                    <a:pt x="33" y="567"/>
                    <a:pt x="32" y="557"/>
                    <a:pt x="31" y="547"/>
                  </a:cubicBezTo>
                  <a:cubicBezTo>
                    <a:pt x="19" y="559"/>
                    <a:pt x="20" y="569"/>
                    <a:pt x="32" y="594"/>
                  </a:cubicBezTo>
                  <a:cubicBezTo>
                    <a:pt x="13" y="587"/>
                    <a:pt x="0" y="570"/>
                    <a:pt x="5" y="548"/>
                  </a:cubicBezTo>
                  <a:cubicBezTo>
                    <a:pt x="7" y="538"/>
                    <a:pt x="4" y="527"/>
                    <a:pt x="6" y="516"/>
                  </a:cubicBezTo>
                  <a:cubicBezTo>
                    <a:pt x="13" y="479"/>
                    <a:pt x="19" y="442"/>
                    <a:pt x="17" y="405"/>
                  </a:cubicBezTo>
                  <a:cubicBezTo>
                    <a:pt x="17" y="400"/>
                    <a:pt x="19" y="394"/>
                    <a:pt x="21" y="389"/>
                  </a:cubicBezTo>
                  <a:cubicBezTo>
                    <a:pt x="30" y="359"/>
                    <a:pt x="32" y="328"/>
                    <a:pt x="29" y="297"/>
                  </a:cubicBezTo>
                  <a:cubicBezTo>
                    <a:pt x="27" y="268"/>
                    <a:pt x="30" y="239"/>
                    <a:pt x="32" y="210"/>
                  </a:cubicBezTo>
                  <a:cubicBezTo>
                    <a:pt x="33" y="198"/>
                    <a:pt x="42" y="191"/>
                    <a:pt x="57" y="189"/>
                  </a:cubicBezTo>
                  <a:cubicBezTo>
                    <a:pt x="96" y="184"/>
                    <a:pt x="132" y="163"/>
                    <a:pt x="125" y="119"/>
                  </a:cubicBezTo>
                  <a:cubicBezTo>
                    <a:pt x="125" y="139"/>
                    <a:pt x="106" y="134"/>
                    <a:pt x="97" y="113"/>
                  </a:cubicBezTo>
                  <a:cubicBezTo>
                    <a:pt x="96" y="105"/>
                    <a:pt x="94" y="100"/>
                    <a:pt x="94" y="94"/>
                  </a:cubicBezTo>
                  <a:cubicBezTo>
                    <a:pt x="95" y="79"/>
                    <a:pt x="97" y="64"/>
                    <a:pt x="97" y="48"/>
                  </a:cubicBezTo>
                  <a:cubicBezTo>
                    <a:pt x="98" y="27"/>
                    <a:pt x="110" y="10"/>
                    <a:pt x="131" y="5"/>
                  </a:cubicBezTo>
                  <a:cubicBezTo>
                    <a:pt x="153" y="1"/>
                    <a:pt x="176" y="0"/>
                    <a:pt x="191" y="18"/>
                  </a:cubicBezTo>
                  <a:cubicBezTo>
                    <a:pt x="198" y="26"/>
                    <a:pt x="202" y="37"/>
                    <a:pt x="203" y="47"/>
                  </a:cubicBezTo>
                  <a:cubicBezTo>
                    <a:pt x="206" y="68"/>
                    <a:pt x="206" y="90"/>
                    <a:pt x="208" y="114"/>
                  </a:cubicBezTo>
                  <a:cubicBezTo>
                    <a:pt x="202" y="148"/>
                    <a:pt x="176" y="127"/>
                    <a:pt x="177" y="118"/>
                  </a:cubicBezTo>
                  <a:cubicBezTo>
                    <a:pt x="171" y="144"/>
                    <a:pt x="186" y="171"/>
                    <a:pt x="213" y="181"/>
                  </a:cubicBezTo>
                  <a:cubicBezTo>
                    <a:pt x="224" y="185"/>
                    <a:pt x="236" y="187"/>
                    <a:pt x="248" y="190"/>
                  </a:cubicBezTo>
                  <a:cubicBezTo>
                    <a:pt x="260" y="192"/>
                    <a:pt x="269" y="203"/>
                    <a:pt x="270" y="215"/>
                  </a:cubicBezTo>
                  <a:cubicBezTo>
                    <a:pt x="271" y="260"/>
                    <a:pt x="271" y="305"/>
                    <a:pt x="273" y="350"/>
                  </a:cubicBezTo>
                  <a:cubicBezTo>
                    <a:pt x="274" y="366"/>
                    <a:pt x="278" y="381"/>
                    <a:pt x="281" y="396"/>
                  </a:cubicBezTo>
                  <a:cubicBezTo>
                    <a:pt x="287" y="420"/>
                    <a:pt x="289" y="443"/>
                    <a:pt x="285" y="467"/>
                  </a:cubicBezTo>
                  <a:cubicBezTo>
                    <a:pt x="283" y="477"/>
                    <a:pt x="285" y="487"/>
                    <a:pt x="287" y="496"/>
                  </a:cubicBezTo>
                  <a:cubicBezTo>
                    <a:pt x="290" y="514"/>
                    <a:pt x="295" y="532"/>
                    <a:pt x="298" y="549"/>
                  </a:cubicBezTo>
                  <a:cubicBezTo>
                    <a:pt x="298" y="565"/>
                    <a:pt x="298" y="565"/>
                    <a:pt x="298" y="565"/>
                  </a:cubicBezTo>
                  <a:cubicBezTo>
                    <a:pt x="299" y="588"/>
                    <a:pt x="279" y="583"/>
                    <a:pt x="271" y="593"/>
                  </a:cubicBezTo>
                  <a:cubicBezTo>
                    <a:pt x="269" y="592"/>
                    <a:pt x="271" y="593"/>
                    <a:pt x="269" y="592"/>
                  </a:cubicBezTo>
                  <a:cubicBezTo>
                    <a:pt x="283" y="578"/>
                    <a:pt x="278" y="563"/>
                    <a:pt x="271" y="547"/>
                  </a:cubicBezTo>
                  <a:cubicBezTo>
                    <a:pt x="270" y="557"/>
                    <a:pt x="269" y="566"/>
                    <a:pt x="268" y="574"/>
                  </a:cubicBezTo>
                  <a:cubicBezTo>
                    <a:pt x="260" y="564"/>
                    <a:pt x="257" y="562"/>
                    <a:pt x="265" y="538"/>
                  </a:cubicBezTo>
                  <a:cubicBezTo>
                    <a:pt x="273" y="512"/>
                    <a:pt x="266" y="488"/>
                    <a:pt x="260" y="464"/>
                  </a:cubicBezTo>
                  <a:cubicBezTo>
                    <a:pt x="253" y="437"/>
                    <a:pt x="243" y="411"/>
                    <a:pt x="239" y="383"/>
                  </a:cubicBezTo>
                  <a:cubicBezTo>
                    <a:pt x="235" y="357"/>
                    <a:pt x="236" y="329"/>
                    <a:pt x="235" y="302"/>
                  </a:cubicBezTo>
                  <a:cubicBezTo>
                    <a:pt x="235" y="294"/>
                    <a:pt x="235" y="286"/>
                    <a:pt x="233" y="278"/>
                  </a:cubicBezTo>
                  <a:cubicBezTo>
                    <a:pt x="229" y="303"/>
                    <a:pt x="227" y="328"/>
                    <a:pt x="220" y="353"/>
                  </a:cubicBezTo>
                  <a:cubicBezTo>
                    <a:pt x="212" y="385"/>
                    <a:pt x="229" y="411"/>
                    <a:pt x="240" y="438"/>
                  </a:cubicBezTo>
                  <a:cubicBezTo>
                    <a:pt x="256" y="479"/>
                    <a:pt x="258" y="519"/>
                    <a:pt x="246" y="561"/>
                  </a:cubicBezTo>
                  <a:cubicBezTo>
                    <a:pt x="235" y="599"/>
                    <a:pt x="225" y="638"/>
                    <a:pt x="218" y="676"/>
                  </a:cubicBezTo>
                  <a:cubicBezTo>
                    <a:pt x="216" y="693"/>
                    <a:pt x="220" y="711"/>
                    <a:pt x="224" y="727"/>
                  </a:cubicBezTo>
                  <a:cubicBezTo>
                    <a:pt x="231" y="751"/>
                    <a:pt x="223" y="773"/>
                    <a:pt x="217" y="796"/>
                  </a:cubicBezTo>
                  <a:cubicBezTo>
                    <a:pt x="207" y="834"/>
                    <a:pt x="195" y="872"/>
                    <a:pt x="184" y="909"/>
                  </a:cubicBezTo>
                  <a:cubicBezTo>
                    <a:pt x="179" y="929"/>
                    <a:pt x="178" y="949"/>
                    <a:pt x="190" y="967"/>
                  </a:cubicBezTo>
                  <a:cubicBezTo>
                    <a:pt x="196" y="974"/>
                    <a:pt x="206" y="979"/>
                    <a:pt x="215" y="986"/>
                  </a:cubicBezTo>
                  <a:cubicBezTo>
                    <a:pt x="197" y="998"/>
                    <a:pt x="177" y="990"/>
                    <a:pt x="158" y="995"/>
                  </a:cubicBezTo>
                  <a:cubicBezTo>
                    <a:pt x="158" y="966"/>
                    <a:pt x="158" y="939"/>
                    <a:pt x="157" y="912"/>
                  </a:cubicBezTo>
                  <a:cubicBezTo>
                    <a:pt x="157" y="872"/>
                    <a:pt x="155" y="831"/>
                    <a:pt x="155" y="791"/>
                  </a:cubicBezTo>
                  <a:cubicBezTo>
                    <a:pt x="155" y="777"/>
                    <a:pt x="156" y="764"/>
                    <a:pt x="158" y="750"/>
                  </a:cubicBezTo>
                  <a:cubicBezTo>
                    <a:pt x="161" y="731"/>
                    <a:pt x="163" y="713"/>
                    <a:pt x="158" y="694"/>
                  </a:cubicBezTo>
                  <a:cubicBezTo>
                    <a:pt x="154" y="677"/>
                    <a:pt x="155" y="659"/>
                    <a:pt x="155" y="642"/>
                  </a:cubicBezTo>
                  <a:cubicBezTo>
                    <a:pt x="154" y="613"/>
                    <a:pt x="155" y="585"/>
                    <a:pt x="155" y="556"/>
                  </a:cubicBezTo>
                  <a:cubicBezTo>
                    <a:pt x="155" y="550"/>
                    <a:pt x="157" y="543"/>
                    <a:pt x="157" y="536"/>
                  </a:cubicBezTo>
                  <a:cubicBezTo>
                    <a:pt x="158" y="528"/>
                    <a:pt x="160" y="518"/>
                    <a:pt x="143" y="521"/>
                  </a:cubicBezTo>
                  <a:cubicBezTo>
                    <a:pt x="144" y="537"/>
                    <a:pt x="146" y="553"/>
                    <a:pt x="146" y="568"/>
                  </a:cubicBezTo>
                  <a:cubicBezTo>
                    <a:pt x="145" y="608"/>
                    <a:pt x="145" y="647"/>
                    <a:pt x="143" y="687"/>
                  </a:cubicBezTo>
                  <a:cubicBezTo>
                    <a:pt x="142" y="700"/>
                    <a:pt x="138" y="714"/>
                    <a:pt x="138" y="727"/>
                  </a:cubicBezTo>
                  <a:cubicBezTo>
                    <a:pt x="139" y="762"/>
                    <a:pt x="142" y="796"/>
                    <a:pt x="143" y="831"/>
                  </a:cubicBezTo>
                  <a:cubicBezTo>
                    <a:pt x="144" y="857"/>
                    <a:pt x="143" y="883"/>
                    <a:pt x="143" y="910"/>
                  </a:cubicBezTo>
                  <a:cubicBezTo>
                    <a:pt x="144" y="923"/>
                    <a:pt x="146" y="935"/>
                    <a:pt x="146" y="948"/>
                  </a:cubicBezTo>
                  <a:cubicBezTo>
                    <a:pt x="146" y="961"/>
                    <a:pt x="145" y="974"/>
                    <a:pt x="143" y="986"/>
                  </a:cubicBezTo>
                  <a:cubicBezTo>
                    <a:pt x="142" y="989"/>
                    <a:pt x="137" y="994"/>
                    <a:pt x="136" y="993"/>
                  </a:cubicBezTo>
                  <a:cubicBezTo>
                    <a:pt x="123" y="988"/>
                    <a:pt x="109" y="998"/>
                    <a:pt x="96" y="991"/>
                  </a:cubicBezTo>
                  <a:cubicBezTo>
                    <a:pt x="94" y="990"/>
                    <a:pt x="90" y="988"/>
                    <a:pt x="89" y="986"/>
                  </a:cubicBezTo>
                  <a:cubicBezTo>
                    <a:pt x="89" y="985"/>
                    <a:pt x="92" y="982"/>
                    <a:pt x="94" y="980"/>
                  </a:cubicBezTo>
                  <a:cubicBezTo>
                    <a:pt x="102" y="972"/>
                    <a:pt x="114" y="965"/>
                    <a:pt x="116" y="955"/>
                  </a:cubicBezTo>
                  <a:cubicBezTo>
                    <a:pt x="121" y="938"/>
                    <a:pt x="119" y="920"/>
                    <a:pt x="114" y="902"/>
                  </a:cubicBezTo>
                  <a:cubicBezTo>
                    <a:pt x="101" y="858"/>
                    <a:pt x="88" y="814"/>
                    <a:pt x="77" y="770"/>
                  </a:cubicBezTo>
                  <a:cubicBezTo>
                    <a:pt x="73" y="753"/>
                    <a:pt x="73" y="733"/>
                    <a:pt x="78" y="717"/>
                  </a:cubicBezTo>
                  <a:cubicBezTo>
                    <a:pt x="88" y="685"/>
                    <a:pt x="78" y="656"/>
                    <a:pt x="71" y="626"/>
                  </a:cubicBezTo>
                  <a:cubicBezTo>
                    <a:pt x="63" y="591"/>
                    <a:pt x="56" y="555"/>
                    <a:pt x="49" y="520"/>
                  </a:cubicBezTo>
                  <a:cubicBezTo>
                    <a:pt x="45" y="504"/>
                    <a:pt x="47" y="453"/>
                    <a:pt x="52" y="444"/>
                  </a:cubicBezTo>
                  <a:cubicBezTo>
                    <a:pt x="56" y="434"/>
                    <a:pt x="67" y="419"/>
                    <a:pt x="74" y="403"/>
                  </a:cubicBezTo>
                  <a:cubicBezTo>
                    <a:pt x="78" y="394"/>
                    <a:pt x="81" y="384"/>
                    <a:pt x="81" y="374"/>
                  </a:cubicBezTo>
                  <a:cubicBezTo>
                    <a:pt x="82" y="362"/>
                    <a:pt x="78" y="350"/>
                    <a:pt x="76" y="338"/>
                  </a:cubicBezTo>
                  <a:cubicBezTo>
                    <a:pt x="75" y="326"/>
                    <a:pt x="73" y="315"/>
                    <a:pt x="71" y="304"/>
                  </a:cubicBezTo>
                  <a:cubicBezTo>
                    <a:pt x="69" y="293"/>
                    <a:pt x="66" y="282"/>
                    <a:pt x="64" y="271"/>
                  </a:cubicBezTo>
                  <a:cubicBezTo>
                    <a:pt x="68" y="331"/>
                    <a:pt x="68" y="390"/>
                    <a:pt x="44" y="447"/>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27" name="Gruppieren 26"/>
          <p:cNvGrpSpPr/>
          <p:nvPr/>
        </p:nvGrpSpPr>
        <p:grpSpPr>
          <a:xfrm>
            <a:off x="1313491" y="4059648"/>
            <a:ext cx="1598547" cy="970662"/>
            <a:chOff x="7576878" y="1744825"/>
            <a:chExt cx="1568958" cy="952694"/>
          </a:xfrm>
        </p:grpSpPr>
        <p:sp>
          <p:nvSpPr>
            <p:cNvPr id="28" name="Freeform 5"/>
            <p:cNvSpPr>
              <a:spLocks/>
            </p:cNvSpPr>
            <p:nvPr/>
          </p:nvSpPr>
          <p:spPr bwMode="auto">
            <a:xfrm>
              <a:off x="7993567" y="1835689"/>
              <a:ext cx="256530" cy="856782"/>
            </a:xfrm>
            <a:custGeom>
              <a:avLst/>
              <a:gdLst>
                <a:gd name="T0" fmla="*/ 39 w 299"/>
                <a:gd name="T1" fmla="*/ 484 h 998"/>
                <a:gd name="T2" fmla="*/ 38 w 299"/>
                <a:gd name="T3" fmla="*/ 540 h 998"/>
                <a:gd name="T4" fmla="*/ 31 w 299"/>
                <a:gd name="T5" fmla="*/ 547 h 998"/>
                <a:gd name="T6" fmla="*/ 5 w 299"/>
                <a:gd name="T7" fmla="*/ 548 h 998"/>
                <a:gd name="T8" fmla="*/ 17 w 299"/>
                <a:gd name="T9" fmla="*/ 405 h 998"/>
                <a:gd name="T10" fmla="*/ 29 w 299"/>
                <a:gd name="T11" fmla="*/ 297 h 998"/>
                <a:gd name="T12" fmla="*/ 57 w 299"/>
                <a:gd name="T13" fmla="*/ 189 h 998"/>
                <a:gd name="T14" fmla="*/ 97 w 299"/>
                <a:gd name="T15" fmla="*/ 113 h 998"/>
                <a:gd name="T16" fmla="*/ 97 w 299"/>
                <a:gd name="T17" fmla="*/ 48 h 998"/>
                <a:gd name="T18" fmla="*/ 191 w 299"/>
                <a:gd name="T19" fmla="*/ 18 h 998"/>
                <a:gd name="T20" fmla="*/ 208 w 299"/>
                <a:gd name="T21" fmla="*/ 114 h 998"/>
                <a:gd name="T22" fmla="*/ 213 w 299"/>
                <a:gd name="T23" fmla="*/ 181 h 998"/>
                <a:gd name="T24" fmla="*/ 270 w 299"/>
                <a:gd name="T25" fmla="*/ 215 h 998"/>
                <a:gd name="T26" fmla="*/ 281 w 299"/>
                <a:gd name="T27" fmla="*/ 396 h 998"/>
                <a:gd name="T28" fmla="*/ 287 w 299"/>
                <a:gd name="T29" fmla="*/ 496 h 998"/>
                <a:gd name="T30" fmla="*/ 298 w 299"/>
                <a:gd name="T31" fmla="*/ 565 h 998"/>
                <a:gd name="T32" fmla="*/ 269 w 299"/>
                <a:gd name="T33" fmla="*/ 592 h 998"/>
                <a:gd name="T34" fmla="*/ 268 w 299"/>
                <a:gd name="T35" fmla="*/ 574 h 998"/>
                <a:gd name="T36" fmla="*/ 260 w 299"/>
                <a:gd name="T37" fmla="*/ 464 h 998"/>
                <a:gd name="T38" fmla="*/ 235 w 299"/>
                <a:gd name="T39" fmla="*/ 302 h 998"/>
                <a:gd name="T40" fmla="*/ 220 w 299"/>
                <a:gd name="T41" fmla="*/ 353 h 998"/>
                <a:gd name="T42" fmla="*/ 246 w 299"/>
                <a:gd name="T43" fmla="*/ 561 h 998"/>
                <a:gd name="T44" fmla="*/ 224 w 299"/>
                <a:gd name="T45" fmla="*/ 727 h 998"/>
                <a:gd name="T46" fmla="*/ 184 w 299"/>
                <a:gd name="T47" fmla="*/ 909 h 998"/>
                <a:gd name="T48" fmla="*/ 215 w 299"/>
                <a:gd name="T49" fmla="*/ 986 h 998"/>
                <a:gd name="T50" fmla="*/ 157 w 299"/>
                <a:gd name="T51" fmla="*/ 912 h 998"/>
                <a:gd name="T52" fmla="*/ 158 w 299"/>
                <a:gd name="T53" fmla="*/ 750 h 998"/>
                <a:gd name="T54" fmla="*/ 155 w 299"/>
                <a:gd name="T55" fmla="*/ 642 h 998"/>
                <a:gd name="T56" fmla="*/ 157 w 299"/>
                <a:gd name="T57" fmla="*/ 536 h 998"/>
                <a:gd name="T58" fmla="*/ 146 w 299"/>
                <a:gd name="T59" fmla="*/ 568 h 998"/>
                <a:gd name="T60" fmla="*/ 138 w 299"/>
                <a:gd name="T61" fmla="*/ 727 h 998"/>
                <a:gd name="T62" fmla="*/ 143 w 299"/>
                <a:gd name="T63" fmla="*/ 910 h 998"/>
                <a:gd name="T64" fmla="*/ 143 w 299"/>
                <a:gd name="T65" fmla="*/ 986 h 998"/>
                <a:gd name="T66" fmla="*/ 96 w 299"/>
                <a:gd name="T67" fmla="*/ 991 h 998"/>
                <a:gd name="T68" fmla="*/ 94 w 299"/>
                <a:gd name="T69" fmla="*/ 980 h 998"/>
                <a:gd name="T70" fmla="*/ 114 w 299"/>
                <a:gd name="T71" fmla="*/ 902 h 998"/>
                <a:gd name="T72" fmla="*/ 78 w 299"/>
                <a:gd name="T73" fmla="*/ 717 h 998"/>
                <a:gd name="T74" fmla="*/ 49 w 299"/>
                <a:gd name="T75" fmla="*/ 520 h 998"/>
                <a:gd name="T76" fmla="*/ 74 w 299"/>
                <a:gd name="T77" fmla="*/ 403 h 998"/>
                <a:gd name="T78" fmla="*/ 76 w 299"/>
                <a:gd name="T79" fmla="*/ 338 h 998"/>
                <a:gd name="T80" fmla="*/ 64 w 299"/>
                <a:gd name="T81" fmla="*/ 27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998">
                  <a:moveTo>
                    <a:pt x="39" y="470"/>
                  </a:moveTo>
                  <a:cubicBezTo>
                    <a:pt x="39" y="475"/>
                    <a:pt x="40" y="479"/>
                    <a:pt x="39" y="484"/>
                  </a:cubicBezTo>
                  <a:cubicBezTo>
                    <a:pt x="38" y="496"/>
                    <a:pt x="36" y="508"/>
                    <a:pt x="35" y="519"/>
                  </a:cubicBezTo>
                  <a:cubicBezTo>
                    <a:pt x="35" y="526"/>
                    <a:pt x="36" y="533"/>
                    <a:pt x="38" y="540"/>
                  </a:cubicBezTo>
                  <a:cubicBezTo>
                    <a:pt x="41" y="553"/>
                    <a:pt x="43" y="565"/>
                    <a:pt x="34" y="576"/>
                  </a:cubicBezTo>
                  <a:cubicBezTo>
                    <a:pt x="33" y="567"/>
                    <a:pt x="32" y="557"/>
                    <a:pt x="31" y="547"/>
                  </a:cubicBezTo>
                  <a:cubicBezTo>
                    <a:pt x="19" y="559"/>
                    <a:pt x="20" y="569"/>
                    <a:pt x="32" y="594"/>
                  </a:cubicBezTo>
                  <a:cubicBezTo>
                    <a:pt x="13" y="587"/>
                    <a:pt x="0" y="570"/>
                    <a:pt x="5" y="548"/>
                  </a:cubicBezTo>
                  <a:cubicBezTo>
                    <a:pt x="7" y="538"/>
                    <a:pt x="4" y="527"/>
                    <a:pt x="6" y="516"/>
                  </a:cubicBezTo>
                  <a:cubicBezTo>
                    <a:pt x="13" y="479"/>
                    <a:pt x="19" y="442"/>
                    <a:pt x="17" y="405"/>
                  </a:cubicBezTo>
                  <a:cubicBezTo>
                    <a:pt x="17" y="400"/>
                    <a:pt x="19" y="394"/>
                    <a:pt x="21" y="389"/>
                  </a:cubicBezTo>
                  <a:cubicBezTo>
                    <a:pt x="30" y="359"/>
                    <a:pt x="32" y="328"/>
                    <a:pt x="29" y="297"/>
                  </a:cubicBezTo>
                  <a:cubicBezTo>
                    <a:pt x="27" y="268"/>
                    <a:pt x="30" y="239"/>
                    <a:pt x="32" y="210"/>
                  </a:cubicBezTo>
                  <a:cubicBezTo>
                    <a:pt x="33" y="198"/>
                    <a:pt x="42" y="191"/>
                    <a:pt x="57" y="189"/>
                  </a:cubicBezTo>
                  <a:cubicBezTo>
                    <a:pt x="96" y="184"/>
                    <a:pt x="132" y="163"/>
                    <a:pt x="125" y="119"/>
                  </a:cubicBezTo>
                  <a:cubicBezTo>
                    <a:pt x="125" y="139"/>
                    <a:pt x="106" y="134"/>
                    <a:pt x="97" y="113"/>
                  </a:cubicBezTo>
                  <a:cubicBezTo>
                    <a:pt x="96" y="105"/>
                    <a:pt x="94" y="100"/>
                    <a:pt x="94" y="94"/>
                  </a:cubicBezTo>
                  <a:cubicBezTo>
                    <a:pt x="95" y="79"/>
                    <a:pt x="97" y="64"/>
                    <a:pt x="97" y="48"/>
                  </a:cubicBezTo>
                  <a:cubicBezTo>
                    <a:pt x="98" y="27"/>
                    <a:pt x="110" y="10"/>
                    <a:pt x="131" y="5"/>
                  </a:cubicBezTo>
                  <a:cubicBezTo>
                    <a:pt x="153" y="1"/>
                    <a:pt x="176" y="0"/>
                    <a:pt x="191" y="18"/>
                  </a:cubicBezTo>
                  <a:cubicBezTo>
                    <a:pt x="198" y="26"/>
                    <a:pt x="202" y="37"/>
                    <a:pt x="203" y="47"/>
                  </a:cubicBezTo>
                  <a:cubicBezTo>
                    <a:pt x="206" y="68"/>
                    <a:pt x="206" y="90"/>
                    <a:pt x="208" y="114"/>
                  </a:cubicBezTo>
                  <a:cubicBezTo>
                    <a:pt x="202" y="148"/>
                    <a:pt x="176" y="127"/>
                    <a:pt x="177" y="118"/>
                  </a:cubicBezTo>
                  <a:cubicBezTo>
                    <a:pt x="171" y="144"/>
                    <a:pt x="186" y="171"/>
                    <a:pt x="213" y="181"/>
                  </a:cubicBezTo>
                  <a:cubicBezTo>
                    <a:pt x="224" y="185"/>
                    <a:pt x="236" y="187"/>
                    <a:pt x="248" y="190"/>
                  </a:cubicBezTo>
                  <a:cubicBezTo>
                    <a:pt x="260" y="192"/>
                    <a:pt x="269" y="203"/>
                    <a:pt x="270" y="215"/>
                  </a:cubicBezTo>
                  <a:cubicBezTo>
                    <a:pt x="271" y="260"/>
                    <a:pt x="271" y="305"/>
                    <a:pt x="273" y="350"/>
                  </a:cubicBezTo>
                  <a:cubicBezTo>
                    <a:pt x="274" y="366"/>
                    <a:pt x="278" y="381"/>
                    <a:pt x="281" y="396"/>
                  </a:cubicBezTo>
                  <a:cubicBezTo>
                    <a:pt x="287" y="420"/>
                    <a:pt x="289" y="443"/>
                    <a:pt x="285" y="467"/>
                  </a:cubicBezTo>
                  <a:cubicBezTo>
                    <a:pt x="283" y="477"/>
                    <a:pt x="285" y="487"/>
                    <a:pt x="287" y="496"/>
                  </a:cubicBezTo>
                  <a:cubicBezTo>
                    <a:pt x="290" y="514"/>
                    <a:pt x="295" y="532"/>
                    <a:pt x="298" y="549"/>
                  </a:cubicBezTo>
                  <a:cubicBezTo>
                    <a:pt x="298" y="565"/>
                    <a:pt x="298" y="565"/>
                    <a:pt x="298" y="565"/>
                  </a:cubicBezTo>
                  <a:cubicBezTo>
                    <a:pt x="299" y="588"/>
                    <a:pt x="279" y="583"/>
                    <a:pt x="271" y="593"/>
                  </a:cubicBezTo>
                  <a:cubicBezTo>
                    <a:pt x="269" y="592"/>
                    <a:pt x="271" y="593"/>
                    <a:pt x="269" y="592"/>
                  </a:cubicBezTo>
                  <a:cubicBezTo>
                    <a:pt x="283" y="578"/>
                    <a:pt x="278" y="563"/>
                    <a:pt x="271" y="547"/>
                  </a:cubicBezTo>
                  <a:cubicBezTo>
                    <a:pt x="270" y="557"/>
                    <a:pt x="269" y="566"/>
                    <a:pt x="268" y="574"/>
                  </a:cubicBezTo>
                  <a:cubicBezTo>
                    <a:pt x="260" y="564"/>
                    <a:pt x="257" y="562"/>
                    <a:pt x="265" y="538"/>
                  </a:cubicBezTo>
                  <a:cubicBezTo>
                    <a:pt x="273" y="512"/>
                    <a:pt x="266" y="488"/>
                    <a:pt x="260" y="464"/>
                  </a:cubicBezTo>
                  <a:cubicBezTo>
                    <a:pt x="253" y="437"/>
                    <a:pt x="243" y="411"/>
                    <a:pt x="239" y="383"/>
                  </a:cubicBezTo>
                  <a:cubicBezTo>
                    <a:pt x="235" y="357"/>
                    <a:pt x="236" y="329"/>
                    <a:pt x="235" y="302"/>
                  </a:cubicBezTo>
                  <a:cubicBezTo>
                    <a:pt x="235" y="294"/>
                    <a:pt x="235" y="286"/>
                    <a:pt x="233" y="278"/>
                  </a:cubicBezTo>
                  <a:cubicBezTo>
                    <a:pt x="229" y="303"/>
                    <a:pt x="227" y="328"/>
                    <a:pt x="220" y="353"/>
                  </a:cubicBezTo>
                  <a:cubicBezTo>
                    <a:pt x="212" y="385"/>
                    <a:pt x="229" y="411"/>
                    <a:pt x="240" y="438"/>
                  </a:cubicBezTo>
                  <a:cubicBezTo>
                    <a:pt x="256" y="479"/>
                    <a:pt x="258" y="519"/>
                    <a:pt x="246" y="561"/>
                  </a:cubicBezTo>
                  <a:cubicBezTo>
                    <a:pt x="235" y="599"/>
                    <a:pt x="225" y="638"/>
                    <a:pt x="218" y="676"/>
                  </a:cubicBezTo>
                  <a:cubicBezTo>
                    <a:pt x="216" y="693"/>
                    <a:pt x="220" y="711"/>
                    <a:pt x="224" y="727"/>
                  </a:cubicBezTo>
                  <a:cubicBezTo>
                    <a:pt x="231" y="751"/>
                    <a:pt x="223" y="773"/>
                    <a:pt x="217" y="796"/>
                  </a:cubicBezTo>
                  <a:cubicBezTo>
                    <a:pt x="207" y="834"/>
                    <a:pt x="195" y="872"/>
                    <a:pt x="184" y="909"/>
                  </a:cubicBezTo>
                  <a:cubicBezTo>
                    <a:pt x="179" y="929"/>
                    <a:pt x="178" y="949"/>
                    <a:pt x="190" y="967"/>
                  </a:cubicBezTo>
                  <a:cubicBezTo>
                    <a:pt x="196" y="974"/>
                    <a:pt x="206" y="979"/>
                    <a:pt x="215" y="986"/>
                  </a:cubicBezTo>
                  <a:cubicBezTo>
                    <a:pt x="197" y="998"/>
                    <a:pt x="177" y="990"/>
                    <a:pt x="158" y="995"/>
                  </a:cubicBezTo>
                  <a:cubicBezTo>
                    <a:pt x="158" y="966"/>
                    <a:pt x="158" y="939"/>
                    <a:pt x="157" y="912"/>
                  </a:cubicBezTo>
                  <a:cubicBezTo>
                    <a:pt x="157" y="872"/>
                    <a:pt x="155" y="831"/>
                    <a:pt x="155" y="791"/>
                  </a:cubicBezTo>
                  <a:cubicBezTo>
                    <a:pt x="155" y="777"/>
                    <a:pt x="156" y="764"/>
                    <a:pt x="158" y="750"/>
                  </a:cubicBezTo>
                  <a:cubicBezTo>
                    <a:pt x="161" y="731"/>
                    <a:pt x="163" y="713"/>
                    <a:pt x="158" y="694"/>
                  </a:cubicBezTo>
                  <a:cubicBezTo>
                    <a:pt x="154" y="677"/>
                    <a:pt x="155" y="659"/>
                    <a:pt x="155" y="642"/>
                  </a:cubicBezTo>
                  <a:cubicBezTo>
                    <a:pt x="154" y="613"/>
                    <a:pt x="155" y="585"/>
                    <a:pt x="155" y="556"/>
                  </a:cubicBezTo>
                  <a:cubicBezTo>
                    <a:pt x="155" y="550"/>
                    <a:pt x="157" y="543"/>
                    <a:pt x="157" y="536"/>
                  </a:cubicBezTo>
                  <a:cubicBezTo>
                    <a:pt x="158" y="528"/>
                    <a:pt x="160" y="518"/>
                    <a:pt x="143" y="521"/>
                  </a:cubicBezTo>
                  <a:cubicBezTo>
                    <a:pt x="144" y="537"/>
                    <a:pt x="146" y="553"/>
                    <a:pt x="146" y="568"/>
                  </a:cubicBezTo>
                  <a:cubicBezTo>
                    <a:pt x="145" y="608"/>
                    <a:pt x="145" y="647"/>
                    <a:pt x="143" y="687"/>
                  </a:cubicBezTo>
                  <a:cubicBezTo>
                    <a:pt x="142" y="700"/>
                    <a:pt x="138" y="714"/>
                    <a:pt x="138" y="727"/>
                  </a:cubicBezTo>
                  <a:cubicBezTo>
                    <a:pt x="139" y="762"/>
                    <a:pt x="142" y="796"/>
                    <a:pt x="143" y="831"/>
                  </a:cubicBezTo>
                  <a:cubicBezTo>
                    <a:pt x="144" y="857"/>
                    <a:pt x="143" y="883"/>
                    <a:pt x="143" y="910"/>
                  </a:cubicBezTo>
                  <a:cubicBezTo>
                    <a:pt x="144" y="923"/>
                    <a:pt x="146" y="935"/>
                    <a:pt x="146" y="948"/>
                  </a:cubicBezTo>
                  <a:cubicBezTo>
                    <a:pt x="146" y="961"/>
                    <a:pt x="145" y="974"/>
                    <a:pt x="143" y="986"/>
                  </a:cubicBezTo>
                  <a:cubicBezTo>
                    <a:pt x="142" y="989"/>
                    <a:pt x="137" y="994"/>
                    <a:pt x="136" y="993"/>
                  </a:cubicBezTo>
                  <a:cubicBezTo>
                    <a:pt x="123" y="988"/>
                    <a:pt x="109" y="998"/>
                    <a:pt x="96" y="991"/>
                  </a:cubicBezTo>
                  <a:cubicBezTo>
                    <a:pt x="94" y="990"/>
                    <a:pt x="90" y="988"/>
                    <a:pt x="89" y="986"/>
                  </a:cubicBezTo>
                  <a:cubicBezTo>
                    <a:pt x="89" y="985"/>
                    <a:pt x="92" y="982"/>
                    <a:pt x="94" y="980"/>
                  </a:cubicBezTo>
                  <a:cubicBezTo>
                    <a:pt x="102" y="972"/>
                    <a:pt x="114" y="965"/>
                    <a:pt x="116" y="955"/>
                  </a:cubicBezTo>
                  <a:cubicBezTo>
                    <a:pt x="121" y="938"/>
                    <a:pt x="119" y="920"/>
                    <a:pt x="114" y="902"/>
                  </a:cubicBezTo>
                  <a:cubicBezTo>
                    <a:pt x="101" y="858"/>
                    <a:pt x="88" y="814"/>
                    <a:pt x="77" y="770"/>
                  </a:cubicBezTo>
                  <a:cubicBezTo>
                    <a:pt x="73" y="753"/>
                    <a:pt x="73" y="733"/>
                    <a:pt x="78" y="717"/>
                  </a:cubicBezTo>
                  <a:cubicBezTo>
                    <a:pt x="88" y="685"/>
                    <a:pt x="78" y="656"/>
                    <a:pt x="71" y="626"/>
                  </a:cubicBezTo>
                  <a:cubicBezTo>
                    <a:pt x="63" y="591"/>
                    <a:pt x="56" y="555"/>
                    <a:pt x="49" y="520"/>
                  </a:cubicBezTo>
                  <a:cubicBezTo>
                    <a:pt x="45" y="504"/>
                    <a:pt x="47" y="453"/>
                    <a:pt x="52" y="444"/>
                  </a:cubicBezTo>
                  <a:cubicBezTo>
                    <a:pt x="56" y="434"/>
                    <a:pt x="67" y="419"/>
                    <a:pt x="74" y="403"/>
                  </a:cubicBezTo>
                  <a:cubicBezTo>
                    <a:pt x="78" y="394"/>
                    <a:pt x="81" y="384"/>
                    <a:pt x="81" y="374"/>
                  </a:cubicBezTo>
                  <a:cubicBezTo>
                    <a:pt x="82" y="362"/>
                    <a:pt x="78" y="350"/>
                    <a:pt x="76" y="338"/>
                  </a:cubicBezTo>
                  <a:cubicBezTo>
                    <a:pt x="75" y="326"/>
                    <a:pt x="73" y="315"/>
                    <a:pt x="71" y="304"/>
                  </a:cubicBezTo>
                  <a:cubicBezTo>
                    <a:pt x="69" y="293"/>
                    <a:pt x="66" y="282"/>
                    <a:pt x="64" y="271"/>
                  </a:cubicBezTo>
                  <a:cubicBezTo>
                    <a:pt x="68" y="331"/>
                    <a:pt x="68" y="390"/>
                    <a:pt x="44" y="447"/>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 name="Freeform 6"/>
            <p:cNvSpPr>
              <a:spLocks/>
            </p:cNvSpPr>
            <p:nvPr/>
          </p:nvSpPr>
          <p:spPr bwMode="auto">
            <a:xfrm>
              <a:off x="7576878" y="1902690"/>
              <a:ext cx="233126" cy="781062"/>
            </a:xfrm>
            <a:custGeom>
              <a:avLst/>
              <a:gdLst>
                <a:gd name="T0" fmla="*/ 35 w 272"/>
                <a:gd name="T1" fmla="*/ 441 h 910"/>
                <a:gd name="T2" fmla="*/ 34 w 272"/>
                <a:gd name="T3" fmla="*/ 493 h 910"/>
                <a:gd name="T4" fmla="*/ 28 w 272"/>
                <a:gd name="T5" fmla="*/ 498 h 910"/>
                <a:gd name="T6" fmla="*/ 4 w 272"/>
                <a:gd name="T7" fmla="*/ 499 h 910"/>
                <a:gd name="T8" fmla="*/ 15 w 272"/>
                <a:gd name="T9" fmla="*/ 369 h 910"/>
                <a:gd name="T10" fmla="*/ 26 w 272"/>
                <a:gd name="T11" fmla="*/ 271 h 910"/>
                <a:gd name="T12" fmla="*/ 51 w 272"/>
                <a:gd name="T13" fmla="*/ 173 h 910"/>
                <a:gd name="T14" fmla="*/ 88 w 272"/>
                <a:gd name="T15" fmla="*/ 103 h 910"/>
                <a:gd name="T16" fmla="*/ 88 w 272"/>
                <a:gd name="T17" fmla="*/ 44 h 910"/>
                <a:gd name="T18" fmla="*/ 173 w 272"/>
                <a:gd name="T19" fmla="*/ 16 h 910"/>
                <a:gd name="T20" fmla="*/ 189 w 272"/>
                <a:gd name="T21" fmla="*/ 104 h 910"/>
                <a:gd name="T22" fmla="*/ 194 w 272"/>
                <a:gd name="T23" fmla="*/ 165 h 910"/>
                <a:gd name="T24" fmla="*/ 245 w 272"/>
                <a:gd name="T25" fmla="*/ 196 h 910"/>
                <a:gd name="T26" fmla="*/ 256 w 272"/>
                <a:gd name="T27" fmla="*/ 361 h 910"/>
                <a:gd name="T28" fmla="*/ 261 w 272"/>
                <a:gd name="T29" fmla="*/ 452 h 910"/>
                <a:gd name="T30" fmla="*/ 271 w 272"/>
                <a:gd name="T31" fmla="*/ 515 h 910"/>
                <a:gd name="T32" fmla="*/ 244 w 272"/>
                <a:gd name="T33" fmla="*/ 539 h 910"/>
                <a:gd name="T34" fmla="*/ 243 w 272"/>
                <a:gd name="T35" fmla="*/ 523 h 910"/>
                <a:gd name="T36" fmla="*/ 236 w 272"/>
                <a:gd name="T37" fmla="*/ 423 h 910"/>
                <a:gd name="T38" fmla="*/ 214 w 272"/>
                <a:gd name="T39" fmla="*/ 276 h 910"/>
                <a:gd name="T40" fmla="*/ 200 w 272"/>
                <a:gd name="T41" fmla="*/ 322 h 910"/>
                <a:gd name="T42" fmla="*/ 223 w 272"/>
                <a:gd name="T43" fmla="*/ 512 h 910"/>
                <a:gd name="T44" fmla="*/ 204 w 272"/>
                <a:gd name="T45" fmla="*/ 662 h 910"/>
                <a:gd name="T46" fmla="*/ 167 w 272"/>
                <a:gd name="T47" fmla="*/ 829 h 910"/>
                <a:gd name="T48" fmla="*/ 195 w 272"/>
                <a:gd name="T49" fmla="*/ 899 h 910"/>
                <a:gd name="T50" fmla="*/ 143 w 272"/>
                <a:gd name="T51" fmla="*/ 831 h 910"/>
                <a:gd name="T52" fmla="*/ 143 w 272"/>
                <a:gd name="T53" fmla="*/ 684 h 910"/>
                <a:gd name="T54" fmla="*/ 140 w 272"/>
                <a:gd name="T55" fmla="*/ 585 h 910"/>
                <a:gd name="T56" fmla="*/ 143 w 272"/>
                <a:gd name="T57" fmla="*/ 489 h 910"/>
                <a:gd name="T58" fmla="*/ 132 w 272"/>
                <a:gd name="T59" fmla="*/ 518 h 910"/>
                <a:gd name="T60" fmla="*/ 125 w 272"/>
                <a:gd name="T61" fmla="*/ 663 h 910"/>
                <a:gd name="T62" fmla="*/ 130 w 272"/>
                <a:gd name="T63" fmla="*/ 829 h 910"/>
                <a:gd name="T64" fmla="*/ 130 w 272"/>
                <a:gd name="T65" fmla="*/ 899 h 910"/>
                <a:gd name="T66" fmla="*/ 87 w 272"/>
                <a:gd name="T67" fmla="*/ 903 h 910"/>
                <a:gd name="T68" fmla="*/ 85 w 272"/>
                <a:gd name="T69" fmla="*/ 893 h 910"/>
                <a:gd name="T70" fmla="*/ 103 w 272"/>
                <a:gd name="T71" fmla="*/ 822 h 910"/>
                <a:gd name="T72" fmla="*/ 70 w 272"/>
                <a:gd name="T73" fmla="*/ 653 h 910"/>
                <a:gd name="T74" fmla="*/ 44 w 272"/>
                <a:gd name="T75" fmla="*/ 474 h 910"/>
                <a:gd name="T76" fmla="*/ 67 w 272"/>
                <a:gd name="T77" fmla="*/ 367 h 910"/>
                <a:gd name="T78" fmla="*/ 69 w 272"/>
                <a:gd name="T79" fmla="*/ 308 h 910"/>
                <a:gd name="T80" fmla="*/ 58 w 272"/>
                <a:gd name="T81" fmla="*/ 24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2" h="910">
                  <a:moveTo>
                    <a:pt x="35" y="428"/>
                  </a:moveTo>
                  <a:cubicBezTo>
                    <a:pt x="35" y="433"/>
                    <a:pt x="36" y="437"/>
                    <a:pt x="35" y="441"/>
                  </a:cubicBezTo>
                  <a:cubicBezTo>
                    <a:pt x="34" y="452"/>
                    <a:pt x="32" y="463"/>
                    <a:pt x="31" y="473"/>
                  </a:cubicBezTo>
                  <a:cubicBezTo>
                    <a:pt x="31" y="480"/>
                    <a:pt x="32" y="486"/>
                    <a:pt x="34" y="493"/>
                  </a:cubicBezTo>
                  <a:cubicBezTo>
                    <a:pt x="36" y="504"/>
                    <a:pt x="38" y="515"/>
                    <a:pt x="30" y="525"/>
                  </a:cubicBezTo>
                  <a:cubicBezTo>
                    <a:pt x="30" y="516"/>
                    <a:pt x="29" y="508"/>
                    <a:pt x="28" y="498"/>
                  </a:cubicBezTo>
                  <a:cubicBezTo>
                    <a:pt x="17" y="510"/>
                    <a:pt x="18" y="518"/>
                    <a:pt x="29" y="542"/>
                  </a:cubicBezTo>
                  <a:cubicBezTo>
                    <a:pt x="11" y="535"/>
                    <a:pt x="0" y="519"/>
                    <a:pt x="4" y="499"/>
                  </a:cubicBezTo>
                  <a:cubicBezTo>
                    <a:pt x="6" y="490"/>
                    <a:pt x="3" y="480"/>
                    <a:pt x="4" y="471"/>
                  </a:cubicBezTo>
                  <a:cubicBezTo>
                    <a:pt x="11" y="437"/>
                    <a:pt x="17" y="403"/>
                    <a:pt x="15" y="369"/>
                  </a:cubicBezTo>
                  <a:cubicBezTo>
                    <a:pt x="15" y="364"/>
                    <a:pt x="17" y="359"/>
                    <a:pt x="19" y="354"/>
                  </a:cubicBezTo>
                  <a:cubicBezTo>
                    <a:pt x="27" y="327"/>
                    <a:pt x="28" y="299"/>
                    <a:pt x="26" y="271"/>
                  </a:cubicBezTo>
                  <a:cubicBezTo>
                    <a:pt x="24" y="244"/>
                    <a:pt x="26" y="218"/>
                    <a:pt x="29" y="191"/>
                  </a:cubicBezTo>
                  <a:cubicBezTo>
                    <a:pt x="30" y="181"/>
                    <a:pt x="38" y="174"/>
                    <a:pt x="51" y="173"/>
                  </a:cubicBezTo>
                  <a:cubicBezTo>
                    <a:pt x="87" y="168"/>
                    <a:pt x="119" y="149"/>
                    <a:pt x="114" y="108"/>
                  </a:cubicBezTo>
                  <a:cubicBezTo>
                    <a:pt x="113" y="127"/>
                    <a:pt x="96" y="122"/>
                    <a:pt x="88" y="103"/>
                  </a:cubicBezTo>
                  <a:cubicBezTo>
                    <a:pt x="87" y="96"/>
                    <a:pt x="85" y="92"/>
                    <a:pt x="85" y="86"/>
                  </a:cubicBezTo>
                  <a:cubicBezTo>
                    <a:pt x="86" y="72"/>
                    <a:pt x="87" y="58"/>
                    <a:pt x="88" y="44"/>
                  </a:cubicBezTo>
                  <a:cubicBezTo>
                    <a:pt x="89" y="25"/>
                    <a:pt x="100" y="9"/>
                    <a:pt x="119" y="5"/>
                  </a:cubicBezTo>
                  <a:cubicBezTo>
                    <a:pt x="139" y="1"/>
                    <a:pt x="159" y="0"/>
                    <a:pt x="173" y="16"/>
                  </a:cubicBezTo>
                  <a:cubicBezTo>
                    <a:pt x="180" y="24"/>
                    <a:pt x="183" y="34"/>
                    <a:pt x="184" y="44"/>
                  </a:cubicBezTo>
                  <a:cubicBezTo>
                    <a:pt x="187" y="63"/>
                    <a:pt x="187" y="82"/>
                    <a:pt x="189" y="104"/>
                  </a:cubicBezTo>
                  <a:cubicBezTo>
                    <a:pt x="183" y="135"/>
                    <a:pt x="160" y="116"/>
                    <a:pt x="161" y="107"/>
                  </a:cubicBezTo>
                  <a:cubicBezTo>
                    <a:pt x="155" y="132"/>
                    <a:pt x="169" y="156"/>
                    <a:pt x="194" y="165"/>
                  </a:cubicBezTo>
                  <a:cubicBezTo>
                    <a:pt x="204" y="169"/>
                    <a:pt x="215" y="171"/>
                    <a:pt x="226" y="173"/>
                  </a:cubicBezTo>
                  <a:cubicBezTo>
                    <a:pt x="236" y="175"/>
                    <a:pt x="245" y="185"/>
                    <a:pt x="245" y="196"/>
                  </a:cubicBezTo>
                  <a:cubicBezTo>
                    <a:pt x="246" y="237"/>
                    <a:pt x="246" y="278"/>
                    <a:pt x="248" y="319"/>
                  </a:cubicBezTo>
                  <a:cubicBezTo>
                    <a:pt x="249" y="333"/>
                    <a:pt x="252" y="348"/>
                    <a:pt x="256" y="361"/>
                  </a:cubicBezTo>
                  <a:cubicBezTo>
                    <a:pt x="261" y="383"/>
                    <a:pt x="262" y="404"/>
                    <a:pt x="259" y="426"/>
                  </a:cubicBezTo>
                  <a:cubicBezTo>
                    <a:pt x="257" y="434"/>
                    <a:pt x="259" y="444"/>
                    <a:pt x="261" y="452"/>
                  </a:cubicBezTo>
                  <a:cubicBezTo>
                    <a:pt x="264" y="468"/>
                    <a:pt x="268" y="484"/>
                    <a:pt x="271" y="500"/>
                  </a:cubicBezTo>
                  <a:cubicBezTo>
                    <a:pt x="271" y="515"/>
                    <a:pt x="271" y="515"/>
                    <a:pt x="271" y="515"/>
                  </a:cubicBezTo>
                  <a:cubicBezTo>
                    <a:pt x="272" y="536"/>
                    <a:pt x="253" y="531"/>
                    <a:pt x="246" y="541"/>
                  </a:cubicBezTo>
                  <a:cubicBezTo>
                    <a:pt x="244" y="540"/>
                    <a:pt x="246" y="540"/>
                    <a:pt x="244" y="539"/>
                  </a:cubicBezTo>
                  <a:cubicBezTo>
                    <a:pt x="257" y="527"/>
                    <a:pt x="253" y="513"/>
                    <a:pt x="246" y="499"/>
                  </a:cubicBezTo>
                  <a:cubicBezTo>
                    <a:pt x="245" y="507"/>
                    <a:pt x="244" y="516"/>
                    <a:pt x="243" y="523"/>
                  </a:cubicBezTo>
                  <a:cubicBezTo>
                    <a:pt x="236" y="514"/>
                    <a:pt x="233" y="512"/>
                    <a:pt x="241" y="490"/>
                  </a:cubicBezTo>
                  <a:cubicBezTo>
                    <a:pt x="249" y="466"/>
                    <a:pt x="241" y="445"/>
                    <a:pt x="236" y="423"/>
                  </a:cubicBezTo>
                  <a:cubicBezTo>
                    <a:pt x="230" y="398"/>
                    <a:pt x="221" y="374"/>
                    <a:pt x="217" y="349"/>
                  </a:cubicBezTo>
                  <a:cubicBezTo>
                    <a:pt x="213" y="325"/>
                    <a:pt x="214" y="300"/>
                    <a:pt x="214" y="276"/>
                  </a:cubicBezTo>
                  <a:cubicBezTo>
                    <a:pt x="213" y="268"/>
                    <a:pt x="214" y="261"/>
                    <a:pt x="212" y="253"/>
                  </a:cubicBezTo>
                  <a:cubicBezTo>
                    <a:pt x="208" y="276"/>
                    <a:pt x="206" y="299"/>
                    <a:pt x="200" y="322"/>
                  </a:cubicBezTo>
                  <a:cubicBezTo>
                    <a:pt x="192" y="351"/>
                    <a:pt x="208" y="374"/>
                    <a:pt x="218" y="399"/>
                  </a:cubicBezTo>
                  <a:cubicBezTo>
                    <a:pt x="233" y="436"/>
                    <a:pt x="234" y="473"/>
                    <a:pt x="223" y="512"/>
                  </a:cubicBezTo>
                  <a:cubicBezTo>
                    <a:pt x="214" y="546"/>
                    <a:pt x="205" y="581"/>
                    <a:pt x="198" y="616"/>
                  </a:cubicBezTo>
                  <a:cubicBezTo>
                    <a:pt x="196" y="631"/>
                    <a:pt x="200" y="647"/>
                    <a:pt x="204" y="662"/>
                  </a:cubicBezTo>
                  <a:cubicBezTo>
                    <a:pt x="209" y="684"/>
                    <a:pt x="203" y="705"/>
                    <a:pt x="197" y="725"/>
                  </a:cubicBezTo>
                  <a:cubicBezTo>
                    <a:pt x="188" y="760"/>
                    <a:pt x="177" y="794"/>
                    <a:pt x="167" y="829"/>
                  </a:cubicBezTo>
                  <a:cubicBezTo>
                    <a:pt x="163" y="846"/>
                    <a:pt x="161" y="865"/>
                    <a:pt x="173" y="881"/>
                  </a:cubicBezTo>
                  <a:cubicBezTo>
                    <a:pt x="178" y="888"/>
                    <a:pt x="187" y="892"/>
                    <a:pt x="195" y="899"/>
                  </a:cubicBezTo>
                  <a:cubicBezTo>
                    <a:pt x="179" y="910"/>
                    <a:pt x="161" y="902"/>
                    <a:pt x="143" y="906"/>
                  </a:cubicBezTo>
                  <a:cubicBezTo>
                    <a:pt x="143" y="880"/>
                    <a:pt x="143" y="856"/>
                    <a:pt x="143" y="831"/>
                  </a:cubicBezTo>
                  <a:cubicBezTo>
                    <a:pt x="142" y="794"/>
                    <a:pt x="141" y="757"/>
                    <a:pt x="141" y="721"/>
                  </a:cubicBezTo>
                  <a:cubicBezTo>
                    <a:pt x="140" y="708"/>
                    <a:pt x="142" y="696"/>
                    <a:pt x="143" y="684"/>
                  </a:cubicBezTo>
                  <a:cubicBezTo>
                    <a:pt x="146" y="666"/>
                    <a:pt x="148" y="650"/>
                    <a:pt x="144" y="632"/>
                  </a:cubicBezTo>
                  <a:cubicBezTo>
                    <a:pt x="140" y="617"/>
                    <a:pt x="141" y="601"/>
                    <a:pt x="140" y="585"/>
                  </a:cubicBezTo>
                  <a:cubicBezTo>
                    <a:pt x="140" y="559"/>
                    <a:pt x="140" y="533"/>
                    <a:pt x="140" y="507"/>
                  </a:cubicBezTo>
                  <a:cubicBezTo>
                    <a:pt x="140" y="501"/>
                    <a:pt x="142" y="495"/>
                    <a:pt x="143" y="489"/>
                  </a:cubicBezTo>
                  <a:cubicBezTo>
                    <a:pt x="143" y="481"/>
                    <a:pt x="145" y="472"/>
                    <a:pt x="130" y="475"/>
                  </a:cubicBezTo>
                  <a:cubicBezTo>
                    <a:pt x="131" y="489"/>
                    <a:pt x="132" y="504"/>
                    <a:pt x="132" y="518"/>
                  </a:cubicBezTo>
                  <a:cubicBezTo>
                    <a:pt x="132" y="554"/>
                    <a:pt x="131" y="590"/>
                    <a:pt x="130" y="626"/>
                  </a:cubicBezTo>
                  <a:cubicBezTo>
                    <a:pt x="129" y="638"/>
                    <a:pt x="125" y="650"/>
                    <a:pt x="125" y="663"/>
                  </a:cubicBezTo>
                  <a:cubicBezTo>
                    <a:pt x="126" y="694"/>
                    <a:pt x="129" y="725"/>
                    <a:pt x="130" y="757"/>
                  </a:cubicBezTo>
                  <a:cubicBezTo>
                    <a:pt x="130" y="781"/>
                    <a:pt x="130" y="805"/>
                    <a:pt x="130" y="829"/>
                  </a:cubicBezTo>
                  <a:cubicBezTo>
                    <a:pt x="130" y="841"/>
                    <a:pt x="132" y="852"/>
                    <a:pt x="132" y="864"/>
                  </a:cubicBezTo>
                  <a:cubicBezTo>
                    <a:pt x="132" y="875"/>
                    <a:pt x="131" y="887"/>
                    <a:pt x="130" y="899"/>
                  </a:cubicBezTo>
                  <a:cubicBezTo>
                    <a:pt x="129" y="901"/>
                    <a:pt x="124" y="906"/>
                    <a:pt x="123" y="905"/>
                  </a:cubicBezTo>
                  <a:cubicBezTo>
                    <a:pt x="111" y="901"/>
                    <a:pt x="99" y="909"/>
                    <a:pt x="87" y="903"/>
                  </a:cubicBezTo>
                  <a:cubicBezTo>
                    <a:pt x="85" y="902"/>
                    <a:pt x="82" y="901"/>
                    <a:pt x="81" y="899"/>
                  </a:cubicBezTo>
                  <a:cubicBezTo>
                    <a:pt x="80" y="897"/>
                    <a:pt x="83" y="895"/>
                    <a:pt x="85" y="893"/>
                  </a:cubicBezTo>
                  <a:cubicBezTo>
                    <a:pt x="92" y="885"/>
                    <a:pt x="103" y="879"/>
                    <a:pt x="105" y="870"/>
                  </a:cubicBezTo>
                  <a:cubicBezTo>
                    <a:pt x="110" y="855"/>
                    <a:pt x="108" y="838"/>
                    <a:pt x="103" y="822"/>
                  </a:cubicBezTo>
                  <a:cubicBezTo>
                    <a:pt x="91" y="782"/>
                    <a:pt x="79" y="742"/>
                    <a:pt x="70" y="701"/>
                  </a:cubicBezTo>
                  <a:cubicBezTo>
                    <a:pt x="66" y="686"/>
                    <a:pt x="66" y="668"/>
                    <a:pt x="70" y="653"/>
                  </a:cubicBezTo>
                  <a:cubicBezTo>
                    <a:pt x="79" y="624"/>
                    <a:pt x="70" y="598"/>
                    <a:pt x="64" y="570"/>
                  </a:cubicBezTo>
                  <a:cubicBezTo>
                    <a:pt x="57" y="538"/>
                    <a:pt x="50" y="506"/>
                    <a:pt x="44" y="474"/>
                  </a:cubicBezTo>
                  <a:cubicBezTo>
                    <a:pt x="41" y="459"/>
                    <a:pt x="43" y="413"/>
                    <a:pt x="46" y="404"/>
                  </a:cubicBezTo>
                  <a:cubicBezTo>
                    <a:pt x="50" y="395"/>
                    <a:pt x="60" y="382"/>
                    <a:pt x="67" y="367"/>
                  </a:cubicBezTo>
                  <a:cubicBezTo>
                    <a:pt x="71" y="359"/>
                    <a:pt x="73" y="350"/>
                    <a:pt x="74" y="341"/>
                  </a:cubicBezTo>
                  <a:cubicBezTo>
                    <a:pt x="74" y="330"/>
                    <a:pt x="71" y="319"/>
                    <a:pt x="69" y="308"/>
                  </a:cubicBezTo>
                  <a:cubicBezTo>
                    <a:pt x="67" y="297"/>
                    <a:pt x="66" y="287"/>
                    <a:pt x="64" y="277"/>
                  </a:cubicBezTo>
                  <a:cubicBezTo>
                    <a:pt x="62" y="267"/>
                    <a:pt x="60" y="257"/>
                    <a:pt x="58" y="247"/>
                  </a:cubicBezTo>
                  <a:cubicBezTo>
                    <a:pt x="62" y="301"/>
                    <a:pt x="62" y="355"/>
                    <a:pt x="39" y="407"/>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0" name="Freeform 8"/>
            <p:cNvSpPr>
              <a:spLocks/>
            </p:cNvSpPr>
            <p:nvPr/>
          </p:nvSpPr>
          <p:spPr bwMode="auto">
            <a:xfrm>
              <a:off x="7763654" y="1744825"/>
              <a:ext cx="287736" cy="942139"/>
            </a:xfrm>
            <a:custGeom>
              <a:avLst/>
              <a:gdLst>
                <a:gd name="T0" fmla="*/ 185 w 336"/>
                <a:gd name="T1" fmla="*/ 9 h 1098"/>
                <a:gd name="T2" fmla="*/ 198 w 336"/>
                <a:gd name="T3" fmla="*/ 106 h 1098"/>
                <a:gd name="T4" fmla="*/ 223 w 336"/>
                <a:gd name="T5" fmla="*/ 201 h 1098"/>
                <a:gd name="T6" fmla="*/ 316 w 336"/>
                <a:gd name="T7" fmla="*/ 268 h 1098"/>
                <a:gd name="T8" fmla="*/ 323 w 336"/>
                <a:gd name="T9" fmla="*/ 606 h 1098"/>
                <a:gd name="T10" fmla="*/ 275 w 336"/>
                <a:gd name="T11" fmla="*/ 609 h 1098"/>
                <a:gd name="T12" fmla="*/ 263 w 336"/>
                <a:gd name="T13" fmla="*/ 350 h 1098"/>
                <a:gd name="T14" fmla="*/ 250 w 336"/>
                <a:gd name="T15" fmla="*/ 608 h 1098"/>
                <a:gd name="T16" fmla="*/ 241 w 336"/>
                <a:gd name="T17" fmla="*/ 738 h 1098"/>
                <a:gd name="T18" fmla="*/ 232 w 336"/>
                <a:gd name="T19" fmla="*/ 932 h 1098"/>
                <a:gd name="T20" fmla="*/ 229 w 336"/>
                <a:gd name="T21" fmla="*/ 1081 h 1098"/>
                <a:gd name="T22" fmla="*/ 198 w 336"/>
                <a:gd name="T23" fmla="*/ 1098 h 1098"/>
                <a:gd name="T24" fmla="*/ 187 w 336"/>
                <a:gd name="T25" fmla="*/ 1095 h 1098"/>
                <a:gd name="T26" fmla="*/ 175 w 336"/>
                <a:gd name="T27" fmla="*/ 990 h 1098"/>
                <a:gd name="T28" fmla="*/ 175 w 336"/>
                <a:gd name="T29" fmla="*/ 833 h 1098"/>
                <a:gd name="T30" fmla="*/ 158 w 336"/>
                <a:gd name="T31" fmla="*/ 622 h 1098"/>
                <a:gd name="T32" fmla="*/ 141 w 336"/>
                <a:gd name="T33" fmla="*/ 741 h 1098"/>
                <a:gd name="T34" fmla="*/ 133 w 336"/>
                <a:gd name="T35" fmla="*/ 837 h 1098"/>
                <a:gd name="T36" fmla="*/ 133 w 336"/>
                <a:gd name="T37" fmla="*/ 961 h 1098"/>
                <a:gd name="T38" fmla="*/ 127 w 336"/>
                <a:gd name="T39" fmla="*/ 1098 h 1098"/>
                <a:gd name="T40" fmla="*/ 101 w 336"/>
                <a:gd name="T41" fmla="*/ 1095 h 1098"/>
                <a:gd name="T42" fmla="*/ 75 w 336"/>
                <a:gd name="T43" fmla="*/ 1083 h 1098"/>
                <a:gd name="T44" fmla="*/ 71 w 336"/>
                <a:gd name="T45" fmla="*/ 910 h 1098"/>
                <a:gd name="T46" fmla="*/ 68 w 336"/>
                <a:gd name="T47" fmla="*/ 742 h 1098"/>
                <a:gd name="T48" fmla="*/ 58 w 336"/>
                <a:gd name="T49" fmla="*/ 562 h 1098"/>
                <a:gd name="T50" fmla="*/ 66 w 336"/>
                <a:gd name="T51" fmla="*/ 422 h 1098"/>
                <a:gd name="T52" fmla="*/ 57 w 336"/>
                <a:gd name="T53" fmla="*/ 410 h 1098"/>
                <a:gd name="T54" fmla="*/ 44 w 336"/>
                <a:gd name="T55" fmla="*/ 502 h 1098"/>
                <a:gd name="T56" fmla="*/ 43 w 336"/>
                <a:gd name="T57" fmla="*/ 618 h 1098"/>
                <a:gd name="T58" fmla="*/ 0 w 336"/>
                <a:gd name="T59" fmla="*/ 611 h 1098"/>
                <a:gd name="T60" fmla="*/ 3 w 336"/>
                <a:gd name="T61" fmla="*/ 587 h 1098"/>
                <a:gd name="T62" fmla="*/ 15 w 336"/>
                <a:gd name="T63" fmla="*/ 403 h 1098"/>
                <a:gd name="T64" fmla="*/ 9 w 336"/>
                <a:gd name="T65" fmla="*/ 267 h 1098"/>
                <a:gd name="T66" fmla="*/ 106 w 336"/>
                <a:gd name="T67" fmla="*/ 188 h 1098"/>
                <a:gd name="T68" fmla="*/ 121 w 336"/>
                <a:gd name="T69" fmla="*/ 134 h 1098"/>
                <a:gd name="T70" fmla="*/ 103 w 336"/>
                <a:gd name="T71" fmla="*/ 70 h 1098"/>
                <a:gd name="T72" fmla="*/ 129 w 336"/>
                <a:gd name="T73" fmla="*/ 5 h 1098"/>
                <a:gd name="T74" fmla="*/ 164 w 336"/>
                <a:gd name="T75"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1098">
                  <a:moveTo>
                    <a:pt x="164" y="0"/>
                  </a:moveTo>
                  <a:cubicBezTo>
                    <a:pt x="171" y="3"/>
                    <a:pt x="180" y="4"/>
                    <a:pt x="185" y="9"/>
                  </a:cubicBezTo>
                  <a:cubicBezTo>
                    <a:pt x="192" y="16"/>
                    <a:pt x="200" y="26"/>
                    <a:pt x="202" y="35"/>
                  </a:cubicBezTo>
                  <a:cubicBezTo>
                    <a:pt x="205" y="59"/>
                    <a:pt x="209" y="83"/>
                    <a:pt x="198" y="106"/>
                  </a:cubicBezTo>
                  <a:cubicBezTo>
                    <a:pt x="187" y="127"/>
                    <a:pt x="184" y="149"/>
                    <a:pt x="190" y="172"/>
                  </a:cubicBezTo>
                  <a:cubicBezTo>
                    <a:pt x="194" y="189"/>
                    <a:pt x="209" y="195"/>
                    <a:pt x="223" y="201"/>
                  </a:cubicBezTo>
                  <a:cubicBezTo>
                    <a:pt x="235" y="206"/>
                    <a:pt x="247" y="208"/>
                    <a:pt x="259" y="212"/>
                  </a:cubicBezTo>
                  <a:cubicBezTo>
                    <a:pt x="287" y="223"/>
                    <a:pt x="313" y="234"/>
                    <a:pt x="316" y="268"/>
                  </a:cubicBezTo>
                  <a:cubicBezTo>
                    <a:pt x="317" y="284"/>
                    <a:pt x="332" y="414"/>
                    <a:pt x="327" y="455"/>
                  </a:cubicBezTo>
                  <a:cubicBezTo>
                    <a:pt x="325" y="470"/>
                    <a:pt x="336" y="576"/>
                    <a:pt x="323" y="606"/>
                  </a:cubicBezTo>
                  <a:cubicBezTo>
                    <a:pt x="319" y="615"/>
                    <a:pt x="298" y="695"/>
                    <a:pt x="287" y="593"/>
                  </a:cubicBezTo>
                  <a:cubicBezTo>
                    <a:pt x="286" y="583"/>
                    <a:pt x="285" y="607"/>
                    <a:pt x="275" y="609"/>
                  </a:cubicBezTo>
                  <a:cubicBezTo>
                    <a:pt x="276" y="605"/>
                    <a:pt x="271" y="568"/>
                    <a:pt x="285" y="504"/>
                  </a:cubicBezTo>
                  <a:cubicBezTo>
                    <a:pt x="301" y="435"/>
                    <a:pt x="252" y="389"/>
                    <a:pt x="263" y="350"/>
                  </a:cubicBezTo>
                  <a:cubicBezTo>
                    <a:pt x="265" y="350"/>
                    <a:pt x="250" y="368"/>
                    <a:pt x="249" y="410"/>
                  </a:cubicBezTo>
                  <a:cubicBezTo>
                    <a:pt x="247" y="486"/>
                    <a:pt x="255" y="609"/>
                    <a:pt x="250" y="608"/>
                  </a:cubicBezTo>
                  <a:cubicBezTo>
                    <a:pt x="247" y="618"/>
                    <a:pt x="255" y="635"/>
                    <a:pt x="253" y="645"/>
                  </a:cubicBezTo>
                  <a:cubicBezTo>
                    <a:pt x="249" y="676"/>
                    <a:pt x="247" y="707"/>
                    <a:pt x="241" y="738"/>
                  </a:cubicBezTo>
                  <a:cubicBezTo>
                    <a:pt x="235" y="769"/>
                    <a:pt x="233" y="800"/>
                    <a:pt x="239" y="831"/>
                  </a:cubicBezTo>
                  <a:cubicBezTo>
                    <a:pt x="245" y="865"/>
                    <a:pt x="242" y="899"/>
                    <a:pt x="232" y="932"/>
                  </a:cubicBezTo>
                  <a:cubicBezTo>
                    <a:pt x="223" y="961"/>
                    <a:pt x="215" y="990"/>
                    <a:pt x="206" y="1020"/>
                  </a:cubicBezTo>
                  <a:cubicBezTo>
                    <a:pt x="198" y="1048"/>
                    <a:pt x="207" y="1065"/>
                    <a:pt x="229" y="1081"/>
                  </a:cubicBezTo>
                  <a:cubicBezTo>
                    <a:pt x="232" y="1083"/>
                    <a:pt x="234" y="1084"/>
                    <a:pt x="239" y="1088"/>
                  </a:cubicBezTo>
                  <a:cubicBezTo>
                    <a:pt x="223" y="1092"/>
                    <a:pt x="211" y="1095"/>
                    <a:pt x="198" y="1098"/>
                  </a:cubicBezTo>
                  <a:cubicBezTo>
                    <a:pt x="193" y="1098"/>
                    <a:pt x="193" y="1098"/>
                    <a:pt x="193" y="1098"/>
                  </a:cubicBezTo>
                  <a:cubicBezTo>
                    <a:pt x="191" y="1097"/>
                    <a:pt x="189" y="1095"/>
                    <a:pt x="187" y="1095"/>
                  </a:cubicBezTo>
                  <a:cubicBezTo>
                    <a:pt x="171" y="1098"/>
                    <a:pt x="169" y="1089"/>
                    <a:pt x="170" y="1077"/>
                  </a:cubicBezTo>
                  <a:cubicBezTo>
                    <a:pt x="172" y="1048"/>
                    <a:pt x="175" y="1019"/>
                    <a:pt x="175" y="990"/>
                  </a:cubicBezTo>
                  <a:cubicBezTo>
                    <a:pt x="175" y="958"/>
                    <a:pt x="170" y="927"/>
                    <a:pt x="170" y="895"/>
                  </a:cubicBezTo>
                  <a:cubicBezTo>
                    <a:pt x="170" y="874"/>
                    <a:pt x="175" y="853"/>
                    <a:pt x="175" y="833"/>
                  </a:cubicBezTo>
                  <a:cubicBezTo>
                    <a:pt x="175" y="806"/>
                    <a:pt x="172" y="779"/>
                    <a:pt x="170" y="753"/>
                  </a:cubicBezTo>
                  <a:cubicBezTo>
                    <a:pt x="166" y="709"/>
                    <a:pt x="162" y="665"/>
                    <a:pt x="158" y="622"/>
                  </a:cubicBezTo>
                  <a:cubicBezTo>
                    <a:pt x="158" y="617"/>
                    <a:pt x="156" y="613"/>
                    <a:pt x="156" y="609"/>
                  </a:cubicBezTo>
                  <a:cubicBezTo>
                    <a:pt x="150" y="654"/>
                    <a:pt x="145" y="697"/>
                    <a:pt x="141" y="741"/>
                  </a:cubicBezTo>
                  <a:cubicBezTo>
                    <a:pt x="139" y="762"/>
                    <a:pt x="137" y="783"/>
                    <a:pt x="135" y="805"/>
                  </a:cubicBezTo>
                  <a:cubicBezTo>
                    <a:pt x="134" y="815"/>
                    <a:pt x="132" y="826"/>
                    <a:pt x="133" y="837"/>
                  </a:cubicBezTo>
                  <a:cubicBezTo>
                    <a:pt x="134" y="852"/>
                    <a:pt x="138" y="866"/>
                    <a:pt x="138" y="881"/>
                  </a:cubicBezTo>
                  <a:cubicBezTo>
                    <a:pt x="137" y="908"/>
                    <a:pt x="132" y="935"/>
                    <a:pt x="133" y="961"/>
                  </a:cubicBezTo>
                  <a:cubicBezTo>
                    <a:pt x="133" y="1000"/>
                    <a:pt x="136" y="1039"/>
                    <a:pt x="138" y="1078"/>
                  </a:cubicBezTo>
                  <a:cubicBezTo>
                    <a:pt x="139" y="1088"/>
                    <a:pt x="136" y="1094"/>
                    <a:pt x="127" y="1098"/>
                  </a:cubicBezTo>
                  <a:cubicBezTo>
                    <a:pt x="109" y="1098"/>
                    <a:pt x="109" y="1098"/>
                    <a:pt x="109" y="1098"/>
                  </a:cubicBezTo>
                  <a:cubicBezTo>
                    <a:pt x="106" y="1097"/>
                    <a:pt x="104" y="1096"/>
                    <a:pt x="101" y="1095"/>
                  </a:cubicBezTo>
                  <a:cubicBezTo>
                    <a:pt x="91" y="1093"/>
                    <a:pt x="81" y="1091"/>
                    <a:pt x="70" y="1089"/>
                  </a:cubicBezTo>
                  <a:cubicBezTo>
                    <a:pt x="73" y="1085"/>
                    <a:pt x="74" y="1084"/>
                    <a:pt x="75" y="1083"/>
                  </a:cubicBezTo>
                  <a:cubicBezTo>
                    <a:pt x="105" y="1062"/>
                    <a:pt x="109" y="1055"/>
                    <a:pt x="100" y="1017"/>
                  </a:cubicBezTo>
                  <a:cubicBezTo>
                    <a:pt x="92" y="981"/>
                    <a:pt x="79" y="946"/>
                    <a:pt x="71" y="910"/>
                  </a:cubicBezTo>
                  <a:cubicBezTo>
                    <a:pt x="66" y="890"/>
                    <a:pt x="64" y="868"/>
                    <a:pt x="67" y="849"/>
                  </a:cubicBezTo>
                  <a:cubicBezTo>
                    <a:pt x="72" y="813"/>
                    <a:pt x="75" y="777"/>
                    <a:pt x="68" y="742"/>
                  </a:cubicBezTo>
                  <a:cubicBezTo>
                    <a:pt x="61" y="705"/>
                    <a:pt x="53" y="668"/>
                    <a:pt x="55" y="630"/>
                  </a:cubicBezTo>
                  <a:cubicBezTo>
                    <a:pt x="56" y="608"/>
                    <a:pt x="56" y="585"/>
                    <a:pt x="58" y="562"/>
                  </a:cubicBezTo>
                  <a:cubicBezTo>
                    <a:pt x="60" y="538"/>
                    <a:pt x="64" y="513"/>
                    <a:pt x="66" y="488"/>
                  </a:cubicBezTo>
                  <a:cubicBezTo>
                    <a:pt x="67" y="466"/>
                    <a:pt x="66" y="444"/>
                    <a:pt x="66" y="422"/>
                  </a:cubicBezTo>
                  <a:cubicBezTo>
                    <a:pt x="66" y="354"/>
                    <a:pt x="66" y="354"/>
                    <a:pt x="66" y="354"/>
                  </a:cubicBezTo>
                  <a:cubicBezTo>
                    <a:pt x="63" y="375"/>
                    <a:pt x="60" y="393"/>
                    <a:pt x="57" y="410"/>
                  </a:cubicBezTo>
                  <a:cubicBezTo>
                    <a:pt x="55" y="423"/>
                    <a:pt x="54" y="436"/>
                    <a:pt x="52" y="448"/>
                  </a:cubicBezTo>
                  <a:cubicBezTo>
                    <a:pt x="49" y="466"/>
                    <a:pt x="47" y="484"/>
                    <a:pt x="44" y="502"/>
                  </a:cubicBezTo>
                  <a:cubicBezTo>
                    <a:pt x="40" y="525"/>
                    <a:pt x="31" y="547"/>
                    <a:pt x="38" y="571"/>
                  </a:cubicBezTo>
                  <a:cubicBezTo>
                    <a:pt x="42" y="586"/>
                    <a:pt x="42" y="602"/>
                    <a:pt x="43" y="618"/>
                  </a:cubicBezTo>
                  <a:cubicBezTo>
                    <a:pt x="44" y="628"/>
                    <a:pt x="43" y="638"/>
                    <a:pt x="43" y="648"/>
                  </a:cubicBezTo>
                  <a:cubicBezTo>
                    <a:pt x="13" y="632"/>
                    <a:pt x="12" y="633"/>
                    <a:pt x="0" y="611"/>
                  </a:cubicBezTo>
                  <a:cubicBezTo>
                    <a:pt x="0" y="592"/>
                    <a:pt x="0" y="592"/>
                    <a:pt x="0" y="592"/>
                  </a:cubicBezTo>
                  <a:cubicBezTo>
                    <a:pt x="1" y="590"/>
                    <a:pt x="3" y="589"/>
                    <a:pt x="3" y="587"/>
                  </a:cubicBezTo>
                  <a:cubicBezTo>
                    <a:pt x="8" y="559"/>
                    <a:pt x="10" y="530"/>
                    <a:pt x="6" y="501"/>
                  </a:cubicBezTo>
                  <a:cubicBezTo>
                    <a:pt x="2" y="468"/>
                    <a:pt x="12" y="435"/>
                    <a:pt x="15" y="403"/>
                  </a:cubicBezTo>
                  <a:cubicBezTo>
                    <a:pt x="18" y="377"/>
                    <a:pt x="7" y="346"/>
                    <a:pt x="6" y="320"/>
                  </a:cubicBezTo>
                  <a:cubicBezTo>
                    <a:pt x="5" y="301"/>
                    <a:pt x="9" y="286"/>
                    <a:pt x="9" y="267"/>
                  </a:cubicBezTo>
                  <a:cubicBezTo>
                    <a:pt x="11" y="238"/>
                    <a:pt x="18" y="222"/>
                    <a:pt x="52" y="211"/>
                  </a:cubicBezTo>
                  <a:cubicBezTo>
                    <a:pt x="70" y="206"/>
                    <a:pt x="89" y="197"/>
                    <a:pt x="106" y="188"/>
                  </a:cubicBezTo>
                  <a:cubicBezTo>
                    <a:pt x="111" y="186"/>
                    <a:pt x="116" y="179"/>
                    <a:pt x="117" y="174"/>
                  </a:cubicBezTo>
                  <a:cubicBezTo>
                    <a:pt x="120" y="161"/>
                    <a:pt x="120" y="147"/>
                    <a:pt x="121" y="134"/>
                  </a:cubicBezTo>
                  <a:cubicBezTo>
                    <a:pt x="121" y="131"/>
                    <a:pt x="119" y="128"/>
                    <a:pt x="118" y="125"/>
                  </a:cubicBezTo>
                  <a:cubicBezTo>
                    <a:pt x="110" y="107"/>
                    <a:pt x="97" y="91"/>
                    <a:pt x="103" y="70"/>
                  </a:cubicBezTo>
                  <a:cubicBezTo>
                    <a:pt x="105" y="65"/>
                    <a:pt x="102" y="59"/>
                    <a:pt x="101" y="54"/>
                  </a:cubicBezTo>
                  <a:cubicBezTo>
                    <a:pt x="98" y="34"/>
                    <a:pt x="101" y="15"/>
                    <a:pt x="129" y="5"/>
                  </a:cubicBezTo>
                  <a:cubicBezTo>
                    <a:pt x="132" y="4"/>
                    <a:pt x="135" y="2"/>
                    <a:pt x="138" y="0"/>
                  </a:cubicBezTo>
                  <a:lnTo>
                    <a:pt x="16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1" name="Freeform 11"/>
            <p:cNvSpPr>
              <a:spLocks/>
            </p:cNvSpPr>
            <p:nvPr/>
          </p:nvSpPr>
          <p:spPr bwMode="auto">
            <a:xfrm>
              <a:off x="7834805" y="2252837"/>
              <a:ext cx="157865" cy="429079"/>
            </a:xfrm>
            <a:custGeom>
              <a:avLst/>
              <a:gdLst>
                <a:gd name="T0" fmla="*/ 109 w 184"/>
                <a:gd name="T1" fmla="*/ 499 h 500"/>
                <a:gd name="T2" fmla="*/ 91 w 184"/>
                <a:gd name="T3" fmla="*/ 281 h 500"/>
                <a:gd name="T4" fmla="*/ 87 w 184"/>
                <a:gd name="T5" fmla="*/ 307 h 500"/>
                <a:gd name="T6" fmla="*/ 73 w 184"/>
                <a:gd name="T7" fmla="*/ 470 h 500"/>
                <a:gd name="T8" fmla="*/ 76 w 184"/>
                <a:gd name="T9" fmla="*/ 492 h 500"/>
                <a:gd name="T10" fmla="*/ 71 w 184"/>
                <a:gd name="T11" fmla="*/ 499 h 500"/>
                <a:gd name="T12" fmla="*/ 35 w 184"/>
                <a:gd name="T13" fmla="*/ 495 h 500"/>
                <a:gd name="T14" fmla="*/ 49 w 184"/>
                <a:gd name="T15" fmla="*/ 457 h 500"/>
                <a:gd name="T16" fmla="*/ 46 w 184"/>
                <a:gd name="T17" fmla="*/ 442 h 500"/>
                <a:gd name="T18" fmla="*/ 40 w 184"/>
                <a:gd name="T19" fmla="*/ 379 h 500"/>
                <a:gd name="T20" fmla="*/ 40 w 184"/>
                <a:gd name="T21" fmla="*/ 336 h 500"/>
                <a:gd name="T22" fmla="*/ 39 w 184"/>
                <a:gd name="T23" fmla="*/ 303 h 500"/>
                <a:gd name="T24" fmla="*/ 41 w 184"/>
                <a:gd name="T25" fmla="*/ 205 h 500"/>
                <a:gd name="T26" fmla="*/ 40 w 184"/>
                <a:gd name="T27" fmla="*/ 182 h 500"/>
                <a:gd name="T28" fmla="*/ 36 w 184"/>
                <a:gd name="T29" fmla="*/ 210 h 500"/>
                <a:gd name="T30" fmla="*/ 25 w 184"/>
                <a:gd name="T31" fmla="*/ 266 h 500"/>
                <a:gd name="T32" fmla="*/ 25 w 184"/>
                <a:gd name="T33" fmla="*/ 298 h 500"/>
                <a:gd name="T34" fmla="*/ 21 w 184"/>
                <a:gd name="T35" fmla="*/ 290 h 500"/>
                <a:gd name="T36" fmla="*/ 20 w 184"/>
                <a:gd name="T37" fmla="*/ 304 h 500"/>
                <a:gd name="T38" fmla="*/ 3 w 184"/>
                <a:gd name="T39" fmla="*/ 297 h 500"/>
                <a:gd name="T40" fmla="*/ 5 w 184"/>
                <a:gd name="T41" fmla="*/ 275 h 500"/>
                <a:gd name="T42" fmla="*/ 13 w 184"/>
                <a:gd name="T43" fmla="*/ 211 h 500"/>
                <a:gd name="T44" fmla="*/ 18 w 184"/>
                <a:gd name="T45" fmla="*/ 147 h 500"/>
                <a:gd name="T46" fmla="*/ 49 w 184"/>
                <a:gd name="T47" fmla="*/ 102 h 500"/>
                <a:gd name="T48" fmla="*/ 65 w 184"/>
                <a:gd name="T49" fmla="*/ 71 h 500"/>
                <a:gd name="T50" fmla="*/ 68 w 184"/>
                <a:gd name="T51" fmla="*/ 8 h 500"/>
                <a:gd name="T52" fmla="*/ 128 w 184"/>
                <a:gd name="T53" fmla="*/ 21 h 500"/>
                <a:gd name="T54" fmla="*/ 112 w 184"/>
                <a:gd name="T55" fmla="*/ 89 h 500"/>
                <a:gd name="T56" fmla="*/ 149 w 184"/>
                <a:gd name="T57" fmla="*/ 108 h 500"/>
                <a:gd name="T58" fmla="*/ 167 w 184"/>
                <a:gd name="T59" fmla="*/ 139 h 500"/>
                <a:gd name="T60" fmla="*/ 171 w 184"/>
                <a:gd name="T61" fmla="*/ 201 h 500"/>
                <a:gd name="T62" fmla="*/ 175 w 184"/>
                <a:gd name="T63" fmla="*/ 239 h 500"/>
                <a:gd name="T64" fmla="*/ 181 w 184"/>
                <a:gd name="T65" fmla="*/ 280 h 500"/>
                <a:gd name="T66" fmla="*/ 167 w 184"/>
                <a:gd name="T67" fmla="*/ 304 h 500"/>
                <a:gd name="T68" fmla="*/ 166 w 184"/>
                <a:gd name="T69" fmla="*/ 288 h 500"/>
                <a:gd name="T70" fmla="*/ 163 w 184"/>
                <a:gd name="T71" fmla="*/ 295 h 500"/>
                <a:gd name="T72" fmla="*/ 162 w 184"/>
                <a:gd name="T73" fmla="*/ 295 h 500"/>
                <a:gd name="T74" fmla="*/ 161 w 184"/>
                <a:gd name="T75" fmla="*/ 295 h 500"/>
                <a:gd name="T76" fmla="*/ 161 w 184"/>
                <a:gd name="T77" fmla="*/ 294 h 500"/>
                <a:gd name="T78" fmla="*/ 146 w 184"/>
                <a:gd name="T79" fmla="*/ 203 h 500"/>
                <a:gd name="T80" fmla="*/ 146 w 184"/>
                <a:gd name="T81" fmla="*/ 245 h 500"/>
                <a:gd name="T82" fmla="*/ 145 w 184"/>
                <a:gd name="T83" fmla="*/ 322 h 500"/>
                <a:gd name="T84" fmla="*/ 144 w 184"/>
                <a:gd name="T85" fmla="*/ 378 h 500"/>
                <a:gd name="T86" fmla="*/ 142 w 184"/>
                <a:gd name="T87" fmla="*/ 426 h 500"/>
                <a:gd name="T88" fmla="*/ 134 w 184"/>
                <a:gd name="T89" fmla="*/ 468 h 500"/>
                <a:gd name="T90" fmla="*/ 145 w 184"/>
                <a:gd name="T91" fmla="*/ 495 h 500"/>
                <a:gd name="T92" fmla="*/ 109 w 184"/>
                <a:gd name="T9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500">
                  <a:moveTo>
                    <a:pt x="109" y="500"/>
                  </a:moveTo>
                  <a:cubicBezTo>
                    <a:pt x="109" y="499"/>
                    <a:pt x="109" y="499"/>
                    <a:pt x="109" y="499"/>
                  </a:cubicBezTo>
                  <a:cubicBezTo>
                    <a:pt x="111" y="418"/>
                    <a:pt x="100" y="340"/>
                    <a:pt x="91" y="281"/>
                  </a:cubicBezTo>
                  <a:cubicBezTo>
                    <a:pt x="91" y="281"/>
                    <a:pt x="91" y="281"/>
                    <a:pt x="91" y="281"/>
                  </a:cubicBezTo>
                  <a:cubicBezTo>
                    <a:pt x="90" y="282"/>
                    <a:pt x="89" y="282"/>
                    <a:pt x="89" y="283"/>
                  </a:cubicBezTo>
                  <a:cubicBezTo>
                    <a:pt x="88" y="291"/>
                    <a:pt x="87" y="299"/>
                    <a:pt x="87" y="307"/>
                  </a:cubicBezTo>
                  <a:cubicBezTo>
                    <a:pt x="84" y="333"/>
                    <a:pt x="81" y="360"/>
                    <a:pt x="79" y="386"/>
                  </a:cubicBezTo>
                  <a:cubicBezTo>
                    <a:pt x="76" y="416"/>
                    <a:pt x="74" y="445"/>
                    <a:pt x="73" y="470"/>
                  </a:cubicBezTo>
                  <a:cubicBezTo>
                    <a:pt x="73" y="474"/>
                    <a:pt x="74" y="478"/>
                    <a:pt x="75" y="482"/>
                  </a:cubicBezTo>
                  <a:cubicBezTo>
                    <a:pt x="75" y="485"/>
                    <a:pt x="76" y="488"/>
                    <a:pt x="76" y="492"/>
                  </a:cubicBezTo>
                  <a:cubicBezTo>
                    <a:pt x="76" y="493"/>
                    <a:pt x="74" y="497"/>
                    <a:pt x="73" y="498"/>
                  </a:cubicBezTo>
                  <a:cubicBezTo>
                    <a:pt x="72" y="498"/>
                    <a:pt x="72" y="499"/>
                    <a:pt x="71" y="499"/>
                  </a:cubicBezTo>
                  <a:cubicBezTo>
                    <a:pt x="60" y="498"/>
                    <a:pt x="48" y="497"/>
                    <a:pt x="36" y="495"/>
                  </a:cubicBezTo>
                  <a:cubicBezTo>
                    <a:pt x="35" y="495"/>
                    <a:pt x="35" y="495"/>
                    <a:pt x="35" y="495"/>
                  </a:cubicBezTo>
                  <a:cubicBezTo>
                    <a:pt x="36" y="494"/>
                    <a:pt x="36" y="494"/>
                    <a:pt x="36" y="494"/>
                  </a:cubicBezTo>
                  <a:cubicBezTo>
                    <a:pt x="54" y="483"/>
                    <a:pt x="51" y="470"/>
                    <a:pt x="49" y="457"/>
                  </a:cubicBezTo>
                  <a:cubicBezTo>
                    <a:pt x="48" y="455"/>
                    <a:pt x="48" y="453"/>
                    <a:pt x="48" y="451"/>
                  </a:cubicBezTo>
                  <a:cubicBezTo>
                    <a:pt x="47" y="448"/>
                    <a:pt x="47" y="445"/>
                    <a:pt x="46" y="442"/>
                  </a:cubicBezTo>
                  <a:cubicBezTo>
                    <a:pt x="43" y="426"/>
                    <a:pt x="40" y="409"/>
                    <a:pt x="39" y="392"/>
                  </a:cubicBezTo>
                  <a:cubicBezTo>
                    <a:pt x="38" y="387"/>
                    <a:pt x="39" y="383"/>
                    <a:pt x="40" y="379"/>
                  </a:cubicBezTo>
                  <a:cubicBezTo>
                    <a:pt x="40" y="375"/>
                    <a:pt x="41" y="372"/>
                    <a:pt x="41" y="368"/>
                  </a:cubicBezTo>
                  <a:cubicBezTo>
                    <a:pt x="41" y="357"/>
                    <a:pt x="41" y="346"/>
                    <a:pt x="40" y="336"/>
                  </a:cubicBezTo>
                  <a:cubicBezTo>
                    <a:pt x="40" y="331"/>
                    <a:pt x="40" y="327"/>
                    <a:pt x="40" y="323"/>
                  </a:cubicBezTo>
                  <a:cubicBezTo>
                    <a:pt x="40" y="316"/>
                    <a:pt x="39" y="309"/>
                    <a:pt x="39" y="303"/>
                  </a:cubicBezTo>
                  <a:cubicBezTo>
                    <a:pt x="39" y="288"/>
                    <a:pt x="38" y="273"/>
                    <a:pt x="38" y="258"/>
                  </a:cubicBezTo>
                  <a:cubicBezTo>
                    <a:pt x="39" y="241"/>
                    <a:pt x="40" y="222"/>
                    <a:pt x="41" y="205"/>
                  </a:cubicBezTo>
                  <a:cubicBezTo>
                    <a:pt x="41" y="197"/>
                    <a:pt x="42" y="190"/>
                    <a:pt x="42" y="182"/>
                  </a:cubicBezTo>
                  <a:cubicBezTo>
                    <a:pt x="40" y="182"/>
                    <a:pt x="40" y="182"/>
                    <a:pt x="40" y="182"/>
                  </a:cubicBezTo>
                  <a:cubicBezTo>
                    <a:pt x="40" y="185"/>
                    <a:pt x="40" y="187"/>
                    <a:pt x="39" y="190"/>
                  </a:cubicBezTo>
                  <a:cubicBezTo>
                    <a:pt x="39" y="197"/>
                    <a:pt x="38" y="203"/>
                    <a:pt x="36" y="210"/>
                  </a:cubicBezTo>
                  <a:cubicBezTo>
                    <a:pt x="35" y="217"/>
                    <a:pt x="34" y="224"/>
                    <a:pt x="32" y="231"/>
                  </a:cubicBezTo>
                  <a:cubicBezTo>
                    <a:pt x="30" y="243"/>
                    <a:pt x="27" y="254"/>
                    <a:pt x="25" y="266"/>
                  </a:cubicBezTo>
                  <a:cubicBezTo>
                    <a:pt x="24" y="273"/>
                    <a:pt x="25" y="280"/>
                    <a:pt x="25" y="287"/>
                  </a:cubicBezTo>
                  <a:cubicBezTo>
                    <a:pt x="25" y="291"/>
                    <a:pt x="25" y="295"/>
                    <a:pt x="25" y="298"/>
                  </a:cubicBezTo>
                  <a:cubicBezTo>
                    <a:pt x="25" y="301"/>
                    <a:pt x="25" y="301"/>
                    <a:pt x="25" y="301"/>
                  </a:cubicBezTo>
                  <a:cubicBezTo>
                    <a:pt x="21" y="290"/>
                    <a:pt x="21" y="290"/>
                    <a:pt x="21" y="290"/>
                  </a:cubicBezTo>
                  <a:cubicBezTo>
                    <a:pt x="20" y="290"/>
                    <a:pt x="20" y="290"/>
                    <a:pt x="20" y="290"/>
                  </a:cubicBezTo>
                  <a:cubicBezTo>
                    <a:pt x="20" y="304"/>
                    <a:pt x="20" y="304"/>
                    <a:pt x="20" y="304"/>
                  </a:cubicBezTo>
                  <a:cubicBezTo>
                    <a:pt x="19" y="304"/>
                    <a:pt x="19" y="304"/>
                    <a:pt x="19" y="304"/>
                  </a:cubicBezTo>
                  <a:cubicBezTo>
                    <a:pt x="10" y="302"/>
                    <a:pt x="5" y="300"/>
                    <a:pt x="3" y="297"/>
                  </a:cubicBezTo>
                  <a:cubicBezTo>
                    <a:pt x="0" y="293"/>
                    <a:pt x="0" y="289"/>
                    <a:pt x="2" y="283"/>
                  </a:cubicBezTo>
                  <a:cubicBezTo>
                    <a:pt x="3" y="280"/>
                    <a:pt x="4" y="278"/>
                    <a:pt x="5" y="275"/>
                  </a:cubicBezTo>
                  <a:cubicBezTo>
                    <a:pt x="7" y="270"/>
                    <a:pt x="9" y="265"/>
                    <a:pt x="9" y="260"/>
                  </a:cubicBezTo>
                  <a:cubicBezTo>
                    <a:pt x="8" y="243"/>
                    <a:pt x="11" y="227"/>
                    <a:pt x="13" y="211"/>
                  </a:cubicBezTo>
                  <a:cubicBezTo>
                    <a:pt x="15" y="203"/>
                    <a:pt x="16" y="195"/>
                    <a:pt x="17" y="187"/>
                  </a:cubicBezTo>
                  <a:cubicBezTo>
                    <a:pt x="18" y="174"/>
                    <a:pt x="18" y="160"/>
                    <a:pt x="18" y="147"/>
                  </a:cubicBezTo>
                  <a:cubicBezTo>
                    <a:pt x="17" y="141"/>
                    <a:pt x="17" y="135"/>
                    <a:pt x="17" y="129"/>
                  </a:cubicBezTo>
                  <a:cubicBezTo>
                    <a:pt x="17" y="113"/>
                    <a:pt x="28" y="104"/>
                    <a:pt x="49" y="102"/>
                  </a:cubicBezTo>
                  <a:cubicBezTo>
                    <a:pt x="58" y="101"/>
                    <a:pt x="68" y="99"/>
                    <a:pt x="71" y="94"/>
                  </a:cubicBezTo>
                  <a:cubicBezTo>
                    <a:pt x="77" y="87"/>
                    <a:pt x="75" y="79"/>
                    <a:pt x="65" y="71"/>
                  </a:cubicBezTo>
                  <a:cubicBezTo>
                    <a:pt x="56" y="63"/>
                    <a:pt x="51" y="50"/>
                    <a:pt x="52" y="37"/>
                  </a:cubicBezTo>
                  <a:cubicBezTo>
                    <a:pt x="53" y="25"/>
                    <a:pt x="58" y="14"/>
                    <a:pt x="68" y="8"/>
                  </a:cubicBezTo>
                  <a:cubicBezTo>
                    <a:pt x="74" y="3"/>
                    <a:pt x="83" y="0"/>
                    <a:pt x="93" y="0"/>
                  </a:cubicBezTo>
                  <a:cubicBezTo>
                    <a:pt x="109" y="0"/>
                    <a:pt x="123" y="8"/>
                    <a:pt x="128" y="21"/>
                  </a:cubicBezTo>
                  <a:cubicBezTo>
                    <a:pt x="136" y="43"/>
                    <a:pt x="132" y="62"/>
                    <a:pt x="116" y="78"/>
                  </a:cubicBezTo>
                  <a:cubicBezTo>
                    <a:pt x="113" y="82"/>
                    <a:pt x="111" y="85"/>
                    <a:pt x="112" y="89"/>
                  </a:cubicBezTo>
                  <a:cubicBezTo>
                    <a:pt x="114" y="94"/>
                    <a:pt x="118" y="98"/>
                    <a:pt x="123" y="100"/>
                  </a:cubicBezTo>
                  <a:cubicBezTo>
                    <a:pt x="131" y="103"/>
                    <a:pt x="140" y="107"/>
                    <a:pt x="149" y="108"/>
                  </a:cubicBezTo>
                  <a:cubicBezTo>
                    <a:pt x="162" y="110"/>
                    <a:pt x="168" y="116"/>
                    <a:pt x="167" y="128"/>
                  </a:cubicBezTo>
                  <a:cubicBezTo>
                    <a:pt x="167" y="132"/>
                    <a:pt x="167" y="135"/>
                    <a:pt x="167" y="139"/>
                  </a:cubicBezTo>
                  <a:cubicBezTo>
                    <a:pt x="167" y="151"/>
                    <a:pt x="167" y="164"/>
                    <a:pt x="168" y="176"/>
                  </a:cubicBezTo>
                  <a:cubicBezTo>
                    <a:pt x="168" y="184"/>
                    <a:pt x="170" y="193"/>
                    <a:pt x="171" y="201"/>
                  </a:cubicBezTo>
                  <a:cubicBezTo>
                    <a:pt x="172" y="208"/>
                    <a:pt x="174" y="215"/>
                    <a:pt x="174" y="221"/>
                  </a:cubicBezTo>
                  <a:cubicBezTo>
                    <a:pt x="175" y="227"/>
                    <a:pt x="175" y="233"/>
                    <a:pt x="175" y="239"/>
                  </a:cubicBezTo>
                  <a:cubicBezTo>
                    <a:pt x="175" y="244"/>
                    <a:pt x="175" y="250"/>
                    <a:pt x="175" y="256"/>
                  </a:cubicBezTo>
                  <a:cubicBezTo>
                    <a:pt x="176" y="264"/>
                    <a:pt x="178" y="273"/>
                    <a:pt x="181" y="280"/>
                  </a:cubicBezTo>
                  <a:cubicBezTo>
                    <a:pt x="184" y="287"/>
                    <a:pt x="184" y="292"/>
                    <a:pt x="181" y="296"/>
                  </a:cubicBezTo>
                  <a:cubicBezTo>
                    <a:pt x="179" y="300"/>
                    <a:pt x="174" y="302"/>
                    <a:pt x="167" y="304"/>
                  </a:cubicBezTo>
                  <a:cubicBezTo>
                    <a:pt x="166" y="304"/>
                    <a:pt x="166" y="304"/>
                    <a:pt x="166" y="304"/>
                  </a:cubicBezTo>
                  <a:cubicBezTo>
                    <a:pt x="166" y="288"/>
                    <a:pt x="166" y="288"/>
                    <a:pt x="166" y="288"/>
                  </a:cubicBezTo>
                  <a:cubicBezTo>
                    <a:pt x="165" y="290"/>
                    <a:pt x="164" y="291"/>
                    <a:pt x="164" y="292"/>
                  </a:cubicBezTo>
                  <a:cubicBezTo>
                    <a:pt x="163" y="293"/>
                    <a:pt x="163" y="294"/>
                    <a:pt x="163" y="295"/>
                  </a:cubicBezTo>
                  <a:cubicBezTo>
                    <a:pt x="163" y="295"/>
                    <a:pt x="163" y="295"/>
                    <a:pt x="163" y="295"/>
                  </a:cubicBezTo>
                  <a:cubicBezTo>
                    <a:pt x="162" y="295"/>
                    <a:pt x="162" y="295"/>
                    <a:pt x="162" y="295"/>
                  </a:cubicBezTo>
                  <a:cubicBezTo>
                    <a:pt x="161" y="295"/>
                    <a:pt x="161" y="295"/>
                    <a:pt x="161" y="295"/>
                  </a:cubicBezTo>
                  <a:cubicBezTo>
                    <a:pt x="161" y="295"/>
                    <a:pt x="161" y="295"/>
                    <a:pt x="161" y="295"/>
                  </a:cubicBezTo>
                  <a:cubicBezTo>
                    <a:pt x="161" y="295"/>
                    <a:pt x="160" y="295"/>
                    <a:pt x="160" y="295"/>
                  </a:cubicBezTo>
                  <a:cubicBezTo>
                    <a:pt x="161" y="294"/>
                    <a:pt x="161" y="294"/>
                    <a:pt x="161" y="294"/>
                  </a:cubicBezTo>
                  <a:cubicBezTo>
                    <a:pt x="157" y="275"/>
                    <a:pt x="154" y="256"/>
                    <a:pt x="151" y="238"/>
                  </a:cubicBezTo>
                  <a:cubicBezTo>
                    <a:pt x="150" y="226"/>
                    <a:pt x="148" y="215"/>
                    <a:pt x="146" y="203"/>
                  </a:cubicBezTo>
                  <a:cubicBezTo>
                    <a:pt x="146" y="202"/>
                    <a:pt x="146" y="202"/>
                    <a:pt x="146" y="202"/>
                  </a:cubicBezTo>
                  <a:cubicBezTo>
                    <a:pt x="146" y="216"/>
                    <a:pt x="145" y="231"/>
                    <a:pt x="146" y="245"/>
                  </a:cubicBezTo>
                  <a:cubicBezTo>
                    <a:pt x="146" y="248"/>
                    <a:pt x="147" y="251"/>
                    <a:pt x="147" y="255"/>
                  </a:cubicBezTo>
                  <a:cubicBezTo>
                    <a:pt x="148" y="277"/>
                    <a:pt x="150" y="299"/>
                    <a:pt x="145" y="322"/>
                  </a:cubicBezTo>
                  <a:cubicBezTo>
                    <a:pt x="143" y="334"/>
                    <a:pt x="143" y="347"/>
                    <a:pt x="144" y="360"/>
                  </a:cubicBezTo>
                  <a:cubicBezTo>
                    <a:pt x="144" y="366"/>
                    <a:pt x="144" y="372"/>
                    <a:pt x="144" y="378"/>
                  </a:cubicBezTo>
                  <a:cubicBezTo>
                    <a:pt x="144" y="382"/>
                    <a:pt x="144" y="385"/>
                    <a:pt x="144" y="389"/>
                  </a:cubicBezTo>
                  <a:cubicBezTo>
                    <a:pt x="144" y="401"/>
                    <a:pt x="144" y="414"/>
                    <a:pt x="142" y="426"/>
                  </a:cubicBezTo>
                  <a:cubicBezTo>
                    <a:pt x="141" y="432"/>
                    <a:pt x="140" y="439"/>
                    <a:pt x="138" y="445"/>
                  </a:cubicBezTo>
                  <a:cubicBezTo>
                    <a:pt x="136" y="452"/>
                    <a:pt x="134" y="460"/>
                    <a:pt x="134" y="468"/>
                  </a:cubicBezTo>
                  <a:cubicBezTo>
                    <a:pt x="134" y="474"/>
                    <a:pt x="137" y="480"/>
                    <a:pt x="141" y="486"/>
                  </a:cubicBezTo>
                  <a:cubicBezTo>
                    <a:pt x="142" y="489"/>
                    <a:pt x="144" y="492"/>
                    <a:pt x="145" y="495"/>
                  </a:cubicBezTo>
                  <a:cubicBezTo>
                    <a:pt x="146" y="496"/>
                    <a:pt x="146" y="496"/>
                    <a:pt x="146" y="496"/>
                  </a:cubicBezTo>
                  <a:lnTo>
                    <a:pt x="109" y="50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2" name="Freeform 5"/>
            <p:cNvSpPr>
              <a:spLocks/>
            </p:cNvSpPr>
            <p:nvPr/>
          </p:nvSpPr>
          <p:spPr bwMode="auto">
            <a:xfrm>
              <a:off x="8889306" y="1835689"/>
              <a:ext cx="256530" cy="856782"/>
            </a:xfrm>
            <a:custGeom>
              <a:avLst/>
              <a:gdLst>
                <a:gd name="T0" fmla="*/ 39 w 299"/>
                <a:gd name="T1" fmla="*/ 484 h 998"/>
                <a:gd name="T2" fmla="*/ 38 w 299"/>
                <a:gd name="T3" fmla="*/ 540 h 998"/>
                <a:gd name="T4" fmla="*/ 31 w 299"/>
                <a:gd name="T5" fmla="*/ 547 h 998"/>
                <a:gd name="T6" fmla="*/ 5 w 299"/>
                <a:gd name="T7" fmla="*/ 548 h 998"/>
                <a:gd name="T8" fmla="*/ 17 w 299"/>
                <a:gd name="T9" fmla="*/ 405 h 998"/>
                <a:gd name="T10" fmla="*/ 29 w 299"/>
                <a:gd name="T11" fmla="*/ 297 h 998"/>
                <a:gd name="T12" fmla="*/ 57 w 299"/>
                <a:gd name="T13" fmla="*/ 189 h 998"/>
                <a:gd name="T14" fmla="*/ 97 w 299"/>
                <a:gd name="T15" fmla="*/ 113 h 998"/>
                <a:gd name="T16" fmla="*/ 97 w 299"/>
                <a:gd name="T17" fmla="*/ 48 h 998"/>
                <a:gd name="T18" fmla="*/ 191 w 299"/>
                <a:gd name="T19" fmla="*/ 18 h 998"/>
                <a:gd name="T20" fmla="*/ 208 w 299"/>
                <a:gd name="T21" fmla="*/ 114 h 998"/>
                <a:gd name="T22" fmla="*/ 213 w 299"/>
                <a:gd name="T23" fmla="*/ 181 h 998"/>
                <a:gd name="T24" fmla="*/ 270 w 299"/>
                <a:gd name="T25" fmla="*/ 215 h 998"/>
                <a:gd name="T26" fmla="*/ 281 w 299"/>
                <a:gd name="T27" fmla="*/ 396 h 998"/>
                <a:gd name="T28" fmla="*/ 287 w 299"/>
                <a:gd name="T29" fmla="*/ 496 h 998"/>
                <a:gd name="T30" fmla="*/ 298 w 299"/>
                <a:gd name="T31" fmla="*/ 565 h 998"/>
                <a:gd name="T32" fmla="*/ 269 w 299"/>
                <a:gd name="T33" fmla="*/ 592 h 998"/>
                <a:gd name="T34" fmla="*/ 268 w 299"/>
                <a:gd name="T35" fmla="*/ 574 h 998"/>
                <a:gd name="T36" fmla="*/ 260 w 299"/>
                <a:gd name="T37" fmla="*/ 464 h 998"/>
                <a:gd name="T38" fmla="*/ 235 w 299"/>
                <a:gd name="T39" fmla="*/ 302 h 998"/>
                <a:gd name="T40" fmla="*/ 220 w 299"/>
                <a:gd name="T41" fmla="*/ 353 h 998"/>
                <a:gd name="T42" fmla="*/ 246 w 299"/>
                <a:gd name="T43" fmla="*/ 561 h 998"/>
                <a:gd name="T44" fmla="*/ 224 w 299"/>
                <a:gd name="T45" fmla="*/ 727 h 998"/>
                <a:gd name="T46" fmla="*/ 184 w 299"/>
                <a:gd name="T47" fmla="*/ 909 h 998"/>
                <a:gd name="T48" fmla="*/ 215 w 299"/>
                <a:gd name="T49" fmla="*/ 986 h 998"/>
                <a:gd name="T50" fmla="*/ 157 w 299"/>
                <a:gd name="T51" fmla="*/ 912 h 998"/>
                <a:gd name="T52" fmla="*/ 158 w 299"/>
                <a:gd name="T53" fmla="*/ 750 h 998"/>
                <a:gd name="T54" fmla="*/ 155 w 299"/>
                <a:gd name="T55" fmla="*/ 642 h 998"/>
                <a:gd name="T56" fmla="*/ 157 w 299"/>
                <a:gd name="T57" fmla="*/ 536 h 998"/>
                <a:gd name="T58" fmla="*/ 146 w 299"/>
                <a:gd name="T59" fmla="*/ 568 h 998"/>
                <a:gd name="T60" fmla="*/ 138 w 299"/>
                <a:gd name="T61" fmla="*/ 727 h 998"/>
                <a:gd name="T62" fmla="*/ 143 w 299"/>
                <a:gd name="T63" fmla="*/ 910 h 998"/>
                <a:gd name="T64" fmla="*/ 143 w 299"/>
                <a:gd name="T65" fmla="*/ 986 h 998"/>
                <a:gd name="T66" fmla="*/ 96 w 299"/>
                <a:gd name="T67" fmla="*/ 991 h 998"/>
                <a:gd name="T68" fmla="*/ 94 w 299"/>
                <a:gd name="T69" fmla="*/ 980 h 998"/>
                <a:gd name="T70" fmla="*/ 114 w 299"/>
                <a:gd name="T71" fmla="*/ 902 h 998"/>
                <a:gd name="T72" fmla="*/ 78 w 299"/>
                <a:gd name="T73" fmla="*/ 717 h 998"/>
                <a:gd name="T74" fmla="*/ 49 w 299"/>
                <a:gd name="T75" fmla="*/ 520 h 998"/>
                <a:gd name="T76" fmla="*/ 74 w 299"/>
                <a:gd name="T77" fmla="*/ 403 h 998"/>
                <a:gd name="T78" fmla="*/ 76 w 299"/>
                <a:gd name="T79" fmla="*/ 338 h 998"/>
                <a:gd name="T80" fmla="*/ 64 w 299"/>
                <a:gd name="T81" fmla="*/ 27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998">
                  <a:moveTo>
                    <a:pt x="39" y="470"/>
                  </a:moveTo>
                  <a:cubicBezTo>
                    <a:pt x="39" y="475"/>
                    <a:pt x="40" y="479"/>
                    <a:pt x="39" y="484"/>
                  </a:cubicBezTo>
                  <a:cubicBezTo>
                    <a:pt x="38" y="496"/>
                    <a:pt x="36" y="508"/>
                    <a:pt x="35" y="519"/>
                  </a:cubicBezTo>
                  <a:cubicBezTo>
                    <a:pt x="35" y="526"/>
                    <a:pt x="36" y="533"/>
                    <a:pt x="38" y="540"/>
                  </a:cubicBezTo>
                  <a:cubicBezTo>
                    <a:pt x="41" y="553"/>
                    <a:pt x="43" y="565"/>
                    <a:pt x="34" y="576"/>
                  </a:cubicBezTo>
                  <a:cubicBezTo>
                    <a:pt x="33" y="567"/>
                    <a:pt x="32" y="557"/>
                    <a:pt x="31" y="547"/>
                  </a:cubicBezTo>
                  <a:cubicBezTo>
                    <a:pt x="19" y="559"/>
                    <a:pt x="20" y="569"/>
                    <a:pt x="32" y="594"/>
                  </a:cubicBezTo>
                  <a:cubicBezTo>
                    <a:pt x="13" y="587"/>
                    <a:pt x="0" y="570"/>
                    <a:pt x="5" y="548"/>
                  </a:cubicBezTo>
                  <a:cubicBezTo>
                    <a:pt x="7" y="538"/>
                    <a:pt x="4" y="527"/>
                    <a:pt x="6" y="516"/>
                  </a:cubicBezTo>
                  <a:cubicBezTo>
                    <a:pt x="13" y="479"/>
                    <a:pt x="19" y="442"/>
                    <a:pt x="17" y="405"/>
                  </a:cubicBezTo>
                  <a:cubicBezTo>
                    <a:pt x="17" y="400"/>
                    <a:pt x="19" y="394"/>
                    <a:pt x="21" y="389"/>
                  </a:cubicBezTo>
                  <a:cubicBezTo>
                    <a:pt x="30" y="359"/>
                    <a:pt x="32" y="328"/>
                    <a:pt x="29" y="297"/>
                  </a:cubicBezTo>
                  <a:cubicBezTo>
                    <a:pt x="27" y="268"/>
                    <a:pt x="30" y="239"/>
                    <a:pt x="32" y="210"/>
                  </a:cubicBezTo>
                  <a:cubicBezTo>
                    <a:pt x="33" y="198"/>
                    <a:pt x="42" y="191"/>
                    <a:pt x="57" y="189"/>
                  </a:cubicBezTo>
                  <a:cubicBezTo>
                    <a:pt x="96" y="184"/>
                    <a:pt x="132" y="163"/>
                    <a:pt x="125" y="119"/>
                  </a:cubicBezTo>
                  <a:cubicBezTo>
                    <a:pt x="125" y="139"/>
                    <a:pt x="106" y="134"/>
                    <a:pt x="97" y="113"/>
                  </a:cubicBezTo>
                  <a:cubicBezTo>
                    <a:pt x="96" y="105"/>
                    <a:pt x="94" y="100"/>
                    <a:pt x="94" y="94"/>
                  </a:cubicBezTo>
                  <a:cubicBezTo>
                    <a:pt x="95" y="79"/>
                    <a:pt x="97" y="64"/>
                    <a:pt x="97" y="48"/>
                  </a:cubicBezTo>
                  <a:cubicBezTo>
                    <a:pt x="98" y="27"/>
                    <a:pt x="110" y="10"/>
                    <a:pt x="131" y="5"/>
                  </a:cubicBezTo>
                  <a:cubicBezTo>
                    <a:pt x="153" y="1"/>
                    <a:pt x="176" y="0"/>
                    <a:pt x="191" y="18"/>
                  </a:cubicBezTo>
                  <a:cubicBezTo>
                    <a:pt x="198" y="26"/>
                    <a:pt x="202" y="37"/>
                    <a:pt x="203" y="47"/>
                  </a:cubicBezTo>
                  <a:cubicBezTo>
                    <a:pt x="206" y="68"/>
                    <a:pt x="206" y="90"/>
                    <a:pt x="208" y="114"/>
                  </a:cubicBezTo>
                  <a:cubicBezTo>
                    <a:pt x="202" y="148"/>
                    <a:pt x="176" y="127"/>
                    <a:pt x="177" y="118"/>
                  </a:cubicBezTo>
                  <a:cubicBezTo>
                    <a:pt x="171" y="144"/>
                    <a:pt x="186" y="171"/>
                    <a:pt x="213" y="181"/>
                  </a:cubicBezTo>
                  <a:cubicBezTo>
                    <a:pt x="224" y="185"/>
                    <a:pt x="236" y="187"/>
                    <a:pt x="248" y="190"/>
                  </a:cubicBezTo>
                  <a:cubicBezTo>
                    <a:pt x="260" y="192"/>
                    <a:pt x="269" y="203"/>
                    <a:pt x="270" y="215"/>
                  </a:cubicBezTo>
                  <a:cubicBezTo>
                    <a:pt x="271" y="260"/>
                    <a:pt x="271" y="305"/>
                    <a:pt x="273" y="350"/>
                  </a:cubicBezTo>
                  <a:cubicBezTo>
                    <a:pt x="274" y="366"/>
                    <a:pt x="278" y="381"/>
                    <a:pt x="281" y="396"/>
                  </a:cubicBezTo>
                  <a:cubicBezTo>
                    <a:pt x="287" y="420"/>
                    <a:pt x="289" y="443"/>
                    <a:pt x="285" y="467"/>
                  </a:cubicBezTo>
                  <a:cubicBezTo>
                    <a:pt x="283" y="477"/>
                    <a:pt x="285" y="487"/>
                    <a:pt x="287" y="496"/>
                  </a:cubicBezTo>
                  <a:cubicBezTo>
                    <a:pt x="290" y="514"/>
                    <a:pt x="295" y="532"/>
                    <a:pt x="298" y="549"/>
                  </a:cubicBezTo>
                  <a:cubicBezTo>
                    <a:pt x="298" y="565"/>
                    <a:pt x="298" y="565"/>
                    <a:pt x="298" y="565"/>
                  </a:cubicBezTo>
                  <a:cubicBezTo>
                    <a:pt x="299" y="588"/>
                    <a:pt x="279" y="583"/>
                    <a:pt x="271" y="593"/>
                  </a:cubicBezTo>
                  <a:cubicBezTo>
                    <a:pt x="269" y="592"/>
                    <a:pt x="271" y="593"/>
                    <a:pt x="269" y="592"/>
                  </a:cubicBezTo>
                  <a:cubicBezTo>
                    <a:pt x="283" y="578"/>
                    <a:pt x="278" y="563"/>
                    <a:pt x="271" y="547"/>
                  </a:cubicBezTo>
                  <a:cubicBezTo>
                    <a:pt x="270" y="557"/>
                    <a:pt x="269" y="566"/>
                    <a:pt x="268" y="574"/>
                  </a:cubicBezTo>
                  <a:cubicBezTo>
                    <a:pt x="260" y="564"/>
                    <a:pt x="257" y="562"/>
                    <a:pt x="265" y="538"/>
                  </a:cubicBezTo>
                  <a:cubicBezTo>
                    <a:pt x="273" y="512"/>
                    <a:pt x="266" y="488"/>
                    <a:pt x="260" y="464"/>
                  </a:cubicBezTo>
                  <a:cubicBezTo>
                    <a:pt x="253" y="437"/>
                    <a:pt x="243" y="411"/>
                    <a:pt x="239" y="383"/>
                  </a:cubicBezTo>
                  <a:cubicBezTo>
                    <a:pt x="235" y="357"/>
                    <a:pt x="236" y="329"/>
                    <a:pt x="235" y="302"/>
                  </a:cubicBezTo>
                  <a:cubicBezTo>
                    <a:pt x="235" y="294"/>
                    <a:pt x="235" y="286"/>
                    <a:pt x="233" y="278"/>
                  </a:cubicBezTo>
                  <a:cubicBezTo>
                    <a:pt x="229" y="303"/>
                    <a:pt x="227" y="328"/>
                    <a:pt x="220" y="353"/>
                  </a:cubicBezTo>
                  <a:cubicBezTo>
                    <a:pt x="212" y="385"/>
                    <a:pt x="229" y="411"/>
                    <a:pt x="240" y="438"/>
                  </a:cubicBezTo>
                  <a:cubicBezTo>
                    <a:pt x="256" y="479"/>
                    <a:pt x="258" y="519"/>
                    <a:pt x="246" y="561"/>
                  </a:cubicBezTo>
                  <a:cubicBezTo>
                    <a:pt x="235" y="599"/>
                    <a:pt x="225" y="638"/>
                    <a:pt x="218" y="676"/>
                  </a:cubicBezTo>
                  <a:cubicBezTo>
                    <a:pt x="216" y="693"/>
                    <a:pt x="220" y="711"/>
                    <a:pt x="224" y="727"/>
                  </a:cubicBezTo>
                  <a:cubicBezTo>
                    <a:pt x="231" y="751"/>
                    <a:pt x="223" y="773"/>
                    <a:pt x="217" y="796"/>
                  </a:cubicBezTo>
                  <a:cubicBezTo>
                    <a:pt x="207" y="834"/>
                    <a:pt x="195" y="872"/>
                    <a:pt x="184" y="909"/>
                  </a:cubicBezTo>
                  <a:cubicBezTo>
                    <a:pt x="179" y="929"/>
                    <a:pt x="178" y="949"/>
                    <a:pt x="190" y="967"/>
                  </a:cubicBezTo>
                  <a:cubicBezTo>
                    <a:pt x="196" y="974"/>
                    <a:pt x="206" y="979"/>
                    <a:pt x="215" y="986"/>
                  </a:cubicBezTo>
                  <a:cubicBezTo>
                    <a:pt x="197" y="998"/>
                    <a:pt x="177" y="990"/>
                    <a:pt x="158" y="995"/>
                  </a:cubicBezTo>
                  <a:cubicBezTo>
                    <a:pt x="158" y="966"/>
                    <a:pt x="158" y="939"/>
                    <a:pt x="157" y="912"/>
                  </a:cubicBezTo>
                  <a:cubicBezTo>
                    <a:pt x="157" y="872"/>
                    <a:pt x="155" y="831"/>
                    <a:pt x="155" y="791"/>
                  </a:cubicBezTo>
                  <a:cubicBezTo>
                    <a:pt x="155" y="777"/>
                    <a:pt x="156" y="764"/>
                    <a:pt x="158" y="750"/>
                  </a:cubicBezTo>
                  <a:cubicBezTo>
                    <a:pt x="161" y="731"/>
                    <a:pt x="163" y="713"/>
                    <a:pt x="158" y="694"/>
                  </a:cubicBezTo>
                  <a:cubicBezTo>
                    <a:pt x="154" y="677"/>
                    <a:pt x="155" y="659"/>
                    <a:pt x="155" y="642"/>
                  </a:cubicBezTo>
                  <a:cubicBezTo>
                    <a:pt x="154" y="613"/>
                    <a:pt x="155" y="585"/>
                    <a:pt x="155" y="556"/>
                  </a:cubicBezTo>
                  <a:cubicBezTo>
                    <a:pt x="155" y="550"/>
                    <a:pt x="157" y="543"/>
                    <a:pt x="157" y="536"/>
                  </a:cubicBezTo>
                  <a:cubicBezTo>
                    <a:pt x="158" y="528"/>
                    <a:pt x="160" y="518"/>
                    <a:pt x="143" y="521"/>
                  </a:cubicBezTo>
                  <a:cubicBezTo>
                    <a:pt x="144" y="537"/>
                    <a:pt x="146" y="553"/>
                    <a:pt x="146" y="568"/>
                  </a:cubicBezTo>
                  <a:cubicBezTo>
                    <a:pt x="145" y="608"/>
                    <a:pt x="145" y="647"/>
                    <a:pt x="143" y="687"/>
                  </a:cubicBezTo>
                  <a:cubicBezTo>
                    <a:pt x="142" y="700"/>
                    <a:pt x="138" y="714"/>
                    <a:pt x="138" y="727"/>
                  </a:cubicBezTo>
                  <a:cubicBezTo>
                    <a:pt x="139" y="762"/>
                    <a:pt x="142" y="796"/>
                    <a:pt x="143" y="831"/>
                  </a:cubicBezTo>
                  <a:cubicBezTo>
                    <a:pt x="144" y="857"/>
                    <a:pt x="143" y="883"/>
                    <a:pt x="143" y="910"/>
                  </a:cubicBezTo>
                  <a:cubicBezTo>
                    <a:pt x="144" y="923"/>
                    <a:pt x="146" y="935"/>
                    <a:pt x="146" y="948"/>
                  </a:cubicBezTo>
                  <a:cubicBezTo>
                    <a:pt x="146" y="961"/>
                    <a:pt x="145" y="974"/>
                    <a:pt x="143" y="986"/>
                  </a:cubicBezTo>
                  <a:cubicBezTo>
                    <a:pt x="142" y="989"/>
                    <a:pt x="137" y="994"/>
                    <a:pt x="136" y="993"/>
                  </a:cubicBezTo>
                  <a:cubicBezTo>
                    <a:pt x="123" y="988"/>
                    <a:pt x="109" y="998"/>
                    <a:pt x="96" y="991"/>
                  </a:cubicBezTo>
                  <a:cubicBezTo>
                    <a:pt x="94" y="990"/>
                    <a:pt x="90" y="988"/>
                    <a:pt x="89" y="986"/>
                  </a:cubicBezTo>
                  <a:cubicBezTo>
                    <a:pt x="89" y="985"/>
                    <a:pt x="92" y="982"/>
                    <a:pt x="94" y="980"/>
                  </a:cubicBezTo>
                  <a:cubicBezTo>
                    <a:pt x="102" y="972"/>
                    <a:pt x="114" y="965"/>
                    <a:pt x="116" y="955"/>
                  </a:cubicBezTo>
                  <a:cubicBezTo>
                    <a:pt x="121" y="938"/>
                    <a:pt x="119" y="920"/>
                    <a:pt x="114" y="902"/>
                  </a:cubicBezTo>
                  <a:cubicBezTo>
                    <a:pt x="101" y="858"/>
                    <a:pt x="88" y="814"/>
                    <a:pt x="77" y="770"/>
                  </a:cubicBezTo>
                  <a:cubicBezTo>
                    <a:pt x="73" y="753"/>
                    <a:pt x="73" y="733"/>
                    <a:pt x="78" y="717"/>
                  </a:cubicBezTo>
                  <a:cubicBezTo>
                    <a:pt x="88" y="685"/>
                    <a:pt x="78" y="656"/>
                    <a:pt x="71" y="626"/>
                  </a:cubicBezTo>
                  <a:cubicBezTo>
                    <a:pt x="63" y="591"/>
                    <a:pt x="56" y="555"/>
                    <a:pt x="49" y="520"/>
                  </a:cubicBezTo>
                  <a:cubicBezTo>
                    <a:pt x="45" y="504"/>
                    <a:pt x="47" y="453"/>
                    <a:pt x="52" y="444"/>
                  </a:cubicBezTo>
                  <a:cubicBezTo>
                    <a:pt x="56" y="434"/>
                    <a:pt x="67" y="419"/>
                    <a:pt x="74" y="403"/>
                  </a:cubicBezTo>
                  <a:cubicBezTo>
                    <a:pt x="78" y="394"/>
                    <a:pt x="81" y="384"/>
                    <a:pt x="81" y="374"/>
                  </a:cubicBezTo>
                  <a:cubicBezTo>
                    <a:pt x="82" y="362"/>
                    <a:pt x="78" y="350"/>
                    <a:pt x="76" y="338"/>
                  </a:cubicBezTo>
                  <a:cubicBezTo>
                    <a:pt x="75" y="326"/>
                    <a:pt x="73" y="315"/>
                    <a:pt x="71" y="304"/>
                  </a:cubicBezTo>
                  <a:cubicBezTo>
                    <a:pt x="69" y="293"/>
                    <a:pt x="66" y="282"/>
                    <a:pt x="64" y="271"/>
                  </a:cubicBezTo>
                  <a:cubicBezTo>
                    <a:pt x="68" y="331"/>
                    <a:pt x="68" y="390"/>
                    <a:pt x="44" y="447"/>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3" name="Freeform 6"/>
            <p:cNvSpPr>
              <a:spLocks/>
            </p:cNvSpPr>
            <p:nvPr/>
          </p:nvSpPr>
          <p:spPr bwMode="auto">
            <a:xfrm>
              <a:off x="8472617" y="1902690"/>
              <a:ext cx="233126" cy="781062"/>
            </a:xfrm>
            <a:custGeom>
              <a:avLst/>
              <a:gdLst>
                <a:gd name="T0" fmla="*/ 35 w 272"/>
                <a:gd name="T1" fmla="*/ 441 h 910"/>
                <a:gd name="T2" fmla="*/ 34 w 272"/>
                <a:gd name="T3" fmla="*/ 493 h 910"/>
                <a:gd name="T4" fmla="*/ 28 w 272"/>
                <a:gd name="T5" fmla="*/ 498 h 910"/>
                <a:gd name="T6" fmla="*/ 4 w 272"/>
                <a:gd name="T7" fmla="*/ 499 h 910"/>
                <a:gd name="T8" fmla="*/ 15 w 272"/>
                <a:gd name="T9" fmla="*/ 369 h 910"/>
                <a:gd name="T10" fmla="*/ 26 w 272"/>
                <a:gd name="T11" fmla="*/ 271 h 910"/>
                <a:gd name="T12" fmla="*/ 51 w 272"/>
                <a:gd name="T13" fmla="*/ 173 h 910"/>
                <a:gd name="T14" fmla="*/ 88 w 272"/>
                <a:gd name="T15" fmla="*/ 103 h 910"/>
                <a:gd name="T16" fmla="*/ 88 w 272"/>
                <a:gd name="T17" fmla="*/ 44 h 910"/>
                <a:gd name="T18" fmla="*/ 173 w 272"/>
                <a:gd name="T19" fmla="*/ 16 h 910"/>
                <a:gd name="T20" fmla="*/ 189 w 272"/>
                <a:gd name="T21" fmla="*/ 104 h 910"/>
                <a:gd name="T22" fmla="*/ 194 w 272"/>
                <a:gd name="T23" fmla="*/ 165 h 910"/>
                <a:gd name="T24" fmla="*/ 245 w 272"/>
                <a:gd name="T25" fmla="*/ 196 h 910"/>
                <a:gd name="T26" fmla="*/ 256 w 272"/>
                <a:gd name="T27" fmla="*/ 361 h 910"/>
                <a:gd name="T28" fmla="*/ 261 w 272"/>
                <a:gd name="T29" fmla="*/ 452 h 910"/>
                <a:gd name="T30" fmla="*/ 271 w 272"/>
                <a:gd name="T31" fmla="*/ 515 h 910"/>
                <a:gd name="T32" fmla="*/ 244 w 272"/>
                <a:gd name="T33" fmla="*/ 539 h 910"/>
                <a:gd name="T34" fmla="*/ 243 w 272"/>
                <a:gd name="T35" fmla="*/ 523 h 910"/>
                <a:gd name="T36" fmla="*/ 236 w 272"/>
                <a:gd name="T37" fmla="*/ 423 h 910"/>
                <a:gd name="T38" fmla="*/ 214 w 272"/>
                <a:gd name="T39" fmla="*/ 276 h 910"/>
                <a:gd name="T40" fmla="*/ 200 w 272"/>
                <a:gd name="T41" fmla="*/ 322 h 910"/>
                <a:gd name="T42" fmla="*/ 223 w 272"/>
                <a:gd name="T43" fmla="*/ 512 h 910"/>
                <a:gd name="T44" fmla="*/ 204 w 272"/>
                <a:gd name="T45" fmla="*/ 662 h 910"/>
                <a:gd name="T46" fmla="*/ 167 w 272"/>
                <a:gd name="T47" fmla="*/ 829 h 910"/>
                <a:gd name="T48" fmla="*/ 195 w 272"/>
                <a:gd name="T49" fmla="*/ 899 h 910"/>
                <a:gd name="T50" fmla="*/ 143 w 272"/>
                <a:gd name="T51" fmla="*/ 831 h 910"/>
                <a:gd name="T52" fmla="*/ 143 w 272"/>
                <a:gd name="T53" fmla="*/ 684 h 910"/>
                <a:gd name="T54" fmla="*/ 140 w 272"/>
                <a:gd name="T55" fmla="*/ 585 h 910"/>
                <a:gd name="T56" fmla="*/ 143 w 272"/>
                <a:gd name="T57" fmla="*/ 489 h 910"/>
                <a:gd name="T58" fmla="*/ 132 w 272"/>
                <a:gd name="T59" fmla="*/ 518 h 910"/>
                <a:gd name="T60" fmla="*/ 125 w 272"/>
                <a:gd name="T61" fmla="*/ 663 h 910"/>
                <a:gd name="T62" fmla="*/ 130 w 272"/>
                <a:gd name="T63" fmla="*/ 829 h 910"/>
                <a:gd name="T64" fmla="*/ 130 w 272"/>
                <a:gd name="T65" fmla="*/ 899 h 910"/>
                <a:gd name="T66" fmla="*/ 87 w 272"/>
                <a:gd name="T67" fmla="*/ 903 h 910"/>
                <a:gd name="T68" fmla="*/ 85 w 272"/>
                <a:gd name="T69" fmla="*/ 893 h 910"/>
                <a:gd name="T70" fmla="*/ 103 w 272"/>
                <a:gd name="T71" fmla="*/ 822 h 910"/>
                <a:gd name="T72" fmla="*/ 70 w 272"/>
                <a:gd name="T73" fmla="*/ 653 h 910"/>
                <a:gd name="T74" fmla="*/ 44 w 272"/>
                <a:gd name="T75" fmla="*/ 474 h 910"/>
                <a:gd name="T76" fmla="*/ 67 w 272"/>
                <a:gd name="T77" fmla="*/ 367 h 910"/>
                <a:gd name="T78" fmla="*/ 69 w 272"/>
                <a:gd name="T79" fmla="*/ 308 h 910"/>
                <a:gd name="T80" fmla="*/ 58 w 272"/>
                <a:gd name="T81" fmla="*/ 24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2" h="910">
                  <a:moveTo>
                    <a:pt x="35" y="428"/>
                  </a:moveTo>
                  <a:cubicBezTo>
                    <a:pt x="35" y="433"/>
                    <a:pt x="36" y="437"/>
                    <a:pt x="35" y="441"/>
                  </a:cubicBezTo>
                  <a:cubicBezTo>
                    <a:pt x="34" y="452"/>
                    <a:pt x="32" y="463"/>
                    <a:pt x="31" y="473"/>
                  </a:cubicBezTo>
                  <a:cubicBezTo>
                    <a:pt x="31" y="480"/>
                    <a:pt x="32" y="486"/>
                    <a:pt x="34" y="493"/>
                  </a:cubicBezTo>
                  <a:cubicBezTo>
                    <a:pt x="36" y="504"/>
                    <a:pt x="38" y="515"/>
                    <a:pt x="30" y="525"/>
                  </a:cubicBezTo>
                  <a:cubicBezTo>
                    <a:pt x="30" y="516"/>
                    <a:pt x="29" y="508"/>
                    <a:pt x="28" y="498"/>
                  </a:cubicBezTo>
                  <a:cubicBezTo>
                    <a:pt x="17" y="510"/>
                    <a:pt x="18" y="518"/>
                    <a:pt x="29" y="542"/>
                  </a:cubicBezTo>
                  <a:cubicBezTo>
                    <a:pt x="11" y="535"/>
                    <a:pt x="0" y="519"/>
                    <a:pt x="4" y="499"/>
                  </a:cubicBezTo>
                  <a:cubicBezTo>
                    <a:pt x="6" y="490"/>
                    <a:pt x="3" y="480"/>
                    <a:pt x="4" y="471"/>
                  </a:cubicBezTo>
                  <a:cubicBezTo>
                    <a:pt x="11" y="437"/>
                    <a:pt x="17" y="403"/>
                    <a:pt x="15" y="369"/>
                  </a:cubicBezTo>
                  <a:cubicBezTo>
                    <a:pt x="15" y="364"/>
                    <a:pt x="17" y="359"/>
                    <a:pt x="19" y="354"/>
                  </a:cubicBezTo>
                  <a:cubicBezTo>
                    <a:pt x="27" y="327"/>
                    <a:pt x="28" y="299"/>
                    <a:pt x="26" y="271"/>
                  </a:cubicBezTo>
                  <a:cubicBezTo>
                    <a:pt x="24" y="244"/>
                    <a:pt x="26" y="218"/>
                    <a:pt x="29" y="191"/>
                  </a:cubicBezTo>
                  <a:cubicBezTo>
                    <a:pt x="30" y="181"/>
                    <a:pt x="38" y="174"/>
                    <a:pt x="51" y="173"/>
                  </a:cubicBezTo>
                  <a:cubicBezTo>
                    <a:pt x="87" y="168"/>
                    <a:pt x="119" y="149"/>
                    <a:pt x="114" y="108"/>
                  </a:cubicBezTo>
                  <a:cubicBezTo>
                    <a:pt x="113" y="127"/>
                    <a:pt x="96" y="122"/>
                    <a:pt x="88" y="103"/>
                  </a:cubicBezTo>
                  <a:cubicBezTo>
                    <a:pt x="87" y="96"/>
                    <a:pt x="85" y="92"/>
                    <a:pt x="85" y="86"/>
                  </a:cubicBezTo>
                  <a:cubicBezTo>
                    <a:pt x="86" y="72"/>
                    <a:pt x="87" y="58"/>
                    <a:pt x="88" y="44"/>
                  </a:cubicBezTo>
                  <a:cubicBezTo>
                    <a:pt x="89" y="25"/>
                    <a:pt x="100" y="9"/>
                    <a:pt x="119" y="5"/>
                  </a:cubicBezTo>
                  <a:cubicBezTo>
                    <a:pt x="139" y="1"/>
                    <a:pt x="159" y="0"/>
                    <a:pt x="173" y="16"/>
                  </a:cubicBezTo>
                  <a:cubicBezTo>
                    <a:pt x="180" y="24"/>
                    <a:pt x="183" y="34"/>
                    <a:pt x="184" y="44"/>
                  </a:cubicBezTo>
                  <a:cubicBezTo>
                    <a:pt x="187" y="63"/>
                    <a:pt x="187" y="82"/>
                    <a:pt x="189" y="104"/>
                  </a:cubicBezTo>
                  <a:cubicBezTo>
                    <a:pt x="183" y="135"/>
                    <a:pt x="160" y="116"/>
                    <a:pt x="161" y="107"/>
                  </a:cubicBezTo>
                  <a:cubicBezTo>
                    <a:pt x="155" y="132"/>
                    <a:pt x="169" y="156"/>
                    <a:pt x="194" y="165"/>
                  </a:cubicBezTo>
                  <a:cubicBezTo>
                    <a:pt x="204" y="169"/>
                    <a:pt x="215" y="171"/>
                    <a:pt x="226" y="173"/>
                  </a:cubicBezTo>
                  <a:cubicBezTo>
                    <a:pt x="236" y="175"/>
                    <a:pt x="245" y="185"/>
                    <a:pt x="245" y="196"/>
                  </a:cubicBezTo>
                  <a:cubicBezTo>
                    <a:pt x="246" y="237"/>
                    <a:pt x="246" y="278"/>
                    <a:pt x="248" y="319"/>
                  </a:cubicBezTo>
                  <a:cubicBezTo>
                    <a:pt x="249" y="333"/>
                    <a:pt x="252" y="348"/>
                    <a:pt x="256" y="361"/>
                  </a:cubicBezTo>
                  <a:cubicBezTo>
                    <a:pt x="261" y="383"/>
                    <a:pt x="262" y="404"/>
                    <a:pt x="259" y="426"/>
                  </a:cubicBezTo>
                  <a:cubicBezTo>
                    <a:pt x="257" y="434"/>
                    <a:pt x="259" y="444"/>
                    <a:pt x="261" y="452"/>
                  </a:cubicBezTo>
                  <a:cubicBezTo>
                    <a:pt x="264" y="468"/>
                    <a:pt x="268" y="484"/>
                    <a:pt x="271" y="500"/>
                  </a:cubicBezTo>
                  <a:cubicBezTo>
                    <a:pt x="271" y="515"/>
                    <a:pt x="271" y="515"/>
                    <a:pt x="271" y="515"/>
                  </a:cubicBezTo>
                  <a:cubicBezTo>
                    <a:pt x="272" y="536"/>
                    <a:pt x="253" y="531"/>
                    <a:pt x="246" y="541"/>
                  </a:cubicBezTo>
                  <a:cubicBezTo>
                    <a:pt x="244" y="540"/>
                    <a:pt x="246" y="540"/>
                    <a:pt x="244" y="539"/>
                  </a:cubicBezTo>
                  <a:cubicBezTo>
                    <a:pt x="257" y="527"/>
                    <a:pt x="253" y="513"/>
                    <a:pt x="246" y="499"/>
                  </a:cubicBezTo>
                  <a:cubicBezTo>
                    <a:pt x="245" y="507"/>
                    <a:pt x="244" y="516"/>
                    <a:pt x="243" y="523"/>
                  </a:cubicBezTo>
                  <a:cubicBezTo>
                    <a:pt x="236" y="514"/>
                    <a:pt x="233" y="512"/>
                    <a:pt x="241" y="490"/>
                  </a:cubicBezTo>
                  <a:cubicBezTo>
                    <a:pt x="249" y="466"/>
                    <a:pt x="241" y="445"/>
                    <a:pt x="236" y="423"/>
                  </a:cubicBezTo>
                  <a:cubicBezTo>
                    <a:pt x="230" y="398"/>
                    <a:pt x="221" y="374"/>
                    <a:pt x="217" y="349"/>
                  </a:cubicBezTo>
                  <a:cubicBezTo>
                    <a:pt x="213" y="325"/>
                    <a:pt x="214" y="300"/>
                    <a:pt x="214" y="276"/>
                  </a:cubicBezTo>
                  <a:cubicBezTo>
                    <a:pt x="213" y="268"/>
                    <a:pt x="214" y="261"/>
                    <a:pt x="212" y="253"/>
                  </a:cubicBezTo>
                  <a:cubicBezTo>
                    <a:pt x="208" y="276"/>
                    <a:pt x="206" y="299"/>
                    <a:pt x="200" y="322"/>
                  </a:cubicBezTo>
                  <a:cubicBezTo>
                    <a:pt x="192" y="351"/>
                    <a:pt x="208" y="374"/>
                    <a:pt x="218" y="399"/>
                  </a:cubicBezTo>
                  <a:cubicBezTo>
                    <a:pt x="233" y="436"/>
                    <a:pt x="234" y="473"/>
                    <a:pt x="223" y="512"/>
                  </a:cubicBezTo>
                  <a:cubicBezTo>
                    <a:pt x="214" y="546"/>
                    <a:pt x="205" y="581"/>
                    <a:pt x="198" y="616"/>
                  </a:cubicBezTo>
                  <a:cubicBezTo>
                    <a:pt x="196" y="631"/>
                    <a:pt x="200" y="647"/>
                    <a:pt x="204" y="662"/>
                  </a:cubicBezTo>
                  <a:cubicBezTo>
                    <a:pt x="209" y="684"/>
                    <a:pt x="203" y="705"/>
                    <a:pt x="197" y="725"/>
                  </a:cubicBezTo>
                  <a:cubicBezTo>
                    <a:pt x="188" y="760"/>
                    <a:pt x="177" y="794"/>
                    <a:pt x="167" y="829"/>
                  </a:cubicBezTo>
                  <a:cubicBezTo>
                    <a:pt x="163" y="846"/>
                    <a:pt x="161" y="865"/>
                    <a:pt x="173" y="881"/>
                  </a:cubicBezTo>
                  <a:cubicBezTo>
                    <a:pt x="178" y="888"/>
                    <a:pt x="187" y="892"/>
                    <a:pt x="195" y="899"/>
                  </a:cubicBezTo>
                  <a:cubicBezTo>
                    <a:pt x="179" y="910"/>
                    <a:pt x="161" y="902"/>
                    <a:pt x="143" y="906"/>
                  </a:cubicBezTo>
                  <a:cubicBezTo>
                    <a:pt x="143" y="880"/>
                    <a:pt x="143" y="856"/>
                    <a:pt x="143" y="831"/>
                  </a:cubicBezTo>
                  <a:cubicBezTo>
                    <a:pt x="142" y="794"/>
                    <a:pt x="141" y="757"/>
                    <a:pt x="141" y="721"/>
                  </a:cubicBezTo>
                  <a:cubicBezTo>
                    <a:pt x="140" y="708"/>
                    <a:pt x="142" y="696"/>
                    <a:pt x="143" y="684"/>
                  </a:cubicBezTo>
                  <a:cubicBezTo>
                    <a:pt x="146" y="666"/>
                    <a:pt x="148" y="650"/>
                    <a:pt x="144" y="632"/>
                  </a:cubicBezTo>
                  <a:cubicBezTo>
                    <a:pt x="140" y="617"/>
                    <a:pt x="141" y="601"/>
                    <a:pt x="140" y="585"/>
                  </a:cubicBezTo>
                  <a:cubicBezTo>
                    <a:pt x="140" y="559"/>
                    <a:pt x="140" y="533"/>
                    <a:pt x="140" y="507"/>
                  </a:cubicBezTo>
                  <a:cubicBezTo>
                    <a:pt x="140" y="501"/>
                    <a:pt x="142" y="495"/>
                    <a:pt x="143" y="489"/>
                  </a:cubicBezTo>
                  <a:cubicBezTo>
                    <a:pt x="143" y="481"/>
                    <a:pt x="145" y="472"/>
                    <a:pt x="130" y="475"/>
                  </a:cubicBezTo>
                  <a:cubicBezTo>
                    <a:pt x="131" y="489"/>
                    <a:pt x="132" y="504"/>
                    <a:pt x="132" y="518"/>
                  </a:cubicBezTo>
                  <a:cubicBezTo>
                    <a:pt x="132" y="554"/>
                    <a:pt x="131" y="590"/>
                    <a:pt x="130" y="626"/>
                  </a:cubicBezTo>
                  <a:cubicBezTo>
                    <a:pt x="129" y="638"/>
                    <a:pt x="125" y="650"/>
                    <a:pt x="125" y="663"/>
                  </a:cubicBezTo>
                  <a:cubicBezTo>
                    <a:pt x="126" y="694"/>
                    <a:pt x="129" y="725"/>
                    <a:pt x="130" y="757"/>
                  </a:cubicBezTo>
                  <a:cubicBezTo>
                    <a:pt x="130" y="781"/>
                    <a:pt x="130" y="805"/>
                    <a:pt x="130" y="829"/>
                  </a:cubicBezTo>
                  <a:cubicBezTo>
                    <a:pt x="130" y="841"/>
                    <a:pt x="132" y="852"/>
                    <a:pt x="132" y="864"/>
                  </a:cubicBezTo>
                  <a:cubicBezTo>
                    <a:pt x="132" y="875"/>
                    <a:pt x="131" y="887"/>
                    <a:pt x="130" y="899"/>
                  </a:cubicBezTo>
                  <a:cubicBezTo>
                    <a:pt x="129" y="901"/>
                    <a:pt x="124" y="906"/>
                    <a:pt x="123" y="905"/>
                  </a:cubicBezTo>
                  <a:cubicBezTo>
                    <a:pt x="111" y="901"/>
                    <a:pt x="99" y="909"/>
                    <a:pt x="87" y="903"/>
                  </a:cubicBezTo>
                  <a:cubicBezTo>
                    <a:pt x="85" y="902"/>
                    <a:pt x="82" y="901"/>
                    <a:pt x="81" y="899"/>
                  </a:cubicBezTo>
                  <a:cubicBezTo>
                    <a:pt x="80" y="897"/>
                    <a:pt x="83" y="895"/>
                    <a:pt x="85" y="893"/>
                  </a:cubicBezTo>
                  <a:cubicBezTo>
                    <a:pt x="92" y="885"/>
                    <a:pt x="103" y="879"/>
                    <a:pt x="105" y="870"/>
                  </a:cubicBezTo>
                  <a:cubicBezTo>
                    <a:pt x="110" y="855"/>
                    <a:pt x="108" y="838"/>
                    <a:pt x="103" y="822"/>
                  </a:cubicBezTo>
                  <a:cubicBezTo>
                    <a:pt x="91" y="782"/>
                    <a:pt x="79" y="742"/>
                    <a:pt x="70" y="701"/>
                  </a:cubicBezTo>
                  <a:cubicBezTo>
                    <a:pt x="66" y="686"/>
                    <a:pt x="66" y="668"/>
                    <a:pt x="70" y="653"/>
                  </a:cubicBezTo>
                  <a:cubicBezTo>
                    <a:pt x="79" y="624"/>
                    <a:pt x="70" y="598"/>
                    <a:pt x="64" y="570"/>
                  </a:cubicBezTo>
                  <a:cubicBezTo>
                    <a:pt x="57" y="538"/>
                    <a:pt x="50" y="506"/>
                    <a:pt x="44" y="474"/>
                  </a:cubicBezTo>
                  <a:cubicBezTo>
                    <a:pt x="41" y="459"/>
                    <a:pt x="43" y="413"/>
                    <a:pt x="46" y="404"/>
                  </a:cubicBezTo>
                  <a:cubicBezTo>
                    <a:pt x="50" y="395"/>
                    <a:pt x="60" y="382"/>
                    <a:pt x="67" y="367"/>
                  </a:cubicBezTo>
                  <a:cubicBezTo>
                    <a:pt x="71" y="359"/>
                    <a:pt x="73" y="350"/>
                    <a:pt x="74" y="341"/>
                  </a:cubicBezTo>
                  <a:cubicBezTo>
                    <a:pt x="74" y="330"/>
                    <a:pt x="71" y="319"/>
                    <a:pt x="69" y="308"/>
                  </a:cubicBezTo>
                  <a:cubicBezTo>
                    <a:pt x="67" y="297"/>
                    <a:pt x="66" y="287"/>
                    <a:pt x="64" y="277"/>
                  </a:cubicBezTo>
                  <a:cubicBezTo>
                    <a:pt x="62" y="267"/>
                    <a:pt x="60" y="257"/>
                    <a:pt x="58" y="247"/>
                  </a:cubicBezTo>
                  <a:cubicBezTo>
                    <a:pt x="62" y="301"/>
                    <a:pt x="62" y="355"/>
                    <a:pt x="39" y="407"/>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4" name="Freeform 7"/>
            <p:cNvSpPr>
              <a:spLocks/>
            </p:cNvSpPr>
            <p:nvPr/>
          </p:nvSpPr>
          <p:spPr bwMode="auto">
            <a:xfrm>
              <a:off x="8231231" y="1754921"/>
              <a:ext cx="287736" cy="942598"/>
            </a:xfrm>
            <a:custGeom>
              <a:avLst/>
              <a:gdLst>
                <a:gd name="T0" fmla="*/ 185 w 336"/>
                <a:gd name="T1" fmla="*/ 9 h 1098"/>
                <a:gd name="T2" fmla="*/ 198 w 336"/>
                <a:gd name="T3" fmla="*/ 106 h 1098"/>
                <a:gd name="T4" fmla="*/ 223 w 336"/>
                <a:gd name="T5" fmla="*/ 201 h 1098"/>
                <a:gd name="T6" fmla="*/ 316 w 336"/>
                <a:gd name="T7" fmla="*/ 268 h 1098"/>
                <a:gd name="T8" fmla="*/ 323 w 336"/>
                <a:gd name="T9" fmla="*/ 607 h 1098"/>
                <a:gd name="T10" fmla="*/ 275 w 336"/>
                <a:gd name="T11" fmla="*/ 610 h 1098"/>
                <a:gd name="T12" fmla="*/ 263 w 336"/>
                <a:gd name="T13" fmla="*/ 350 h 1098"/>
                <a:gd name="T14" fmla="*/ 250 w 336"/>
                <a:gd name="T15" fmla="*/ 609 h 1098"/>
                <a:gd name="T16" fmla="*/ 241 w 336"/>
                <a:gd name="T17" fmla="*/ 738 h 1098"/>
                <a:gd name="T18" fmla="*/ 232 w 336"/>
                <a:gd name="T19" fmla="*/ 932 h 1098"/>
                <a:gd name="T20" fmla="*/ 229 w 336"/>
                <a:gd name="T21" fmla="*/ 1082 h 1098"/>
                <a:gd name="T22" fmla="*/ 198 w 336"/>
                <a:gd name="T23" fmla="*/ 1098 h 1098"/>
                <a:gd name="T24" fmla="*/ 187 w 336"/>
                <a:gd name="T25" fmla="*/ 1096 h 1098"/>
                <a:gd name="T26" fmla="*/ 175 w 336"/>
                <a:gd name="T27" fmla="*/ 990 h 1098"/>
                <a:gd name="T28" fmla="*/ 175 w 336"/>
                <a:gd name="T29" fmla="*/ 833 h 1098"/>
                <a:gd name="T30" fmla="*/ 158 w 336"/>
                <a:gd name="T31" fmla="*/ 622 h 1098"/>
                <a:gd name="T32" fmla="*/ 141 w 336"/>
                <a:gd name="T33" fmla="*/ 741 h 1098"/>
                <a:gd name="T34" fmla="*/ 133 w 336"/>
                <a:gd name="T35" fmla="*/ 837 h 1098"/>
                <a:gd name="T36" fmla="*/ 133 w 336"/>
                <a:gd name="T37" fmla="*/ 962 h 1098"/>
                <a:gd name="T38" fmla="*/ 127 w 336"/>
                <a:gd name="T39" fmla="*/ 1098 h 1098"/>
                <a:gd name="T40" fmla="*/ 101 w 336"/>
                <a:gd name="T41" fmla="*/ 1095 h 1098"/>
                <a:gd name="T42" fmla="*/ 75 w 336"/>
                <a:gd name="T43" fmla="*/ 1083 h 1098"/>
                <a:gd name="T44" fmla="*/ 71 w 336"/>
                <a:gd name="T45" fmla="*/ 910 h 1098"/>
                <a:gd name="T46" fmla="*/ 68 w 336"/>
                <a:gd name="T47" fmla="*/ 742 h 1098"/>
                <a:gd name="T48" fmla="*/ 58 w 336"/>
                <a:gd name="T49" fmla="*/ 563 h 1098"/>
                <a:gd name="T50" fmla="*/ 66 w 336"/>
                <a:gd name="T51" fmla="*/ 422 h 1098"/>
                <a:gd name="T52" fmla="*/ 58 w 336"/>
                <a:gd name="T53" fmla="*/ 410 h 1098"/>
                <a:gd name="T54" fmla="*/ 44 w 336"/>
                <a:gd name="T55" fmla="*/ 502 h 1098"/>
                <a:gd name="T56" fmla="*/ 43 w 336"/>
                <a:gd name="T57" fmla="*/ 618 h 1098"/>
                <a:gd name="T58" fmla="*/ 0 w 336"/>
                <a:gd name="T59" fmla="*/ 611 h 1098"/>
                <a:gd name="T60" fmla="*/ 3 w 336"/>
                <a:gd name="T61" fmla="*/ 588 h 1098"/>
                <a:gd name="T62" fmla="*/ 15 w 336"/>
                <a:gd name="T63" fmla="*/ 403 h 1098"/>
                <a:gd name="T64" fmla="*/ 9 w 336"/>
                <a:gd name="T65" fmla="*/ 268 h 1098"/>
                <a:gd name="T66" fmla="*/ 106 w 336"/>
                <a:gd name="T67" fmla="*/ 189 h 1098"/>
                <a:gd name="T68" fmla="*/ 121 w 336"/>
                <a:gd name="T69" fmla="*/ 134 h 1098"/>
                <a:gd name="T70" fmla="*/ 103 w 336"/>
                <a:gd name="T71" fmla="*/ 70 h 1098"/>
                <a:gd name="T72" fmla="*/ 129 w 336"/>
                <a:gd name="T73" fmla="*/ 6 h 1098"/>
                <a:gd name="T74" fmla="*/ 164 w 336"/>
                <a:gd name="T75"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1098">
                  <a:moveTo>
                    <a:pt x="164" y="0"/>
                  </a:moveTo>
                  <a:cubicBezTo>
                    <a:pt x="171" y="3"/>
                    <a:pt x="180" y="4"/>
                    <a:pt x="185" y="9"/>
                  </a:cubicBezTo>
                  <a:cubicBezTo>
                    <a:pt x="192" y="16"/>
                    <a:pt x="200" y="26"/>
                    <a:pt x="202" y="36"/>
                  </a:cubicBezTo>
                  <a:cubicBezTo>
                    <a:pt x="206" y="59"/>
                    <a:pt x="209" y="84"/>
                    <a:pt x="198" y="106"/>
                  </a:cubicBezTo>
                  <a:cubicBezTo>
                    <a:pt x="187" y="128"/>
                    <a:pt x="184" y="150"/>
                    <a:pt x="190" y="173"/>
                  </a:cubicBezTo>
                  <a:cubicBezTo>
                    <a:pt x="194" y="189"/>
                    <a:pt x="209" y="195"/>
                    <a:pt x="223" y="201"/>
                  </a:cubicBezTo>
                  <a:cubicBezTo>
                    <a:pt x="235" y="206"/>
                    <a:pt x="248" y="208"/>
                    <a:pt x="259" y="213"/>
                  </a:cubicBezTo>
                  <a:cubicBezTo>
                    <a:pt x="287" y="223"/>
                    <a:pt x="313" y="234"/>
                    <a:pt x="316" y="268"/>
                  </a:cubicBezTo>
                  <a:cubicBezTo>
                    <a:pt x="317" y="284"/>
                    <a:pt x="332" y="415"/>
                    <a:pt x="327" y="455"/>
                  </a:cubicBezTo>
                  <a:cubicBezTo>
                    <a:pt x="325" y="471"/>
                    <a:pt x="336" y="577"/>
                    <a:pt x="323" y="607"/>
                  </a:cubicBezTo>
                  <a:cubicBezTo>
                    <a:pt x="319" y="616"/>
                    <a:pt x="298" y="695"/>
                    <a:pt x="288" y="594"/>
                  </a:cubicBezTo>
                  <a:cubicBezTo>
                    <a:pt x="286" y="583"/>
                    <a:pt x="285" y="607"/>
                    <a:pt x="275" y="610"/>
                  </a:cubicBezTo>
                  <a:cubicBezTo>
                    <a:pt x="276" y="605"/>
                    <a:pt x="272" y="569"/>
                    <a:pt x="286" y="505"/>
                  </a:cubicBezTo>
                  <a:cubicBezTo>
                    <a:pt x="301" y="435"/>
                    <a:pt x="252" y="389"/>
                    <a:pt x="263" y="350"/>
                  </a:cubicBezTo>
                  <a:cubicBezTo>
                    <a:pt x="265" y="350"/>
                    <a:pt x="250" y="369"/>
                    <a:pt x="249" y="410"/>
                  </a:cubicBezTo>
                  <a:cubicBezTo>
                    <a:pt x="247" y="487"/>
                    <a:pt x="255" y="609"/>
                    <a:pt x="250" y="609"/>
                  </a:cubicBezTo>
                  <a:cubicBezTo>
                    <a:pt x="248" y="618"/>
                    <a:pt x="255" y="636"/>
                    <a:pt x="253" y="645"/>
                  </a:cubicBezTo>
                  <a:cubicBezTo>
                    <a:pt x="249" y="676"/>
                    <a:pt x="247" y="707"/>
                    <a:pt x="241" y="738"/>
                  </a:cubicBezTo>
                  <a:cubicBezTo>
                    <a:pt x="235" y="769"/>
                    <a:pt x="233" y="800"/>
                    <a:pt x="239" y="832"/>
                  </a:cubicBezTo>
                  <a:cubicBezTo>
                    <a:pt x="245" y="866"/>
                    <a:pt x="242" y="899"/>
                    <a:pt x="232" y="932"/>
                  </a:cubicBezTo>
                  <a:cubicBezTo>
                    <a:pt x="223" y="962"/>
                    <a:pt x="215" y="991"/>
                    <a:pt x="206" y="1020"/>
                  </a:cubicBezTo>
                  <a:cubicBezTo>
                    <a:pt x="198" y="1048"/>
                    <a:pt x="207" y="1066"/>
                    <a:pt x="229" y="1082"/>
                  </a:cubicBezTo>
                  <a:cubicBezTo>
                    <a:pt x="232" y="1083"/>
                    <a:pt x="234" y="1085"/>
                    <a:pt x="239" y="1088"/>
                  </a:cubicBezTo>
                  <a:cubicBezTo>
                    <a:pt x="224" y="1092"/>
                    <a:pt x="211" y="1095"/>
                    <a:pt x="198" y="1098"/>
                  </a:cubicBezTo>
                  <a:cubicBezTo>
                    <a:pt x="193" y="1098"/>
                    <a:pt x="193" y="1098"/>
                    <a:pt x="193" y="1098"/>
                  </a:cubicBezTo>
                  <a:cubicBezTo>
                    <a:pt x="191" y="1097"/>
                    <a:pt x="189" y="1095"/>
                    <a:pt x="187" y="1096"/>
                  </a:cubicBezTo>
                  <a:cubicBezTo>
                    <a:pt x="171" y="1098"/>
                    <a:pt x="169" y="1090"/>
                    <a:pt x="170" y="1077"/>
                  </a:cubicBezTo>
                  <a:cubicBezTo>
                    <a:pt x="172" y="1048"/>
                    <a:pt x="175" y="1019"/>
                    <a:pt x="175" y="990"/>
                  </a:cubicBezTo>
                  <a:cubicBezTo>
                    <a:pt x="175" y="959"/>
                    <a:pt x="171" y="927"/>
                    <a:pt x="170" y="895"/>
                  </a:cubicBezTo>
                  <a:cubicBezTo>
                    <a:pt x="170" y="874"/>
                    <a:pt x="175" y="854"/>
                    <a:pt x="175" y="833"/>
                  </a:cubicBezTo>
                  <a:cubicBezTo>
                    <a:pt x="175" y="806"/>
                    <a:pt x="172" y="780"/>
                    <a:pt x="170" y="753"/>
                  </a:cubicBezTo>
                  <a:cubicBezTo>
                    <a:pt x="166" y="709"/>
                    <a:pt x="162" y="666"/>
                    <a:pt x="158" y="622"/>
                  </a:cubicBezTo>
                  <a:cubicBezTo>
                    <a:pt x="158" y="618"/>
                    <a:pt x="157" y="614"/>
                    <a:pt x="156" y="610"/>
                  </a:cubicBezTo>
                  <a:cubicBezTo>
                    <a:pt x="150" y="654"/>
                    <a:pt x="145" y="698"/>
                    <a:pt x="141" y="741"/>
                  </a:cubicBezTo>
                  <a:cubicBezTo>
                    <a:pt x="139" y="763"/>
                    <a:pt x="137" y="784"/>
                    <a:pt x="135" y="805"/>
                  </a:cubicBezTo>
                  <a:cubicBezTo>
                    <a:pt x="134" y="816"/>
                    <a:pt x="132" y="827"/>
                    <a:pt x="133" y="837"/>
                  </a:cubicBezTo>
                  <a:cubicBezTo>
                    <a:pt x="134" y="852"/>
                    <a:pt x="138" y="867"/>
                    <a:pt x="138" y="882"/>
                  </a:cubicBezTo>
                  <a:cubicBezTo>
                    <a:pt x="137" y="908"/>
                    <a:pt x="133" y="935"/>
                    <a:pt x="133" y="962"/>
                  </a:cubicBezTo>
                  <a:cubicBezTo>
                    <a:pt x="133" y="1001"/>
                    <a:pt x="136" y="1040"/>
                    <a:pt x="138" y="1079"/>
                  </a:cubicBezTo>
                  <a:cubicBezTo>
                    <a:pt x="139" y="1089"/>
                    <a:pt x="136" y="1095"/>
                    <a:pt x="127" y="1098"/>
                  </a:cubicBezTo>
                  <a:cubicBezTo>
                    <a:pt x="109" y="1098"/>
                    <a:pt x="109" y="1098"/>
                    <a:pt x="109" y="1098"/>
                  </a:cubicBezTo>
                  <a:cubicBezTo>
                    <a:pt x="107" y="1097"/>
                    <a:pt x="104" y="1096"/>
                    <a:pt x="101" y="1095"/>
                  </a:cubicBezTo>
                  <a:cubicBezTo>
                    <a:pt x="91" y="1093"/>
                    <a:pt x="81" y="1092"/>
                    <a:pt x="70" y="1089"/>
                  </a:cubicBezTo>
                  <a:cubicBezTo>
                    <a:pt x="73" y="1085"/>
                    <a:pt x="74" y="1084"/>
                    <a:pt x="75" y="1083"/>
                  </a:cubicBezTo>
                  <a:cubicBezTo>
                    <a:pt x="105" y="1062"/>
                    <a:pt x="109" y="1056"/>
                    <a:pt x="100" y="1018"/>
                  </a:cubicBezTo>
                  <a:cubicBezTo>
                    <a:pt x="93" y="981"/>
                    <a:pt x="79" y="946"/>
                    <a:pt x="71" y="910"/>
                  </a:cubicBezTo>
                  <a:cubicBezTo>
                    <a:pt x="66" y="890"/>
                    <a:pt x="64" y="869"/>
                    <a:pt x="67" y="849"/>
                  </a:cubicBezTo>
                  <a:cubicBezTo>
                    <a:pt x="72" y="813"/>
                    <a:pt x="75" y="778"/>
                    <a:pt x="68" y="742"/>
                  </a:cubicBezTo>
                  <a:cubicBezTo>
                    <a:pt x="61" y="705"/>
                    <a:pt x="53" y="669"/>
                    <a:pt x="55" y="631"/>
                  </a:cubicBezTo>
                  <a:cubicBezTo>
                    <a:pt x="56" y="608"/>
                    <a:pt x="56" y="585"/>
                    <a:pt x="58" y="563"/>
                  </a:cubicBezTo>
                  <a:cubicBezTo>
                    <a:pt x="60" y="538"/>
                    <a:pt x="64" y="513"/>
                    <a:pt x="66" y="489"/>
                  </a:cubicBezTo>
                  <a:cubicBezTo>
                    <a:pt x="67" y="467"/>
                    <a:pt x="66" y="445"/>
                    <a:pt x="66" y="422"/>
                  </a:cubicBezTo>
                  <a:cubicBezTo>
                    <a:pt x="66" y="355"/>
                    <a:pt x="66" y="355"/>
                    <a:pt x="66" y="355"/>
                  </a:cubicBezTo>
                  <a:cubicBezTo>
                    <a:pt x="63" y="376"/>
                    <a:pt x="60" y="393"/>
                    <a:pt x="58" y="410"/>
                  </a:cubicBezTo>
                  <a:cubicBezTo>
                    <a:pt x="56" y="423"/>
                    <a:pt x="54" y="436"/>
                    <a:pt x="52" y="449"/>
                  </a:cubicBezTo>
                  <a:cubicBezTo>
                    <a:pt x="49" y="467"/>
                    <a:pt x="47" y="484"/>
                    <a:pt x="44" y="502"/>
                  </a:cubicBezTo>
                  <a:cubicBezTo>
                    <a:pt x="40" y="525"/>
                    <a:pt x="31" y="547"/>
                    <a:pt x="38" y="571"/>
                  </a:cubicBezTo>
                  <a:cubicBezTo>
                    <a:pt x="42" y="586"/>
                    <a:pt x="42" y="602"/>
                    <a:pt x="43" y="618"/>
                  </a:cubicBezTo>
                  <a:cubicBezTo>
                    <a:pt x="44" y="628"/>
                    <a:pt x="43" y="638"/>
                    <a:pt x="43" y="648"/>
                  </a:cubicBezTo>
                  <a:cubicBezTo>
                    <a:pt x="13" y="633"/>
                    <a:pt x="12" y="633"/>
                    <a:pt x="0" y="611"/>
                  </a:cubicBezTo>
                  <a:cubicBezTo>
                    <a:pt x="0" y="592"/>
                    <a:pt x="0" y="592"/>
                    <a:pt x="0" y="592"/>
                  </a:cubicBezTo>
                  <a:cubicBezTo>
                    <a:pt x="1" y="591"/>
                    <a:pt x="3" y="589"/>
                    <a:pt x="3" y="588"/>
                  </a:cubicBezTo>
                  <a:cubicBezTo>
                    <a:pt x="9" y="559"/>
                    <a:pt x="10" y="531"/>
                    <a:pt x="6" y="501"/>
                  </a:cubicBezTo>
                  <a:cubicBezTo>
                    <a:pt x="2" y="468"/>
                    <a:pt x="12" y="436"/>
                    <a:pt x="15" y="403"/>
                  </a:cubicBezTo>
                  <a:cubicBezTo>
                    <a:pt x="18" y="377"/>
                    <a:pt x="7" y="346"/>
                    <a:pt x="6" y="320"/>
                  </a:cubicBezTo>
                  <a:cubicBezTo>
                    <a:pt x="5" y="301"/>
                    <a:pt x="9" y="286"/>
                    <a:pt x="9" y="268"/>
                  </a:cubicBezTo>
                  <a:cubicBezTo>
                    <a:pt x="11" y="238"/>
                    <a:pt x="19" y="222"/>
                    <a:pt x="52" y="212"/>
                  </a:cubicBezTo>
                  <a:cubicBezTo>
                    <a:pt x="71" y="206"/>
                    <a:pt x="89" y="197"/>
                    <a:pt x="106" y="189"/>
                  </a:cubicBezTo>
                  <a:cubicBezTo>
                    <a:pt x="111" y="186"/>
                    <a:pt x="116" y="180"/>
                    <a:pt x="117" y="175"/>
                  </a:cubicBezTo>
                  <a:cubicBezTo>
                    <a:pt x="120" y="161"/>
                    <a:pt x="120" y="148"/>
                    <a:pt x="121" y="134"/>
                  </a:cubicBezTo>
                  <a:cubicBezTo>
                    <a:pt x="121" y="131"/>
                    <a:pt x="119" y="128"/>
                    <a:pt x="118" y="125"/>
                  </a:cubicBezTo>
                  <a:cubicBezTo>
                    <a:pt x="110" y="108"/>
                    <a:pt x="97" y="91"/>
                    <a:pt x="103" y="70"/>
                  </a:cubicBezTo>
                  <a:cubicBezTo>
                    <a:pt x="105" y="65"/>
                    <a:pt x="102" y="59"/>
                    <a:pt x="102" y="54"/>
                  </a:cubicBezTo>
                  <a:cubicBezTo>
                    <a:pt x="99" y="35"/>
                    <a:pt x="101" y="15"/>
                    <a:pt x="129" y="6"/>
                  </a:cubicBezTo>
                  <a:cubicBezTo>
                    <a:pt x="132" y="5"/>
                    <a:pt x="135" y="2"/>
                    <a:pt x="138" y="0"/>
                  </a:cubicBezTo>
                  <a:lnTo>
                    <a:pt x="164"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8"/>
            <p:cNvSpPr>
              <a:spLocks/>
            </p:cNvSpPr>
            <p:nvPr/>
          </p:nvSpPr>
          <p:spPr bwMode="auto">
            <a:xfrm>
              <a:off x="8659393" y="1744825"/>
              <a:ext cx="287736" cy="942139"/>
            </a:xfrm>
            <a:custGeom>
              <a:avLst/>
              <a:gdLst>
                <a:gd name="T0" fmla="*/ 185 w 336"/>
                <a:gd name="T1" fmla="*/ 9 h 1098"/>
                <a:gd name="T2" fmla="*/ 198 w 336"/>
                <a:gd name="T3" fmla="*/ 106 h 1098"/>
                <a:gd name="T4" fmla="*/ 223 w 336"/>
                <a:gd name="T5" fmla="*/ 201 h 1098"/>
                <a:gd name="T6" fmla="*/ 316 w 336"/>
                <a:gd name="T7" fmla="*/ 268 h 1098"/>
                <a:gd name="T8" fmla="*/ 323 w 336"/>
                <a:gd name="T9" fmla="*/ 606 h 1098"/>
                <a:gd name="T10" fmla="*/ 275 w 336"/>
                <a:gd name="T11" fmla="*/ 609 h 1098"/>
                <a:gd name="T12" fmla="*/ 263 w 336"/>
                <a:gd name="T13" fmla="*/ 350 h 1098"/>
                <a:gd name="T14" fmla="*/ 250 w 336"/>
                <a:gd name="T15" fmla="*/ 608 h 1098"/>
                <a:gd name="T16" fmla="*/ 241 w 336"/>
                <a:gd name="T17" fmla="*/ 738 h 1098"/>
                <a:gd name="T18" fmla="*/ 232 w 336"/>
                <a:gd name="T19" fmla="*/ 932 h 1098"/>
                <a:gd name="T20" fmla="*/ 229 w 336"/>
                <a:gd name="T21" fmla="*/ 1081 h 1098"/>
                <a:gd name="T22" fmla="*/ 198 w 336"/>
                <a:gd name="T23" fmla="*/ 1098 h 1098"/>
                <a:gd name="T24" fmla="*/ 187 w 336"/>
                <a:gd name="T25" fmla="*/ 1095 h 1098"/>
                <a:gd name="T26" fmla="*/ 175 w 336"/>
                <a:gd name="T27" fmla="*/ 990 h 1098"/>
                <a:gd name="T28" fmla="*/ 175 w 336"/>
                <a:gd name="T29" fmla="*/ 833 h 1098"/>
                <a:gd name="T30" fmla="*/ 158 w 336"/>
                <a:gd name="T31" fmla="*/ 622 h 1098"/>
                <a:gd name="T32" fmla="*/ 141 w 336"/>
                <a:gd name="T33" fmla="*/ 741 h 1098"/>
                <a:gd name="T34" fmla="*/ 133 w 336"/>
                <a:gd name="T35" fmla="*/ 837 h 1098"/>
                <a:gd name="T36" fmla="*/ 133 w 336"/>
                <a:gd name="T37" fmla="*/ 961 h 1098"/>
                <a:gd name="T38" fmla="*/ 127 w 336"/>
                <a:gd name="T39" fmla="*/ 1098 h 1098"/>
                <a:gd name="T40" fmla="*/ 101 w 336"/>
                <a:gd name="T41" fmla="*/ 1095 h 1098"/>
                <a:gd name="T42" fmla="*/ 75 w 336"/>
                <a:gd name="T43" fmla="*/ 1083 h 1098"/>
                <a:gd name="T44" fmla="*/ 71 w 336"/>
                <a:gd name="T45" fmla="*/ 910 h 1098"/>
                <a:gd name="T46" fmla="*/ 68 w 336"/>
                <a:gd name="T47" fmla="*/ 742 h 1098"/>
                <a:gd name="T48" fmla="*/ 58 w 336"/>
                <a:gd name="T49" fmla="*/ 562 h 1098"/>
                <a:gd name="T50" fmla="*/ 66 w 336"/>
                <a:gd name="T51" fmla="*/ 422 h 1098"/>
                <a:gd name="T52" fmla="*/ 57 w 336"/>
                <a:gd name="T53" fmla="*/ 410 h 1098"/>
                <a:gd name="T54" fmla="*/ 44 w 336"/>
                <a:gd name="T55" fmla="*/ 502 h 1098"/>
                <a:gd name="T56" fmla="*/ 43 w 336"/>
                <a:gd name="T57" fmla="*/ 618 h 1098"/>
                <a:gd name="T58" fmla="*/ 0 w 336"/>
                <a:gd name="T59" fmla="*/ 611 h 1098"/>
                <a:gd name="T60" fmla="*/ 3 w 336"/>
                <a:gd name="T61" fmla="*/ 587 h 1098"/>
                <a:gd name="T62" fmla="*/ 15 w 336"/>
                <a:gd name="T63" fmla="*/ 403 h 1098"/>
                <a:gd name="T64" fmla="*/ 9 w 336"/>
                <a:gd name="T65" fmla="*/ 267 h 1098"/>
                <a:gd name="T66" fmla="*/ 106 w 336"/>
                <a:gd name="T67" fmla="*/ 188 h 1098"/>
                <a:gd name="T68" fmla="*/ 121 w 336"/>
                <a:gd name="T69" fmla="*/ 134 h 1098"/>
                <a:gd name="T70" fmla="*/ 103 w 336"/>
                <a:gd name="T71" fmla="*/ 70 h 1098"/>
                <a:gd name="T72" fmla="*/ 129 w 336"/>
                <a:gd name="T73" fmla="*/ 5 h 1098"/>
                <a:gd name="T74" fmla="*/ 164 w 336"/>
                <a:gd name="T75"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1098">
                  <a:moveTo>
                    <a:pt x="164" y="0"/>
                  </a:moveTo>
                  <a:cubicBezTo>
                    <a:pt x="171" y="3"/>
                    <a:pt x="180" y="4"/>
                    <a:pt x="185" y="9"/>
                  </a:cubicBezTo>
                  <a:cubicBezTo>
                    <a:pt x="192" y="16"/>
                    <a:pt x="200" y="26"/>
                    <a:pt x="202" y="35"/>
                  </a:cubicBezTo>
                  <a:cubicBezTo>
                    <a:pt x="205" y="59"/>
                    <a:pt x="209" y="83"/>
                    <a:pt x="198" y="106"/>
                  </a:cubicBezTo>
                  <a:cubicBezTo>
                    <a:pt x="187" y="127"/>
                    <a:pt x="184" y="149"/>
                    <a:pt x="190" y="172"/>
                  </a:cubicBezTo>
                  <a:cubicBezTo>
                    <a:pt x="194" y="189"/>
                    <a:pt x="209" y="195"/>
                    <a:pt x="223" y="201"/>
                  </a:cubicBezTo>
                  <a:cubicBezTo>
                    <a:pt x="235" y="206"/>
                    <a:pt x="247" y="208"/>
                    <a:pt x="259" y="212"/>
                  </a:cubicBezTo>
                  <a:cubicBezTo>
                    <a:pt x="287" y="223"/>
                    <a:pt x="313" y="234"/>
                    <a:pt x="316" y="268"/>
                  </a:cubicBezTo>
                  <a:cubicBezTo>
                    <a:pt x="317" y="284"/>
                    <a:pt x="332" y="414"/>
                    <a:pt x="327" y="455"/>
                  </a:cubicBezTo>
                  <a:cubicBezTo>
                    <a:pt x="325" y="470"/>
                    <a:pt x="336" y="576"/>
                    <a:pt x="323" y="606"/>
                  </a:cubicBezTo>
                  <a:cubicBezTo>
                    <a:pt x="319" y="615"/>
                    <a:pt x="298" y="695"/>
                    <a:pt x="287" y="593"/>
                  </a:cubicBezTo>
                  <a:cubicBezTo>
                    <a:pt x="286" y="583"/>
                    <a:pt x="285" y="607"/>
                    <a:pt x="275" y="609"/>
                  </a:cubicBezTo>
                  <a:cubicBezTo>
                    <a:pt x="276" y="605"/>
                    <a:pt x="271" y="568"/>
                    <a:pt x="285" y="504"/>
                  </a:cubicBezTo>
                  <a:cubicBezTo>
                    <a:pt x="301" y="435"/>
                    <a:pt x="252" y="389"/>
                    <a:pt x="263" y="350"/>
                  </a:cubicBezTo>
                  <a:cubicBezTo>
                    <a:pt x="265" y="350"/>
                    <a:pt x="250" y="368"/>
                    <a:pt x="249" y="410"/>
                  </a:cubicBezTo>
                  <a:cubicBezTo>
                    <a:pt x="247" y="486"/>
                    <a:pt x="255" y="609"/>
                    <a:pt x="250" y="608"/>
                  </a:cubicBezTo>
                  <a:cubicBezTo>
                    <a:pt x="247" y="618"/>
                    <a:pt x="255" y="635"/>
                    <a:pt x="253" y="645"/>
                  </a:cubicBezTo>
                  <a:cubicBezTo>
                    <a:pt x="249" y="676"/>
                    <a:pt x="247" y="707"/>
                    <a:pt x="241" y="738"/>
                  </a:cubicBezTo>
                  <a:cubicBezTo>
                    <a:pt x="235" y="769"/>
                    <a:pt x="233" y="800"/>
                    <a:pt x="239" y="831"/>
                  </a:cubicBezTo>
                  <a:cubicBezTo>
                    <a:pt x="245" y="865"/>
                    <a:pt x="242" y="899"/>
                    <a:pt x="232" y="932"/>
                  </a:cubicBezTo>
                  <a:cubicBezTo>
                    <a:pt x="223" y="961"/>
                    <a:pt x="215" y="990"/>
                    <a:pt x="206" y="1020"/>
                  </a:cubicBezTo>
                  <a:cubicBezTo>
                    <a:pt x="198" y="1048"/>
                    <a:pt x="207" y="1065"/>
                    <a:pt x="229" y="1081"/>
                  </a:cubicBezTo>
                  <a:cubicBezTo>
                    <a:pt x="232" y="1083"/>
                    <a:pt x="234" y="1084"/>
                    <a:pt x="239" y="1088"/>
                  </a:cubicBezTo>
                  <a:cubicBezTo>
                    <a:pt x="223" y="1092"/>
                    <a:pt x="211" y="1095"/>
                    <a:pt x="198" y="1098"/>
                  </a:cubicBezTo>
                  <a:cubicBezTo>
                    <a:pt x="193" y="1098"/>
                    <a:pt x="193" y="1098"/>
                    <a:pt x="193" y="1098"/>
                  </a:cubicBezTo>
                  <a:cubicBezTo>
                    <a:pt x="191" y="1097"/>
                    <a:pt x="189" y="1095"/>
                    <a:pt x="187" y="1095"/>
                  </a:cubicBezTo>
                  <a:cubicBezTo>
                    <a:pt x="171" y="1098"/>
                    <a:pt x="169" y="1089"/>
                    <a:pt x="170" y="1077"/>
                  </a:cubicBezTo>
                  <a:cubicBezTo>
                    <a:pt x="172" y="1048"/>
                    <a:pt x="175" y="1019"/>
                    <a:pt x="175" y="990"/>
                  </a:cubicBezTo>
                  <a:cubicBezTo>
                    <a:pt x="175" y="958"/>
                    <a:pt x="170" y="927"/>
                    <a:pt x="170" y="895"/>
                  </a:cubicBezTo>
                  <a:cubicBezTo>
                    <a:pt x="170" y="874"/>
                    <a:pt x="175" y="853"/>
                    <a:pt x="175" y="833"/>
                  </a:cubicBezTo>
                  <a:cubicBezTo>
                    <a:pt x="175" y="806"/>
                    <a:pt x="172" y="779"/>
                    <a:pt x="170" y="753"/>
                  </a:cubicBezTo>
                  <a:cubicBezTo>
                    <a:pt x="166" y="709"/>
                    <a:pt x="162" y="665"/>
                    <a:pt x="158" y="622"/>
                  </a:cubicBezTo>
                  <a:cubicBezTo>
                    <a:pt x="158" y="617"/>
                    <a:pt x="156" y="613"/>
                    <a:pt x="156" y="609"/>
                  </a:cubicBezTo>
                  <a:cubicBezTo>
                    <a:pt x="150" y="654"/>
                    <a:pt x="145" y="697"/>
                    <a:pt x="141" y="741"/>
                  </a:cubicBezTo>
                  <a:cubicBezTo>
                    <a:pt x="139" y="762"/>
                    <a:pt x="137" y="783"/>
                    <a:pt x="135" y="805"/>
                  </a:cubicBezTo>
                  <a:cubicBezTo>
                    <a:pt x="134" y="815"/>
                    <a:pt x="132" y="826"/>
                    <a:pt x="133" y="837"/>
                  </a:cubicBezTo>
                  <a:cubicBezTo>
                    <a:pt x="134" y="852"/>
                    <a:pt x="138" y="866"/>
                    <a:pt x="138" y="881"/>
                  </a:cubicBezTo>
                  <a:cubicBezTo>
                    <a:pt x="137" y="908"/>
                    <a:pt x="132" y="935"/>
                    <a:pt x="133" y="961"/>
                  </a:cubicBezTo>
                  <a:cubicBezTo>
                    <a:pt x="133" y="1000"/>
                    <a:pt x="136" y="1039"/>
                    <a:pt x="138" y="1078"/>
                  </a:cubicBezTo>
                  <a:cubicBezTo>
                    <a:pt x="139" y="1088"/>
                    <a:pt x="136" y="1094"/>
                    <a:pt x="127" y="1098"/>
                  </a:cubicBezTo>
                  <a:cubicBezTo>
                    <a:pt x="109" y="1098"/>
                    <a:pt x="109" y="1098"/>
                    <a:pt x="109" y="1098"/>
                  </a:cubicBezTo>
                  <a:cubicBezTo>
                    <a:pt x="106" y="1097"/>
                    <a:pt x="104" y="1096"/>
                    <a:pt x="101" y="1095"/>
                  </a:cubicBezTo>
                  <a:cubicBezTo>
                    <a:pt x="91" y="1093"/>
                    <a:pt x="81" y="1091"/>
                    <a:pt x="70" y="1089"/>
                  </a:cubicBezTo>
                  <a:cubicBezTo>
                    <a:pt x="73" y="1085"/>
                    <a:pt x="74" y="1084"/>
                    <a:pt x="75" y="1083"/>
                  </a:cubicBezTo>
                  <a:cubicBezTo>
                    <a:pt x="105" y="1062"/>
                    <a:pt x="109" y="1055"/>
                    <a:pt x="100" y="1017"/>
                  </a:cubicBezTo>
                  <a:cubicBezTo>
                    <a:pt x="92" y="981"/>
                    <a:pt x="79" y="946"/>
                    <a:pt x="71" y="910"/>
                  </a:cubicBezTo>
                  <a:cubicBezTo>
                    <a:pt x="66" y="890"/>
                    <a:pt x="64" y="868"/>
                    <a:pt x="67" y="849"/>
                  </a:cubicBezTo>
                  <a:cubicBezTo>
                    <a:pt x="72" y="813"/>
                    <a:pt x="75" y="777"/>
                    <a:pt x="68" y="742"/>
                  </a:cubicBezTo>
                  <a:cubicBezTo>
                    <a:pt x="61" y="705"/>
                    <a:pt x="53" y="668"/>
                    <a:pt x="55" y="630"/>
                  </a:cubicBezTo>
                  <a:cubicBezTo>
                    <a:pt x="56" y="608"/>
                    <a:pt x="56" y="585"/>
                    <a:pt x="58" y="562"/>
                  </a:cubicBezTo>
                  <a:cubicBezTo>
                    <a:pt x="60" y="538"/>
                    <a:pt x="64" y="513"/>
                    <a:pt x="66" y="488"/>
                  </a:cubicBezTo>
                  <a:cubicBezTo>
                    <a:pt x="67" y="466"/>
                    <a:pt x="66" y="444"/>
                    <a:pt x="66" y="422"/>
                  </a:cubicBezTo>
                  <a:cubicBezTo>
                    <a:pt x="66" y="354"/>
                    <a:pt x="66" y="354"/>
                    <a:pt x="66" y="354"/>
                  </a:cubicBezTo>
                  <a:cubicBezTo>
                    <a:pt x="63" y="375"/>
                    <a:pt x="60" y="393"/>
                    <a:pt x="57" y="410"/>
                  </a:cubicBezTo>
                  <a:cubicBezTo>
                    <a:pt x="55" y="423"/>
                    <a:pt x="54" y="436"/>
                    <a:pt x="52" y="448"/>
                  </a:cubicBezTo>
                  <a:cubicBezTo>
                    <a:pt x="49" y="466"/>
                    <a:pt x="47" y="484"/>
                    <a:pt x="44" y="502"/>
                  </a:cubicBezTo>
                  <a:cubicBezTo>
                    <a:pt x="40" y="525"/>
                    <a:pt x="31" y="547"/>
                    <a:pt x="38" y="571"/>
                  </a:cubicBezTo>
                  <a:cubicBezTo>
                    <a:pt x="42" y="586"/>
                    <a:pt x="42" y="602"/>
                    <a:pt x="43" y="618"/>
                  </a:cubicBezTo>
                  <a:cubicBezTo>
                    <a:pt x="44" y="628"/>
                    <a:pt x="43" y="638"/>
                    <a:pt x="43" y="648"/>
                  </a:cubicBezTo>
                  <a:cubicBezTo>
                    <a:pt x="13" y="632"/>
                    <a:pt x="12" y="633"/>
                    <a:pt x="0" y="611"/>
                  </a:cubicBezTo>
                  <a:cubicBezTo>
                    <a:pt x="0" y="592"/>
                    <a:pt x="0" y="592"/>
                    <a:pt x="0" y="592"/>
                  </a:cubicBezTo>
                  <a:cubicBezTo>
                    <a:pt x="1" y="590"/>
                    <a:pt x="3" y="589"/>
                    <a:pt x="3" y="587"/>
                  </a:cubicBezTo>
                  <a:cubicBezTo>
                    <a:pt x="8" y="559"/>
                    <a:pt x="10" y="530"/>
                    <a:pt x="6" y="501"/>
                  </a:cubicBezTo>
                  <a:cubicBezTo>
                    <a:pt x="2" y="468"/>
                    <a:pt x="12" y="435"/>
                    <a:pt x="15" y="403"/>
                  </a:cubicBezTo>
                  <a:cubicBezTo>
                    <a:pt x="18" y="377"/>
                    <a:pt x="7" y="346"/>
                    <a:pt x="6" y="320"/>
                  </a:cubicBezTo>
                  <a:cubicBezTo>
                    <a:pt x="5" y="301"/>
                    <a:pt x="9" y="286"/>
                    <a:pt x="9" y="267"/>
                  </a:cubicBezTo>
                  <a:cubicBezTo>
                    <a:pt x="11" y="238"/>
                    <a:pt x="18" y="222"/>
                    <a:pt x="52" y="211"/>
                  </a:cubicBezTo>
                  <a:cubicBezTo>
                    <a:pt x="70" y="206"/>
                    <a:pt x="89" y="197"/>
                    <a:pt x="106" y="188"/>
                  </a:cubicBezTo>
                  <a:cubicBezTo>
                    <a:pt x="111" y="186"/>
                    <a:pt x="116" y="179"/>
                    <a:pt x="117" y="174"/>
                  </a:cubicBezTo>
                  <a:cubicBezTo>
                    <a:pt x="120" y="161"/>
                    <a:pt x="120" y="147"/>
                    <a:pt x="121" y="134"/>
                  </a:cubicBezTo>
                  <a:cubicBezTo>
                    <a:pt x="121" y="131"/>
                    <a:pt x="119" y="128"/>
                    <a:pt x="118" y="125"/>
                  </a:cubicBezTo>
                  <a:cubicBezTo>
                    <a:pt x="110" y="107"/>
                    <a:pt x="97" y="91"/>
                    <a:pt x="103" y="70"/>
                  </a:cubicBezTo>
                  <a:cubicBezTo>
                    <a:pt x="105" y="65"/>
                    <a:pt x="102" y="59"/>
                    <a:pt x="101" y="54"/>
                  </a:cubicBezTo>
                  <a:cubicBezTo>
                    <a:pt x="98" y="34"/>
                    <a:pt x="101" y="15"/>
                    <a:pt x="129" y="5"/>
                  </a:cubicBezTo>
                  <a:cubicBezTo>
                    <a:pt x="132" y="4"/>
                    <a:pt x="135" y="2"/>
                    <a:pt x="138" y="0"/>
                  </a:cubicBezTo>
                  <a:lnTo>
                    <a:pt x="16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6" name="Freeform 9"/>
            <p:cNvSpPr>
              <a:spLocks/>
            </p:cNvSpPr>
            <p:nvPr/>
          </p:nvSpPr>
          <p:spPr bwMode="auto">
            <a:xfrm>
              <a:off x="8168361" y="2111493"/>
              <a:ext cx="173926" cy="569047"/>
            </a:xfrm>
            <a:custGeom>
              <a:avLst/>
              <a:gdLst>
                <a:gd name="T0" fmla="*/ 121 w 203"/>
                <a:gd name="T1" fmla="*/ 662 h 663"/>
                <a:gd name="T2" fmla="*/ 100 w 203"/>
                <a:gd name="T3" fmla="*/ 373 h 663"/>
                <a:gd name="T4" fmla="*/ 96 w 203"/>
                <a:gd name="T5" fmla="*/ 407 h 663"/>
                <a:gd name="T6" fmla="*/ 81 w 203"/>
                <a:gd name="T7" fmla="*/ 624 h 663"/>
                <a:gd name="T8" fmla="*/ 84 w 203"/>
                <a:gd name="T9" fmla="*/ 652 h 663"/>
                <a:gd name="T10" fmla="*/ 79 w 203"/>
                <a:gd name="T11" fmla="*/ 661 h 663"/>
                <a:gd name="T12" fmla="*/ 39 w 203"/>
                <a:gd name="T13" fmla="*/ 656 h 663"/>
                <a:gd name="T14" fmla="*/ 54 w 203"/>
                <a:gd name="T15" fmla="*/ 606 h 663"/>
                <a:gd name="T16" fmla="*/ 51 w 203"/>
                <a:gd name="T17" fmla="*/ 587 h 663"/>
                <a:gd name="T18" fmla="*/ 44 w 203"/>
                <a:gd name="T19" fmla="*/ 502 h 663"/>
                <a:gd name="T20" fmla="*/ 45 w 203"/>
                <a:gd name="T21" fmla="*/ 445 h 663"/>
                <a:gd name="T22" fmla="*/ 44 w 203"/>
                <a:gd name="T23" fmla="*/ 402 h 663"/>
                <a:gd name="T24" fmla="*/ 45 w 203"/>
                <a:gd name="T25" fmla="*/ 271 h 663"/>
                <a:gd name="T26" fmla="*/ 45 w 203"/>
                <a:gd name="T27" fmla="*/ 241 h 663"/>
                <a:gd name="T28" fmla="*/ 41 w 203"/>
                <a:gd name="T29" fmla="*/ 278 h 663"/>
                <a:gd name="T30" fmla="*/ 28 w 203"/>
                <a:gd name="T31" fmla="*/ 353 h 663"/>
                <a:gd name="T32" fmla="*/ 28 w 203"/>
                <a:gd name="T33" fmla="*/ 396 h 663"/>
                <a:gd name="T34" fmla="*/ 24 w 203"/>
                <a:gd name="T35" fmla="*/ 384 h 663"/>
                <a:gd name="T36" fmla="*/ 22 w 203"/>
                <a:gd name="T37" fmla="*/ 403 h 663"/>
                <a:gd name="T38" fmla="*/ 3 w 203"/>
                <a:gd name="T39" fmla="*/ 393 h 663"/>
                <a:gd name="T40" fmla="*/ 6 w 203"/>
                <a:gd name="T41" fmla="*/ 365 h 663"/>
                <a:gd name="T42" fmla="*/ 15 w 203"/>
                <a:gd name="T43" fmla="*/ 279 h 663"/>
                <a:gd name="T44" fmla="*/ 20 w 203"/>
                <a:gd name="T45" fmla="*/ 194 h 663"/>
                <a:gd name="T46" fmla="*/ 54 w 203"/>
                <a:gd name="T47" fmla="*/ 135 h 663"/>
                <a:gd name="T48" fmla="*/ 72 w 203"/>
                <a:gd name="T49" fmla="*/ 94 h 663"/>
                <a:gd name="T50" fmla="*/ 75 w 203"/>
                <a:gd name="T51" fmla="*/ 10 h 663"/>
                <a:gd name="T52" fmla="*/ 141 w 203"/>
                <a:gd name="T53" fmla="*/ 27 h 663"/>
                <a:gd name="T54" fmla="*/ 124 w 203"/>
                <a:gd name="T55" fmla="*/ 118 h 663"/>
                <a:gd name="T56" fmla="*/ 164 w 203"/>
                <a:gd name="T57" fmla="*/ 143 h 663"/>
                <a:gd name="T58" fmla="*/ 184 w 203"/>
                <a:gd name="T59" fmla="*/ 184 h 663"/>
                <a:gd name="T60" fmla="*/ 188 w 203"/>
                <a:gd name="T61" fmla="*/ 266 h 663"/>
                <a:gd name="T62" fmla="*/ 193 w 203"/>
                <a:gd name="T63" fmla="*/ 316 h 663"/>
                <a:gd name="T64" fmla="*/ 200 w 203"/>
                <a:gd name="T65" fmla="*/ 372 h 663"/>
                <a:gd name="T66" fmla="*/ 183 w 203"/>
                <a:gd name="T67" fmla="*/ 403 h 663"/>
                <a:gd name="T68" fmla="*/ 183 w 203"/>
                <a:gd name="T69" fmla="*/ 382 h 663"/>
                <a:gd name="T70" fmla="*/ 179 w 203"/>
                <a:gd name="T71" fmla="*/ 391 h 663"/>
                <a:gd name="T72" fmla="*/ 179 w 203"/>
                <a:gd name="T73" fmla="*/ 392 h 663"/>
                <a:gd name="T74" fmla="*/ 178 w 203"/>
                <a:gd name="T75" fmla="*/ 391 h 663"/>
                <a:gd name="T76" fmla="*/ 177 w 203"/>
                <a:gd name="T77" fmla="*/ 391 h 663"/>
                <a:gd name="T78" fmla="*/ 161 w 203"/>
                <a:gd name="T79" fmla="*/ 269 h 663"/>
                <a:gd name="T80" fmla="*/ 161 w 203"/>
                <a:gd name="T81" fmla="*/ 325 h 663"/>
                <a:gd name="T82" fmla="*/ 160 w 203"/>
                <a:gd name="T83" fmla="*/ 426 h 663"/>
                <a:gd name="T84" fmla="*/ 159 w 203"/>
                <a:gd name="T85" fmla="*/ 502 h 663"/>
                <a:gd name="T86" fmla="*/ 157 w 203"/>
                <a:gd name="T87" fmla="*/ 565 h 663"/>
                <a:gd name="T88" fmla="*/ 148 w 203"/>
                <a:gd name="T89" fmla="*/ 621 h 663"/>
                <a:gd name="T90" fmla="*/ 160 w 203"/>
                <a:gd name="T91" fmla="*/ 657 h 663"/>
                <a:gd name="T92" fmla="*/ 121 w 203"/>
                <a:gd name="T93" fmla="*/ 66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 h="663">
                  <a:moveTo>
                    <a:pt x="121" y="663"/>
                  </a:moveTo>
                  <a:cubicBezTo>
                    <a:pt x="121" y="662"/>
                    <a:pt x="121" y="662"/>
                    <a:pt x="121" y="662"/>
                  </a:cubicBezTo>
                  <a:cubicBezTo>
                    <a:pt x="122" y="554"/>
                    <a:pt x="111" y="451"/>
                    <a:pt x="100" y="372"/>
                  </a:cubicBezTo>
                  <a:cubicBezTo>
                    <a:pt x="100" y="373"/>
                    <a:pt x="100" y="373"/>
                    <a:pt x="100" y="373"/>
                  </a:cubicBezTo>
                  <a:cubicBezTo>
                    <a:pt x="99" y="374"/>
                    <a:pt x="99" y="374"/>
                    <a:pt x="99" y="375"/>
                  </a:cubicBezTo>
                  <a:cubicBezTo>
                    <a:pt x="98" y="386"/>
                    <a:pt x="97" y="396"/>
                    <a:pt x="96" y="407"/>
                  </a:cubicBezTo>
                  <a:cubicBezTo>
                    <a:pt x="93" y="441"/>
                    <a:pt x="89" y="477"/>
                    <a:pt x="87" y="512"/>
                  </a:cubicBezTo>
                  <a:cubicBezTo>
                    <a:pt x="84" y="552"/>
                    <a:pt x="82" y="591"/>
                    <a:pt x="81" y="624"/>
                  </a:cubicBezTo>
                  <a:cubicBezTo>
                    <a:pt x="81" y="629"/>
                    <a:pt x="82" y="635"/>
                    <a:pt x="83" y="640"/>
                  </a:cubicBezTo>
                  <a:cubicBezTo>
                    <a:pt x="83" y="644"/>
                    <a:pt x="84" y="648"/>
                    <a:pt x="84" y="652"/>
                  </a:cubicBezTo>
                  <a:cubicBezTo>
                    <a:pt x="84" y="654"/>
                    <a:pt x="82" y="659"/>
                    <a:pt x="81" y="661"/>
                  </a:cubicBezTo>
                  <a:cubicBezTo>
                    <a:pt x="80" y="661"/>
                    <a:pt x="80" y="661"/>
                    <a:pt x="79" y="661"/>
                  </a:cubicBezTo>
                  <a:cubicBezTo>
                    <a:pt x="66" y="661"/>
                    <a:pt x="53" y="659"/>
                    <a:pt x="40" y="656"/>
                  </a:cubicBezTo>
                  <a:cubicBezTo>
                    <a:pt x="39" y="656"/>
                    <a:pt x="39" y="656"/>
                    <a:pt x="39" y="656"/>
                  </a:cubicBezTo>
                  <a:cubicBezTo>
                    <a:pt x="40" y="655"/>
                    <a:pt x="40" y="655"/>
                    <a:pt x="40" y="655"/>
                  </a:cubicBezTo>
                  <a:cubicBezTo>
                    <a:pt x="60" y="641"/>
                    <a:pt x="57" y="624"/>
                    <a:pt x="54" y="606"/>
                  </a:cubicBezTo>
                  <a:cubicBezTo>
                    <a:pt x="54" y="604"/>
                    <a:pt x="53" y="601"/>
                    <a:pt x="53" y="599"/>
                  </a:cubicBezTo>
                  <a:cubicBezTo>
                    <a:pt x="52" y="595"/>
                    <a:pt x="52" y="591"/>
                    <a:pt x="51" y="587"/>
                  </a:cubicBezTo>
                  <a:cubicBezTo>
                    <a:pt x="48" y="565"/>
                    <a:pt x="45" y="542"/>
                    <a:pt x="43" y="520"/>
                  </a:cubicBezTo>
                  <a:cubicBezTo>
                    <a:pt x="42" y="514"/>
                    <a:pt x="43" y="508"/>
                    <a:pt x="44" y="502"/>
                  </a:cubicBezTo>
                  <a:cubicBezTo>
                    <a:pt x="45" y="498"/>
                    <a:pt x="45" y="493"/>
                    <a:pt x="45" y="489"/>
                  </a:cubicBezTo>
                  <a:cubicBezTo>
                    <a:pt x="46" y="474"/>
                    <a:pt x="45" y="459"/>
                    <a:pt x="45" y="445"/>
                  </a:cubicBezTo>
                  <a:cubicBezTo>
                    <a:pt x="45" y="439"/>
                    <a:pt x="44" y="434"/>
                    <a:pt x="44" y="428"/>
                  </a:cubicBezTo>
                  <a:cubicBezTo>
                    <a:pt x="44" y="419"/>
                    <a:pt x="44" y="410"/>
                    <a:pt x="44" y="402"/>
                  </a:cubicBezTo>
                  <a:cubicBezTo>
                    <a:pt x="43" y="382"/>
                    <a:pt x="42" y="362"/>
                    <a:pt x="43" y="343"/>
                  </a:cubicBezTo>
                  <a:cubicBezTo>
                    <a:pt x="43" y="319"/>
                    <a:pt x="44" y="295"/>
                    <a:pt x="45" y="271"/>
                  </a:cubicBezTo>
                  <a:cubicBezTo>
                    <a:pt x="46" y="262"/>
                    <a:pt x="46" y="251"/>
                    <a:pt x="47" y="241"/>
                  </a:cubicBezTo>
                  <a:cubicBezTo>
                    <a:pt x="45" y="241"/>
                    <a:pt x="45" y="241"/>
                    <a:pt x="45" y="241"/>
                  </a:cubicBezTo>
                  <a:cubicBezTo>
                    <a:pt x="44" y="245"/>
                    <a:pt x="44" y="249"/>
                    <a:pt x="44" y="252"/>
                  </a:cubicBezTo>
                  <a:cubicBezTo>
                    <a:pt x="43" y="261"/>
                    <a:pt x="42" y="270"/>
                    <a:pt x="41" y="278"/>
                  </a:cubicBezTo>
                  <a:cubicBezTo>
                    <a:pt x="39" y="288"/>
                    <a:pt x="37" y="298"/>
                    <a:pt x="36" y="307"/>
                  </a:cubicBezTo>
                  <a:cubicBezTo>
                    <a:pt x="33" y="322"/>
                    <a:pt x="30" y="337"/>
                    <a:pt x="28" y="353"/>
                  </a:cubicBezTo>
                  <a:cubicBezTo>
                    <a:pt x="27" y="362"/>
                    <a:pt x="28" y="371"/>
                    <a:pt x="28" y="381"/>
                  </a:cubicBezTo>
                  <a:cubicBezTo>
                    <a:pt x="28" y="386"/>
                    <a:pt x="28" y="391"/>
                    <a:pt x="28" y="396"/>
                  </a:cubicBezTo>
                  <a:cubicBezTo>
                    <a:pt x="28" y="399"/>
                    <a:pt x="28" y="399"/>
                    <a:pt x="28" y="399"/>
                  </a:cubicBezTo>
                  <a:cubicBezTo>
                    <a:pt x="24" y="384"/>
                    <a:pt x="24" y="384"/>
                    <a:pt x="24" y="384"/>
                  </a:cubicBezTo>
                  <a:cubicBezTo>
                    <a:pt x="22" y="384"/>
                    <a:pt x="22" y="384"/>
                    <a:pt x="22" y="384"/>
                  </a:cubicBezTo>
                  <a:cubicBezTo>
                    <a:pt x="22" y="403"/>
                    <a:pt x="22" y="403"/>
                    <a:pt x="22" y="403"/>
                  </a:cubicBezTo>
                  <a:cubicBezTo>
                    <a:pt x="22" y="403"/>
                    <a:pt x="22" y="403"/>
                    <a:pt x="22" y="403"/>
                  </a:cubicBezTo>
                  <a:cubicBezTo>
                    <a:pt x="12" y="401"/>
                    <a:pt x="6" y="398"/>
                    <a:pt x="3" y="393"/>
                  </a:cubicBezTo>
                  <a:cubicBezTo>
                    <a:pt x="1" y="389"/>
                    <a:pt x="0" y="383"/>
                    <a:pt x="3" y="375"/>
                  </a:cubicBezTo>
                  <a:cubicBezTo>
                    <a:pt x="4" y="372"/>
                    <a:pt x="5" y="368"/>
                    <a:pt x="6" y="365"/>
                  </a:cubicBezTo>
                  <a:cubicBezTo>
                    <a:pt x="8" y="359"/>
                    <a:pt x="11" y="352"/>
                    <a:pt x="10" y="345"/>
                  </a:cubicBezTo>
                  <a:cubicBezTo>
                    <a:pt x="10" y="323"/>
                    <a:pt x="12" y="301"/>
                    <a:pt x="15" y="279"/>
                  </a:cubicBezTo>
                  <a:cubicBezTo>
                    <a:pt x="17" y="269"/>
                    <a:pt x="18" y="258"/>
                    <a:pt x="19" y="248"/>
                  </a:cubicBezTo>
                  <a:cubicBezTo>
                    <a:pt x="21" y="230"/>
                    <a:pt x="20" y="212"/>
                    <a:pt x="20" y="194"/>
                  </a:cubicBezTo>
                  <a:cubicBezTo>
                    <a:pt x="20" y="186"/>
                    <a:pt x="20" y="178"/>
                    <a:pt x="20" y="170"/>
                  </a:cubicBezTo>
                  <a:cubicBezTo>
                    <a:pt x="20" y="150"/>
                    <a:pt x="31" y="138"/>
                    <a:pt x="54" y="135"/>
                  </a:cubicBezTo>
                  <a:cubicBezTo>
                    <a:pt x="64" y="134"/>
                    <a:pt x="75" y="131"/>
                    <a:pt x="79" y="125"/>
                  </a:cubicBezTo>
                  <a:cubicBezTo>
                    <a:pt x="85" y="116"/>
                    <a:pt x="82" y="104"/>
                    <a:pt x="72" y="94"/>
                  </a:cubicBezTo>
                  <a:cubicBezTo>
                    <a:pt x="62" y="83"/>
                    <a:pt x="57" y="67"/>
                    <a:pt x="58" y="49"/>
                  </a:cubicBezTo>
                  <a:cubicBezTo>
                    <a:pt x="58" y="33"/>
                    <a:pt x="65" y="19"/>
                    <a:pt x="75" y="10"/>
                  </a:cubicBezTo>
                  <a:cubicBezTo>
                    <a:pt x="82" y="4"/>
                    <a:pt x="92" y="0"/>
                    <a:pt x="102" y="0"/>
                  </a:cubicBezTo>
                  <a:cubicBezTo>
                    <a:pt x="121" y="0"/>
                    <a:pt x="136" y="11"/>
                    <a:pt x="141" y="27"/>
                  </a:cubicBezTo>
                  <a:cubicBezTo>
                    <a:pt x="150" y="57"/>
                    <a:pt x="146" y="83"/>
                    <a:pt x="128" y="104"/>
                  </a:cubicBezTo>
                  <a:cubicBezTo>
                    <a:pt x="124" y="108"/>
                    <a:pt x="123" y="113"/>
                    <a:pt x="124" y="118"/>
                  </a:cubicBezTo>
                  <a:cubicBezTo>
                    <a:pt x="125" y="124"/>
                    <a:pt x="130" y="130"/>
                    <a:pt x="136" y="133"/>
                  </a:cubicBezTo>
                  <a:cubicBezTo>
                    <a:pt x="144" y="137"/>
                    <a:pt x="154" y="141"/>
                    <a:pt x="164" y="143"/>
                  </a:cubicBezTo>
                  <a:cubicBezTo>
                    <a:pt x="179" y="146"/>
                    <a:pt x="185" y="154"/>
                    <a:pt x="184" y="170"/>
                  </a:cubicBezTo>
                  <a:cubicBezTo>
                    <a:pt x="184" y="175"/>
                    <a:pt x="184" y="179"/>
                    <a:pt x="184" y="184"/>
                  </a:cubicBezTo>
                  <a:cubicBezTo>
                    <a:pt x="184" y="200"/>
                    <a:pt x="184" y="217"/>
                    <a:pt x="185" y="233"/>
                  </a:cubicBezTo>
                  <a:cubicBezTo>
                    <a:pt x="185" y="244"/>
                    <a:pt x="187" y="256"/>
                    <a:pt x="188" y="266"/>
                  </a:cubicBezTo>
                  <a:cubicBezTo>
                    <a:pt x="190" y="275"/>
                    <a:pt x="191" y="285"/>
                    <a:pt x="192" y="294"/>
                  </a:cubicBezTo>
                  <a:cubicBezTo>
                    <a:pt x="193" y="301"/>
                    <a:pt x="193" y="309"/>
                    <a:pt x="193" y="316"/>
                  </a:cubicBezTo>
                  <a:cubicBezTo>
                    <a:pt x="193" y="324"/>
                    <a:pt x="193" y="331"/>
                    <a:pt x="193" y="339"/>
                  </a:cubicBezTo>
                  <a:cubicBezTo>
                    <a:pt x="194" y="351"/>
                    <a:pt x="196" y="362"/>
                    <a:pt x="200" y="372"/>
                  </a:cubicBezTo>
                  <a:cubicBezTo>
                    <a:pt x="203" y="380"/>
                    <a:pt x="203" y="387"/>
                    <a:pt x="200" y="392"/>
                  </a:cubicBezTo>
                  <a:cubicBezTo>
                    <a:pt x="197" y="397"/>
                    <a:pt x="191" y="401"/>
                    <a:pt x="183" y="403"/>
                  </a:cubicBezTo>
                  <a:cubicBezTo>
                    <a:pt x="183" y="403"/>
                    <a:pt x="183" y="403"/>
                    <a:pt x="183" y="403"/>
                  </a:cubicBezTo>
                  <a:cubicBezTo>
                    <a:pt x="183" y="382"/>
                    <a:pt x="183" y="382"/>
                    <a:pt x="183" y="382"/>
                  </a:cubicBezTo>
                  <a:cubicBezTo>
                    <a:pt x="181" y="385"/>
                    <a:pt x="181" y="386"/>
                    <a:pt x="180" y="388"/>
                  </a:cubicBezTo>
                  <a:cubicBezTo>
                    <a:pt x="180" y="389"/>
                    <a:pt x="180" y="390"/>
                    <a:pt x="179" y="391"/>
                  </a:cubicBezTo>
                  <a:cubicBezTo>
                    <a:pt x="179" y="391"/>
                    <a:pt x="179" y="391"/>
                    <a:pt x="179" y="391"/>
                  </a:cubicBezTo>
                  <a:cubicBezTo>
                    <a:pt x="179" y="391"/>
                    <a:pt x="179" y="392"/>
                    <a:pt x="179" y="392"/>
                  </a:cubicBezTo>
                  <a:cubicBezTo>
                    <a:pt x="177" y="392"/>
                    <a:pt x="177" y="392"/>
                    <a:pt x="177" y="392"/>
                  </a:cubicBezTo>
                  <a:cubicBezTo>
                    <a:pt x="178" y="391"/>
                    <a:pt x="178" y="391"/>
                    <a:pt x="178" y="391"/>
                  </a:cubicBezTo>
                  <a:cubicBezTo>
                    <a:pt x="177" y="391"/>
                    <a:pt x="177" y="391"/>
                    <a:pt x="177" y="391"/>
                  </a:cubicBezTo>
                  <a:cubicBezTo>
                    <a:pt x="177" y="391"/>
                    <a:pt x="177" y="391"/>
                    <a:pt x="177" y="391"/>
                  </a:cubicBezTo>
                  <a:cubicBezTo>
                    <a:pt x="173" y="365"/>
                    <a:pt x="170" y="340"/>
                    <a:pt x="167" y="315"/>
                  </a:cubicBezTo>
                  <a:cubicBezTo>
                    <a:pt x="165" y="300"/>
                    <a:pt x="163" y="285"/>
                    <a:pt x="161" y="269"/>
                  </a:cubicBezTo>
                  <a:cubicBezTo>
                    <a:pt x="161" y="269"/>
                    <a:pt x="161" y="269"/>
                    <a:pt x="161" y="268"/>
                  </a:cubicBezTo>
                  <a:cubicBezTo>
                    <a:pt x="160" y="287"/>
                    <a:pt x="160" y="306"/>
                    <a:pt x="161" y="325"/>
                  </a:cubicBezTo>
                  <a:cubicBezTo>
                    <a:pt x="161" y="329"/>
                    <a:pt x="162" y="333"/>
                    <a:pt x="162" y="338"/>
                  </a:cubicBezTo>
                  <a:cubicBezTo>
                    <a:pt x="163" y="367"/>
                    <a:pt x="165" y="397"/>
                    <a:pt x="160" y="426"/>
                  </a:cubicBezTo>
                  <a:cubicBezTo>
                    <a:pt x="157" y="443"/>
                    <a:pt x="158" y="460"/>
                    <a:pt x="158" y="477"/>
                  </a:cubicBezTo>
                  <a:cubicBezTo>
                    <a:pt x="159" y="485"/>
                    <a:pt x="159" y="494"/>
                    <a:pt x="159" y="502"/>
                  </a:cubicBezTo>
                  <a:cubicBezTo>
                    <a:pt x="159" y="506"/>
                    <a:pt x="159" y="511"/>
                    <a:pt x="159" y="515"/>
                  </a:cubicBezTo>
                  <a:cubicBezTo>
                    <a:pt x="158" y="532"/>
                    <a:pt x="158" y="549"/>
                    <a:pt x="157" y="565"/>
                  </a:cubicBezTo>
                  <a:cubicBezTo>
                    <a:pt x="156" y="574"/>
                    <a:pt x="154" y="582"/>
                    <a:pt x="152" y="590"/>
                  </a:cubicBezTo>
                  <a:cubicBezTo>
                    <a:pt x="150" y="600"/>
                    <a:pt x="148" y="611"/>
                    <a:pt x="148" y="621"/>
                  </a:cubicBezTo>
                  <a:cubicBezTo>
                    <a:pt x="148" y="629"/>
                    <a:pt x="151" y="637"/>
                    <a:pt x="155" y="645"/>
                  </a:cubicBezTo>
                  <a:cubicBezTo>
                    <a:pt x="157" y="649"/>
                    <a:pt x="159" y="653"/>
                    <a:pt x="160" y="657"/>
                  </a:cubicBezTo>
                  <a:cubicBezTo>
                    <a:pt x="160" y="658"/>
                    <a:pt x="160" y="658"/>
                    <a:pt x="160" y="658"/>
                  </a:cubicBezTo>
                  <a:lnTo>
                    <a:pt x="121" y="66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7" name="Freeform 11"/>
            <p:cNvSpPr>
              <a:spLocks/>
            </p:cNvSpPr>
            <p:nvPr/>
          </p:nvSpPr>
          <p:spPr bwMode="auto">
            <a:xfrm>
              <a:off x="8633235" y="2252837"/>
              <a:ext cx="157865" cy="429079"/>
            </a:xfrm>
            <a:custGeom>
              <a:avLst/>
              <a:gdLst>
                <a:gd name="T0" fmla="*/ 109 w 184"/>
                <a:gd name="T1" fmla="*/ 499 h 500"/>
                <a:gd name="T2" fmla="*/ 91 w 184"/>
                <a:gd name="T3" fmla="*/ 281 h 500"/>
                <a:gd name="T4" fmla="*/ 87 w 184"/>
                <a:gd name="T5" fmla="*/ 307 h 500"/>
                <a:gd name="T6" fmla="*/ 73 w 184"/>
                <a:gd name="T7" fmla="*/ 470 h 500"/>
                <a:gd name="T8" fmla="*/ 76 w 184"/>
                <a:gd name="T9" fmla="*/ 492 h 500"/>
                <a:gd name="T10" fmla="*/ 71 w 184"/>
                <a:gd name="T11" fmla="*/ 499 h 500"/>
                <a:gd name="T12" fmla="*/ 35 w 184"/>
                <a:gd name="T13" fmla="*/ 495 h 500"/>
                <a:gd name="T14" fmla="*/ 49 w 184"/>
                <a:gd name="T15" fmla="*/ 457 h 500"/>
                <a:gd name="T16" fmla="*/ 46 w 184"/>
                <a:gd name="T17" fmla="*/ 442 h 500"/>
                <a:gd name="T18" fmla="*/ 40 w 184"/>
                <a:gd name="T19" fmla="*/ 379 h 500"/>
                <a:gd name="T20" fmla="*/ 40 w 184"/>
                <a:gd name="T21" fmla="*/ 336 h 500"/>
                <a:gd name="T22" fmla="*/ 39 w 184"/>
                <a:gd name="T23" fmla="*/ 303 h 500"/>
                <a:gd name="T24" fmla="*/ 41 w 184"/>
                <a:gd name="T25" fmla="*/ 205 h 500"/>
                <a:gd name="T26" fmla="*/ 40 w 184"/>
                <a:gd name="T27" fmla="*/ 182 h 500"/>
                <a:gd name="T28" fmla="*/ 36 w 184"/>
                <a:gd name="T29" fmla="*/ 210 h 500"/>
                <a:gd name="T30" fmla="*/ 25 w 184"/>
                <a:gd name="T31" fmla="*/ 266 h 500"/>
                <a:gd name="T32" fmla="*/ 25 w 184"/>
                <a:gd name="T33" fmla="*/ 298 h 500"/>
                <a:gd name="T34" fmla="*/ 21 w 184"/>
                <a:gd name="T35" fmla="*/ 290 h 500"/>
                <a:gd name="T36" fmla="*/ 20 w 184"/>
                <a:gd name="T37" fmla="*/ 304 h 500"/>
                <a:gd name="T38" fmla="*/ 3 w 184"/>
                <a:gd name="T39" fmla="*/ 297 h 500"/>
                <a:gd name="T40" fmla="*/ 5 w 184"/>
                <a:gd name="T41" fmla="*/ 275 h 500"/>
                <a:gd name="T42" fmla="*/ 13 w 184"/>
                <a:gd name="T43" fmla="*/ 211 h 500"/>
                <a:gd name="T44" fmla="*/ 18 w 184"/>
                <a:gd name="T45" fmla="*/ 147 h 500"/>
                <a:gd name="T46" fmla="*/ 49 w 184"/>
                <a:gd name="T47" fmla="*/ 102 h 500"/>
                <a:gd name="T48" fmla="*/ 65 w 184"/>
                <a:gd name="T49" fmla="*/ 71 h 500"/>
                <a:gd name="T50" fmla="*/ 68 w 184"/>
                <a:gd name="T51" fmla="*/ 8 h 500"/>
                <a:gd name="T52" fmla="*/ 128 w 184"/>
                <a:gd name="T53" fmla="*/ 21 h 500"/>
                <a:gd name="T54" fmla="*/ 112 w 184"/>
                <a:gd name="T55" fmla="*/ 89 h 500"/>
                <a:gd name="T56" fmla="*/ 149 w 184"/>
                <a:gd name="T57" fmla="*/ 108 h 500"/>
                <a:gd name="T58" fmla="*/ 167 w 184"/>
                <a:gd name="T59" fmla="*/ 139 h 500"/>
                <a:gd name="T60" fmla="*/ 171 w 184"/>
                <a:gd name="T61" fmla="*/ 201 h 500"/>
                <a:gd name="T62" fmla="*/ 175 w 184"/>
                <a:gd name="T63" fmla="*/ 239 h 500"/>
                <a:gd name="T64" fmla="*/ 181 w 184"/>
                <a:gd name="T65" fmla="*/ 280 h 500"/>
                <a:gd name="T66" fmla="*/ 167 w 184"/>
                <a:gd name="T67" fmla="*/ 304 h 500"/>
                <a:gd name="T68" fmla="*/ 166 w 184"/>
                <a:gd name="T69" fmla="*/ 288 h 500"/>
                <a:gd name="T70" fmla="*/ 163 w 184"/>
                <a:gd name="T71" fmla="*/ 295 h 500"/>
                <a:gd name="T72" fmla="*/ 162 w 184"/>
                <a:gd name="T73" fmla="*/ 295 h 500"/>
                <a:gd name="T74" fmla="*/ 161 w 184"/>
                <a:gd name="T75" fmla="*/ 295 h 500"/>
                <a:gd name="T76" fmla="*/ 161 w 184"/>
                <a:gd name="T77" fmla="*/ 294 h 500"/>
                <a:gd name="T78" fmla="*/ 146 w 184"/>
                <a:gd name="T79" fmla="*/ 203 h 500"/>
                <a:gd name="T80" fmla="*/ 146 w 184"/>
                <a:gd name="T81" fmla="*/ 245 h 500"/>
                <a:gd name="T82" fmla="*/ 145 w 184"/>
                <a:gd name="T83" fmla="*/ 322 h 500"/>
                <a:gd name="T84" fmla="*/ 144 w 184"/>
                <a:gd name="T85" fmla="*/ 378 h 500"/>
                <a:gd name="T86" fmla="*/ 142 w 184"/>
                <a:gd name="T87" fmla="*/ 426 h 500"/>
                <a:gd name="T88" fmla="*/ 134 w 184"/>
                <a:gd name="T89" fmla="*/ 468 h 500"/>
                <a:gd name="T90" fmla="*/ 145 w 184"/>
                <a:gd name="T91" fmla="*/ 495 h 500"/>
                <a:gd name="T92" fmla="*/ 109 w 184"/>
                <a:gd name="T9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500">
                  <a:moveTo>
                    <a:pt x="109" y="500"/>
                  </a:moveTo>
                  <a:cubicBezTo>
                    <a:pt x="109" y="499"/>
                    <a:pt x="109" y="499"/>
                    <a:pt x="109" y="499"/>
                  </a:cubicBezTo>
                  <a:cubicBezTo>
                    <a:pt x="111" y="418"/>
                    <a:pt x="100" y="340"/>
                    <a:pt x="91" y="281"/>
                  </a:cubicBezTo>
                  <a:cubicBezTo>
                    <a:pt x="91" y="281"/>
                    <a:pt x="91" y="281"/>
                    <a:pt x="91" y="281"/>
                  </a:cubicBezTo>
                  <a:cubicBezTo>
                    <a:pt x="90" y="282"/>
                    <a:pt x="89" y="282"/>
                    <a:pt x="89" y="283"/>
                  </a:cubicBezTo>
                  <a:cubicBezTo>
                    <a:pt x="88" y="291"/>
                    <a:pt x="87" y="299"/>
                    <a:pt x="87" y="307"/>
                  </a:cubicBezTo>
                  <a:cubicBezTo>
                    <a:pt x="84" y="333"/>
                    <a:pt x="81" y="360"/>
                    <a:pt x="79" y="386"/>
                  </a:cubicBezTo>
                  <a:cubicBezTo>
                    <a:pt x="76" y="416"/>
                    <a:pt x="74" y="445"/>
                    <a:pt x="73" y="470"/>
                  </a:cubicBezTo>
                  <a:cubicBezTo>
                    <a:pt x="73" y="474"/>
                    <a:pt x="74" y="478"/>
                    <a:pt x="75" y="482"/>
                  </a:cubicBezTo>
                  <a:cubicBezTo>
                    <a:pt x="75" y="485"/>
                    <a:pt x="76" y="488"/>
                    <a:pt x="76" y="492"/>
                  </a:cubicBezTo>
                  <a:cubicBezTo>
                    <a:pt x="76" y="493"/>
                    <a:pt x="74" y="497"/>
                    <a:pt x="73" y="498"/>
                  </a:cubicBezTo>
                  <a:cubicBezTo>
                    <a:pt x="72" y="498"/>
                    <a:pt x="72" y="499"/>
                    <a:pt x="71" y="499"/>
                  </a:cubicBezTo>
                  <a:cubicBezTo>
                    <a:pt x="60" y="498"/>
                    <a:pt x="48" y="497"/>
                    <a:pt x="36" y="495"/>
                  </a:cubicBezTo>
                  <a:cubicBezTo>
                    <a:pt x="35" y="495"/>
                    <a:pt x="35" y="495"/>
                    <a:pt x="35" y="495"/>
                  </a:cubicBezTo>
                  <a:cubicBezTo>
                    <a:pt x="36" y="494"/>
                    <a:pt x="36" y="494"/>
                    <a:pt x="36" y="494"/>
                  </a:cubicBezTo>
                  <a:cubicBezTo>
                    <a:pt x="54" y="483"/>
                    <a:pt x="51" y="470"/>
                    <a:pt x="49" y="457"/>
                  </a:cubicBezTo>
                  <a:cubicBezTo>
                    <a:pt x="48" y="455"/>
                    <a:pt x="48" y="453"/>
                    <a:pt x="48" y="451"/>
                  </a:cubicBezTo>
                  <a:cubicBezTo>
                    <a:pt x="47" y="448"/>
                    <a:pt x="47" y="445"/>
                    <a:pt x="46" y="442"/>
                  </a:cubicBezTo>
                  <a:cubicBezTo>
                    <a:pt x="43" y="426"/>
                    <a:pt x="40" y="409"/>
                    <a:pt x="39" y="392"/>
                  </a:cubicBezTo>
                  <a:cubicBezTo>
                    <a:pt x="38" y="387"/>
                    <a:pt x="39" y="383"/>
                    <a:pt x="40" y="379"/>
                  </a:cubicBezTo>
                  <a:cubicBezTo>
                    <a:pt x="40" y="375"/>
                    <a:pt x="41" y="372"/>
                    <a:pt x="41" y="368"/>
                  </a:cubicBezTo>
                  <a:cubicBezTo>
                    <a:pt x="41" y="357"/>
                    <a:pt x="41" y="346"/>
                    <a:pt x="40" y="336"/>
                  </a:cubicBezTo>
                  <a:cubicBezTo>
                    <a:pt x="40" y="331"/>
                    <a:pt x="40" y="327"/>
                    <a:pt x="40" y="323"/>
                  </a:cubicBezTo>
                  <a:cubicBezTo>
                    <a:pt x="40" y="316"/>
                    <a:pt x="39" y="309"/>
                    <a:pt x="39" y="303"/>
                  </a:cubicBezTo>
                  <a:cubicBezTo>
                    <a:pt x="39" y="288"/>
                    <a:pt x="38" y="273"/>
                    <a:pt x="38" y="258"/>
                  </a:cubicBezTo>
                  <a:cubicBezTo>
                    <a:pt x="39" y="241"/>
                    <a:pt x="40" y="222"/>
                    <a:pt x="41" y="205"/>
                  </a:cubicBezTo>
                  <a:cubicBezTo>
                    <a:pt x="41" y="197"/>
                    <a:pt x="42" y="190"/>
                    <a:pt x="42" y="182"/>
                  </a:cubicBezTo>
                  <a:cubicBezTo>
                    <a:pt x="40" y="182"/>
                    <a:pt x="40" y="182"/>
                    <a:pt x="40" y="182"/>
                  </a:cubicBezTo>
                  <a:cubicBezTo>
                    <a:pt x="40" y="185"/>
                    <a:pt x="40" y="187"/>
                    <a:pt x="39" y="190"/>
                  </a:cubicBezTo>
                  <a:cubicBezTo>
                    <a:pt x="39" y="197"/>
                    <a:pt x="38" y="203"/>
                    <a:pt x="36" y="210"/>
                  </a:cubicBezTo>
                  <a:cubicBezTo>
                    <a:pt x="35" y="217"/>
                    <a:pt x="34" y="224"/>
                    <a:pt x="32" y="231"/>
                  </a:cubicBezTo>
                  <a:cubicBezTo>
                    <a:pt x="30" y="243"/>
                    <a:pt x="27" y="254"/>
                    <a:pt x="25" y="266"/>
                  </a:cubicBezTo>
                  <a:cubicBezTo>
                    <a:pt x="24" y="273"/>
                    <a:pt x="25" y="280"/>
                    <a:pt x="25" y="287"/>
                  </a:cubicBezTo>
                  <a:cubicBezTo>
                    <a:pt x="25" y="291"/>
                    <a:pt x="25" y="295"/>
                    <a:pt x="25" y="298"/>
                  </a:cubicBezTo>
                  <a:cubicBezTo>
                    <a:pt x="25" y="301"/>
                    <a:pt x="25" y="301"/>
                    <a:pt x="25" y="301"/>
                  </a:cubicBezTo>
                  <a:cubicBezTo>
                    <a:pt x="21" y="290"/>
                    <a:pt x="21" y="290"/>
                    <a:pt x="21" y="290"/>
                  </a:cubicBezTo>
                  <a:cubicBezTo>
                    <a:pt x="20" y="290"/>
                    <a:pt x="20" y="290"/>
                    <a:pt x="20" y="290"/>
                  </a:cubicBezTo>
                  <a:cubicBezTo>
                    <a:pt x="20" y="304"/>
                    <a:pt x="20" y="304"/>
                    <a:pt x="20" y="304"/>
                  </a:cubicBezTo>
                  <a:cubicBezTo>
                    <a:pt x="19" y="304"/>
                    <a:pt x="19" y="304"/>
                    <a:pt x="19" y="304"/>
                  </a:cubicBezTo>
                  <a:cubicBezTo>
                    <a:pt x="10" y="302"/>
                    <a:pt x="5" y="300"/>
                    <a:pt x="3" y="297"/>
                  </a:cubicBezTo>
                  <a:cubicBezTo>
                    <a:pt x="0" y="293"/>
                    <a:pt x="0" y="289"/>
                    <a:pt x="2" y="283"/>
                  </a:cubicBezTo>
                  <a:cubicBezTo>
                    <a:pt x="3" y="280"/>
                    <a:pt x="4" y="278"/>
                    <a:pt x="5" y="275"/>
                  </a:cubicBezTo>
                  <a:cubicBezTo>
                    <a:pt x="7" y="270"/>
                    <a:pt x="9" y="265"/>
                    <a:pt x="9" y="260"/>
                  </a:cubicBezTo>
                  <a:cubicBezTo>
                    <a:pt x="8" y="243"/>
                    <a:pt x="11" y="227"/>
                    <a:pt x="13" y="211"/>
                  </a:cubicBezTo>
                  <a:cubicBezTo>
                    <a:pt x="15" y="203"/>
                    <a:pt x="16" y="195"/>
                    <a:pt x="17" y="187"/>
                  </a:cubicBezTo>
                  <a:cubicBezTo>
                    <a:pt x="18" y="174"/>
                    <a:pt x="18" y="160"/>
                    <a:pt x="18" y="147"/>
                  </a:cubicBezTo>
                  <a:cubicBezTo>
                    <a:pt x="17" y="141"/>
                    <a:pt x="17" y="135"/>
                    <a:pt x="17" y="129"/>
                  </a:cubicBezTo>
                  <a:cubicBezTo>
                    <a:pt x="17" y="113"/>
                    <a:pt x="28" y="104"/>
                    <a:pt x="49" y="102"/>
                  </a:cubicBezTo>
                  <a:cubicBezTo>
                    <a:pt x="58" y="101"/>
                    <a:pt x="68" y="99"/>
                    <a:pt x="71" y="94"/>
                  </a:cubicBezTo>
                  <a:cubicBezTo>
                    <a:pt x="77" y="87"/>
                    <a:pt x="75" y="79"/>
                    <a:pt x="65" y="71"/>
                  </a:cubicBezTo>
                  <a:cubicBezTo>
                    <a:pt x="56" y="63"/>
                    <a:pt x="51" y="50"/>
                    <a:pt x="52" y="37"/>
                  </a:cubicBezTo>
                  <a:cubicBezTo>
                    <a:pt x="53" y="25"/>
                    <a:pt x="58" y="14"/>
                    <a:pt x="68" y="8"/>
                  </a:cubicBezTo>
                  <a:cubicBezTo>
                    <a:pt x="74" y="3"/>
                    <a:pt x="83" y="0"/>
                    <a:pt x="93" y="0"/>
                  </a:cubicBezTo>
                  <a:cubicBezTo>
                    <a:pt x="109" y="0"/>
                    <a:pt x="123" y="8"/>
                    <a:pt x="128" y="21"/>
                  </a:cubicBezTo>
                  <a:cubicBezTo>
                    <a:pt x="136" y="43"/>
                    <a:pt x="132" y="62"/>
                    <a:pt x="116" y="78"/>
                  </a:cubicBezTo>
                  <a:cubicBezTo>
                    <a:pt x="113" y="82"/>
                    <a:pt x="111" y="85"/>
                    <a:pt x="112" y="89"/>
                  </a:cubicBezTo>
                  <a:cubicBezTo>
                    <a:pt x="114" y="94"/>
                    <a:pt x="118" y="98"/>
                    <a:pt x="123" y="100"/>
                  </a:cubicBezTo>
                  <a:cubicBezTo>
                    <a:pt x="131" y="103"/>
                    <a:pt x="140" y="107"/>
                    <a:pt x="149" y="108"/>
                  </a:cubicBezTo>
                  <a:cubicBezTo>
                    <a:pt x="162" y="110"/>
                    <a:pt x="168" y="116"/>
                    <a:pt x="167" y="128"/>
                  </a:cubicBezTo>
                  <a:cubicBezTo>
                    <a:pt x="167" y="132"/>
                    <a:pt x="167" y="135"/>
                    <a:pt x="167" y="139"/>
                  </a:cubicBezTo>
                  <a:cubicBezTo>
                    <a:pt x="167" y="151"/>
                    <a:pt x="167" y="164"/>
                    <a:pt x="168" y="176"/>
                  </a:cubicBezTo>
                  <a:cubicBezTo>
                    <a:pt x="168" y="184"/>
                    <a:pt x="170" y="193"/>
                    <a:pt x="171" y="201"/>
                  </a:cubicBezTo>
                  <a:cubicBezTo>
                    <a:pt x="172" y="208"/>
                    <a:pt x="174" y="215"/>
                    <a:pt x="174" y="221"/>
                  </a:cubicBezTo>
                  <a:cubicBezTo>
                    <a:pt x="175" y="227"/>
                    <a:pt x="175" y="233"/>
                    <a:pt x="175" y="239"/>
                  </a:cubicBezTo>
                  <a:cubicBezTo>
                    <a:pt x="175" y="244"/>
                    <a:pt x="175" y="250"/>
                    <a:pt x="175" y="256"/>
                  </a:cubicBezTo>
                  <a:cubicBezTo>
                    <a:pt x="176" y="264"/>
                    <a:pt x="178" y="273"/>
                    <a:pt x="181" y="280"/>
                  </a:cubicBezTo>
                  <a:cubicBezTo>
                    <a:pt x="184" y="287"/>
                    <a:pt x="184" y="292"/>
                    <a:pt x="181" y="296"/>
                  </a:cubicBezTo>
                  <a:cubicBezTo>
                    <a:pt x="179" y="300"/>
                    <a:pt x="174" y="302"/>
                    <a:pt x="167" y="304"/>
                  </a:cubicBezTo>
                  <a:cubicBezTo>
                    <a:pt x="166" y="304"/>
                    <a:pt x="166" y="304"/>
                    <a:pt x="166" y="304"/>
                  </a:cubicBezTo>
                  <a:cubicBezTo>
                    <a:pt x="166" y="288"/>
                    <a:pt x="166" y="288"/>
                    <a:pt x="166" y="288"/>
                  </a:cubicBezTo>
                  <a:cubicBezTo>
                    <a:pt x="165" y="290"/>
                    <a:pt x="164" y="291"/>
                    <a:pt x="164" y="292"/>
                  </a:cubicBezTo>
                  <a:cubicBezTo>
                    <a:pt x="163" y="293"/>
                    <a:pt x="163" y="294"/>
                    <a:pt x="163" y="295"/>
                  </a:cubicBezTo>
                  <a:cubicBezTo>
                    <a:pt x="163" y="295"/>
                    <a:pt x="163" y="295"/>
                    <a:pt x="163" y="295"/>
                  </a:cubicBezTo>
                  <a:cubicBezTo>
                    <a:pt x="162" y="295"/>
                    <a:pt x="162" y="295"/>
                    <a:pt x="162" y="295"/>
                  </a:cubicBezTo>
                  <a:cubicBezTo>
                    <a:pt x="161" y="295"/>
                    <a:pt x="161" y="295"/>
                    <a:pt x="161" y="295"/>
                  </a:cubicBezTo>
                  <a:cubicBezTo>
                    <a:pt x="161" y="295"/>
                    <a:pt x="161" y="295"/>
                    <a:pt x="161" y="295"/>
                  </a:cubicBezTo>
                  <a:cubicBezTo>
                    <a:pt x="161" y="295"/>
                    <a:pt x="160" y="295"/>
                    <a:pt x="160" y="295"/>
                  </a:cubicBezTo>
                  <a:cubicBezTo>
                    <a:pt x="161" y="294"/>
                    <a:pt x="161" y="294"/>
                    <a:pt x="161" y="294"/>
                  </a:cubicBezTo>
                  <a:cubicBezTo>
                    <a:pt x="157" y="275"/>
                    <a:pt x="154" y="256"/>
                    <a:pt x="151" y="238"/>
                  </a:cubicBezTo>
                  <a:cubicBezTo>
                    <a:pt x="150" y="226"/>
                    <a:pt x="148" y="215"/>
                    <a:pt x="146" y="203"/>
                  </a:cubicBezTo>
                  <a:cubicBezTo>
                    <a:pt x="146" y="202"/>
                    <a:pt x="146" y="202"/>
                    <a:pt x="146" y="202"/>
                  </a:cubicBezTo>
                  <a:cubicBezTo>
                    <a:pt x="146" y="216"/>
                    <a:pt x="145" y="231"/>
                    <a:pt x="146" y="245"/>
                  </a:cubicBezTo>
                  <a:cubicBezTo>
                    <a:pt x="146" y="248"/>
                    <a:pt x="147" y="251"/>
                    <a:pt x="147" y="255"/>
                  </a:cubicBezTo>
                  <a:cubicBezTo>
                    <a:pt x="148" y="277"/>
                    <a:pt x="150" y="299"/>
                    <a:pt x="145" y="322"/>
                  </a:cubicBezTo>
                  <a:cubicBezTo>
                    <a:pt x="143" y="334"/>
                    <a:pt x="143" y="347"/>
                    <a:pt x="144" y="360"/>
                  </a:cubicBezTo>
                  <a:cubicBezTo>
                    <a:pt x="144" y="366"/>
                    <a:pt x="144" y="372"/>
                    <a:pt x="144" y="378"/>
                  </a:cubicBezTo>
                  <a:cubicBezTo>
                    <a:pt x="144" y="382"/>
                    <a:pt x="144" y="385"/>
                    <a:pt x="144" y="389"/>
                  </a:cubicBezTo>
                  <a:cubicBezTo>
                    <a:pt x="144" y="401"/>
                    <a:pt x="144" y="414"/>
                    <a:pt x="142" y="426"/>
                  </a:cubicBezTo>
                  <a:cubicBezTo>
                    <a:pt x="141" y="432"/>
                    <a:pt x="140" y="439"/>
                    <a:pt x="138" y="445"/>
                  </a:cubicBezTo>
                  <a:cubicBezTo>
                    <a:pt x="136" y="452"/>
                    <a:pt x="134" y="460"/>
                    <a:pt x="134" y="468"/>
                  </a:cubicBezTo>
                  <a:cubicBezTo>
                    <a:pt x="134" y="474"/>
                    <a:pt x="137" y="480"/>
                    <a:pt x="141" y="486"/>
                  </a:cubicBezTo>
                  <a:cubicBezTo>
                    <a:pt x="142" y="489"/>
                    <a:pt x="144" y="492"/>
                    <a:pt x="145" y="495"/>
                  </a:cubicBezTo>
                  <a:cubicBezTo>
                    <a:pt x="146" y="496"/>
                    <a:pt x="146" y="496"/>
                    <a:pt x="146" y="496"/>
                  </a:cubicBezTo>
                  <a:lnTo>
                    <a:pt x="109" y="50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79441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313491" y="1257300"/>
            <a:ext cx="7391970" cy="4984750"/>
          </a:xfrm>
        </p:spPr>
        <p:txBody>
          <a:bodyPr/>
          <a:lstStyle/>
          <a:p>
            <a:r>
              <a:rPr lang="en-US" sz="2200" dirty="0"/>
              <a:t>Decrease in average number of cases per year (during different decades) of vaccine preventable diseases (example Hungary)</a:t>
            </a:r>
            <a:endParaRPr lang="de-DE" sz="2200" dirty="0"/>
          </a:p>
          <a:p>
            <a:pPr marL="342900" indent="-342900">
              <a:buClr>
                <a:srgbClr val="69AE23"/>
              </a:buClr>
              <a:buFont typeface="Arial" panose="020B0604020202020204" pitchFamily="34" charset="0"/>
              <a:buChar char="•"/>
            </a:pPr>
            <a:endParaRPr lang="en-US" dirty="0"/>
          </a:p>
          <a:p>
            <a:endParaRPr lang="de-DE" dirty="0"/>
          </a:p>
          <a:p>
            <a:r>
              <a:rPr lang="fr-FR" dirty="0"/>
              <a:t/>
            </a:r>
            <a:br>
              <a:rPr lang="fr-FR" dirty="0"/>
            </a:br>
            <a:endParaRPr lang="de-DE" dirty="0"/>
          </a:p>
        </p:txBody>
      </p:sp>
      <p:graphicFrame>
        <p:nvGraphicFramePr>
          <p:cNvPr id="13" name="Diagramm 12"/>
          <p:cNvGraphicFramePr>
            <a:graphicFrameLocks/>
          </p:cNvGraphicFramePr>
          <p:nvPr>
            <p:extLst>
              <p:ext uri="{D42A27DB-BD31-4B8C-83A1-F6EECF244321}">
                <p14:modId xmlns:p14="http://schemas.microsoft.com/office/powerpoint/2010/main" val="3076562334"/>
              </p:ext>
            </p:extLst>
          </p:nvPr>
        </p:nvGraphicFramePr>
        <p:xfrm>
          <a:off x="5009476" y="2546647"/>
          <a:ext cx="3868971" cy="369540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43181" y="142875"/>
            <a:ext cx="7999877" cy="822325"/>
          </a:xfrm>
        </p:spPr>
        <p:txBody>
          <a:bodyPr/>
          <a:lstStyle/>
          <a:p>
            <a:r>
              <a:rPr lang="en-GB" dirty="0"/>
              <a:t>…vaccines protect</a:t>
            </a:r>
            <a:endParaRPr lang="de-DE" dirty="0"/>
          </a:p>
        </p:txBody>
      </p:sp>
      <p:sp>
        <p:nvSpPr>
          <p:cNvPr id="9" name="Textfeld 8"/>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1. Why do we vaccinate children?</a:t>
            </a:r>
            <a:endParaRPr lang="de-DE" sz="1400" b="1" dirty="0">
              <a:solidFill>
                <a:schemeClr val="bg1">
                  <a:lumMod val="95000"/>
                </a:schemeClr>
              </a:solidFill>
              <a:latin typeface="Arial Narrow" panose="020B0606020202030204" pitchFamily="34" charset="0"/>
            </a:endParaRPr>
          </a:p>
        </p:txBody>
      </p:sp>
      <p:graphicFrame>
        <p:nvGraphicFramePr>
          <p:cNvPr id="19" name="Diagramm 18"/>
          <p:cNvGraphicFramePr>
            <a:graphicFrameLocks/>
          </p:cNvGraphicFramePr>
          <p:nvPr>
            <p:extLst>
              <p:ext uri="{D42A27DB-BD31-4B8C-83A1-F6EECF244321}">
                <p14:modId xmlns:p14="http://schemas.microsoft.com/office/powerpoint/2010/main" val="1717526646"/>
              </p:ext>
            </p:extLst>
          </p:nvPr>
        </p:nvGraphicFramePr>
        <p:xfrm>
          <a:off x="1210129" y="2682875"/>
          <a:ext cx="3374571" cy="35119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82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2790" y="142875"/>
            <a:ext cx="7343519" cy="822325"/>
          </a:xfrm>
        </p:spPr>
        <p:txBody>
          <a:bodyPr/>
          <a:lstStyle/>
          <a:p>
            <a:r>
              <a:rPr lang="en-GB" dirty="0"/>
              <a:t>Vaccines protect everyone – Example Measles</a:t>
            </a:r>
            <a:endParaRPr lang="de-DE" dirty="0"/>
          </a:p>
        </p:txBody>
      </p:sp>
      <p:sp>
        <p:nvSpPr>
          <p:cNvPr id="3" name="Inhaltsplatzhalter 2"/>
          <p:cNvSpPr>
            <a:spLocks noGrp="1"/>
          </p:cNvSpPr>
          <p:nvPr>
            <p:ph idx="1"/>
          </p:nvPr>
        </p:nvSpPr>
        <p:spPr>
          <a:xfrm>
            <a:off x="1313490" y="1257301"/>
            <a:ext cx="2670681" cy="1708923"/>
          </a:xfrm>
        </p:spPr>
        <p:txBody>
          <a:bodyPr numCol="1" spcCol="360000"/>
          <a:lstStyle/>
          <a:p>
            <a:r>
              <a:rPr lang="en-GB" sz="2200" b="1" dirty="0"/>
              <a:t>Directly </a:t>
            </a:r>
            <a:br>
              <a:rPr lang="en-GB" sz="2200" b="1" dirty="0"/>
            </a:br>
            <a:r>
              <a:rPr lang="en-GB" sz="2200" dirty="0"/>
              <a:t>the baby/child </a:t>
            </a:r>
            <a:br>
              <a:rPr lang="en-GB" sz="2200" dirty="0"/>
            </a:br>
            <a:r>
              <a:rPr lang="en-GB" sz="2200" dirty="0"/>
              <a:t>vaccinated</a:t>
            </a:r>
          </a:p>
        </p:txBody>
      </p:sp>
      <p:pic>
        <p:nvPicPr>
          <p:cNvPr id="5" name="Grafik 4"/>
          <p:cNvPicPr>
            <a:picLocks noChangeAspect="1"/>
          </p:cNvPicPr>
          <p:nvPr/>
        </p:nvPicPr>
        <p:blipFill>
          <a:blip r:embed="rId3"/>
          <a:stretch>
            <a:fillRect/>
          </a:stretch>
        </p:blipFill>
        <p:spPr>
          <a:xfrm>
            <a:off x="1400706" y="3518655"/>
            <a:ext cx="6768066" cy="2837695"/>
          </a:xfrm>
          <a:prstGeom prst="rect">
            <a:avLst/>
          </a:prstGeom>
        </p:spPr>
      </p:pic>
      <p:sp>
        <p:nvSpPr>
          <p:cNvPr id="9" name="Textfeld 8"/>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1. Why do we vaccinate children?</a:t>
            </a:r>
            <a:endParaRPr lang="de-DE" sz="1400" b="1" dirty="0">
              <a:solidFill>
                <a:schemeClr val="bg1">
                  <a:lumMod val="95000"/>
                </a:schemeClr>
              </a:solidFill>
              <a:latin typeface="Arial Narrow" panose="020B0606020202030204" pitchFamily="34" charset="0"/>
            </a:endParaRPr>
          </a:p>
        </p:txBody>
      </p:sp>
      <p:sp>
        <p:nvSpPr>
          <p:cNvPr id="10" name="Inhaltsplatzhalter 2"/>
          <p:cNvSpPr txBox="1">
            <a:spLocks/>
          </p:cNvSpPr>
          <p:nvPr/>
        </p:nvSpPr>
        <p:spPr bwMode="auto">
          <a:xfrm>
            <a:off x="4273421" y="1257301"/>
            <a:ext cx="3699004" cy="170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360000" anchor="t" anchorCtr="0" compatLnSpc="1">
            <a:prstTxWarp prst="textNoShape">
              <a:avLst/>
            </a:prstTxWarp>
          </a:bodyPr>
          <a:lstStyle>
            <a:lvl1pPr algn="l" rtl="0" eaLnBrk="1" fontAlgn="base" hangingPunct="1">
              <a:lnSpc>
                <a:spcPct val="90000"/>
              </a:lnSpc>
              <a:spcBef>
                <a:spcPts val="300"/>
              </a:spcBef>
              <a:spcAft>
                <a:spcPts val="600"/>
              </a:spcAft>
              <a:buFont typeface="Wingdings" panose="05000000000000000000" pitchFamily="2" charset="2"/>
              <a:defRPr sz="2400">
                <a:solidFill>
                  <a:schemeClr val="tx1">
                    <a:lumMod val="65000"/>
                    <a:lumOff val="35000"/>
                  </a:schemeClr>
                </a:solidFill>
                <a:latin typeface="Arial Narrow" panose="020B0606020202030204" pitchFamily="34" charset="0"/>
                <a:ea typeface="+mn-ea"/>
                <a:cs typeface="Tahoma" pitchFamily="34" charset="0"/>
              </a:defRPr>
            </a:lvl1pPr>
            <a:lvl2pPr marL="180975" indent="-180975" algn="l" rtl="0" eaLnBrk="1" fontAlgn="base" hangingPunct="1">
              <a:lnSpc>
                <a:spcPct val="90000"/>
              </a:lnSpc>
              <a:spcBef>
                <a:spcPts val="300"/>
              </a:spcBef>
              <a:spcAft>
                <a:spcPts val="600"/>
              </a:spcAft>
              <a:buClr>
                <a:srgbClr val="69AE23"/>
              </a:buClr>
              <a:buSzPct val="115000"/>
              <a:buFont typeface="Arial" pitchFamily="34" charset="0"/>
              <a:buChar char="•"/>
              <a:tabLst>
                <a:tab pos="180975" algn="l"/>
              </a:tabLst>
              <a:defRPr sz="1600">
                <a:solidFill>
                  <a:schemeClr val="tx1">
                    <a:lumMod val="65000"/>
                    <a:lumOff val="35000"/>
                  </a:schemeClr>
                </a:solidFill>
                <a:latin typeface="Tahoma" pitchFamily="34" charset="0"/>
                <a:ea typeface="Tahoma" panose="020B0604030504040204" pitchFamily="34" charset="0"/>
                <a:cs typeface="Tahoma" pitchFamily="34" charset="0"/>
              </a:defRPr>
            </a:lvl2pPr>
            <a:lvl3pPr marL="355600" indent="-174625" algn="l" rtl="0" eaLnBrk="1" fontAlgn="base" hangingPunct="1">
              <a:lnSpc>
                <a:spcPct val="90000"/>
              </a:lnSpc>
              <a:spcBef>
                <a:spcPts val="300"/>
              </a:spcBef>
              <a:spcAft>
                <a:spcPts val="600"/>
              </a:spcAft>
              <a:buFont typeface="Tahoma" pitchFamily="34" charset="0"/>
              <a:buChar char="–"/>
              <a:tabLst>
                <a:tab pos="355600" algn="l"/>
              </a:tabLst>
              <a:defRPr sz="2000">
                <a:solidFill>
                  <a:schemeClr val="tx1">
                    <a:lumMod val="65000"/>
                    <a:lumOff val="35000"/>
                  </a:schemeClr>
                </a:solidFill>
                <a:latin typeface="Tahoma" pitchFamily="34" charset="0"/>
                <a:cs typeface="Tahoma" pitchFamily="34" charset="0"/>
              </a:defRPr>
            </a:lvl3pPr>
            <a:lvl4pPr marL="1600200" indent="-228600" algn="l" rtl="0" eaLnBrk="1" fontAlgn="base" hangingPunct="1">
              <a:spcBef>
                <a:spcPct val="20000"/>
              </a:spcBef>
              <a:spcAft>
                <a:spcPct val="0"/>
              </a:spcAft>
              <a:defRPr sz="1600">
                <a:solidFill>
                  <a:schemeClr val="tx1"/>
                </a:solidFill>
                <a:latin typeface="+mn-lt"/>
                <a:cs typeface="Tahoma" panose="020B0604030504040204" pitchFamily="34" charset="0"/>
              </a:defRPr>
            </a:lvl4pPr>
            <a:lvl5pPr marL="2057400" indent="-228600" algn="l" rtl="0" eaLnBrk="1" fontAlgn="base" hangingPunct="1">
              <a:spcBef>
                <a:spcPct val="20000"/>
              </a:spcBef>
              <a:spcAft>
                <a:spcPct val="0"/>
              </a:spcAft>
              <a:buNone/>
              <a:defRPr sz="1600">
                <a:solidFill>
                  <a:schemeClr val="tx1"/>
                </a:solidFill>
                <a:latin typeface="+mn-lt"/>
                <a:cs typeface="Tahoma" panose="020B060403050404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GB" sz="2200" b="1" dirty="0"/>
              <a:t>Indirectly </a:t>
            </a:r>
            <a:br>
              <a:rPr lang="en-GB" sz="2200" b="1" dirty="0"/>
            </a:br>
            <a:r>
              <a:rPr lang="en-GB" sz="2200" dirty="0"/>
              <a:t>other babies, children and adults who are vulnerable to disease, e.g. the elderly, those with weak immune systems, those that due to medical reasons cannot be vaccinated.</a:t>
            </a:r>
            <a:endParaRPr lang="de-DE" sz="2200" dirty="0"/>
          </a:p>
        </p:txBody>
      </p:sp>
    </p:spTree>
    <p:extLst>
      <p:ext uri="{BB962C8B-B14F-4D97-AF65-F5344CB8AC3E}">
        <p14:creationId xmlns:p14="http://schemas.microsoft.com/office/powerpoint/2010/main" val="221597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2421" y="142875"/>
            <a:ext cx="7430701" cy="822325"/>
          </a:xfrm>
        </p:spPr>
        <p:txBody>
          <a:bodyPr/>
          <a:lstStyle/>
          <a:p>
            <a:r>
              <a:rPr lang="en-GB" dirty="0"/>
              <a:t>Community immunity</a:t>
            </a:r>
            <a:endParaRPr lang="de-DE" dirty="0"/>
          </a:p>
        </p:txBody>
      </p:sp>
      <p:sp>
        <p:nvSpPr>
          <p:cNvPr id="3" name="Inhaltsplatzhalter 2"/>
          <p:cNvSpPr>
            <a:spLocks noGrp="1"/>
          </p:cNvSpPr>
          <p:nvPr>
            <p:ph idx="1"/>
          </p:nvPr>
        </p:nvSpPr>
        <p:spPr>
          <a:xfrm>
            <a:off x="1337707" y="5832698"/>
            <a:ext cx="6635415" cy="409352"/>
          </a:xfrm>
        </p:spPr>
        <p:txBody>
          <a:bodyPr/>
          <a:lstStyle/>
          <a:p>
            <a:r>
              <a:rPr lang="en-US" sz="2200" dirty="0"/>
              <a:t>Community immunity is also referred to as ‘herd immunity’.</a:t>
            </a:r>
            <a:endParaRPr lang="de-DE" sz="2200" dirty="0"/>
          </a:p>
        </p:txBody>
      </p:sp>
      <p:pic>
        <p:nvPicPr>
          <p:cNvPr id="5" name="Grafik 4"/>
          <p:cNvPicPr>
            <a:picLocks noChangeAspect="1"/>
          </p:cNvPicPr>
          <p:nvPr/>
        </p:nvPicPr>
        <p:blipFill>
          <a:blip r:embed="rId3"/>
          <a:stretch>
            <a:fillRect/>
          </a:stretch>
        </p:blipFill>
        <p:spPr>
          <a:xfrm>
            <a:off x="1337707" y="1268413"/>
            <a:ext cx="1699498" cy="1728632"/>
          </a:xfrm>
          <a:prstGeom prst="rect">
            <a:avLst/>
          </a:prstGeom>
        </p:spPr>
      </p:pic>
      <p:pic>
        <p:nvPicPr>
          <p:cNvPr id="6" name="Grafik 5"/>
          <p:cNvPicPr>
            <a:picLocks noChangeAspect="1"/>
          </p:cNvPicPr>
          <p:nvPr/>
        </p:nvPicPr>
        <p:blipFill>
          <a:blip r:embed="rId4"/>
          <a:stretch>
            <a:fillRect/>
          </a:stretch>
        </p:blipFill>
        <p:spPr>
          <a:xfrm>
            <a:off x="4913424" y="1268413"/>
            <a:ext cx="3772259" cy="1739539"/>
          </a:xfrm>
          <a:prstGeom prst="rect">
            <a:avLst/>
          </a:prstGeom>
        </p:spPr>
      </p:pic>
      <p:sp>
        <p:nvSpPr>
          <p:cNvPr id="7" name="Textfeld 6"/>
          <p:cNvSpPr txBox="1"/>
          <p:nvPr/>
        </p:nvSpPr>
        <p:spPr>
          <a:xfrm>
            <a:off x="1253025" y="3415791"/>
            <a:ext cx="3430070" cy="1569660"/>
          </a:xfrm>
          <a:prstGeom prst="rect">
            <a:avLst/>
          </a:prstGeom>
          <a:noFill/>
        </p:spPr>
        <p:txBody>
          <a:bodyPr wrap="square" rtlCol="0">
            <a:spAutoFit/>
          </a:bodyPr>
          <a:lstStyle/>
          <a:p>
            <a:r>
              <a:rPr lang="en-US" sz="1600" dirty="0">
                <a:solidFill>
                  <a:srgbClr val="6FB22C"/>
                </a:solidFill>
                <a:latin typeface="Arial Narrow" panose="020B0606020202030204" pitchFamily="34" charset="0"/>
                <a:cs typeface="Tahoma" pitchFamily="34" charset="0"/>
              </a:rPr>
              <a:t>When enough people (blue dots) in a community are immune to an infectious disease (through vaccination and/or prior illness), they can protect those who are not yet vaccinated (yellow dots) from those who are infectious (red dots).</a:t>
            </a:r>
            <a:endParaRPr lang="de-DE" sz="1600" dirty="0">
              <a:solidFill>
                <a:srgbClr val="6FB22C"/>
              </a:solidFill>
              <a:latin typeface="Arial Narrow" panose="020B0606020202030204" pitchFamily="34" charset="0"/>
              <a:cs typeface="Tahoma" pitchFamily="34" charset="0"/>
            </a:endParaRPr>
          </a:p>
        </p:txBody>
      </p:sp>
      <p:sp>
        <p:nvSpPr>
          <p:cNvPr id="8" name="Textfeld 7"/>
          <p:cNvSpPr txBox="1"/>
          <p:nvPr/>
        </p:nvSpPr>
        <p:spPr>
          <a:xfrm>
            <a:off x="4868225" y="3415791"/>
            <a:ext cx="2569636" cy="1323439"/>
          </a:xfrm>
          <a:prstGeom prst="rect">
            <a:avLst/>
          </a:prstGeom>
          <a:noFill/>
        </p:spPr>
        <p:txBody>
          <a:bodyPr wrap="square" rtlCol="0">
            <a:spAutoFit/>
          </a:bodyPr>
          <a:lstStyle/>
          <a:p>
            <a:r>
              <a:rPr lang="en-US" sz="1600" dirty="0">
                <a:solidFill>
                  <a:srgbClr val="C00000"/>
                </a:solidFill>
                <a:latin typeface="Arial Narrow" panose="020B0606020202030204" pitchFamily="34" charset="0"/>
                <a:cs typeface="Tahoma" pitchFamily="34" charset="0"/>
              </a:rPr>
              <a:t>When groups of unvaccinated people build up and are in close proximity</a:t>
            </a:r>
            <a:r>
              <a:rPr lang="en-US" sz="1600" b="1" dirty="0">
                <a:solidFill>
                  <a:srgbClr val="C00000"/>
                </a:solidFill>
                <a:latin typeface="Arial Narrow" panose="020B0606020202030204" pitchFamily="34" charset="0"/>
                <a:cs typeface="Tahoma" pitchFamily="34" charset="0"/>
              </a:rPr>
              <a:t>,</a:t>
            </a:r>
            <a:r>
              <a:rPr lang="en-US" sz="1600" dirty="0">
                <a:solidFill>
                  <a:srgbClr val="C00000"/>
                </a:solidFill>
                <a:latin typeface="Arial Narrow" panose="020B0606020202030204" pitchFamily="34" charset="0"/>
                <a:cs typeface="Tahoma" pitchFamily="34" charset="0"/>
              </a:rPr>
              <a:t> community immunity doesn’t work and the disease spreads.</a:t>
            </a:r>
            <a:endParaRPr lang="de-DE" sz="1600" dirty="0">
              <a:solidFill>
                <a:srgbClr val="C00000"/>
              </a:solidFill>
              <a:latin typeface="Arial Narrow" panose="020B0606020202030204" pitchFamily="34" charset="0"/>
              <a:cs typeface="Tahoma" pitchFamily="34" charset="0"/>
            </a:endParaRPr>
          </a:p>
        </p:txBody>
      </p:sp>
      <p:sp>
        <p:nvSpPr>
          <p:cNvPr id="11" name="Textfeld 10"/>
          <p:cNvSpPr txBox="1"/>
          <p:nvPr/>
        </p:nvSpPr>
        <p:spPr>
          <a:xfrm>
            <a:off x="1313491" y="6497906"/>
            <a:ext cx="2448883" cy="307777"/>
          </a:xfrm>
          <a:prstGeom prst="rect">
            <a:avLst/>
          </a:prstGeom>
          <a:noFill/>
        </p:spPr>
        <p:txBody>
          <a:bodyPr wrap="square" rtlCol="0">
            <a:spAutoFit/>
          </a:bodyPr>
          <a:lstStyle/>
          <a:p>
            <a:r>
              <a:rPr lang="en-GB" sz="1400" dirty="0">
                <a:solidFill>
                  <a:schemeClr val="bg1">
                    <a:lumMod val="95000"/>
                  </a:schemeClr>
                </a:solidFill>
                <a:latin typeface="Arial Narrow" panose="020B0606020202030204" pitchFamily="34" charset="0"/>
              </a:rPr>
              <a:t>1. Why do we vaccinate children?</a:t>
            </a:r>
            <a:endParaRPr lang="de-DE" sz="1400" b="1" dirty="0">
              <a:solidFill>
                <a:schemeClr val="bg1">
                  <a:lumMod val="95000"/>
                </a:schemeClr>
              </a:solidFill>
              <a:latin typeface="Arial Narrow" panose="020B0606020202030204" pitchFamily="34" charset="0"/>
            </a:endParaRPr>
          </a:p>
        </p:txBody>
      </p:sp>
    </p:spTree>
    <p:extLst>
      <p:ext uri="{BB962C8B-B14F-4D97-AF65-F5344CB8AC3E}">
        <p14:creationId xmlns:p14="http://schemas.microsoft.com/office/powerpoint/2010/main" val="269751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nchor="b" anchorCtr="0"/>
          <a:lstStyle/>
          <a:p>
            <a:r>
              <a:rPr lang="en-GB" dirty="0"/>
              <a:t>Content overview </a:t>
            </a:r>
            <a:endParaRPr lang="en-GB" altLang="de-DE" dirty="0"/>
          </a:p>
        </p:txBody>
      </p:sp>
      <p:sp>
        <p:nvSpPr>
          <p:cNvPr id="14338" name="Content Placeholder 5"/>
          <p:cNvSpPr>
            <a:spLocks noGrp="1"/>
          </p:cNvSpPr>
          <p:nvPr>
            <p:ph idx="1"/>
          </p:nvPr>
        </p:nvSpPr>
        <p:spPr>
          <a:xfrm>
            <a:off x="1306286" y="1382232"/>
            <a:ext cx="7544027" cy="4859817"/>
          </a:xfrm>
        </p:spPr>
        <p:txBody>
          <a:bodyPr/>
          <a:lstStyle/>
          <a:p>
            <a:pPr marL="457200" indent="-457200">
              <a:buClr>
                <a:schemeClr val="bg1">
                  <a:lumMod val="85000"/>
                </a:schemeClr>
              </a:buClr>
              <a:buFont typeface="+mj-lt"/>
              <a:buAutoNum type="arabicPeriod"/>
            </a:pPr>
            <a:r>
              <a:rPr lang="en-GB" sz="3600" b="1" dirty="0">
                <a:solidFill>
                  <a:schemeClr val="bg1">
                    <a:lumMod val="85000"/>
                  </a:schemeClr>
                </a:solidFill>
              </a:rPr>
              <a:t>Why do we vaccinate children?</a:t>
            </a:r>
            <a:endParaRPr lang="de-DE" sz="3600" b="1" dirty="0">
              <a:solidFill>
                <a:schemeClr val="bg1">
                  <a:lumMod val="85000"/>
                </a:schemeClr>
              </a:solidFill>
            </a:endParaRPr>
          </a:p>
          <a:p>
            <a:pPr marL="457200" indent="-457200">
              <a:buClr>
                <a:schemeClr val="tx1">
                  <a:lumMod val="50000"/>
                  <a:lumOff val="50000"/>
                </a:schemeClr>
              </a:buClr>
              <a:buFont typeface="+mj-lt"/>
              <a:buAutoNum type="arabicPeriod"/>
            </a:pPr>
            <a:r>
              <a:rPr lang="en-GB" sz="3600" b="1" dirty="0">
                <a:solidFill>
                  <a:schemeClr val="tx1">
                    <a:lumMod val="50000"/>
                    <a:lumOff val="50000"/>
                  </a:schemeClr>
                </a:solidFill>
              </a:rPr>
              <a:t>How do vaccines work?</a:t>
            </a:r>
            <a:endParaRPr lang="de-DE" sz="3600" b="1" dirty="0">
              <a:solidFill>
                <a:schemeClr val="tx1">
                  <a:lumMod val="50000"/>
                  <a:lumOff val="50000"/>
                </a:schemeClr>
              </a:solidFill>
            </a:endParaRPr>
          </a:p>
          <a:p>
            <a:pPr marL="457200" indent="-457200">
              <a:buClr>
                <a:schemeClr val="bg1">
                  <a:lumMod val="85000"/>
                </a:schemeClr>
              </a:buClr>
              <a:buFont typeface="+mj-lt"/>
              <a:buAutoNum type="arabicPeriod"/>
            </a:pPr>
            <a:r>
              <a:rPr lang="en-GB" sz="3600" b="1" dirty="0">
                <a:solidFill>
                  <a:schemeClr val="bg1">
                    <a:lumMod val="85000"/>
                  </a:schemeClr>
                </a:solidFill>
              </a:rPr>
              <a:t>Vaccine safety</a:t>
            </a:r>
            <a:endParaRPr lang="de-DE" sz="3600" b="1" dirty="0">
              <a:solidFill>
                <a:schemeClr val="bg1">
                  <a:lumMod val="85000"/>
                </a:schemeClr>
              </a:solidFill>
            </a:endParaRPr>
          </a:p>
          <a:p>
            <a:pPr marL="457200" indent="-457200">
              <a:buClr>
                <a:schemeClr val="bg1">
                  <a:lumMod val="85000"/>
                </a:schemeClr>
              </a:buClr>
              <a:buFont typeface="+mj-lt"/>
              <a:buAutoNum type="arabicPeriod"/>
            </a:pPr>
            <a:r>
              <a:rPr lang="en-GB" sz="3600" b="1" dirty="0">
                <a:solidFill>
                  <a:schemeClr val="bg1">
                    <a:lumMod val="85000"/>
                  </a:schemeClr>
                </a:solidFill>
              </a:rPr>
              <a:t>Resources</a:t>
            </a:r>
            <a:endParaRPr lang="de-DE" sz="3600" b="1" dirty="0">
              <a:solidFill>
                <a:schemeClr val="bg1">
                  <a:lumMod val="85000"/>
                </a:schemeClr>
              </a:solidFill>
            </a:endParaRPr>
          </a:p>
          <a:p>
            <a:endParaRPr lang="en-GB" altLang="de-DE" sz="2000" dirty="0"/>
          </a:p>
        </p:txBody>
      </p:sp>
    </p:spTree>
    <p:extLst>
      <p:ext uri="{BB962C8B-B14F-4D97-AF65-F5344CB8AC3E}">
        <p14:creationId xmlns:p14="http://schemas.microsoft.com/office/powerpoint/2010/main" val="1212119928"/>
      </p:ext>
    </p:extLst>
  </p:cSld>
  <p:clrMapOvr>
    <a:masterClrMapping/>
  </p:clrMapOvr>
</p:sld>
</file>

<file path=ppt/theme/theme1.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DC_PowerPoint_Template_2009_rev_1_4_MSO_2007">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EF32923D45854FA5405B9EC2E68546" ma:contentTypeVersion="2" ma:contentTypeDescription="Create a new document." ma:contentTypeScope="" ma:versionID="f075c2737ebcbda2783ea6ad86b7e4bf">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8DA737-0754-4338-93D3-060854B52733}"/>
</file>

<file path=customXml/itemProps2.xml><?xml version="1.0" encoding="utf-8"?>
<ds:datastoreItem xmlns:ds="http://schemas.openxmlformats.org/officeDocument/2006/customXml" ds:itemID="{5FB06E3A-234A-4ACD-8288-48B424AC5979}"/>
</file>

<file path=customXml/itemProps3.xml><?xml version="1.0" encoding="utf-8"?>
<ds:datastoreItem xmlns:ds="http://schemas.openxmlformats.org/officeDocument/2006/customXml" ds:itemID="{13AB810C-0C3F-4B8D-81BD-8756C07953C6}"/>
</file>

<file path=customXml/itemProps4.xml><?xml version="1.0" encoding="utf-8"?>
<ds:datastoreItem xmlns:ds="http://schemas.openxmlformats.org/officeDocument/2006/customXml" ds:itemID="{9F39DACA-1FE1-413F-9C9E-EDC1BEE6F901}"/>
</file>

<file path=docProps/app.xml><?xml version="1.0" encoding="utf-8"?>
<Properties xmlns="http://schemas.openxmlformats.org/officeDocument/2006/extended-properties" xmlns:vt="http://schemas.openxmlformats.org/officeDocument/2006/docPropsVTypes">
  <Template>ECDC_PowerPoint_Template_2009_rev_1_1</Template>
  <TotalTime>14</TotalTime>
  <Words>3302</Words>
  <Application>Microsoft Office PowerPoint</Application>
  <PresentationFormat>On-screen Show (4:3)</PresentationFormat>
  <Paragraphs>291</Paragraphs>
  <Slides>24</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Arial Narrow</vt:lpstr>
      <vt:lpstr>Calibri</vt:lpstr>
      <vt:lpstr>Tahoma</vt:lpstr>
      <vt:lpstr>Times New Roman</vt:lpstr>
      <vt:lpstr>Wingdings</vt:lpstr>
      <vt:lpstr>ECDC_PowerPoint_Template_2009_rev_1_1</vt:lpstr>
      <vt:lpstr>1_ECDC_PowerPoint_Template_2009_rev_1_4_MSO_2007</vt:lpstr>
      <vt:lpstr>Custom Design</vt:lpstr>
      <vt:lpstr>Let’s talk about protection</vt:lpstr>
      <vt:lpstr>Content overview </vt:lpstr>
      <vt:lpstr>Content overview </vt:lpstr>
      <vt:lpstr>1. Why do we vaccinate children? </vt:lpstr>
      <vt:lpstr>Vaccines save lives and reduce suffering</vt:lpstr>
      <vt:lpstr>…vaccines protect</vt:lpstr>
      <vt:lpstr>Vaccines protect everyone – Example Measles</vt:lpstr>
      <vt:lpstr>Community immunity</vt:lpstr>
      <vt:lpstr>Content overview </vt:lpstr>
      <vt:lpstr>Vaccines</vt:lpstr>
      <vt:lpstr>There are two types of vaccines</vt:lpstr>
      <vt:lpstr>Vaccine schedules</vt:lpstr>
      <vt:lpstr>Example – Swedish vaccine schedule for children</vt:lpstr>
      <vt:lpstr>Diseases versus side effects of vaccination  (examples) </vt:lpstr>
      <vt:lpstr>Example – Measles – A serious disease</vt:lpstr>
      <vt:lpstr>Measles vaccines</vt:lpstr>
      <vt:lpstr>When to avoid vaccines</vt:lpstr>
      <vt:lpstr>Content overview </vt:lpstr>
      <vt:lpstr>How are vaccines approved for use  in EU Member States?</vt:lpstr>
      <vt:lpstr>Monitoring vaccine safety</vt:lpstr>
      <vt:lpstr>Content overview </vt:lpstr>
      <vt:lpstr>Assessing vaccine information on the Internet</vt:lpstr>
      <vt:lpstr>Web resources </vt:lpstr>
      <vt:lpstr>Thank you!</vt:lpstr>
    </vt:vector>
  </TitlesOfParts>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protection</dc:title>
  <dc:creator>Design: Ira Olaleye;ECDC;Andrea Würz</dc:creator>
  <cp:lastModifiedBy>Andrea Würz</cp:lastModifiedBy>
  <cp:revision>212</cp:revision>
  <cp:lastPrinted>2016-04-22T13:37:40Z</cp:lastPrinted>
  <dcterms:created xsi:type="dcterms:W3CDTF">2015-10-25T09:43:39Z</dcterms:created>
  <dcterms:modified xsi:type="dcterms:W3CDTF">2016-04-22T13:39:08Z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0x010100F9EF32923D45854FA5405B9EC2E68546</vt:lpwstr>
  </property>
  <property fmtid="{D5CDD505-2E9C-101B-9397-08002B2CF9AE}" pid="3" name="_dlc_DocIdItemGuid">
    <vt:lpwstr>e7f9595d-86d9-4e7b-9015-062e11d84c0d</vt:lpwstr>
  </property>
  <property fmtid="{D5CDD505-2E9C-101B-9397-08002B2CF9AE}" pid="4" name="_dlc_DocId">
    <vt:lpwstr>NMFWZX5DU2U3-22-77</vt:lpwstr>
  </property>
  <property fmtid="{D5CDD505-2E9C-101B-9397-08002B2CF9AE}" pid="5" name="_dlc_DocIdUrl">
    <vt:lpwstr>http://ecdcsp2010/en/publications/_layouts/DocIdRedir.aspx?ID=NMFWZX5DU2U3-22-77, NMFWZX5DU2U3-22-77</vt:lpwstr>
  </property>
  <property fmtid="{D5CDD505-2E9C-101B-9397-08002B2CF9AE}" pid="6" name="Order">
    <vt:r8>7700</vt:r8>
  </property>
  <property fmtid="{D5CDD505-2E9C-101B-9397-08002B2CF9AE}" pid="7" name="xd_Signature">
    <vt:bool>false</vt:bool>
  </property>
  <property fmtid="{D5CDD505-2E9C-101B-9397-08002B2CF9AE}" pid="8" name="_dlc_DocIdPersistId">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TemplateUrl">
    <vt:lpwstr/>
  </property>
</Properties>
</file>