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7" r:id="rId2"/>
    <p:sldId id="269" r:id="rId3"/>
  </p:sldIdLst>
  <p:sldSz cx="9601200" cy="12801600" type="A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A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63" autoAdjust="0"/>
    <p:restoredTop sz="94660"/>
  </p:normalViewPr>
  <p:slideViewPr>
    <p:cSldViewPr snapToGrid="0">
      <p:cViewPr>
        <p:scale>
          <a:sx n="64" d="100"/>
          <a:sy n="64" d="100"/>
        </p:scale>
        <p:origin x="325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CDC A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44000"/>
            <a:ext cx="8281035" cy="555247"/>
          </a:xfrm>
        </p:spPr>
        <p:txBody>
          <a:bodyPr lIns="0" tIns="0" rIns="0" bIns="0" anchor="t">
            <a:normAutofit/>
          </a:bodyPr>
          <a:lstStyle>
            <a:lvl1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4197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4000" y="144000"/>
            <a:ext cx="9048693" cy="144306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7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Table </a:t>
            </a:r>
            <a:r>
              <a:rPr lang="en-GB" dirty="0">
                <a:solidFill>
                  <a:srgbClr val="000000"/>
                </a:solidFill>
              </a:rPr>
              <a:t>1. Distribution of confirmed reported anthrax cases, EU/EEA, 2010–2014						</a:t>
            </a:r>
            <a:br>
              <a:rPr lang="en-GB" dirty="0">
                <a:solidFill>
                  <a:srgbClr val="000000"/>
                </a:solidFill>
              </a:rPr>
            </a:b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997" y="6726480"/>
            <a:ext cx="8906973" cy="16183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Source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Country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reports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Suggested citation: European Centre for Disease Prevention and Control. Annual epidemiological report 2015.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Anthrax.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Stockholm: ECDC; 2016. </a:t>
            </a:r>
          </a:p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© European Centre for Disease Prevention and Control, 2016. Reproduction is authorised, provided the source is acknowledged</a:t>
            </a: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383769"/>
              </p:ext>
            </p:extLst>
          </p:nvPr>
        </p:nvGraphicFramePr>
        <p:xfrm>
          <a:off x="323997" y="610188"/>
          <a:ext cx="7771131" cy="6134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3" imgW="6641591" imgH="5243978" progId="Word.Document.12">
                  <p:embed/>
                </p:oleObj>
              </mc:Choice>
              <mc:Fallback>
                <p:oleObj name="Document" r:id="rId3" imgW="6641591" imgH="524397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997" y="610188"/>
                        <a:ext cx="7771131" cy="61348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944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Table. </a:t>
            </a:r>
            <a:r>
              <a:rPr lang="en-GB" dirty="0" smtClean="0"/>
              <a:t>Anthrax, </a:t>
            </a:r>
            <a:r>
              <a:rPr lang="en-GB" dirty="0"/>
              <a:t>surveillance systems overview, 2014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4000" y="4735648"/>
            <a:ext cx="8906973" cy="128991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Surveillance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characteristics: compulsory (</a:t>
            </a:r>
            <a:r>
              <a:rPr lang="en-GB" sz="1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Cp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comprehensive (co), voluntary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(V), other (O), active (A), passive (P), case-based (C), aggregated (A)</a:t>
            </a:r>
          </a:p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reported by: laboratories (L), physicians (P), hospitals (H), other (O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Suggested citation: European Centre for Disease Prevention and Control. Annual epidemiological report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2016.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Anthrax.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Stockholm: ECDC; 2016. </a:t>
            </a:r>
          </a:p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© European Centre for Disease Prevention and Control, 2016. Reproduction is authorised, provided the source is acknowledged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949096"/>
              </p:ext>
            </p:extLst>
          </p:nvPr>
        </p:nvGraphicFramePr>
        <p:xfrm>
          <a:off x="324000" y="574398"/>
          <a:ext cx="8007404" cy="3852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Worksheet" r:id="rId3" imgW="9877411" imgH="4753043" progId="Excel.Sheet.12">
                  <p:embed/>
                </p:oleObj>
              </mc:Choice>
              <mc:Fallback>
                <p:oleObj name="Worksheet" r:id="rId3" imgW="9877411" imgH="475304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4000" y="574398"/>
                        <a:ext cx="8007404" cy="38527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484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DC AER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D6E685E6AEE6408A423C7D2A1FF576" ma:contentTypeVersion="16" ma:contentTypeDescription="Create a new document." ma:contentTypeScope="" ma:versionID="b1a90a50f93a46963d2158086594ec5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ea438d7a8707572f1d0a53dd47cdfa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22B1474-2576-43B5-B153-95309FFF39A0}"/>
</file>

<file path=customXml/itemProps2.xml><?xml version="1.0" encoding="utf-8"?>
<ds:datastoreItem xmlns:ds="http://schemas.openxmlformats.org/officeDocument/2006/customXml" ds:itemID="{B7C59617-E163-4CA7-97D5-D2115A245373}"/>
</file>

<file path=customXml/itemProps3.xml><?xml version="1.0" encoding="utf-8"?>
<ds:datastoreItem xmlns:ds="http://schemas.openxmlformats.org/officeDocument/2006/customXml" ds:itemID="{2CF5B0F7-D156-4DD7-AEC1-B56C63E73BEC}"/>
</file>

<file path=customXml/itemProps4.xml><?xml version="1.0" encoding="utf-8"?>
<ds:datastoreItem xmlns:ds="http://schemas.openxmlformats.org/officeDocument/2006/customXml" ds:itemID="{87AF838B-E209-42D3-81D7-CC4C8A1111E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1247</TotalTime>
  <Words>169</Words>
  <Application>Microsoft Office PowerPoint</Application>
  <PresentationFormat>A3 Paper (297x420 mm)</PresentationFormat>
  <Paragraphs>11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Tahoma</vt:lpstr>
      <vt:lpstr>ECDC AER</vt:lpstr>
      <vt:lpstr>Microsoft Word Document</vt:lpstr>
      <vt:lpstr>Microsoft Excel Worksheet</vt:lpstr>
      <vt:lpstr>Table 1. Distribution of confirmed reported anthrax cases, EU/EEA, 2010–2014       </vt:lpstr>
      <vt:lpstr>Table. Anthrax, surveillance systems overview, 2014</vt:lpstr>
    </vt:vector>
  </TitlesOfParts>
  <Company>ECDC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</dc:title>
  <dc:creator>Uwe Kreisel</dc:creator>
  <cp:lastModifiedBy>Uwe Kreisel</cp:lastModifiedBy>
  <cp:revision>58</cp:revision>
  <dcterms:created xsi:type="dcterms:W3CDTF">2016-03-01T14:26:22Z</dcterms:created>
  <dcterms:modified xsi:type="dcterms:W3CDTF">2017-01-16T15:01:50Z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0x0101009ED6E685E6AEE6408A423C7D2A1FF576</vt:lpwstr>
  </property>
  <property fmtid="{D5CDD505-2E9C-101B-9397-08002B2CF9AE}" pid="3" name="_dlc_DocIdItemGuid">
    <vt:lpwstr>502a115f-00ca-41ef-91fc-40c40894534d</vt:lpwstr>
  </property>
  <property fmtid="{D5CDD505-2E9C-101B-9397-08002B2CF9AE}" pid="4" name="_dlc_DocId">
    <vt:lpwstr>NMFWZX5DU2U3-789681588-2</vt:lpwstr>
  </property>
  <property fmtid="{D5CDD505-2E9C-101B-9397-08002B2CF9AE}" pid="5" name="_dlc_DocIdUrl">
    <vt:lpwstr>http://ecdcsp2010/en/healthtopics/anthrax/_layouts/DocIdRedir.aspx?ID=NMFWZX5DU2U3-789681588-2, NMFWZX5DU2U3-789681588-2</vt:lpwstr>
  </property>
  <property fmtid="{D5CDD505-2E9C-101B-9397-08002B2CF9AE}" pid="6" name="ECDC_Subject_does">
    <vt:lpwstr/>
  </property>
  <property fmtid="{D5CDD505-2E9C-101B-9397-08002B2CF9AE}" pid="7" name="Order">
    <vt:r8>200</vt:r8>
  </property>
  <property fmtid="{D5CDD505-2E9C-101B-9397-08002B2CF9AE}" pid="8" name="TaxKeyword">
    <vt:lpwstr/>
  </property>
  <property fmtid="{D5CDD505-2E9C-101B-9397-08002B2CF9AE}" pid="9" name="ECDC_Subject_does_Portal">
    <vt:lpwstr/>
  </property>
  <property fmtid="{D5CDD505-2E9C-101B-9397-08002B2CF9AE}" pid="11" name="ECDC_Target_audience">
    <vt:lpwstr/>
  </property>
  <property fmtid="{D5CDD505-2E9C-101B-9397-08002B2CF9AE}" pid="14" name="ECDCCountry">
    <vt:lpwstr/>
  </property>
  <property fmtid="{D5CDD505-2E9C-101B-9397-08002B2CF9AE}" pid="15" name="ECDC_Associated_images">
    <vt:lpwstr/>
  </property>
  <property fmtid="{D5CDD505-2E9C-101B-9397-08002B2CF9AE}" pid="16" name="xd_Signature">
    <vt:bool>false</vt:bool>
  </property>
  <property fmtid="{D5CDD505-2E9C-101B-9397-08002B2CF9AE}" pid="17" name="ECDC_Abstract">
    <vt:lpwstr/>
  </property>
  <property fmtid="{D5CDD505-2E9C-101B-9397-08002B2CF9AE}" pid="18" name="ECDC_Language">
    <vt:lpwstr/>
  </property>
  <property fmtid="{D5CDD505-2E9C-101B-9397-08002B2CF9AE}" pid="20" name="xd_ProgID">
    <vt:lpwstr/>
  </property>
  <property fmtid="{D5CDD505-2E9C-101B-9397-08002B2CF9AE}" pid="21" name="ECDC_Description">
    <vt:lpwstr/>
  </property>
  <property fmtid="{D5CDD505-2E9C-101B-9397-08002B2CF9AE}" pid="22" name="ECDC_Copyright">
    <vt:lpwstr/>
  </property>
  <property fmtid="{D5CDD505-2E9C-101B-9397-08002B2CF9AE}" pid="23" name="ECDCDocumentTypeName">
    <vt:lpwstr/>
  </property>
  <property fmtid="{D5CDD505-2E9C-101B-9397-08002B2CF9AE}" pid="25" name="ECDC_Location_code">
    <vt:lpwstr/>
  </property>
  <property fmtid="{D5CDD505-2E9C-101B-9397-08002B2CF9AE}" pid="26" name="ECDC_Subject_what_Portal">
    <vt:lpwstr/>
  </property>
  <property fmtid="{D5CDD505-2E9C-101B-9397-08002B2CF9AE}" pid="28" name="_SourceUrl">
    <vt:lpwstr/>
  </property>
  <property fmtid="{D5CDD505-2E9C-101B-9397-08002B2CF9AE}" pid="29" name="_SharedFileIndex">
    <vt:lpwstr/>
  </property>
  <property fmtid="{D5CDD505-2E9C-101B-9397-08002B2CF9AE}" pid="32" name="ECDC_IsPublic">
    <vt:bool>false</vt:bool>
  </property>
  <property fmtid="{D5CDD505-2E9C-101B-9397-08002B2CF9AE}" pid="33" name="ECDC_Location_type">
    <vt:lpwstr/>
  </property>
  <property fmtid="{D5CDD505-2E9C-101B-9397-08002B2CF9AE}" pid="34" name="ECDCSubjectWhat">
    <vt:lpwstr/>
  </property>
  <property fmtid="{D5CDD505-2E9C-101B-9397-08002B2CF9AE}" pid="35" name="TaxKeywordTaxHTField">
    <vt:lpwstr/>
  </property>
  <property fmtid="{D5CDD505-2E9C-101B-9397-08002B2CF9AE}" pid="36" name="ECDC_Publisher">
    <vt:lpwstr/>
  </property>
  <property fmtid="{D5CDD505-2E9C-101B-9397-08002B2CF9AE}" pid="37" name="TemplateUrl">
    <vt:lpwstr/>
  </property>
  <property fmtid="{D5CDD505-2E9C-101B-9397-08002B2CF9AE}" pid="38" name="ECDC_Subject_who">
    <vt:lpwstr/>
  </property>
  <property fmtid="{D5CDD505-2E9C-101B-9397-08002B2CF9AE}" pid="40" name="ECDC_Target_audience_Portal">
    <vt:lpwstr/>
  </property>
  <property fmtid="{D5CDD505-2E9C-101B-9397-08002B2CF9AE}" pid="41" name="ECDC_Subject_what">
    <vt:lpwstr/>
  </property>
  <property fmtid="{D5CDD505-2E9C-101B-9397-08002B2CF9AE}" pid="45" name="_dlc_DocIdPersistId">
    <vt:bool>false</vt:bool>
  </property>
  <property fmtid="{D5CDD505-2E9C-101B-9397-08002B2CF9AE}" pid="46" name="ECDC_Subject_who_Portal">
    <vt:lpwstr/>
  </property>
  <property fmtid="{D5CDD505-2E9C-101B-9397-08002B2CF9AE}" pid="48" name="ECDC_Type_of_document">
    <vt:lpwstr/>
  </property>
  <property fmtid="{D5CDD505-2E9C-101B-9397-08002B2CF9AE}" pid="52" name="ECDC_Links">
    <vt:lpwstr/>
  </property>
  <property fmtid="{D5CDD505-2E9C-101B-9397-08002B2CF9AE}" pid="54" name="ECDC_Language_code">
    <vt:lpwstr/>
  </property>
  <property fmtid="{D5CDD505-2E9C-101B-9397-08002B2CF9AE}" pid="55" name="ECDC_Subject_doesTaxHTField0">
    <vt:lpwstr/>
  </property>
  <property fmtid="{D5CDD505-2E9C-101B-9397-08002B2CF9AE}" pid="57" name="ECDC_Region">
    <vt:lpwstr/>
  </property>
  <property fmtid="{D5CDD505-2E9C-101B-9397-08002B2CF9AE}" pid="59" name="ECDC_LanguageTaxHTField0">
    <vt:lpwstr/>
  </property>
  <property fmtid="{D5CDD505-2E9C-101B-9397-08002B2CF9AE}" pid="60" name="ECDC_Subject_does_PortalTaxHTField0">
    <vt:lpwstr/>
  </property>
  <property fmtid="{D5CDD505-2E9C-101B-9397-08002B2CF9AE}" pid="61" name="ECDC_Contributor1">
    <vt:lpwstr/>
  </property>
  <property fmtid="{D5CDD505-2E9C-101B-9397-08002B2CF9AE}" pid="63" name="TaxCatchAll">
    <vt:lpwstr/>
  </property>
  <property fmtid="{D5CDD505-2E9C-101B-9397-08002B2CF9AE}" pid="64" name="ECDC_Subject_whoTaxHTField0">
    <vt:lpwstr/>
  </property>
  <property fmtid="{D5CDD505-2E9C-101B-9397-08002B2CF9AE}" pid="65" name="ECDC_Contributor">
    <vt:lpwstr/>
  </property>
  <property fmtid="{D5CDD505-2E9C-101B-9397-08002B2CF9AE}" pid="66" name="ECDC_DOI">
    <vt:lpwstr/>
  </property>
  <property fmtid="{D5CDD505-2E9C-101B-9397-08002B2CF9AE}" pid="67" name="ECDC_DocumentTypeName">
    <vt:lpwstr/>
  </property>
  <property fmtid="{D5CDD505-2E9C-101B-9397-08002B2CF9AE}" pid="68" name="ECDC_Subject_what_PortalTaxHTField0">
    <vt:lpwstr/>
  </property>
  <property fmtid="{D5CDD505-2E9C-101B-9397-08002B2CF9AE}" pid="69" name="ECDC_Subject_whatTaxHTField0">
    <vt:lpwstr/>
  </property>
  <property fmtid="{D5CDD505-2E9C-101B-9397-08002B2CF9AE}" pid="70" name="ECDC_Subject_who_PortalTaxHTField0">
    <vt:lpwstr/>
  </property>
  <property fmtid="{D5CDD505-2E9C-101B-9397-08002B2CF9AE}" pid="71" name="ECDC_Location_typeTaxHTField0">
    <vt:lpwstr/>
  </property>
  <property fmtid="{D5CDD505-2E9C-101B-9397-08002B2CF9AE}" pid="72" name="ECDC_LanguageLabel">
    <vt:lpwstr/>
  </property>
  <property fmtid="{D5CDD505-2E9C-101B-9397-08002B2CF9AE}" pid="74" name="ECDC_Target_audienceTaxHTField0">
    <vt:lpwstr/>
  </property>
  <property fmtid="{D5CDD505-2E9C-101B-9397-08002B2CF9AE}" pid="76" name="ECDC_Location_codeTaxHTField0">
    <vt:lpwstr/>
  </property>
  <property fmtid="{D5CDD505-2E9C-101B-9397-08002B2CF9AE}" pid="77" name="ECDC_Language_codeTaxHTField0">
    <vt:lpwstr/>
  </property>
  <property fmtid="{D5CDD505-2E9C-101B-9397-08002B2CF9AE}" pid="78" name="ECDC_Type_of_documentTaxHTField0">
    <vt:lpwstr/>
  </property>
  <property fmtid="{D5CDD505-2E9C-101B-9397-08002B2CF9AE}" pid="79" name="ECDC_Target_audience_PortalTaxHTField0">
    <vt:lpwstr/>
  </property>
  <property fmtid="{D5CDD505-2E9C-101B-9397-08002B2CF9AE}" pid="80" name="ECDC_TranslationOfID">
    <vt:lpwstr/>
  </property>
</Properties>
</file>