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5"/>
    <p:sldMasterId id="2147483653" r:id="rId6"/>
    <p:sldMasterId id="2147483654" r:id="rId7"/>
    <p:sldMasterId id="2147483655" r:id="rId8"/>
  </p:sldMasterIdLst>
  <p:notesMasterIdLst>
    <p:notesMasterId r:id="rId34"/>
  </p:notesMasterIdLst>
  <p:handoutMasterIdLst>
    <p:handoutMasterId r:id="rId35"/>
  </p:handoutMasterIdLst>
  <p:sldIdLst>
    <p:sldId id="287" r:id="rId9"/>
    <p:sldId id="336" r:id="rId10"/>
    <p:sldId id="330" r:id="rId11"/>
    <p:sldId id="324" r:id="rId12"/>
    <p:sldId id="329" r:id="rId13"/>
    <p:sldId id="331" r:id="rId14"/>
    <p:sldId id="325" r:id="rId15"/>
    <p:sldId id="262" r:id="rId16"/>
    <p:sldId id="332" r:id="rId17"/>
    <p:sldId id="290" r:id="rId18"/>
    <p:sldId id="289" r:id="rId19"/>
    <p:sldId id="272" r:id="rId20"/>
    <p:sldId id="323" r:id="rId21"/>
    <p:sldId id="275" r:id="rId22"/>
    <p:sldId id="274" r:id="rId23"/>
    <p:sldId id="295" r:id="rId24"/>
    <p:sldId id="293" r:id="rId25"/>
    <p:sldId id="318" r:id="rId26"/>
    <p:sldId id="333" r:id="rId27"/>
    <p:sldId id="320" r:id="rId28"/>
    <p:sldId id="334" r:id="rId29"/>
    <p:sldId id="279" r:id="rId30"/>
    <p:sldId id="335" r:id="rId31"/>
    <p:sldId id="282" r:id="rId32"/>
    <p:sldId id="298" r:id="rId33"/>
  </p:sldIdLst>
  <p:sldSz cx="9144000" cy="6858000" type="screen4x3"/>
  <p:notesSz cx="6810375" cy="9942513"/>
  <p:defaultTextStyle>
    <a:defPPr>
      <a:defRPr lang="de-DE"/>
    </a:defPPr>
    <a:lvl1pPr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4377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  <p15:guide id="5" pos="1519" userDrawn="1">
          <p15:clr>
            <a:srgbClr val="A4A3A4"/>
          </p15:clr>
        </p15:guide>
        <p15:guide id="6" pos="703" userDrawn="1">
          <p15:clr>
            <a:srgbClr val="A4A3A4"/>
          </p15:clr>
        </p15:guide>
        <p15:guide id="7" orient="horz" pos="23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Huitric" initials="EH" lastIdx="3" clrIdx="0"/>
  <p:cmAuthor id="1" name="Vahur Hollo" initials="VH" lastIdx="18" clrIdx="1"/>
  <p:cmAuthor id="2" name="Uwe Kreisel" initials="UK" lastIdx="1" clrIdx="2"/>
  <p:cmAuthor id="3" name="mvanderwerf" initials="m" lastIdx="10" clrIdx="3"/>
  <p:cmAuthor id="4" name="Marieke van der Werf" initials="MvdW" lastIdx="2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F21"/>
    <a:srgbClr val="6AB023"/>
    <a:srgbClr val="D2DB69"/>
    <a:srgbClr val="A4C537"/>
    <a:srgbClr val="69AE23"/>
    <a:srgbClr val="C0C0C0"/>
    <a:srgbClr val="C7C7C7"/>
    <a:srgbClr val="FDDD00"/>
    <a:srgbClr val="FFDD00"/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81013" autoAdjust="0"/>
  </p:normalViewPr>
  <p:slideViewPr>
    <p:cSldViewPr snapToObjects="1">
      <p:cViewPr varScale="1">
        <p:scale>
          <a:sx n="94" d="100"/>
          <a:sy n="94" d="100"/>
        </p:scale>
        <p:origin x="1842" y="90"/>
      </p:cViewPr>
      <p:guideLst>
        <p:guide orient="horz" pos="119"/>
        <p:guide pos="158"/>
        <p:guide pos="4377"/>
        <p:guide orient="horz" pos="527"/>
        <p:guide pos="1519"/>
        <p:guide pos="703"/>
        <p:guide orient="horz" pos="238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Surveillance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Surveillance2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Surveillance20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2016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85281188427599"/>
          <c:y val="3.0571583570826611E-2"/>
          <c:w val="0.7277346975149076"/>
          <c:h val="0.78267871410273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Graph_3_4!$A$4</c:f>
              <c:strCache>
                <c:ptCount val="1"/>
                <c:pt idx="0">
                  <c:v>TB cases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cat>
            <c:numRef>
              <c:f>Graph_3_4!$B$3:$K$3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Graph_3_4!$B$4:$K$4</c:f>
              <c:numCache>
                <c:formatCode>#,##0</c:formatCode>
                <c:ptCount val="10"/>
                <c:pt idx="0">
                  <c:v>88766</c:v>
                </c:pt>
                <c:pt idx="1">
                  <c:v>83932</c:v>
                </c:pt>
                <c:pt idx="2">
                  <c:v>80476</c:v>
                </c:pt>
                <c:pt idx="3">
                  <c:v>79646</c:v>
                </c:pt>
                <c:pt idx="4">
                  <c:v>76263</c:v>
                </c:pt>
                <c:pt idx="5">
                  <c:v>71578</c:v>
                </c:pt>
                <c:pt idx="6">
                  <c:v>69461</c:v>
                </c:pt>
                <c:pt idx="7">
                  <c:v>65848</c:v>
                </c:pt>
                <c:pt idx="8">
                  <c:v>61668</c:v>
                </c:pt>
                <c:pt idx="9">
                  <c:v>58008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2"/>
        <c:axId val="355737368"/>
        <c:axId val="355445880"/>
      </c:barChart>
      <c:lineChart>
        <c:grouping val="standard"/>
        <c:varyColors val="0"/>
        <c:ser>
          <c:idx val="1"/>
          <c:order val="1"/>
          <c:tx>
            <c:strRef>
              <c:f>Graph_3_4!$A$5</c:f>
              <c:strCache>
                <c:ptCount val="1"/>
                <c:pt idx="0">
                  <c:v>TB cases/100 000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Graph_3_4!$B$3:$K$3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Graph_3_4!$B$5:$K$5</c:f>
              <c:numCache>
                <c:formatCode>0.0</c:formatCode>
                <c:ptCount val="10"/>
                <c:pt idx="0">
                  <c:v>18.692257100700008</c:v>
                </c:pt>
                <c:pt idx="1">
                  <c:v>17.668343813431992</c:v>
                </c:pt>
                <c:pt idx="2">
                  <c:v>16.923794045480108</c:v>
                </c:pt>
                <c:pt idx="3">
                  <c:v>16.671061732909468</c:v>
                </c:pt>
                <c:pt idx="4">
                  <c:v>15.909438937106327</c:v>
                </c:pt>
                <c:pt idx="5">
                  <c:v>15.037511918317513</c:v>
                </c:pt>
                <c:pt idx="6">
                  <c:v>14.346388533139796</c:v>
                </c:pt>
                <c:pt idx="7">
                  <c:v>13.504748710797797</c:v>
                </c:pt>
                <c:pt idx="8">
                  <c:v>12.659725240112831</c:v>
                </c:pt>
                <c:pt idx="9">
                  <c:v>11.9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446648"/>
        <c:axId val="355446264"/>
      </c:lineChart>
      <c:catAx>
        <c:axId val="355737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 of reporting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445880"/>
        <c:crosses val="autoZero"/>
        <c:auto val="1"/>
        <c:lblAlgn val="ctr"/>
        <c:lblOffset val="100"/>
        <c:noMultiLvlLbl val="0"/>
      </c:catAx>
      <c:valAx>
        <c:axId val="355445880"/>
        <c:scaling>
          <c:orientation val="minMax"/>
          <c:max val="9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TB cases</a:t>
                </a:r>
              </a:p>
            </c:rich>
          </c:tx>
          <c:layout>
            <c:manualLayout>
              <c:xMode val="edge"/>
              <c:yMode val="edge"/>
              <c:x val="7.3323584304662865E-3"/>
              <c:y val="0.311473447474539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###\ ###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737368"/>
        <c:crosses val="autoZero"/>
        <c:crossBetween val="between"/>
        <c:majorUnit val="10000"/>
      </c:valAx>
      <c:valAx>
        <c:axId val="35544626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TB cases/100 000</a:t>
                </a:r>
              </a:p>
            </c:rich>
          </c:tx>
          <c:layout>
            <c:manualLayout>
              <c:xMode val="edge"/>
              <c:yMode val="edge"/>
              <c:x val="0.95871001629097041"/>
              <c:y val="0.21275261767816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446648"/>
        <c:crosses val="max"/>
        <c:crossBetween val="between"/>
      </c:valAx>
      <c:catAx>
        <c:axId val="355446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5446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731495394613304"/>
          <c:y val="4.0825428379664491E-2"/>
          <c:w val="0.40916029561918144"/>
          <c:h val="6.9819413196288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8801510109689"/>
          <c:y val="3.7641336763335496E-2"/>
          <c:w val="0.88711198489890308"/>
          <c:h val="0.77175113705266041"/>
        </c:manualLayout>
      </c:layout>
      <c:lineChart>
        <c:grouping val="standard"/>
        <c:varyColors val="0"/>
        <c:ser>
          <c:idx val="0"/>
          <c:order val="0"/>
          <c:tx>
            <c:strRef>
              <c:f>'Notif.Rate per year and age gr'!$B$2</c:f>
              <c:strCache>
                <c:ptCount val="1"/>
                <c:pt idx="0">
                  <c:v>0-4</c:v>
                </c:pt>
              </c:strCache>
            </c:strRef>
          </c:tx>
          <c:spPr>
            <a:ln w="38100" cap="rnd">
              <a:solidFill>
                <a:srgbClr val="6AAF23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gr'!$B$13:$B$22</c:f>
              <c:numCache>
                <c:formatCode>0.00</c:formatCode>
                <c:ptCount val="10"/>
                <c:pt idx="0" formatCode="0.0">
                  <c:v>6.0056779051420044</c:v>
                </c:pt>
                <c:pt idx="1">
                  <c:v>5.6854345561332407</c:v>
                </c:pt>
                <c:pt idx="2" formatCode="General">
                  <c:v>5.54</c:v>
                </c:pt>
                <c:pt idx="3" formatCode="General">
                  <c:v>5.62</c:v>
                </c:pt>
                <c:pt idx="4" formatCode="General">
                  <c:v>5.41</c:v>
                </c:pt>
                <c:pt idx="5" formatCode="General">
                  <c:v>4.8</c:v>
                </c:pt>
                <c:pt idx="6" formatCode="General">
                  <c:v>5.0199999999999996</c:v>
                </c:pt>
                <c:pt idx="7" formatCode="General">
                  <c:v>4.6399999999999997</c:v>
                </c:pt>
                <c:pt idx="8" formatCode="General">
                  <c:v>3.94</c:v>
                </c:pt>
                <c:pt idx="9" formatCode="General">
                  <c:v>3.71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'Notif.Rate per year and age gr'!$C$2</c:f>
              <c:strCache>
                <c:ptCount val="1"/>
                <c:pt idx="0">
                  <c:v>5-14</c:v>
                </c:pt>
              </c:strCache>
            </c:strRef>
          </c:tx>
          <c:spPr>
            <a:ln w="38100" cap="rnd">
              <a:solidFill>
                <a:srgbClr val="7CBDC1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gr'!$C$13:$C$22</c:f>
              <c:numCache>
                <c:formatCode>0.00</c:formatCode>
                <c:ptCount val="10"/>
                <c:pt idx="0" formatCode="0.0">
                  <c:v>3.8994996547854113</c:v>
                </c:pt>
                <c:pt idx="1">
                  <c:v>3.8844996373281595</c:v>
                </c:pt>
                <c:pt idx="2" formatCode="General">
                  <c:v>3.72</c:v>
                </c:pt>
                <c:pt idx="3" formatCode="General">
                  <c:v>3.77</c:v>
                </c:pt>
                <c:pt idx="4" formatCode="General">
                  <c:v>3.57</c:v>
                </c:pt>
                <c:pt idx="5" formatCode="General">
                  <c:v>3.53</c:v>
                </c:pt>
                <c:pt idx="6" formatCode="General">
                  <c:v>3.44</c:v>
                </c:pt>
                <c:pt idx="7" formatCode="General">
                  <c:v>3.05</c:v>
                </c:pt>
                <c:pt idx="8" formatCode="General">
                  <c:v>2.99</c:v>
                </c:pt>
                <c:pt idx="9" formatCode="General">
                  <c:v>2.87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'Notif.Rate per year and age gr'!$D$2</c:f>
              <c:strCache>
                <c:ptCount val="1"/>
                <c:pt idx="0">
                  <c:v>15-24</c:v>
                </c:pt>
              </c:strCache>
            </c:strRef>
          </c:tx>
          <c:spPr>
            <a:ln w="38100" cap="rnd">
              <a:solidFill>
                <a:srgbClr val="9A8C57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gr'!$D$13:$D$22</c:f>
              <c:numCache>
                <c:formatCode>0.00</c:formatCode>
                <c:ptCount val="10"/>
                <c:pt idx="0" formatCode="0.0">
                  <c:v>16.404863238651679</c:v>
                </c:pt>
                <c:pt idx="1">
                  <c:v>15.908558942071357</c:v>
                </c:pt>
                <c:pt idx="2" formatCode="General">
                  <c:v>15.06</c:v>
                </c:pt>
                <c:pt idx="3" formatCode="General">
                  <c:v>14.72</c:v>
                </c:pt>
                <c:pt idx="4" formatCode="General">
                  <c:v>14.82</c:v>
                </c:pt>
                <c:pt idx="5" formatCode="General">
                  <c:v>14.06</c:v>
                </c:pt>
                <c:pt idx="6" formatCode="General">
                  <c:v>13.49</c:v>
                </c:pt>
                <c:pt idx="7" formatCode="General">
                  <c:v>12.08</c:v>
                </c:pt>
                <c:pt idx="8" formatCode="General">
                  <c:v>11.83</c:v>
                </c:pt>
                <c:pt idx="9" formatCode="General">
                  <c:v>12.03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'Notif.Rate per year and age gr'!$E$2</c:f>
              <c:strCache>
                <c:ptCount val="1"/>
                <c:pt idx="0">
                  <c:v>25-44</c:v>
                </c:pt>
              </c:strCache>
            </c:strRef>
          </c:tx>
          <c:spPr>
            <a:ln w="38100" cap="rnd">
              <a:solidFill>
                <a:srgbClr val="0081B7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gr'!$E$13:$E$22</c:f>
              <c:numCache>
                <c:formatCode>0.00</c:formatCode>
                <c:ptCount val="10"/>
                <c:pt idx="0" formatCode="0.0">
                  <c:v>23.395418168926714</c:v>
                </c:pt>
                <c:pt idx="1">
                  <c:v>22.153224079041426</c:v>
                </c:pt>
                <c:pt idx="2" formatCode="General">
                  <c:v>20.88</c:v>
                </c:pt>
                <c:pt idx="3" formatCode="General">
                  <c:v>20.87</c:v>
                </c:pt>
                <c:pt idx="4" formatCode="General">
                  <c:v>19.55</c:v>
                </c:pt>
                <c:pt idx="5" formatCode="General">
                  <c:v>19.05</c:v>
                </c:pt>
                <c:pt idx="6" formatCode="General">
                  <c:v>18.03</c:v>
                </c:pt>
                <c:pt idx="7" formatCode="General">
                  <c:v>17.32</c:v>
                </c:pt>
                <c:pt idx="8" formatCode="General">
                  <c:v>16</c:v>
                </c:pt>
                <c:pt idx="9" formatCode="General">
                  <c:v>16.489999999999998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'Notif.Rate per year and age gr'!$F$2</c:f>
              <c:strCache>
                <c:ptCount val="1"/>
                <c:pt idx="0">
                  <c:v>45-64</c:v>
                </c:pt>
              </c:strCache>
            </c:strRef>
          </c:tx>
          <c:spPr>
            <a:ln w="38100" cap="rnd">
              <a:solidFill>
                <a:srgbClr val="BDCD00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gr'!$F$13:$F$22</c:f>
              <c:numCache>
                <c:formatCode>0.00</c:formatCode>
                <c:ptCount val="10"/>
                <c:pt idx="0" formatCode="0.0">
                  <c:v>21.756528139692705</c:v>
                </c:pt>
                <c:pt idx="1">
                  <c:v>20.52598883268471</c:v>
                </c:pt>
                <c:pt idx="2" formatCode="General">
                  <c:v>19.61</c:v>
                </c:pt>
                <c:pt idx="3" formatCode="General">
                  <c:v>19.53</c:v>
                </c:pt>
                <c:pt idx="4" formatCode="General">
                  <c:v>18.54</c:v>
                </c:pt>
                <c:pt idx="5" formatCode="General">
                  <c:v>17.149999999999999</c:v>
                </c:pt>
                <c:pt idx="6" formatCode="General">
                  <c:v>16.23</c:v>
                </c:pt>
                <c:pt idx="7" formatCode="General">
                  <c:v>15.17</c:v>
                </c:pt>
                <c:pt idx="8" formatCode="General">
                  <c:v>14.34</c:v>
                </c:pt>
                <c:pt idx="9" formatCode="General">
                  <c:v>14.81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'Notif.Rate per year and age gr'!$G$2</c:f>
              <c:strCache>
                <c:ptCount val="1"/>
                <c:pt idx="0">
                  <c:v>65+</c:v>
                </c:pt>
              </c:strCache>
            </c:strRef>
          </c:tx>
          <c:spPr>
            <a:ln w="38100" cap="rnd">
              <a:solidFill>
                <a:srgbClr val="9185AE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gr'!$A$13:$A$22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'Notif.Rate per year and age gr'!$G$13:$G$22</c:f>
              <c:numCache>
                <c:formatCode>0.00</c:formatCode>
                <c:ptCount val="10"/>
                <c:pt idx="0" formatCode="0.0">
                  <c:v>21.193875382172859</c:v>
                </c:pt>
                <c:pt idx="1">
                  <c:v>19.322290508782082</c:v>
                </c:pt>
                <c:pt idx="2" formatCode="General">
                  <c:v>17.899999999999999</c:v>
                </c:pt>
                <c:pt idx="3" formatCode="General">
                  <c:v>17.63</c:v>
                </c:pt>
                <c:pt idx="4" formatCode="General">
                  <c:v>16.95</c:v>
                </c:pt>
                <c:pt idx="5" formatCode="General">
                  <c:v>15.63</c:v>
                </c:pt>
                <c:pt idx="6" formatCode="General">
                  <c:v>15.21</c:v>
                </c:pt>
                <c:pt idx="7" formatCode="General">
                  <c:v>14.16</c:v>
                </c:pt>
                <c:pt idx="8" formatCode="General">
                  <c:v>13.02</c:v>
                </c:pt>
                <c:pt idx="9" formatCode="General">
                  <c:v>13.42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541312"/>
        <c:axId val="355447592"/>
      </c:lineChart>
      <c:catAx>
        <c:axId val="355541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/>
                  <a:t>Year of reporting</a:t>
                </a:r>
                <a:endParaRPr lang="en-GB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447592"/>
        <c:crosses val="autoZero"/>
        <c:auto val="1"/>
        <c:lblAlgn val="ctr"/>
        <c:lblOffset val="100"/>
        <c:noMultiLvlLbl val="0"/>
      </c:catAx>
      <c:valAx>
        <c:axId val="355447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>
                    <a:solidFill>
                      <a:schemeClr val="bg2">
                        <a:lumMod val="75000"/>
                      </a:schemeClr>
                    </a:solidFill>
                  </a:rPr>
                  <a:t>TB cases/100 000</a:t>
                </a:r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rgbClr val="BFBFB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54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32508946984629"/>
          <c:y val="8.4768420600325571E-3"/>
          <c:w val="0.63679974215974122"/>
          <c:h val="0.14815756019033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0517068984672"/>
          <c:y val="4.4870591701884614E-2"/>
          <c:w val="0.80805179057718013"/>
          <c:h val="0.74350320793234181"/>
        </c:manualLayout>
      </c:layout>
      <c:lineChart>
        <c:grouping val="standard"/>
        <c:varyColors val="0"/>
        <c:ser>
          <c:idx val="0"/>
          <c:order val="0"/>
          <c:tx>
            <c:strRef>
              <c:f>'GraphForOrig%'!$A$3</c:f>
              <c:strCache>
                <c:ptCount val="1"/>
                <c:pt idx="0">
                  <c:v>Foreign</c:v>
                </c:pt>
              </c:strCache>
            </c:strRef>
          </c:tx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'GraphForOrig%'!$B$2:$K$2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'GraphForOrig%'!$B$3:$K$3</c:f>
              <c:numCache>
                <c:formatCode>0.0</c:formatCode>
                <c:ptCount val="10"/>
                <c:pt idx="0">
                  <c:v>20.037691244034079</c:v>
                </c:pt>
                <c:pt idx="1">
                  <c:v>20.565003579686163</c:v>
                </c:pt>
                <c:pt idx="2">
                  <c:v>21.219009985836536</c:v>
                </c:pt>
                <c:pt idx="3">
                  <c:v>22.389214146318245</c:v>
                </c:pt>
                <c:pt idx="4">
                  <c:v>23.686139093494976</c:v>
                </c:pt>
                <c:pt idx="5">
                  <c:v>25.234036973908484</c:v>
                </c:pt>
                <c:pt idx="6">
                  <c:v>25.800882409361211</c:v>
                </c:pt>
                <c:pt idx="7">
                  <c:v>26.853167125670389</c:v>
                </c:pt>
                <c:pt idx="8">
                  <c:v>27.815059934280558</c:v>
                </c:pt>
                <c:pt idx="9">
                  <c:v>26.832505861260515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411848"/>
        <c:axId val="349411456"/>
      </c:lineChart>
      <c:lineChart>
        <c:grouping val="standard"/>
        <c:varyColors val="0"/>
        <c:ser>
          <c:idx val="1"/>
          <c:order val="1"/>
          <c:tx>
            <c:strRef>
              <c:f>'GraphForOrig%'!$A$4</c:f>
              <c:strCache>
                <c:ptCount val="1"/>
                <c:pt idx="0">
                  <c:v>Rate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'GraphForOrig%'!$B$2:$K$2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'GraphForOrig%'!$B$4:$K$4</c:f>
              <c:numCache>
                <c:formatCode>General</c:formatCode>
                <c:ptCount val="10"/>
                <c:pt idx="0">
                  <c:v>3.6</c:v>
                </c:pt>
                <c:pt idx="1">
                  <c:v>3.5</c:v>
                </c:pt>
                <c:pt idx="2">
                  <c:v>3.5</c:v>
                </c:pt>
                <c:pt idx="3">
                  <c:v>3.7</c:v>
                </c:pt>
                <c:pt idx="4">
                  <c:v>3.8</c:v>
                </c:pt>
                <c:pt idx="5">
                  <c:v>3.8</c:v>
                </c:pt>
                <c:pt idx="6">
                  <c:v>3.7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410672"/>
        <c:axId val="349411064"/>
      </c:lineChart>
      <c:catAx>
        <c:axId val="349411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reporting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11456"/>
        <c:crosses val="autoZero"/>
        <c:auto val="1"/>
        <c:lblAlgn val="ctr"/>
        <c:lblOffset val="100"/>
        <c:noMultiLvlLbl val="0"/>
      </c:catAx>
      <c:valAx>
        <c:axId val="3494114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dirty="0">
                    <a:solidFill>
                      <a:schemeClr val="accent5">
                        <a:lumMod val="50000"/>
                      </a:schemeClr>
                    </a:solidFill>
                  </a:rPr>
                  <a:t>Percentage</a:t>
                </a:r>
              </a:p>
            </c:rich>
          </c:tx>
          <c:layout>
            <c:manualLayout>
              <c:xMode val="edge"/>
              <c:yMode val="edge"/>
              <c:x val="1.6724674269908708E-2"/>
              <c:y val="0.194493386291439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11848"/>
        <c:crosses val="autoZero"/>
        <c:crossBetween val="between"/>
      </c:valAx>
      <c:valAx>
        <c:axId val="349411064"/>
        <c:scaling>
          <c:orientation val="minMax"/>
          <c:max val="1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accent6">
                        <a:lumMod val="75000"/>
                      </a:schemeClr>
                    </a:solidFill>
                  </a:rPr>
                  <a:t>Cases/100 000</a:t>
                </a:r>
              </a:p>
            </c:rich>
          </c:tx>
          <c:layout>
            <c:manualLayout>
              <c:xMode val="edge"/>
              <c:yMode val="edge"/>
              <c:x val="0.96569969237134556"/>
              <c:y val="0.274099318648761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0C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10672"/>
        <c:crosses val="max"/>
        <c:crossBetween val="between"/>
        <c:majorUnit val="2"/>
      </c:valAx>
      <c:catAx>
        <c:axId val="34941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94110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8625934495995"/>
          <c:y val="0.14307921919085503"/>
          <c:w val="0.87326832752602779"/>
          <c:h val="0.69415079336247643"/>
        </c:manualLayout>
      </c:layout>
      <c:lineChart>
        <c:grouping val="standard"/>
        <c:varyColors val="0"/>
        <c:ser>
          <c:idx val="0"/>
          <c:order val="0"/>
          <c:tx>
            <c:strRef>
              <c:f>GraphMDRrate!$A$3</c:f>
              <c:strCache>
                <c:ptCount val="1"/>
                <c:pt idx="0">
                  <c:v>MDRTB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GraphMDRrate!$B$2:$F$2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GraphMDRrate!$B$3:$F$3</c:f>
              <c:numCache>
                <c:formatCode>General</c:formatCode>
                <c:ptCount val="5"/>
                <c:pt idx="0">
                  <c:v>0.30663103984112033</c:v>
                </c:pt>
                <c:pt idx="1">
                  <c:v>0.30663103984112033</c:v>
                </c:pt>
                <c:pt idx="2">
                  <c:v>0.35682161349751584</c:v>
                </c:pt>
                <c:pt idx="3">
                  <c:v>0.29414926620920517</c:v>
                </c:pt>
                <c:pt idx="4">
                  <c:v>0.28519489859216068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409888"/>
        <c:axId val="349409496"/>
      </c:lineChart>
      <c:catAx>
        <c:axId val="349409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reporting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9496"/>
        <c:crosses val="autoZero"/>
        <c:auto val="1"/>
        <c:lblAlgn val="ctr"/>
        <c:lblOffset val="100"/>
        <c:noMultiLvlLbl val="0"/>
      </c:catAx>
      <c:valAx>
        <c:axId val="349409496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MDR TB cases/100 </a:t>
                </a:r>
                <a:r>
                  <a:rPr lang="en-US" sz="1600" dirty="0"/>
                  <a:t>000</a:t>
                </a:r>
              </a:p>
            </c:rich>
          </c:tx>
          <c:layout>
            <c:manualLayout>
              <c:xMode val="edge"/>
              <c:yMode val="edge"/>
              <c:x val="3.0492105365830234E-3"/>
              <c:y val="0.299913367885268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9888"/>
        <c:crosses val="autoZero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93800205774238"/>
          <c:y val="3.0454931715116242E-2"/>
          <c:w val="0.85188505624978872"/>
          <c:h val="0.860548677096190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'GraphTOM_All%'!$C$1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'GraphTOM_All%'!$B$2:$B$29</c:f>
              <c:strCache>
                <c:ptCount val="28"/>
                <c:pt idx="0">
                  <c:v>EU/EEA</c:v>
                </c:pt>
                <c:pt idx="1">
                  <c:v>Luxembourg</c:v>
                </c:pt>
                <c:pt idx="2">
                  <c:v>Croatia</c:v>
                </c:pt>
                <c:pt idx="3">
                  <c:v>Cyprus</c:v>
                </c:pt>
                <c:pt idx="4">
                  <c:v>Finland</c:v>
                </c:pt>
                <c:pt idx="5">
                  <c:v>Denmark</c:v>
                </c:pt>
                <c:pt idx="6">
                  <c:v>Ireland</c:v>
                </c:pt>
                <c:pt idx="7">
                  <c:v>Poland</c:v>
                </c:pt>
                <c:pt idx="8">
                  <c:v>Germany</c:v>
                </c:pt>
                <c:pt idx="9">
                  <c:v>Lithuania</c:v>
                </c:pt>
                <c:pt idx="10">
                  <c:v>Czech Republic</c:v>
                </c:pt>
                <c:pt idx="11">
                  <c:v>Austria</c:v>
                </c:pt>
                <c:pt idx="12">
                  <c:v>Estonia</c:v>
                </c:pt>
                <c:pt idx="13">
                  <c:v>Portugal</c:v>
                </c:pt>
                <c:pt idx="14">
                  <c:v>Hungary</c:v>
                </c:pt>
                <c:pt idx="15">
                  <c:v>Malta</c:v>
                </c:pt>
                <c:pt idx="16">
                  <c:v>Spain</c:v>
                </c:pt>
                <c:pt idx="17">
                  <c:v>Latvia</c:v>
                </c:pt>
                <c:pt idx="18">
                  <c:v>Slovenia</c:v>
                </c:pt>
                <c:pt idx="19">
                  <c:v>Belgium</c:v>
                </c:pt>
                <c:pt idx="20">
                  <c:v>Romania</c:v>
                </c:pt>
                <c:pt idx="21">
                  <c:v>United Kingdom</c:v>
                </c:pt>
                <c:pt idx="22">
                  <c:v>Bulgaria</c:v>
                </c:pt>
                <c:pt idx="23">
                  <c:v>Norway</c:v>
                </c:pt>
                <c:pt idx="24">
                  <c:v>Netherlands</c:v>
                </c:pt>
                <c:pt idx="25">
                  <c:v>Sweden</c:v>
                </c:pt>
                <c:pt idx="26">
                  <c:v>Iceland</c:v>
                </c:pt>
                <c:pt idx="27">
                  <c:v>Slovakia</c:v>
                </c:pt>
              </c:strCache>
            </c:strRef>
          </c:cat>
          <c:val>
            <c:numRef>
              <c:f>'GraphTOM_All%'!$C$2:$C$29</c:f>
              <c:numCache>
                <c:formatCode>0.00</c:formatCode>
                <c:ptCount val="28"/>
                <c:pt idx="0">
                  <c:v>73.962875295876415</c:v>
                </c:pt>
                <c:pt idx="1">
                  <c:v>0</c:v>
                </c:pt>
                <c:pt idx="2">
                  <c:v>43.29501915708812</c:v>
                </c:pt>
                <c:pt idx="3">
                  <c:v>48.780487804878049</c:v>
                </c:pt>
                <c:pt idx="4">
                  <c:v>51.648351648351657</c:v>
                </c:pt>
                <c:pt idx="5">
                  <c:v>57.584269662921351</c:v>
                </c:pt>
                <c:pt idx="6">
                  <c:v>58.51063829787234</c:v>
                </c:pt>
                <c:pt idx="7">
                  <c:v>58.648275862068964</c:v>
                </c:pt>
                <c:pt idx="8">
                  <c:v>65.825422551516553</c:v>
                </c:pt>
                <c:pt idx="9">
                  <c:v>66.158357771260995</c:v>
                </c:pt>
                <c:pt idx="10">
                  <c:v>69.416498993963785</c:v>
                </c:pt>
                <c:pt idx="11">
                  <c:v>70.570107858243446</c:v>
                </c:pt>
                <c:pt idx="12">
                  <c:v>70.731707317073173</c:v>
                </c:pt>
                <c:pt idx="13">
                  <c:v>72.908863920099876</c:v>
                </c:pt>
                <c:pt idx="14">
                  <c:v>73.205741626794264</c:v>
                </c:pt>
                <c:pt idx="15">
                  <c:v>74</c:v>
                </c:pt>
                <c:pt idx="16">
                  <c:v>75.017895490336443</c:v>
                </c:pt>
                <c:pt idx="17">
                  <c:v>76.106194690265482</c:v>
                </c:pt>
                <c:pt idx="18">
                  <c:v>77.142857142857153</c:v>
                </c:pt>
                <c:pt idx="19">
                  <c:v>77.154724818276222</c:v>
                </c:pt>
                <c:pt idx="20">
                  <c:v>79.457225017972675</c:v>
                </c:pt>
                <c:pt idx="21">
                  <c:v>80.401882233244308</c:v>
                </c:pt>
                <c:pt idx="22">
                  <c:v>84.161490683229815</c:v>
                </c:pt>
                <c:pt idx="23">
                  <c:v>86.284289276807982</c:v>
                </c:pt>
                <c:pt idx="24">
                  <c:v>86.611374407582943</c:v>
                </c:pt>
                <c:pt idx="25">
                  <c:v>88.106416275430348</c:v>
                </c:pt>
                <c:pt idx="26">
                  <c:v>90.909090909090907</c:v>
                </c:pt>
                <c:pt idx="27">
                  <c:v>92.768079800498754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49408712"/>
        <c:axId val="349408320"/>
      </c:barChart>
      <c:catAx>
        <c:axId val="349408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8320"/>
        <c:crosses val="autoZero"/>
        <c:auto val="1"/>
        <c:lblAlgn val="ctr"/>
        <c:lblOffset val="100"/>
        <c:noMultiLvlLbl val="0"/>
      </c:catAx>
      <c:valAx>
        <c:axId val="349408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dirty="0" smtClean="0"/>
                  <a:t>Treatment success (%)</a:t>
                </a:r>
                <a:endParaRPr lang="en-GB" sz="11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99345869107711"/>
          <c:y val="3.1291326053377581E-2"/>
          <c:w val="0.81229883608040554"/>
          <c:h val="0.870743080517935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'GraphTOM_NewRel%'!$B$1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rgbClr val="CAE2EE"/>
            </a:solidFill>
            <a:ln>
              <a:solidFill>
                <a:srgbClr val="CAE2EE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CAE2EE"/>
                </a:solidFill>
              </a:ln>
              <a:effectLst/>
            </c:spPr>
          </c:dPt>
          <c:cat>
            <c:strRef>
              <c:f>'GraphTOM_NewRel%'!$A$2:$A$27</c:f>
              <c:strCache>
                <c:ptCount val="26"/>
                <c:pt idx="0">
                  <c:v>EU/EEA</c:v>
                </c:pt>
                <c:pt idx="1">
                  <c:v>Cyprus</c:v>
                </c:pt>
                <c:pt idx="2">
                  <c:v>Finlande</c:v>
                </c:pt>
                <c:pt idx="3">
                  <c:v>Poland</c:v>
                </c:pt>
                <c:pt idx="4">
                  <c:v>Ireland</c:v>
                </c:pt>
                <c:pt idx="5">
                  <c:v>Denmark</c:v>
                </c:pt>
                <c:pt idx="6">
                  <c:v>Germany</c:v>
                </c:pt>
                <c:pt idx="7">
                  <c:v>Portugal</c:v>
                </c:pt>
                <c:pt idx="8">
                  <c:v>Czech Republic</c:v>
                </c:pt>
                <c:pt idx="9">
                  <c:v>Spain</c:v>
                </c:pt>
                <c:pt idx="10">
                  <c:v>Malta</c:v>
                </c:pt>
                <c:pt idx="11">
                  <c:v>Hungary</c:v>
                </c:pt>
                <c:pt idx="12">
                  <c:v>Austria</c:v>
                </c:pt>
                <c:pt idx="13">
                  <c:v>Lithuania</c:v>
                </c:pt>
                <c:pt idx="14">
                  <c:v>Belgium</c:v>
                </c:pt>
                <c:pt idx="15">
                  <c:v>Slovenia</c:v>
                </c:pt>
                <c:pt idx="16">
                  <c:v>United Kingdom</c:v>
                </c:pt>
                <c:pt idx="17">
                  <c:v>Latvia</c:v>
                </c:pt>
                <c:pt idx="18">
                  <c:v>Romania</c:v>
                </c:pt>
                <c:pt idx="19">
                  <c:v>Bulgaria</c:v>
                </c:pt>
                <c:pt idx="20">
                  <c:v>Netherlands</c:v>
                </c:pt>
                <c:pt idx="21">
                  <c:v>Norway</c:v>
                </c:pt>
                <c:pt idx="22">
                  <c:v>Sweden</c:v>
                </c:pt>
                <c:pt idx="23">
                  <c:v>Estonia</c:v>
                </c:pt>
                <c:pt idx="24">
                  <c:v>Slovakia</c:v>
                </c:pt>
                <c:pt idx="25">
                  <c:v>Iceland</c:v>
                </c:pt>
              </c:strCache>
            </c:strRef>
          </c:cat>
          <c:val>
            <c:numRef>
              <c:f>'GraphTOM_NewRel%'!$B$2:$B$27</c:f>
              <c:numCache>
                <c:formatCode>General</c:formatCode>
                <c:ptCount val="26"/>
                <c:pt idx="0">
                  <c:v>77.580926536150415</c:v>
                </c:pt>
                <c:pt idx="1">
                  <c:v>50</c:v>
                </c:pt>
                <c:pt idx="2">
                  <c:v>53.846153846153847</c:v>
                </c:pt>
                <c:pt idx="3">
                  <c:v>59.519725557461413</c:v>
                </c:pt>
                <c:pt idx="4">
                  <c:v>59.824046920821118</c:v>
                </c:pt>
                <c:pt idx="5">
                  <c:v>60.3125</c:v>
                </c:pt>
                <c:pt idx="6">
                  <c:v>69.333676357087725</c:v>
                </c:pt>
                <c:pt idx="7">
                  <c:v>74.075666380051587</c:v>
                </c:pt>
                <c:pt idx="8">
                  <c:v>75.235849056603783</c:v>
                </c:pt>
                <c:pt idx="9">
                  <c:v>75.463137996219288</c:v>
                </c:pt>
                <c:pt idx="10">
                  <c:v>75.510204081632651</c:v>
                </c:pt>
                <c:pt idx="11">
                  <c:v>75.924075924075936</c:v>
                </c:pt>
                <c:pt idx="12">
                  <c:v>76.460481099656349</c:v>
                </c:pt>
                <c:pt idx="13">
                  <c:v>79.525862068965509</c:v>
                </c:pt>
                <c:pt idx="14">
                  <c:v>80.66825775656325</c:v>
                </c:pt>
                <c:pt idx="15">
                  <c:v>82.307692307692307</c:v>
                </c:pt>
                <c:pt idx="16">
                  <c:v>83.312333753324936</c:v>
                </c:pt>
                <c:pt idx="17">
                  <c:v>84.045226130653262</c:v>
                </c:pt>
                <c:pt idx="18">
                  <c:v>85.182975338106601</c:v>
                </c:pt>
                <c:pt idx="19">
                  <c:v>85.376117832719629</c:v>
                </c:pt>
                <c:pt idx="20">
                  <c:v>89.689440993788821</c:v>
                </c:pt>
                <c:pt idx="21">
                  <c:v>90.028490028490026</c:v>
                </c:pt>
                <c:pt idx="22">
                  <c:v>90.524534686971236</c:v>
                </c:pt>
                <c:pt idx="23">
                  <c:v>92.488262910798127</c:v>
                </c:pt>
                <c:pt idx="24">
                  <c:v>93.670886075949369</c:v>
                </c:pt>
                <c:pt idx="2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9407536"/>
        <c:axId val="349407144"/>
      </c:barChart>
      <c:catAx>
        <c:axId val="349407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7144"/>
        <c:crosses val="autoZero"/>
        <c:auto val="1"/>
        <c:lblAlgn val="ctr"/>
        <c:lblOffset val="100"/>
        <c:noMultiLvlLbl val="0"/>
      </c:catAx>
      <c:valAx>
        <c:axId val="349407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dirty="0" smtClean="0"/>
                  <a:t>Treatment success (%)</a:t>
                </a:r>
              </a:p>
            </c:rich>
          </c:tx>
          <c:layout>
            <c:manualLayout>
              <c:xMode val="edge"/>
              <c:yMode val="edge"/>
              <c:x val="0.4742571427248824"/>
              <c:y val="0.944031084359802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0974594166879"/>
          <c:y val="3.265580795835913E-2"/>
          <c:w val="0.85530538375305587"/>
          <c:h val="0.823822082867807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'GraphTOMMDRTB%'!$B$1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'GraphTOMMDRTB%'!$A$2:$A$20</c:f>
              <c:strCache>
                <c:ptCount val="19"/>
                <c:pt idx="0">
                  <c:v>EU/EEA</c:v>
                </c:pt>
                <c:pt idx="1">
                  <c:v>Slovakia</c:v>
                </c:pt>
                <c:pt idx="2">
                  <c:v>Poland</c:v>
                </c:pt>
                <c:pt idx="3">
                  <c:v>Czech Republic</c:v>
                </c:pt>
                <c:pt idx="4">
                  <c:v>Romania</c:v>
                </c:pt>
                <c:pt idx="5">
                  <c:v>Norway</c:v>
                </c:pt>
                <c:pt idx="6">
                  <c:v>Lithuania</c:v>
                </c:pt>
                <c:pt idx="7">
                  <c:v>Hungary</c:v>
                </c:pt>
                <c:pt idx="8">
                  <c:v>Germany</c:v>
                </c:pt>
                <c:pt idx="9">
                  <c:v>Portugal</c:v>
                </c:pt>
                <c:pt idx="10">
                  <c:v>Austria</c:v>
                </c:pt>
                <c:pt idx="11">
                  <c:v>United Kingdom</c:v>
                </c:pt>
                <c:pt idx="12">
                  <c:v>Bulgaria</c:v>
                </c:pt>
                <c:pt idx="13">
                  <c:v>Latvia</c:v>
                </c:pt>
                <c:pt idx="14">
                  <c:v>Estonia</c:v>
                </c:pt>
                <c:pt idx="15">
                  <c:v>Belgium</c:v>
                </c:pt>
                <c:pt idx="16">
                  <c:v>Netherlands</c:v>
                </c:pt>
                <c:pt idx="17">
                  <c:v>Ireland</c:v>
                </c:pt>
                <c:pt idx="18">
                  <c:v>Sweden</c:v>
                </c:pt>
              </c:strCache>
            </c:strRef>
          </c:cat>
          <c:val>
            <c:numRef>
              <c:f>'GraphTOMMDRTB%'!$B$2:$B$20</c:f>
              <c:numCache>
                <c:formatCode>0.00</c:formatCode>
                <c:ptCount val="19"/>
                <c:pt idx="0">
                  <c:v>40.27210884353741</c:v>
                </c:pt>
                <c:pt idx="1">
                  <c:v>0</c:v>
                </c:pt>
                <c:pt idx="2">
                  <c:v>12.903225806451612</c:v>
                </c:pt>
                <c:pt idx="3">
                  <c:v>25</c:v>
                </c:pt>
                <c:pt idx="4">
                  <c:v>32.017543859649123</c:v>
                </c:pt>
                <c:pt idx="5">
                  <c:v>33.333333333333329</c:v>
                </c:pt>
                <c:pt idx="6">
                  <c:v>35.055350553505541</c:v>
                </c:pt>
                <c:pt idx="7">
                  <c:v>36.363636363636367</c:v>
                </c:pt>
                <c:pt idx="8">
                  <c:v>44.444444444444443</c:v>
                </c:pt>
                <c:pt idx="9">
                  <c:v>47.826086956521742</c:v>
                </c:pt>
                <c:pt idx="10">
                  <c:v>51.851851851851848</c:v>
                </c:pt>
                <c:pt idx="11">
                  <c:v>51.851851851851848</c:v>
                </c:pt>
                <c:pt idx="12">
                  <c:v>61.224489795918366</c:v>
                </c:pt>
                <c:pt idx="13">
                  <c:v>61.682242990654203</c:v>
                </c:pt>
                <c:pt idx="14">
                  <c:v>62.903225806451616</c:v>
                </c:pt>
                <c:pt idx="15">
                  <c:v>65</c:v>
                </c:pt>
                <c:pt idx="16">
                  <c:v>72.727272727272734</c:v>
                </c:pt>
                <c:pt idx="17">
                  <c:v>80</c:v>
                </c:pt>
                <c:pt idx="18">
                  <c:v>85.714285714285708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9406360"/>
        <c:axId val="349405968"/>
      </c:barChart>
      <c:catAx>
        <c:axId val="349406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5968"/>
        <c:crosses val="autoZero"/>
        <c:auto val="1"/>
        <c:lblAlgn val="ctr"/>
        <c:lblOffset val="100"/>
        <c:noMultiLvlLbl val="0"/>
      </c:catAx>
      <c:valAx>
        <c:axId val="349405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Treatment success (%)</a:t>
                </a:r>
              </a:p>
            </c:rich>
          </c:tx>
          <c:layout>
            <c:manualLayout>
              <c:xMode val="edge"/>
              <c:yMode val="edge"/>
              <c:x val="0.45340413816970998"/>
              <c:y val="0.93200720929609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6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7290150547191"/>
          <c:y val="3.2564258093186776E-2"/>
          <c:w val="0.88943831824157904"/>
          <c:h val="0.7388587647967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'GraphMDRTOM10-12'!$B$3</c:f>
              <c:strCache>
                <c:ptCount val="1"/>
                <c:pt idx="0">
                  <c:v>MDR TB cohort 2010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'GraphMDRTOM10-12'!$C$3:$G$3</c:f>
              <c:numCache>
                <c:formatCode>0.0</c:formatCode>
                <c:ptCount val="5"/>
                <c:pt idx="0">
                  <c:v>32.241630276564777</c:v>
                </c:pt>
                <c:pt idx="1">
                  <c:v>17.831149927219798</c:v>
                </c:pt>
                <c:pt idx="2">
                  <c:v>20.087336244541483</c:v>
                </c:pt>
                <c:pt idx="3">
                  <c:v>22.489082969432314</c:v>
                </c:pt>
                <c:pt idx="4">
                  <c:v>7.3508005822416305</c:v>
                </c:pt>
              </c:numCache>
            </c:numRef>
          </c:val>
        </c:ser>
        <c:ser>
          <c:idx val="1"/>
          <c:order val="1"/>
          <c:tx>
            <c:strRef>
              <c:f>'GraphMDRTOM10-12'!$B$4</c:f>
              <c:strCache>
                <c:ptCount val="1"/>
                <c:pt idx="0">
                  <c:v>MDR TB cohort 2011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'GraphMDRTOM10-12'!$C$4:$G$4</c:f>
              <c:numCache>
                <c:formatCode>0.0</c:formatCode>
                <c:ptCount val="5"/>
                <c:pt idx="0">
                  <c:v>38.023088023088022</c:v>
                </c:pt>
                <c:pt idx="1">
                  <c:v>16.955266955266957</c:v>
                </c:pt>
                <c:pt idx="2">
                  <c:v>16.378066378066379</c:v>
                </c:pt>
                <c:pt idx="3">
                  <c:v>21.861471861471863</c:v>
                </c:pt>
                <c:pt idx="4">
                  <c:v>6.7821067821067826</c:v>
                </c:pt>
              </c:numCache>
            </c:numRef>
          </c:val>
        </c:ser>
        <c:ser>
          <c:idx val="2"/>
          <c:order val="2"/>
          <c:tx>
            <c:strRef>
              <c:f>'GraphMDRTOM10-12'!$B$5</c:f>
              <c:strCache>
                <c:ptCount val="1"/>
                <c:pt idx="0">
                  <c:v>MDR TB cohort 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'GraphMDRTOM10-12'!$C$5:$G$5</c:f>
              <c:numCache>
                <c:formatCode>0.0</c:formatCode>
                <c:ptCount val="5"/>
                <c:pt idx="0">
                  <c:v>40.27210884353741</c:v>
                </c:pt>
                <c:pt idx="1">
                  <c:v>18.435374149659864</c:v>
                </c:pt>
                <c:pt idx="2">
                  <c:v>15.238095238095239</c:v>
                </c:pt>
                <c:pt idx="3">
                  <c:v>20.952380952380953</c:v>
                </c:pt>
                <c:pt idx="4">
                  <c:v>5.1020408163265305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9405184"/>
        <c:axId val="349404792"/>
      </c:barChart>
      <c:catAx>
        <c:axId val="34940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4792"/>
        <c:crosses val="autoZero"/>
        <c:auto val="1"/>
        <c:lblAlgn val="ctr"/>
        <c:lblOffset val="100"/>
        <c:noMultiLvlLbl val="0"/>
      </c:catAx>
      <c:valAx>
        <c:axId val="349404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/>
                  <a:t>Percentage</a:t>
                </a:r>
                <a:endParaRPr lang="en-GB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051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36760994114664"/>
          <c:y val="0.19588421469015532"/>
          <c:w val="0.75867822158028242"/>
          <c:h val="0.23954724850753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491146788932"/>
          <c:y val="3.4403792848431959E-2"/>
          <c:w val="0.88224693011228483"/>
          <c:h val="0.792869273165799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GraphXDRTB_TOM!$B$1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GraphXDRTB_TOM!$A$2:$A$13</c:f>
              <c:strCache>
                <c:ptCount val="12"/>
                <c:pt idx="0">
                  <c:v>EU/EEA</c:v>
                </c:pt>
                <c:pt idx="1">
                  <c:v>Czech Republic</c:v>
                </c:pt>
                <c:pt idx="2">
                  <c:v>Poland</c:v>
                </c:pt>
                <c:pt idx="3">
                  <c:v>Romania</c:v>
                </c:pt>
                <c:pt idx="4">
                  <c:v>Lithuania</c:v>
                </c:pt>
                <c:pt idx="5">
                  <c:v>Estonia</c:v>
                </c:pt>
                <c:pt idx="6">
                  <c:v>United Kingdom</c:v>
                </c:pt>
                <c:pt idx="7">
                  <c:v>Austria</c:v>
                </c:pt>
                <c:pt idx="8">
                  <c:v>Latvia</c:v>
                </c:pt>
                <c:pt idx="9">
                  <c:v>Portugal</c:v>
                </c:pt>
                <c:pt idx="10">
                  <c:v>Belgium </c:v>
                </c:pt>
                <c:pt idx="11">
                  <c:v>Germany</c:v>
                </c:pt>
              </c:strCache>
            </c:strRef>
          </c:cat>
          <c:val>
            <c:numRef>
              <c:f>GraphXDRTB_TOM!$B$2:$B$13</c:f>
              <c:numCache>
                <c:formatCode>General</c:formatCode>
                <c:ptCount val="12"/>
                <c:pt idx="0">
                  <c:v>33.802816901408448</c:v>
                </c:pt>
                <c:pt idx="1">
                  <c:v>0</c:v>
                </c:pt>
                <c:pt idx="2">
                  <c:v>0</c:v>
                </c:pt>
                <c:pt idx="3">
                  <c:v>17.647058823529399</c:v>
                </c:pt>
                <c:pt idx="4">
                  <c:v>21.1538461538461</c:v>
                </c:pt>
                <c:pt idx="5">
                  <c:v>40</c:v>
                </c:pt>
                <c:pt idx="6">
                  <c:v>50</c:v>
                </c:pt>
                <c:pt idx="7">
                  <c:v>57.142857142857103</c:v>
                </c:pt>
                <c:pt idx="8">
                  <c:v>58.3333333333333</c:v>
                </c:pt>
                <c:pt idx="9">
                  <c:v>77.7777777777777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9415768"/>
        <c:axId val="349414200"/>
      </c:barChart>
      <c:catAx>
        <c:axId val="349415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14200"/>
        <c:crosses val="autoZero"/>
        <c:auto val="1"/>
        <c:lblAlgn val="ctr"/>
        <c:lblOffset val="100"/>
        <c:noMultiLvlLbl val="0"/>
      </c:catAx>
      <c:valAx>
        <c:axId val="349414200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 smtClean="0"/>
                  <a:t>Treatment success (%)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41576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67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6275" y="571500"/>
            <a:ext cx="3381375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6215" y="3455714"/>
            <a:ext cx="5448300" cy="574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74248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85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844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2545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229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21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594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38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4399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89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06650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86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20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93186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324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5017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085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46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29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22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78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21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62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resentation_Template_Titl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423150" y="504825"/>
            <a:ext cx="12636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598863"/>
            <a:ext cx="8456613" cy="514350"/>
          </a:xfrm>
        </p:spPr>
        <p:txBody>
          <a:bodyPr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318000"/>
            <a:ext cx="8456613" cy="1006475"/>
          </a:xfrm>
        </p:spPr>
        <p:txBody>
          <a:bodyPr/>
          <a:lstStyle>
            <a:lvl1pPr marL="0" indent="0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AA621-6E75-4722-9A21-D22FD85503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0EA1-99FB-48C4-84F7-3410000C65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F87CB-E11B-4A3C-A436-1F7103AB2A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404C-CFD7-4355-8320-1479A673717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95EF-20A4-45CE-880E-4C72CBE7E9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65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0023-451F-47FA-B4C7-850B50B2AE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6294C-9E2E-499E-A0C3-4A62AB02A4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FBB3C-08C3-46B1-B4C1-0A2D8B8199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58678-8918-4C57-8B27-35F17E3C38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D596-E07E-488A-A827-87A7BF2E22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9212A-0374-43C8-8E52-443BD9804C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88E7-F6BB-412A-89C2-E1956E424C9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79E8D-9884-4047-B4AE-E383FADD547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79500"/>
            <a:ext cx="4186238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079500"/>
            <a:ext cx="418782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7EF1-8873-45DD-A09C-4BEC164401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80F2-4D08-47D1-AFDA-D64CD83340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AC998-0FA1-4A79-B663-3B0A508BA1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B27-31CE-4556-9CB1-E7FC484C1C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B294-5C9F-47D1-9C46-1541B7B6D8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79500"/>
            <a:ext cx="4186238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079500"/>
            <a:ext cx="418782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9A27-53A9-4DB1-8C2A-262A731877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54B8-0FC3-4D0A-8E66-7A66442187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20129-7646-4F8D-9F19-64DDBFB21EA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A601D-1BE4-4CB6-88AA-36E718AE74C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resentation_Template_Innerpage_new"/>
          <p:cNvPicPr>
            <a:picLocks noChangeAspect="1" noChangeArrowheads="1"/>
          </p:cNvPicPr>
          <p:nvPr/>
        </p:nvPicPr>
        <p:blipFill>
          <a:blip r:embed="rId12" cstate="print"/>
          <a:srcRect t="45416"/>
          <a:stretch>
            <a:fillRect/>
          </a:stretch>
        </p:blipFill>
        <p:spPr bwMode="auto">
          <a:xfrm>
            <a:off x="0" y="3114675"/>
            <a:ext cx="9144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"/>
          <p:cNvPicPr>
            <a:picLocks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802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6C5177-E516-4F3E-AC48-317D9932C85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44" r:id="rId7"/>
    <p:sldLayoutId id="2147483705" r:id="rId8"/>
    <p:sldLayoutId id="2147483706" r:id="rId9"/>
    <p:sldLayoutId id="214748370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tx1"/>
          </a:solidFill>
          <a:latin typeface="+mn-lt"/>
        </a:defRPr>
      </a:lvl2pPr>
      <a:lvl3pPr marL="1150938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resentation_Template_Section_new"/>
          <p:cNvPicPr>
            <a:picLocks noChangeAspect="1" noChangeArrowheads="1"/>
          </p:cNvPicPr>
          <p:nvPr/>
        </p:nvPicPr>
        <p:blipFill>
          <a:blip r:embed="rId6" cstate="print"/>
          <a:srcRect t="46065"/>
          <a:stretch>
            <a:fillRect/>
          </a:stretch>
        </p:blipFill>
        <p:spPr bwMode="auto">
          <a:xfrm>
            <a:off x="0" y="31702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8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4318000"/>
            <a:ext cx="84566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3598863"/>
            <a:ext cx="8456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D3EEB2D-B48E-4BCF-8E9D-6F0861B602D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03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38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Presentation_Template_Innerpage_new"/>
          <p:cNvPicPr>
            <a:picLocks noChangeAspect="1" noChangeArrowheads="1"/>
          </p:cNvPicPr>
          <p:nvPr/>
        </p:nvPicPr>
        <p:blipFill>
          <a:blip r:embed="rId7" cstate="print"/>
          <a:srcRect t="92126"/>
          <a:stretch>
            <a:fillRect/>
          </a:stretch>
        </p:blipFill>
        <p:spPr bwMode="auto">
          <a:xfrm>
            <a:off x="0" y="6326188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4270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1FD131-19F7-4D8E-A436-87BF9180A5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2" r:id="rId2"/>
    <p:sldLayoutId id="2147483723" r:id="rId3"/>
    <p:sldLayoutId id="2147483726" r:id="rId4"/>
    <p:sldLayoutId id="214748372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0" fontAlgn="base" hangingPunct="0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509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_Template_Innerpage_new"/>
          <p:cNvPicPr>
            <a:picLocks noChangeAspect="1" noChangeArrowheads="1"/>
          </p:cNvPicPr>
          <p:nvPr/>
        </p:nvPicPr>
        <p:blipFill>
          <a:blip r:embed="rId9" cstate="print"/>
          <a:srcRect t="92126"/>
          <a:stretch>
            <a:fillRect/>
          </a:stretch>
        </p:blipFill>
        <p:spPr bwMode="auto">
          <a:xfrm>
            <a:off x="0" y="6326188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396288" y="149225"/>
            <a:ext cx="6191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53388" y="6507163"/>
            <a:ext cx="9144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2F162A-AEAF-4052-9125-99645D63F15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4101" name="Picture 5" descr="Presentation_Template_Innerpage_new"/>
          <p:cNvPicPr>
            <a:picLocks noChangeAspect="1" noChangeArrowheads="1"/>
          </p:cNvPicPr>
          <p:nvPr/>
        </p:nvPicPr>
        <p:blipFill>
          <a:blip r:embed="rId9" cstate="print"/>
          <a:srcRect t="45416"/>
          <a:stretch>
            <a:fillRect/>
          </a:stretch>
        </p:blipFill>
        <p:spPr bwMode="auto">
          <a:xfrm>
            <a:off x="0" y="3114675"/>
            <a:ext cx="9144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0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51914" name="Rectangle 10"/>
          <p:cNvSpPr>
            <a:spLocks noChangeArrowheads="1"/>
          </p:cNvSpPr>
          <p:nvPr/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 eaLnBrk="0" hangingPunct="0">
              <a:lnSpc>
                <a:spcPct val="100000"/>
              </a:lnSpc>
              <a:defRPr/>
            </a:pPr>
            <a:fld id="{E7C5253D-70C6-4136-9BD3-673C86F08BDF}" type="slidenum">
              <a:rPr lang="en-GB" sz="1200">
                <a:solidFill>
                  <a:schemeClr val="bg1"/>
                </a:solidFill>
              </a:rPr>
              <a:pPr algn="r" eaLnBrk="0" hangingPunct="0">
                <a:lnSpc>
                  <a:spcPct val="100000"/>
                </a:lnSpc>
                <a:defRPr/>
              </a:p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0" fontAlgn="base" hangingPunct="0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509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/>
              <a:t>World Tuberculosis Day 2016</a:t>
            </a:r>
            <a:endParaRPr lang="en-GB" sz="2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23851" y="4318000"/>
            <a:ext cx="7920557" cy="1006475"/>
          </a:xfrm>
        </p:spPr>
        <p:txBody>
          <a:bodyPr/>
          <a:lstStyle/>
          <a:p>
            <a:r>
              <a:rPr lang="en-US" sz="2800" dirty="0" smtClean="0"/>
              <a:t>TB </a:t>
            </a:r>
            <a:r>
              <a:rPr lang="en-US" sz="2800" dirty="0"/>
              <a:t>situation in </a:t>
            </a:r>
            <a:r>
              <a:rPr lang="en-US" sz="2800" dirty="0" smtClean="0"/>
              <a:t>the EU/EEA, in 2014</a:t>
            </a:r>
            <a:endParaRPr lang="en-GB" sz="2800" dirty="0"/>
          </a:p>
          <a:p>
            <a:r>
              <a:rPr lang="en-US" sz="2000" b="0" dirty="0" smtClean="0"/>
              <a:t>Findings </a:t>
            </a:r>
            <a:r>
              <a:rPr lang="en-US" sz="2000" b="0" dirty="0"/>
              <a:t>from the joint TB surveillance and monitoring report by </a:t>
            </a:r>
            <a:r>
              <a:rPr lang="en-US" sz="2000" b="0" dirty="0" smtClean="0"/>
              <a:t>ECDC </a:t>
            </a:r>
            <a:r>
              <a:rPr lang="en-US" sz="2000" b="0" dirty="0"/>
              <a:t>and </a:t>
            </a:r>
            <a:r>
              <a:rPr lang="en-US" sz="2000" b="0" dirty="0" smtClean="0"/>
              <a:t>WHO </a:t>
            </a:r>
            <a:r>
              <a:rPr lang="en-US" sz="2000" b="0" dirty="0"/>
              <a:t>Regional Office for Europe </a:t>
            </a:r>
          </a:p>
          <a:p>
            <a:endParaRPr lang="en-GB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50" y="5652000"/>
            <a:ext cx="8456613" cy="9985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Aft>
                <a:spcPct val="300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ECDC TB Team</a:t>
            </a:r>
            <a:r>
              <a:rPr lang="en-GB" sz="1800" dirty="0">
                <a:solidFill>
                  <a:schemeClr val="bg1"/>
                </a:solidFill>
              </a:rPr>
              <a:t/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European Centre for Disease Prevention and Control</a:t>
            </a:r>
          </a:p>
          <a:p>
            <a:pPr eaLnBrk="0" hangingPunct="0">
              <a:spcAft>
                <a:spcPct val="30000"/>
              </a:spcAft>
            </a:pPr>
            <a:r>
              <a:rPr lang="en-GB" sz="1800" dirty="0">
                <a:solidFill>
                  <a:schemeClr val="bg1"/>
                </a:solidFill>
              </a:rPr>
              <a:t>Stockholm, </a:t>
            </a:r>
            <a:r>
              <a:rPr lang="en-GB" sz="1800" dirty="0" smtClean="0">
                <a:solidFill>
                  <a:schemeClr val="bg1"/>
                </a:solidFill>
              </a:rPr>
              <a:t>24 March 2016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2000" y="144000"/>
            <a:ext cx="759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dirty="0" smtClean="0"/>
              <a:t>Notified TB cases in persons of foreign origin, EU/EEA, 2005 </a:t>
            </a:r>
            <a:r>
              <a:rPr lang="en-US" dirty="0"/>
              <a:t>–</a:t>
            </a:r>
            <a:r>
              <a:rPr lang="en-GB" dirty="0" smtClean="0"/>
              <a:t> 2014</a:t>
            </a: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932040" y="6466913"/>
            <a:ext cx="3721993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* Slight </a:t>
            </a:r>
            <a:r>
              <a:rPr lang="en-GB" sz="1050" spc="-30" dirty="0" smtClean="0">
                <a:solidFill>
                  <a:schemeClr val="bg1"/>
                </a:solidFill>
              </a:rPr>
              <a:t>decrease in the proportion of cases in persons of foreign-origin </a:t>
            </a:r>
            <a:r>
              <a:rPr lang="en-GB" sz="1050" spc="-30" dirty="0">
                <a:solidFill>
                  <a:schemeClr val="bg1"/>
                </a:solidFill>
              </a:rPr>
              <a:t>in </a:t>
            </a:r>
            <a:r>
              <a:rPr lang="en-GB" sz="1050" spc="-30" dirty="0" smtClean="0">
                <a:solidFill>
                  <a:schemeClr val="bg1"/>
                </a:solidFill>
              </a:rPr>
              <a:t>2014, probably </a:t>
            </a:r>
            <a:r>
              <a:rPr lang="en-GB" sz="1050" spc="-30" dirty="0">
                <a:solidFill>
                  <a:schemeClr val="bg1"/>
                </a:solidFill>
              </a:rPr>
              <a:t>due to missing data from Italy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878157"/>
              </p:ext>
            </p:extLst>
          </p:nvPr>
        </p:nvGraphicFramePr>
        <p:xfrm>
          <a:off x="319898" y="2448778"/>
          <a:ext cx="8352928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0" name="Content Placeholder 153"/>
          <p:cNvSpPr txBox="1">
            <a:spLocks/>
          </p:cNvSpPr>
          <p:nvPr/>
        </p:nvSpPr>
        <p:spPr>
          <a:xfrm>
            <a:off x="250824" y="1008000"/>
            <a:ext cx="6697663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/>
              <a:t>Percentage of </a:t>
            </a:r>
            <a:r>
              <a:rPr lang="en-GB" sz="1800" dirty="0" smtClean="0"/>
              <a:t>cases in persons of foreign origin increased from </a:t>
            </a:r>
            <a:r>
              <a:rPr lang="en-GB" sz="1800" b="1" dirty="0"/>
              <a:t>19%</a:t>
            </a:r>
            <a:r>
              <a:rPr lang="en-GB" sz="1800" dirty="0"/>
              <a:t> in 2005 to </a:t>
            </a:r>
            <a:r>
              <a:rPr lang="en-GB" sz="1800" b="1" dirty="0"/>
              <a:t>27%</a:t>
            </a:r>
            <a:r>
              <a:rPr lang="en-GB" sz="1800" dirty="0"/>
              <a:t> in </a:t>
            </a:r>
            <a:r>
              <a:rPr lang="en-GB" sz="1800" dirty="0" smtClean="0"/>
              <a:t>2014. </a:t>
            </a:r>
            <a:endParaRPr lang="en-GB" sz="1800" dirty="0"/>
          </a:p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/>
              <a:t>Rate per 100 000 </a:t>
            </a:r>
            <a:r>
              <a:rPr lang="en-GB" sz="1800" dirty="0" smtClean="0"/>
              <a:t>total population stable* </a:t>
            </a:r>
            <a:r>
              <a:rPr lang="en-GB" sz="1800" dirty="0"/>
              <a:t>between </a:t>
            </a:r>
            <a:r>
              <a:rPr lang="en-GB" sz="1800" b="1" dirty="0"/>
              <a:t>3.4</a:t>
            </a:r>
            <a:r>
              <a:rPr lang="en-GB" sz="1800" dirty="0"/>
              <a:t> and </a:t>
            </a:r>
            <a:r>
              <a:rPr lang="en-GB" sz="1800" b="1" dirty="0" smtClean="0"/>
              <a:t>3.8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208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822325"/>
          </a:xfrm>
        </p:spPr>
        <p:txBody>
          <a:bodyPr/>
          <a:lstStyle/>
          <a:p>
            <a:r>
              <a:rPr lang="en-GB" dirty="0" smtClean="0"/>
              <a:t>Notified </a:t>
            </a:r>
            <a:r>
              <a:rPr lang="en-GB" dirty="0" err="1" smtClean="0"/>
              <a:t>extrapulmonary</a:t>
            </a:r>
            <a:r>
              <a:rPr lang="en-US" dirty="0" smtClean="0"/>
              <a:t> TB cases,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63472" y="4359039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7CBD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10 to 19.9%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63472" y="5355021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9185A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≥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30%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63472" y="3861048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6AB02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0 to 9.9%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263472" y="4857030"/>
            <a:ext cx="2160000" cy="396000"/>
          </a:xfrm>
          <a:prstGeom prst="wedgeRectCallout">
            <a:avLst>
              <a:gd name="adj1" fmla="val -38356"/>
              <a:gd name="adj2" fmla="val 21136"/>
            </a:avLst>
          </a:prstGeom>
          <a:solidFill>
            <a:srgbClr val="9D8C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20 to 29.9%</a:t>
            </a: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263474" y="5853010"/>
            <a:ext cx="2160000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7C7C7"/>
          </a:solidFill>
          <a:ln w="952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reporting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7" name="Content Placeholder 153"/>
          <p:cNvSpPr txBox="1">
            <a:spLocks/>
          </p:cNvSpPr>
          <p:nvPr/>
        </p:nvSpPr>
        <p:spPr>
          <a:xfrm>
            <a:off x="263472" y="1068314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b="1" dirty="0" smtClean="0"/>
              <a:t>21.8</a:t>
            </a:r>
            <a:r>
              <a:rPr lang="en-GB" sz="1800" b="1" dirty="0"/>
              <a:t>%</a:t>
            </a:r>
            <a:r>
              <a:rPr lang="en-GB" sz="1800" dirty="0"/>
              <a:t> of TB </a:t>
            </a:r>
            <a:r>
              <a:rPr lang="en-GB" sz="1800" dirty="0" smtClean="0"/>
              <a:t>cases were </a:t>
            </a:r>
            <a:r>
              <a:rPr lang="en-GB" sz="1800" dirty="0" err="1" smtClean="0"/>
              <a:t>extrapulmonary</a:t>
            </a:r>
            <a:r>
              <a:rPr lang="en-GB" sz="1800" dirty="0" smtClean="0"/>
              <a:t> TB </a:t>
            </a:r>
            <a:r>
              <a:rPr lang="en-GB" sz="1800" dirty="0"/>
              <a:t>(range 3.2–46.0%)</a:t>
            </a:r>
          </a:p>
        </p:txBody>
      </p:sp>
    </p:spTree>
    <p:extLst>
      <p:ext uri="{BB962C8B-B14F-4D97-AF65-F5344CB8AC3E}">
        <p14:creationId xmlns:p14="http://schemas.microsoft.com/office/powerpoint/2010/main" val="32205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925238" cy="822325"/>
          </a:xfrm>
        </p:spPr>
        <p:txBody>
          <a:bodyPr/>
          <a:lstStyle/>
          <a:p>
            <a:r>
              <a:rPr lang="en-US" dirty="0" smtClean="0"/>
              <a:t>Multidrug-resistant TB, EU/EEA, 2014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51520" y="4345168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/>
              <a:t>2 to 4.9%</a:t>
            </a:r>
            <a:endParaRPr kumimoji="0" lang="en-GB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51520" y="5341148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B0F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10%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51520" y="3847178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/>
              <a:t>1 to 1.9%</a:t>
            </a:r>
            <a:endParaRPr kumimoji="0" lang="en-GB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251520" y="4843158"/>
            <a:ext cx="2160000" cy="396000"/>
          </a:xfrm>
          <a:prstGeom prst="wedgeRectCallout">
            <a:avLst>
              <a:gd name="adj1" fmla="val -38356"/>
              <a:gd name="adj2" fmla="val 21136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5 to 9.9%</a:t>
            </a: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251521" y="3349188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F1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/>
              <a:t>&lt; 1%</a:t>
            </a:r>
            <a:endParaRPr kumimoji="0" lang="en-GB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251521" y="5839140"/>
            <a:ext cx="2160000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reporting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83968" y="6547975"/>
            <a:ext cx="4597576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* DST – drug susceptibility results reported </a:t>
            </a:r>
            <a:r>
              <a:rPr lang="en-GB" sz="1050" spc="-30" dirty="0" smtClean="0">
                <a:solidFill>
                  <a:schemeClr val="bg1"/>
                </a:solidFill>
              </a:rPr>
              <a:t>for at </a:t>
            </a:r>
            <a:r>
              <a:rPr lang="en-GB" sz="1050" spc="-30" dirty="0">
                <a:solidFill>
                  <a:schemeClr val="bg1"/>
                </a:solidFill>
              </a:rPr>
              <a:t>least  isoniazid and rifampicin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22" name="Content Placeholder 153"/>
          <p:cNvSpPr txBox="1">
            <a:spLocks/>
          </p:cNvSpPr>
          <p:nvPr/>
        </p:nvSpPr>
        <p:spPr>
          <a:xfrm>
            <a:off x="250825" y="864000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>
              <a:lnSpc>
                <a:spcPct val="100000"/>
              </a:lnSpc>
            </a:pPr>
            <a:r>
              <a:rPr lang="en-GB" sz="1800" dirty="0"/>
              <a:t> </a:t>
            </a:r>
            <a:r>
              <a:rPr lang="en-GB" sz="1800" b="1" dirty="0"/>
              <a:t>4.0% </a:t>
            </a:r>
            <a:r>
              <a:rPr lang="en-GB" sz="1800" dirty="0"/>
              <a:t>of TB cases </a:t>
            </a:r>
            <a:r>
              <a:rPr lang="en-GB" sz="1800" dirty="0" smtClean="0"/>
              <a:t>with DST</a:t>
            </a:r>
            <a:r>
              <a:rPr lang="en-GB" sz="1800" dirty="0"/>
              <a:t>* results were multidrug-resistant </a:t>
            </a:r>
            <a:r>
              <a:rPr lang="en-GB" sz="1800" dirty="0" smtClean="0"/>
              <a:t>(</a:t>
            </a:r>
            <a:r>
              <a:rPr lang="en-GB" sz="1800" dirty="0"/>
              <a:t>range 0–25.8</a:t>
            </a:r>
            <a:r>
              <a:rPr lang="en-GB" sz="1800" dirty="0" smtClean="0"/>
              <a:t>%)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0825" y="144000"/>
            <a:ext cx="778292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dirty="0" smtClean="0"/>
              <a:t>Multidrug-resistant TB notification rate, EU/EEA, 2010 </a:t>
            </a:r>
            <a:r>
              <a:rPr lang="en-US" dirty="0" smtClean="0"/>
              <a:t>– 2014</a:t>
            </a: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09524"/>
              </p:ext>
            </p:extLst>
          </p:nvPr>
        </p:nvGraphicFramePr>
        <p:xfrm>
          <a:off x="445601" y="1772816"/>
          <a:ext cx="8136424" cy="453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1008000"/>
            <a:ext cx="6120000" cy="93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dirty="0"/>
              <a:t>Rate was stable at </a:t>
            </a:r>
            <a:r>
              <a:rPr lang="en-GB" sz="1800" b="1" dirty="0"/>
              <a:t>0.3 </a:t>
            </a:r>
            <a:r>
              <a:rPr lang="en-GB" sz="1800" dirty="0"/>
              <a:t>per 100 000 population between </a:t>
            </a:r>
            <a:r>
              <a:rPr lang="en-GB" sz="1800" dirty="0" smtClean="0"/>
              <a:t>2010 </a:t>
            </a:r>
            <a:r>
              <a:rPr lang="en-GB" sz="1800" dirty="0"/>
              <a:t>and 2014 </a:t>
            </a:r>
          </a:p>
        </p:txBody>
      </p:sp>
    </p:spTree>
    <p:extLst>
      <p:ext uri="{BB962C8B-B14F-4D97-AF65-F5344CB8AC3E}">
        <p14:creationId xmlns:p14="http://schemas.microsoft.com/office/powerpoint/2010/main" val="6754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2875"/>
            <a:ext cx="7711197" cy="822325"/>
          </a:xfrm>
        </p:spPr>
        <p:txBody>
          <a:bodyPr/>
          <a:lstStyle/>
          <a:p>
            <a:r>
              <a:rPr lang="en-GB" dirty="0" smtClean="0">
                <a:cs typeface="Tahoma" pitchFamily="34" charset="0"/>
              </a:rPr>
              <a:t>Multidrug resistance among new pulmonary TB cases,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" t="385" r="260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9" name="Rectangular Callout 18"/>
          <p:cNvSpPr/>
          <p:nvPr/>
        </p:nvSpPr>
        <p:spPr bwMode="auto">
          <a:xfrm>
            <a:off x="263473" y="4347340"/>
            <a:ext cx="2185164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2 to 4.9%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263473" y="5343320"/>
            <a:ext cx="2195513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B0F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10%</a:t>
            </a: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263473" y="3849350"/>
            <a:ext cx="2185164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 to 1.9%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263473" y="4845330"/>
            <a:ext cx="2185164" cy="396000"/>
          </a:xfrm>
          <a:prstGeom prst="wedgeRectCallout">
            <a:avLst>
              <a:gd name="adj1" fmla="val -38356"/>
              <a:gd name="adj2" fmla="val 21136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5 to 9.9%</a:t>
            </a: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263473" y="3351360"/>
            <a:ext cx="2185164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F1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1%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263474" y="5841312"/>
            <a:ext cx="2185164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reporting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0893" y="6424102"/>
            <a:ext cx="4802113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542925">
              <a:buFont typeface="Arial" panose="020B0604020202020204" pitchFamily="34" charset="0"/>
              <a:buChar char="•"/>
            </a:pPr>
            <a:r>
              <a:rPr lang="en-GB" sz="1050" spc="-30" dirty="0" smtClean="0">
                <a:solidFill>
                  <a:schemeClr val="bg1"/>
                </a:solidFill>
              </a:rPr>
              <a:t>DST </a:t>
            </a:r>
            <a:r>
              <a:rPr lang="en-GB" sz="1050" spc="-30" dirty="0">
                <a:solidFill>
                  <a:schemeClr val="bg1"/>
                </a:solidFill>
              </a:rPr>
              <a:t>– drug susceptibility </a:t>
            </a:r>
            <a:r>
              <a:rPr lang="en-GB" sz="1050" spc="-30" dirty="0" smtClean="0">
                <a:solidFill>
                  <a:schemeClr val="bg1"/>
                </a:solidFill>
              </a:rPr>
              <a:t>test. (Results </a:t>
            </a:r>
            <a:r>
              <a:rPr lang="en-GB" sz="1050" spc="-30" dirty="0">
                <a:solidFill>
                  <a:schemeClr val="bg1"/>
                </a:solidFill>
              </a:rPr>
              <a:t>reported </a:t>
            </a:r>
            <a:r>
              <a:rPr lang="en-GB" sz="1050" spc="-30" dirty="0" smtClean="0">
                <a:solidFill>
                  <a:schemeClr val="bg1"/>
                </a:solidFill>
              </a:rPr>
              <a:t>for at least </a:t>
            </a:r>
            <a:r>
              <a:rPr lang="en-GB" sz="1050" spc="-30" dirty="0">
                <a:solidFill>
                  <a:schemeClr val="bg1"/>
                </a:solidFill>
              </a:rPr>
              <a:t>isoniazid and </a:t>
            </a:r>
            <a:r>
              <a:rPr lang="en-GB" sz="1050" spc="-30" dirty="0" smtClean="0">
                <a:solidFill>
                  <a:schemeClr val="bg1"/>
                </a:solidFill>
              </a:rPr>
              <a:t>rifampicin)</a:t>
            </a:r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4" name="Content Placeholder 153"/>
          <p:cNvSpPr txBox="1">
            <a:spLocks/>
          </p:cNvSpPr>
          <p:nvPr/>
        </p:nvSpPr>
        <p:spPr>
          <a:xfrm>
            <a:off x="250825" y="1193415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>
              <a:lnSpc>
                <a:spcPct val="100000"/>
              </a:lnSpc>
            </a:pPr>
            <a:r>
              <a:rPr lang="en-GB" sz="1800" dirty="0"/>
              <a:t> </a:t>
            </a:r>
            <a:r>
              <a:rPr lang="en-GB" sz="1800" b="1" dirty="0"/>
              <a:t>2.4%</a:t>
            </a:r>
            <a:r>
              <a:rPr lang="en-GB" sz="1800" dirty="0"/>
              <a:t> of new pulmonary TB cases with DST* results had </a:t>
            </a:r>
            <a:r>
              <a:rPr lang="en-GB" sz="1800" dirty="0" smtClean="0"/>
              <a:t>multidrug-resistant TB 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>(</a:t>
            </a:r>
            <a:r>
              <a:rPr lang="en-GB" sz="1800" dirty="0"/>
              <a:t>range 0–19.5%)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GB" dirty="0">
                <a:cs typeface="Tahoma" pitchFamily="34" charset="0"/>
              </a:rPr>
              <a:t>Multidrug resistance</a:t>
            </a:r>
            <a:r>
              <a:rPr lang="en-US" dirty="0" smtClean="0"/>
              <a:t> among previously treated pulmonary TB cases,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 bwMode="auto">
          <a:xfrm>
            <a:off x="263473" y="4347340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5 to 14.9%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63473" y="5343320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B0F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25%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63473" y="3849350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 to 4.9%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263473" y="4845330"/>
            <a:ext cx="2160000" cy="396000"/>
          </a:xfrm>
          <a:prstGeom prst="wedgeRectCallout">
            <a:avLst>
              <a:gd name="adj1" fmla="val -38356"/>
              <a:gd name="adj2" fmla="val 21136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15 to 24.9%</a:t>
            </a: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263473" y="3351360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F1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1%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263473" y="5841312"/>
            <a:ext cx="2160000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reporting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8105" y="6503847"/>
            <a:ext cx="3384376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* DST – drug susceptibility </a:t>
            </a:r>
            <a:r>
              <a:rPr lang="en-GB" sz="1050" spc="-30" dirty="0" smtClean="0">
                <a:solidFill>
                  <a:schemeClr val="bg1"/>
                </a:solidFill>
              </a:rPr>
              <a:t>test </a:t>
            </a:r>
            <a:r>
              <a:rPr lang="en-GB" sz="1050" spc="-30" dirty="0">
                <a:solidFill>
                  <a:schemeClr val="bg1"/>
                </a:solidFill>
              </a:rPr>
              <a:t>results </a:t>
            </a:r>
            <a:r>
              <a:rPr lang="en-GB" sz="1050" dirty="0">
                <a:solidFill>
                  <a:schemeClr val="bg1"/>
                </a:solidFill>
              </a:rPr>
              <a:t>for isoniazid and rifampicin</a:t>
            </a:r>
            <a:endParaRPr lang="en-GB" sz="1050" spc="-30" dirty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 </a:t>
            </a:r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>
          <a:xfrm>
            <a:off x="250825" y="1134536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b="1" dirty="0"/>
              <a:t>17.7% </a:t>
            </a:r>
            <a:r>
              <a:rPr lang="en-GB" sz="1800" dirty="0"/>
              <a:t>(range 0–62.1%) of </a:t>
            </a:r>
            <a:r>
              <a:rPr lang="en-GB" sz="1800" dirty="0" smtClean="0"/>
              <a:t>previously treated pulmonary TB </a:t>
            </a:r>
            <a:r>
              <a:rPr lang="en-GB" sz="1800" dirty="0"/>
              <a:t>cases with DST* </a:t>
            </a:r>
            <a:r>
              <a:rPr lang="en-GB" sz="1800" dirty="0" smtClean="0"/>
              <a:t>results had multidrug-resistant TB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667010" cy="822325"/>
          </a:xfrm>
        </p:spPr>
        <p:txBody>
          <a:bodyPr/>
          <a:lstStyle/>
          <a:p>
            <a:r>
              <a:rPr lang="en-US" dirty="0" smtClean="0"/>
              <a:t>Extensively drug-resistant TB (XDR TB),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51520" y="4347340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10 to 14.9%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251520" y="5343320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B0F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25%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251520" y="3849350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 to 9.9%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251520" y="4845330"/>
            <a:ext cx="2160000" cy="396000"/>
          </a:xfrm>
          <a:prstGeom prst="wedgeRectCallout">
            <a:avLst>
              <a:gd name="adj1" fmla="val -38356"/>
              <a:gd name="adj2" fmla="val 21136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15 to 24.9%</a:t>
            </a: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251520" y="3351360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F1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1%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251521" y="5841312"/>
            <a:ext cx="2160000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reporting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08105" y="6503847"/>
            <a:ext cx="3384376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* DST – drug susceptibility </a:t>
            </a:r>
            <a:r>
              <a:rPr lang="en-GB" sz="1050" spc="-30" dirty="0" smtClean="0">
                <a:solidFill>
                  <a:schemeClr val="bg1"/>
                </a:solidFill>
              </a:rPr>
              <a:t>test</a:t>
            </a:r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6" name="Content Placeholder 153"/>
          <p:cNvSpPr txBox="1">
            <a:spLocks/>
          </p:cNvSpPr>
          <p:nvPr/>
        </p:nvSpPr>
        <p:spPr>
          <a:xfrm>
            <a:off x="250825" y="1161369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b="1" spc="-50" dirty="0"/>
              <a:t>17.5% </a:t>
            </a:r>
            <a:r>
              <a:rPr lang="en-GB" sz="1800" spc="-50" dirty="0"/>
              <a:t>of MDR TB cases with 2</a:t>
            </a:r>
            <a:r>
              <a:rPr lang="en-GB" sz="1800" spc="-50" baseline="30000" dirty="0"/>
              <a:t>nd</a:t>
            </a:r>
            <a:r>
              <a:rPr lang="en-GB" sz="1800" spc="-50" dirty="0"/>
              <a:t> line DST* were extensively </a:t>
            </a:r>
            <a:r>
              <a:rPr lang="en-GB" sz="1800" spc="-50" dirty="0" smtClean="0"/>
              <a:t>drug-resistant (</a:t>
            </a:r>
            <a:r>
              <a:rPr lang="en-GB" sz="1800" spc="-50" dirty="0"/>
              <a:t>range 0–50.0% and 5.7–26.1% for countries reporting more than one case</a:t>
            </a:r>
            <a:r>
              <a:rPr lang="en-GB" sz="1800" spc="-50" dirty="0" smtClean="0"/>
              <a:t>)</a:t>
            </a:r>
            <a:endParaRPr lang="en-GB" sz="1800" spc="-50" dirty="0"/>
          </a:p>
        </p:txBody>
      </p:sp>
    </p:spTree>
    <p:extLst>
      <p:ext uri="{BB962C8B-B14F-4D97-AF65-F5344CB8AC3E}">
        <p14:creationId xmlns:p14="http://schemas.microsoft.com/office/powerpoint/2010/main" val="24419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Notified TB/HIV co-infection,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63473" y="4830125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10 </a:t>
            </a:r>
            <a:r>
              <a:rPr lang="en-GB" sz="1800" dirty="0"/>
              <a:t>to </a:t>
            </a:r>
            <a:r>
              <a:rPr lang="en-GB" sz="1800" dirty="0" smtClean="0"/>
              <a:t>14.9</a:t>
            </a:r>
            <a:r>
              <a:rPr lang="en-GB" sz="1800" dirty="0"/>
              <a:t>%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63473" y="5335719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711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15%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63473" y="4324531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1 </a:t>
            </a:r>
            <a:r>
              <a:rPr lang="en-GB" sz="1800" dirty="0"/>
              <a:t>to </a:t>
            </a:r>
            <a:r>
              <a:rPr lang="en-GB" sz="1800" dirty="0" smtClean="0"/>
              <a:t>9.9</a:t>
            </a:r>
            <a:r>
              <a:rPr lang="en-GB" sz="1800" dirty="0"/>
              <a:t>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67510" y="3818937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1%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3472" y="5841312"/>
            <a:ext cx="2160000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Not reporting</a:t>
            </a:r>
            <a:endParaRPr kumimoji="0" lang="en-GB" sz="18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93612" y="6461114"/>
            <a:ext cx="3619394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US" sz="1050" spc="-30" dirty="0">
                <a:solidFill>
                  <a:schemeClr val="bg1"/>
                </a:solidFill>
              </a:rPr>
              <a:t>* </a:t>
            </a:r>
            <a:r>
              <a:rPr lang="en-GB" sz="1050" spc="-30" dirty="0">
                <a:solidFill>
                  <a:schemeClr val="bg1"/>
                </a:solidFill>
              </a:rPr>
              <a:t>Among countries with at least 50% reporting completeness for HIV status</a:t>
            </a:r>
            <a:endParaRPr lang="en-US" sz="1050" spc="-3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8638" y="1619975"/>
            <a:ext cx="6695362" cy="46173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>
          <a:xfrm>
            <a:off x="250824" y="864000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/>
            <a:r>
              <a:rPr lang="en-GB" sz="1800" dirty="0"/>
              <a:t> </a:t>
            </a:r>
            <a:r>
              <a:rPr lang="en-GB" sz="1800" b="1" dirty="0"/>
              <a:t>4.9%</a:t>
            </a:r>
            <a:r>
              <a:rPr lang="en-GB" sz="1800" dirty="0"/>
              <a:t> of TB cases with known HIV status* were HIV positive (range 0–22.6%)</a:t>
            </a:r>
          </a:p>
        </p:txBody>
      </p:sp>
    </p:spTree>
    <p:extLst>
      <p:ext uri="{BB962C8B-B14F-4D97-AF65-F5344CB8AC3E}">
        <p14:creationId xmlns:p14="http://schemas.microsoft.com/office/powerpoint/2010/main" val="2309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39495" cy="497475"/>
          </a:xfrm>
        </p:spPr>
        <p:txBody>
          <a:bodyPr/>
          <a:lstStyle/>
          <a:p>
            <a:r>
              <a:rPr lang="en-GB" dirty="0" smtClean="0"/>
              <a:t>Treatment success of all TB cases, EU/EEA,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427984" y="6508037"/>
            <a:ext cx="7636476" cy="3967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* Four EU/EEA Member States did not report treatment outcome data</a:t>
            </a:r>
          </a:p>
          <a:p>
            <a:r>
              <a:rPr lang="en-US" dirty="0"/>
              <a:t>  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873104"/>
              </p:ext>
            </p:extLst>
          </p:nvPr>
        </p:nvGraphicFramePr>
        <p:xfrm>
          <a:off x="467544" y="1650206"/>
          <a:ext cx="8280920" cy="458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864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</a:pPr>
            <a:r>
              <a:rPr lang="en-US" sz="1800" b="1" dirty="0"/>
              <a:t>74.0% </a:t>
            </a:r>
            <a:r>
              <a:rPr lang="en-US" sz="1800" dirty="0"/>
              <a:t>of all TB cases* had a successful treatment </a:t>
            </a:r>
            <a:r>
              <a:rPr lang="en-US" sz="1800" dirty="0" smtClean="0"/>
              <a:t>outcome after </a:t>
            </a:r>
            <a:r>
              <a:rPr lang="en-US" sz="1800" dirty="0"/>
              <a:t>12 months (range 0.0–92.8%)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662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4968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Treatment success, </a:t>
            </a:r>
            <a:r>
              <a:rPr lang="en-GB" dirty="0"/>
              <a:t>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432908" y="6517975"/>
            <a:ext cx="4968552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US" sz="1050" spc="-30" dirty="0">
                <a:solidFill>
                  <a:schemeClr val="bg1"/>
                </a:solidFill>
              </a:rPr>
              <a:t>* Four EU/EEA Member States did not report treatment outcome data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 bwMode="auto">
          <a:xfrm>
            <a:off x="263473" y="5330937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68AF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85%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68468" y="4820562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60 </a:t>
            </a:r>
            <a:r>
              <a:rPr lang="en-GB" sz="1800" dirty="0"/>
              <a:t>to </a:t>
            </a:r>
            <a:r>
              <a:rPr lang="en-GB" sz="1800" dirty="0" smtClean="0"/>
              <a:t>84.9</a:t>
            </a:r>
            <a:r>
              <a:rPr lang="en-GB" sz="1800" dirty="0"/>
              <a:t>%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68468" y="4310187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chemeClr val="bg1"/>
                </a:solidFill>
              </a:rPr>
              <a:t>&lt; 60%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63473" y="5841312"/>
            <a:ext cx="2160000" cy="396000"/>
          </a:xfrm>
          <a:prstGeom prst="rect">
            <a:avLst/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Not reporting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6" name="Content Placeholder 153"/>
          <p:cNvSpPr txBox="1">
            <a:spLocks/>
          </p:cNvSpPr>
          <p:nvPr/>
        </p:nvSpPr>
        <p:spPr>
          <a:xfrm>
            <a:off x="250824" y="864000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</a:pPr>
            <a:r>
              <a:rPr lang="en-US" sz="1800" dirty="0" smtClean="0"/>
              <a:t>Treatment </a:t>
            </a:r>
            <a:r>
              <a:rPr lang="en-US" sz="1800" dirty="0"/>
              <a:t>success rate for all TB </a:t>
            </a:r>
            <a:r>
              <a:rPr lang="en-US" sz="1800" dirty="0" smtClean="0"/>
              <a:t>cases has been</a:t>
            </a:r>
            <a:r>
              <a:rPr lang="en-GB" sz="1800" dirty="0" smtClean="0"/>
              <a:t> stable </a:t>
            </a:r>
            <a:r>
              <a:rPr lang="en-GB" sz="1800" dirty="0"/>
              <a:t>at </a:t>
            </a:r>
            <a:r>
              <a:rPr lang="en-GB" sz="1800" b="1" dirty="0"/>
              <a:t>75%</a:t>
            </a:r>
            <a:r>
              <a:rPr lang="en-GB" sz="1800" dirty="0"/>
              <a:t> over the past five years </a:t>
            </a:r>
          </a:p>
        </p:txBody>
      </p:sp>
    </p:spTree>
    <p:extLst>
      <p:ext uri="{BB962C8B-B14F-4D97-AF65-F5344CB8AC3E}">
        <p14:creationId xmlns:p14="http://schemas.microsoft.com/office/powerpoint/2010/main" val="19010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809" y="3789363"/>
            <a:ext cx="8456613" cy="550862"/>
          </a:xfrm>
        </p:spPr>
        <p:txBody>
          <a:bodyPr/>
          <a:lstStyle/>
          <a:p>
            <a:r>
              <a:rPr lang="en-GB" sz="4000" dirty="0" smtClean="0"/>
              <a:t>TB Surveillance data, EU/EEA, 2014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5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39495" cy="1197438"/>
          </a:xfrm>
        </p:spPr>
        <p:txBody>
          <a:bodyPr/>
          <a:lstStyle/>
          <a:p>
            <a:r>
              <a:rPr lang="en-GB" dirty="0" smtClean="0"/>
              <a:t>Treatment </a:t>
            </a:r>
            <a:r>
              <a:rPr lang="en-GB" dirty="0"/>
              <a:t>success in </a:t>
            </a:r>
            <a:r>
              <a:rPr lang="en-GB" dirty="0" smtClean="0"/>
              <a:t>new confirmed pulmonary TB cases and relapses, started on treatment </a:t>
            </a:r>
            <a:r>
              <a:rPr lang="en-GB" dirty="0"/>
              <a:t>in 2013*, </a:t>
            </a:r>
            <a:r>
              <a:rPr lang="en-GB" dirty="0" smtClean="0"/>
              <a:t>EU/EEA,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6453336"/>
            <a:ext cx="3888432" cy="2377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* </a:t>
            </a:r>
            <a:r>
              <a:rPr lang="en-US" dirty="0" smtClean="0"/>
              <a:t>Cases started on second line treatment are excluded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640865"/>
              </p:ext>
            </p:extLst>
          </p:nvPr>
        </p:nvGraphicFramePr>
        <p:xfrm>
          <a:off x="323528" y="2060848"/>
          <a:ext cx="8640960" cy="4255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1" name="Content Placeholder 153"/>
          <p:cNvSpPr txBox="1">
            <a:spLocks/>
          </p:cNvSpPr>
          <p:nvPr/>
        </p:nvSpPr>
        <p:spPr>
          <a:xfrm>
            <a:off x="250825" y="1376856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/>
            <a:r>
              <a:rPr lang="en-GB" sz="1800" b="1" dirty="0"/>
              <a:t>77.6</a:t>
            </a:r>
            <a:r>
              <a:rPr lang="en-GB" sz="1800" b="1" dirty="0" smtClean="0"/>
              <a:t>% </a:t>
            </a:r>
            <a:r>
              <a:rPr lang="en-GB" sz="1800" dirty="0"/>
              <a:t>of new confirmed pulmonary cases and relapses had </a:t>
            </a:r>
            <a:r>
              <a:rPr lang="en-GB" sz="1800" dirty="0" smtClean="0"/>
              <a:t>a successful treatment outcome (</a:t>
            </a:r>
            <a:r>
              <a:rPr lang="en-GB" sz="1800" dirty="0"/>
              <a:t>range 50.0–100.0%)</a:t>
            </a:r>
          </a:p>
        </p:txBody>
      </p:sp>
    </p:spTree>
    <p:extLst>
      <p:ext uri="{BB962C8B-B14F-4D97-AF65-F5344CB8AC3E}">
        <p14:creationId xmlns:p14="http://schemas.microsoft.com/office/powerpoint/2010/main" val="32681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344490" y="6526172"/>
            <a:ext cx="5065119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US" sz="1050" spc="-30" dirty="0">
                <a:solidFill>
                  <a:schemeClr val="bg1"/>
                </a:solidFill>
              </a:rPr>
              <a:t>* Four EU/EEA Member States did not report treatment outcome data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 bwMode="auto">
          <a:xfrm>
            <a:off x="251520" y="5330937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68AF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85%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56515" y="4820562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60 </a:t>
            </a:r>
            <a:r>
              <a:rPr lang="en-GB" sz="1800" dirty="0"/>
              <a:t>to </a:t>
            </a:r>
            <a:r>
              <a:rPr lang="en-GB" sz="1800" dirty="0" smtClean="0"/>
              <a:t>84.9</a:t>
            </a:r>
            <a:r>
              <a:rPr lang="en-GB" sz="1800" dirty="0"/>
              <a:t>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56515" y="4310187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chemeClr val="bg1"/>
                </a:solidFill>
              </a:rPr>
              <a:t>&lt; 60%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1520" y="5841312"/>
            <a:ext cx="2160000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Not reporting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8" name="Content Placeholder 153"/>
          <p:cNvSpPr txBox="1">
            <a:spLocks/>
          </p:cNvSpPr>
          <p:nvPr/>
        </p:nvSpPr>
        <p:spPr>
          <a:xfrm>
            <a:off x="250824" y="1368000"/>
            <a:ext cx="5040000" cy="108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GB" sz="1800" b="1" dirty="0"/>
              <a:t>77.6</a:t>
            </a:r>
            <a:r>
              <a:rPr lang="en-GB" sz="1800" b="1" dirty="0" smtClean="0"/>
              <a:t>% </a:t>
            </a:r>
            <a:r>
              <a:rPr lang="en-GB" sz="1800" dirty="0" smtClean="0"/>
              <a:t>of new confirmed pulmonary TB cases </a:t>
            </a:r>
            <a:r>
              <a:rPr lang="en-GB" sz="1800" dirty="0"/>
              <a:t>and relapses </a:t>
            </a:r>
            <a:r>
              <a:rPr lang="en-GB" sz="1800" dirty="0" smtClean="0"/>
              <a:t>had a successful treatment outcome (range </a:t>
            </a:r>
            <a:r>
              <a:rPr lang="en-GB" sz="1800" dirty="0"/>
              <a:t>50.0-100.0%).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52000" y="144000"/>
            <a:ext cx="7739495" cy="11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r>
              <a:rPr lang="en-GB" kern="0" dirty="0" smtClean="0"/>
              <a:t>Treatment success in new confirmed pulmonary TB cases and relapses </a:t>
            </a:r>
            <a:r>
              <a:rPr lang="en-GB" dirty="0"/>
              <a:t>started on treatment in 2013*</a:t>
            </a:r>
            <a:r>
              <a:rPr lang="en-GB" kern="0" dirty="0" smtClean="0"/>
              <a:t>, EU/EEA, 2014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0933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5121" cy="822325"/>
          </a:xfrm>
        </p:spPr>
        <p:txBody>
          <a:bodyPr/>
          <a:lstStyle/>
          <a:p>
            <a:r>
              <a:rPr lang="en-GB" dirty="0" smtClean="0"/>
              <a:t>Treatment success in multidrug-resistant TB*, EU/EEA, 2014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8450" y="6393568"/>
            <a:ext cx="5325550" cy="348036"/>
          </a:xfrm>
          <a:prstGeom prst="rect">
            <a:avLst/>
          </a:prstGeom>
          <a:noFill/>
        </p:spPr>
        <p:txBody>
          <a:bodyPr wrap="square" lIns="324000" tIns="72000" rIns="0" bIns="0" rtlCol="0">
            <a:noAutofit/>
          </a:bodyPr>
          <a:lstStyle/>
          <a:p>
            <a:r>
              <a:rPr lang="en-US" sz="1050" spc="-30" dirty="0" smtClean="0">
                <a:solidFill>
                  <a:schemeClr val="bg1"/>
                </a:solidFill>
              </a:rPr>
              <a:t>* Cyprus, Luxembourg, Malta and Slovenia reported zero MDR TB cases in 2012, nine Member States did not report treatment outcome data for MDR TB cases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682200"/>
              </p:ext>
            </p:extLst>
          </p:nvPr>
        </p:nvGraphicFramePr>
        <p:xfrm>
          <a:off x="287338" y="1677082"/>
          <a:ext cx="8576062" cy="4706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800" b="1" dirty="0"/>
              <a:t>40.3</a:t>
            </a:r>
            <a:r>
              <a:rPr lang="en-US" sz="1800" b="1" dirty="0" smtClean="0"/>
              <a:t>% </a:t>
            </a:r>
            <a:r>
              <a:rPr lang="en-US" sz="1800" dirty="0" smtClean="0"/>
              <a:t>was the success </a:t>
            </a:r>
            <a:r>
              <a:rPr lang="en-US" sz="1800" dirty="0"/>
              <a:t>rate for all multidrug-resistant TB cases notified in 2012 </a:t>
            </a:r>
            <a:r>
              <a:rPr lang="en-US" sz="1800" dirty="0" smtClean="0"/>
              <a:t>(</a:t>
            </a:r>
            <a:r>
              <a:rPr lang="en-US" sz="1800" dirty="0"/>
              <a:t>range 0–85.7%)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Treatment </a:t>
            </a:r>
            <a:r>
              <a:rPr lang="en-GB" dirty="0"/>
              <a:t>success </a:t>
            </a:r>
            <a:r>
              <a:rPr lang="en-GB" dirty="0" smtClean="0"/>
              <a:t>in all cases with multidrug-resistant </a:t>
            </a:r>
            <a:r>
              <a:rPr lang="en-GB" dirty="0"/>
              <a:t>TB*,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19" name="Rectangular Callout 18"/>
          <p:cNvSpPr/>
          <p:nvPr/>
        </p:nvSpPr>
        <p:spPr bwMode="auto">
          <a:xfrm>
            <a:off x="263473" y="5330937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68AF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70%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268468" y="4820562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40 </a:t>
            </a:r>
            <a:r>
              <a:rPr lang="en-GB" sz="1800" dirty="0"/>
              <a:t>to </a:t>
            </a:r>
            <a:r>
              <a:rPr lang="en-GB" sz="1800" dirty="0" smtClean="0"/>
              <a:t>69.9</a:t>
            </a:r>
            <a:r>
              <a:rPr lang="en-GB" sz="1800" dirty="0"/>
              <a:t>%</a:t>
            </a: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268468" y="4310187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40%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3472" y="5841312"/>
            <a:ext cx="2160000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Not reporting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6465051"/>
            <a:ext cx="4752529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spc="-30" dirty="0">
                <a:solidFill>
                  <a:schemeClr val="bg1"/>
                </a:solidFill>
              </a:rPr>
              <a:t>* Cyprus, Luxembourg, Malta and Slovenia reported zero MDR TB cases in </a:t>
            </a:r>
            <a:r>
              <a:rPr lang="en-US" sz="1050" spc="-30" dirty="0" smtClean="0">
                <a:solidFill>
                  <a:schemeClr val="bg1"/>
                </a:solidFill>
              </a:rPr>
              <a:t>2012.  Nine </a:t>
            </a:r>
            <a:r>
              <a:rPr lang="en-US" sz="1050" spc="-30" dirty="0">
                <a:solidFill>
                  <a:schemeClr val="bg1"/>
                </a:solidFill>
              </a:rPr>
              <a:t>Member States did not report treatment outcome data for MDR TB </a:t>
            </a:r>
            <a:r>
              <a:rPr lang="en-US" sz="1050" spc="-30" dirty="0" smtClean="0">
                <a:solidFill>
                  <a:schemeClr val="bg1"/>
                </a:solidFill>
              </a:rPr>
              <a:t>cases.</a:t>
            </a:r>
            <a:endParaRPr lang="en-US" sz="1050" spc="-3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2" name="Content Placeholder 153"/>
          <p:cNvSpPr txBox="1">
            <a:spLocks/>
          </p:cNvSpPr>
          <p:nvPr/>
        </p:nvSpPr>
        <p:spPr>
          <a:xfrm>
            <a:off x="250825" y="1224000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800" b="1" dirty="0"/>
              <a:t>40.3</a:t>
            </a:r>
            <a:r>
              <a:rPr lang="en-US" sz="1800" b="1" dirty="0" smtClean="0"/>
              <a:t>% </a:t>
            </a:r>
            <a:r>
              <a:rPr lang="en-US" sz="1800" dirty="0" smtClean="0"/>
              <a:t>was the success </a:t>
            </a:r>
            <a:r>
              <a:rPr lang="en-US" sz="1800" dirty="0"/>
              <a:t>rate for all multidrug-resistant TB cases notified in 2012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/>
              <a:t>range 0–85.7%)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2000" y="142875"/>
            <a:ext cx="766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 smtClean="0"/>
              <a:t>Treatment outcomes in MDR TB notified </a:t>
            </a:r>
            <a:br>
              <a:rPr lang="en-US" dirty="0" smtClean="0"/>
            </a:br>
            <a:r>
              <a:rPr lang="en-US" dirty="0" smtClean="0"/>
              <a:t>in 2010-2012, EU/EEA, 2014</a:t>
            </a: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70362"/>
              </p:ext>
            </p:extLst>
          </p:nvPr>
        </p:nvGraphicFramePr>
        <p:xfrm>
          <a:off x="287338" y="2189070"/>
          <a:ext cx="8330025" cy="4393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GB" sz="1800" dirty="0"/>
              <a:t>Treatment success rates increased from </a:t>
            </a:r>
            <a:r>
              <a:rPr lang="en-GB" sz="1800" b="1" dirty="0"/>
              <a:t>32% </a:t>
            </a:r>
            <a:r>
              <a:rPr lang="en-GB" sz="1800" dirty="0"/>
              <a:t>to </a:t>
            </a:r>
            <a:r>
              <a:rPr lang="en-GB" sz="1800" b="1" dirty="0"/>
              <a:t>40%</a:t>
            </a:r>
            <a:r>
              <a:rPr lang="en-GB" sz="1800" dirty="0"/>
              <a:t> </a:t>
            </a:r>
            <a:r>
              <a:rPr lang="en-GB" sz="1800" dirty="0" smtClean="0"/>
              <a:t>in the 2010, 2011 </a:t>
            </a:r>
            <a:r>
              <a:rPr lang="en-GB" sz="1800" dirty="0"/>
              <a:t>and </a:t>
            </a:r>
            <a:r>
              <a:rPr lang="en-GB" sz="1800" dirty="0" smtClean="0"/>
              <a:t>2012 cohorts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5121" cy="822325"/>
          </a:xfrm>
        </p:spPr>
        <p:txBody>
          <a:bodyPr/>
          <a:lstStyle/>
          <a:p>
            <a:r>
              <a:rPr lang="en-GB" dirty="0" smtClean="0"/>
              <a:t>Treatment success in extensively drug-resistant TB (XDR TB) cases, EU/EEA, 2014</a:t>
            </a:r>
            <a:endParaRPr lang="en-GB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552705" y="6444129"/>
            <a:ext cx="5339776" cy="413871"/>
          </a:xfrm>
          <a:prstGeom prst="rect">
            <a:avLst/>
          </a:prstGeom>
          <a:noFill/>
        </p:spPr>
        <p:txBody>
          <a:bodyPr wrap="square" lIns="324000" tIns="72000" rIns="0" bIns="0" rtlCol="0">
            <a:noAutofit/>
          </a:bodyPr>
          <a:lstStyle/>
          <a:p>
            <a:pPr marL="138113" indent="-138113"/>
            <a:r>
              <a:rPr lang="en-US" sz="1050" spc="-40" dirty="0" smtClean="0">
                <a:solidFill>
                  <a:schemeClr val="bg1"/>
                </a:solidFill>
              </a:rPr>
              <a:t>* </a:t>
            </a:r>
            <a:r>
              <a:rPr lang="en-US" sz="950" spc="-40" dirty="0" smtClean="0">
                <a:solidFill>
                  <a:schemeClr val="bg1"/>
                </a:solidFill>
              </a:rPr>
              <a:t>Bulgaria, Cyprus, Denmark, Slovakia and Slovenia reported zero XDR TB cases in 2011. 13 countries</a:t>
            </a:r>
            <a:br>
              <a:rPr lang="en-US" sz="950" spc="-40" dirty="0" smtClean="0">
                <a:solidFill>
                  <a:schemeClr val="bg1"/>
                </a:solidFill>
              </a:rPr>
            </a:br>
            <a:r>
              <a:rPr lang="en-US" sz="950" spc="-40" dirty="0" smtClean="0">
                <a:solidFill>
                  <a:schemeClr val="bg1"/>
                </a:solidFill>
              </a:rPr>
              <a:t>did not report second line drug susceptibility testing results or XDR TB </a:t>
            </a:r>
            <a:r>
              <a:rPr lang="en-US" sz="950" spc="-40" dirty="0">
                <a:solidFill>
                  <a:schemeClr val="bg1"/>
                </a:solidFill>
              </a:rPr>
              <a:t>treatment outcome </a:t>
            </a:r>
            <a:r>
              <a:rPr lang="en-US" sz="950" spc="-40" dirty="0" smtClean="0">
                <a:solidFill>
                  <a:schemeClr val="bg1"/>
                </a:solidFill>
              </a:rPr>
              <a:t>data. 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075726"/>
              </p:ext>
            </p:extLst>
          </p:nvPr>
        </p:nvGraphicFramePr>
        <p:xfrm>
          <a:off x="251999" y="1684401"/>
          <a:ext cx="8568473" cy="475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2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800" b="1" dirty="0"/>
              <a:t>33.8% </a:t>
            </a:r>
            <a:r>
              <a:rPr lang="en-US" sz="1800" dirty="0"/>
              <a:t>was the success rate in extensively drug-resistant TB cases notified in 2011 </a:t>
            </a:r>
            <a:r>
              <a:rPr lang="en-US" sz="1800" dirty="0" smtClean="0"/>
              <a:t>(</a:t>
            </a:r>
            <a:r>
              <a:rPr lang="en-US" sz="1800" dirty="0"/>
              <a:t>range 0–100.0%)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US" dirty="0" smtClean="0"/>
              <a:t>TB notifications, EU/EEA, 2014</a:t>
            </a:r>
            <a:endParaRPr lang="en-US" dirty="0"/>
          </a:p>
        </p:txBody>
      </p:sp>
      <p:sp>
        <p:nvSpPr>
          <p:cNvPr id="154" name="Content Placeholder 153"/>
          <p:cNvSpPr>
            <a:spLocks noGrp="1"/>
          </p:cNvSpPr>
          <p:nvPr>
            <p:ph idx="1"/>
          </p:nvPr>
        </p:nvSpPr>
        <p:spPr>
          <a:xfrm>
            <a:off x="250825" y="864000"/>
            <a:ext cx="5040000" cy="1260000"/>
          </a:xfrm>
          <a:solidFill>
            <a:srgbClr val="6AB023">
              <a:alpha val="30000"/>
            </a:srgbClr>
          </a:solidFill>
        </p:spPr>
        <p:txBody>
          <a:bodyPr wrap="square" lIns="108000" anchor="ctr" anchorCtr="0">
            <a:noAutofit/>
          </a:bodyPr>
          <a:lstStyle/>
          <a:p>
            <a:pPr marL="0" indent="0">
              <a:spcAft>
                <a:spcPct val="0"/>
              </a:spcAft>
            </a:pPr>
            <a:r>
              <a:rPr lang="en-GB" sz="1800" b="1" kern="1200" spc="-50" dirty="0" smtClean="0"/>
              <a:t>58 008 </a:t>
            </a:r>
            <a:r>
              <a:rPr lang="en-GB" sz="1800" kern="1200" spc="-50" dirty="0" smtClean="0"/>
              <a:t>TB cases notified in 29 EU/EEA countries</a:t>
            </a:r>
          </a:p>
          <a:p>
            <a:pPr marL="0" indent="0">
              <a:spcAft>
                <a:spcPct val="0"/>
              </a:spcAft>
            </a:pPr>
            <a:r>
              <a:rPr lang="en-GB" sz="1800" kern="1200" spc="-50" dirty="0" smtClean="0"/>
              <a:t> </a:t>
            </a:r>
          </a:p>
          <a:p>
            <a:pPr marL="0" indent="0">
              <a:spcAft>
                <a:spcPct val="0"/>
              </a:spcAft>
            </a:pPr>
            <a:r>
              <a:rPr lang="en-GB" sz="1800" kern="1200" spc="-50" dirty="0" smtClean="0"/>
              <a:t>Notification rate of </a:t>
            </a:r>
            <a:r>
              <a:rPr lang="en-GB" sz="1800" b="1" kern="1200" spc="-50" dirty="0" smtClean="0"/>
              <a:t>12.8</a:t>
            </a:r>
            <a:r>
              <a:rPr lang="en-GB" sz="1800" kern="1200" spc="-50" dirty="0" smtClean="0"/>
              <a:t> per 100 000 population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kern="1200" spc="-50" dirty="0" smtClean="0"/>
              <a:t>(range 2.5–79.7)</a:t>
            </a:r>
            <a:endParaRPr lang="en-GB" sz="1800" kern="1200" spc="-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51520" y="5841312"/>
            <a:ext cx="2185165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/>
              <a:t>Not reporting</a:t>
            </a:r>
            <a:endParaRPr kumimoji="0" lang="en-GB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520" y="4905191"/>
            <a:ext cx="2185165" cy="396000"/>
          </a:xfrm>
          <a:prstGeom prst="rect">
            <a:avLst/>
          </a:prstGeom>
          <a:solidFill>
            <a:srgbClr val="E200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20 to </a:t>
            </a:r>
            <a:r>
              <a:rPr lang="en-GB" sz="1600" dirty="0" smtClean="0">
                <a:solidFill>
                  <a:schemeClr val="bg1"/>
                </a:solidFill>
              </a:rPr>
              <a:t>49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per 100 000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51520" y="4437130"/>
            <a:ext cx="2185165" cy="396000"/>
          </a:xfrm>
          <a:prstGeom prst="rect">
            <a:avLst/>
          </a:prstGeom>
          <a:solidFill>
            <a:srgbClr val="F6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600" dirty="0"/>
              <a:t>1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effectLst/>
              </a:rPr>
              <a:t>0 to 19 per 100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effectLst/>
              </a:rPr>
              <a:t> 000</a:t>
            </a:r>
            <a:endParaRPr kumimoji="0" lang="en-GB" sz="16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51520" y="3969069"/>
            <a:ext cx="2185165" cy="396000"/>
          </a:xfrm>
          <a:prstGeom prst="rect">
            <a:avLst/>
          </a:prstGeom>
          <a:solidFill>
            <a:srgbClr val="FF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600" i="0" u="none" strike="noStrike" cap="none" normalizeH="0" baseline="0" dirty="0" smtClean="0">
                <a:ln>
                  <a:noFill/>
                </a:ln>
                <a:effectLst/>
              </a:rPr>
              <a:t>5 </a:t>
            </a:r>
            <a:r>
              <a:rPr lang="en-GB" sz="1600" dirty="0" smtClean="0"/>
              <a:t>to 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effectLst/>
              </a:rPr>
              <a:t>9 per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effectLst/>
              </a:rPr>
              <a:t>100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effectLst/>
              </a:rPr>
              <a:t> 000</a:t>
            </a:r>
            <a:endParaRPr kumimoji="0" lang="en-GB" sz="16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1520" y="3501008"/>
            <a:ext cx="2185165" cy="396000"/>
          </a:xfrm>
          <a:prstGeom prst="rect">
            <a:avLst/>
          </a:prstGeom>
          <a:solidFill>
            <a:srgbClr val="FFF1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ym typeface="Symbol"/>
              </a:rPr>
              <a:t>&lt;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effectLst/>
              </a:rPr>
              <a:t> 5 per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effectLst/>
              </a:rPr>
              <a:t> 100 000</a:t>
            </a:r>
            <a:endParaRPr kumimoji="0" lang="en-GB" sz="16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1520" y="5373252"/>
            <a:ext cx="2185165" cy="396000"/>
          </a:xfrm>
          <a:prstGeom prst="rect">
            <a:avLst/>
          </a:prstGeom>
          <a:solidFill>
            <a:srgbClr val="A811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50 per 100 000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smtClean="0">
                <a:solidFill>
                  <a:schemeClr val="bg1"/>
                </a:solidFill>
              </a:rPr>
              <a:t>Source: 	European Centre for Disease Prevention and Control. </a:t>
            </a:r>
          </a:p>
          <a:p>
            <a:pPr defTabSz="542925"/>
            <a:r>
              <a:rPr lang="en-GB" sz="1050" spc="-30" smtClean="0">
                <a:solidFill>
                  <a:schemeClr val="bg1"/>
                </a:solidFill>
              </a:rPr>
              <a:t>	TB 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6384" cy="822325"/>
          </a:xfrm>
        </p:spPr>
        <p:txBody>
          <a:bodyPr/>
          <a:lstStyle/>
          <a:p>
            <a:r>
              <a:rPr lang="en-US" dirty="0" smtClean="0"/>
              <a:t>Reported TB cases, EU/EEA, 2005 – 2014</a:t>
            </a:r>
            <a:endParaRPr lang="en-US" dirty="0"/>
          </a:p>
        </p:txBody>
      </p:sp>
      <p:sp>
        <p:nvSpPr>
          <p:cNvPr id="154" name="Content Placeholder 153"/>
          <p:cNvSpPr>
            <a:spLocks noGrp="1"/>
          </p:cNvSpPr>
          <p:nvPr>
            <p:ph idx="1"/>
          </p:nvPr>
        </p:nvSpPr>
        <p:spPr>
          <a:xfrm>
            <a:off x="250825" y="864000"/>
            <a:ext cx="5040000" cy="1260000"/>
          </a:xfrm>
          <a:solidFill>
            <a:srgbClr val="68AF21">
              <a:alpha val="30000"/>
            </a:srgbClr>
          </a:solidFill>
        </p:spPr>
        <p:txBody>
          <a:bodyPr wrap="square" lIns="108000" anchor="ctr" anchorCtr="0">
            <a:noAutofit/>
          </a:bodyPr>
          <a:lstStyle/>
          <a:p>
            <a:pPr marL="96838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 smtClean="0"/>
              <a:t>Steady decline </a:t>
            </a:r>
            <a:r>
              <a:rPr lang="en-GB" sz="1800" dirty="0"/>
              <a:t>between 2005 and </a:t>
            </a:r>
            <a:r>
              <a:rPr lang="en-GB" sz="1800" dirty="0" smtClean="0"/>
              <a:t>2014:</a:t>
            </a:r>
          </a:p>
          <a:p>
            <a:pPr marL="54000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number of TB cases decreased by </a:t>
            </a:r>
            <a:r>
              <a:rPr lang="en-GB" sz="1800" b="1" dirty="0" smtClean="0"/>
              <a:t>35% </a:t>
            </a:r>
          </a:p>
          <a:p>
            <a:pPr marL="54000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notification rate decreased by </a:t>
            </a:r>
            <a:r>
              <a:rPr lang="en-GB" sz="1800" b="1" dirty="0" smtClean="0"/>
              <a:t>36%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485501"/>
              </p:ext>
            </p:extLst>
          </p:nvPr>
        </p:nvGraphicFramePr>
        <p:xfrm>
          <a:off x="252779" y="2348880"/>
          <a:ext cx="847043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Centre for Disease Prevention and Control. </a:t>
            </a:r>
          </a:p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	TB 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US" dirty="0" smtClean="0"/>
              <a:t>Confirmed TB </a:t>
            </a:r>
            <a:r>
              <a:rPr lang="en-US" dirty="0"/>
              <a:t>cases</a:t>
            </a:r>
            <a:r>
              <a:rPr lang="en-US" dirty="0" smtClean="0"/>
              <a:t>*, </a:t>
            </a:r>
            <a:r>
              <a:rPr lang="en-US" dirty="0"/>
              <a:t>EU/EEA,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83" name="Rectangle 82"/>
          <p:cNvSpPr/>
          <p:nvPr/>
        </p:nvSpPr>
        <p:spPr bwMode="auto">
          <a:xfrm>
            <a:off x="251520" y="4854425"/>
            <a:ext cx="2160000" cy="396000"/>
          </a:xfrm>
          <a:prstGeom prst="rect">
            <a:avLst/>
          </a:prstGeom>
          <a:solidFill>
            <a:srgbClr val="BED48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7</a:t>
            </a:r>
            <a:r>
              <a:rPr lang="ru-RU" sz="2000" dirty="0" smtClean="0"/>
              <a:t>0</a:t>
            </a:r>
            <a:r>
              <a:rPr lang="en-GB" sz="2000" dirty="0" smtClean="0"/>
              <a:t> to 79%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251520" y="5347868"/>
            <a:ext cx="2160000" cy="396000"/>
          </a:xfrm>
          <a:prstGeom prst="rect">
            <a:avLst/>
          </a:prstGeom>
          <a:solidFill>
            <a:srgbClr val="68AF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80%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251520" y="4360982"/>
            <a:ext cx="2160000" cy="396000"/>
          </a:xfrm>
          <a:prstGeom prst="rect">
            <a:avLst/>
          </a:prstGeom>
          <a:solidFill>
            <a:srgbClr val="FF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60 to </a:t>
            </a:r>
            <a:r>
              <a:rPr lang="ru-RU" sz="2000" dirty="0" smtClean="0"/>
              <a:t>69</a:t>
            </a:r>
            <a:r>
              <a:rPr lang="en-GB" sz="2000" dirty="0" smtClean="0"/>
              <a:t>%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251520" y="3867539"/>
            <a:ext cx="2160000" cy="396000"/>
          </a:xfrm>
          <a:prstGeom prst="rect">
            <a:avLst/>
          </a:prstGeom>
          <a:solidFill>
            <a:srgbClr val="E200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>
                <a:solidFill>
                  <a:schemeClr val="bg1"/>
                </a:solidFill>
              </a:rPr>
              <a:t>&lt;</a:t>
            </a: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60%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251520" y="5841312"/>
            <a:ext cx="2160000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Not reporting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2014" y="6482836"/>
            <a:ext cx="4218458" cy="3831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*  Confirmation identified by culture or by both sputum microscopy and </a:t>
            </a:r>
            <a:r>
              <a:rPr lang="en-GB" i="1" dirty="0"/>
              <a:t>Mycobacterium tuberculosis</a:t>
            </a:r>
            <a:r>
              <a:rPr lang="en-GB" dirty="0"/>
              <a:t> nucleic acid amplification test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8108" y="1619974"/>
            <a:ext cx="6695892" cy="4618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4" name="Content Placeholder 153"/>
          <p:cNvSpPr>
            <a:spLocks noGrp="1"/>
          </p:cNvSpPr>
          <p:nvPr>
            <p:ph idx="1"/>
          </p:nvPr>
        </p:nvSpPr>
        <p:spPr>
          <a:xfrm>
            <a:off x="250825" y="864000"/>
            <a:ext cx="5040000" cy="1260000"/>
          </a:xfrm>
          <a:solidFill>
            <a:srgbClr val="6AB023">
              <a:alpha val="30000"/>
            </a:srgbClr>
          </a:solidFill>
        </p:spPr>
        <p:txBody>
          <a:bodyPr wrap="square" lIns="108000" anchor="ctr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b="1" spc="-30" dirty="0"/>
              <a:t>65.3% </a:t>
            </a:r>
            <a:r>
              <a:rPr lang="en-GB" sz="1800" spc="-30" dirty="0"/>
              <a:t>of the reported TB cases were laboratory confirmed (range 39.2–88.2%)</a:t>
            </a:r>
          </a:p>
          <a:p>
            <a:pPr marL="0" indent="87313">
              <a:spcAft>
                <a:spcPct val="0"/>
              </a:spcAft>
            </a:pPr>
            <a:endParaRPr lang="en-GB" sz="1800" kern="1200" spc="-50" dirty="0"/>
          </a:p>
        </p:txBody>
      </p:sp>
    </p:spTree>
    <p:extLst>
      <p:ext uri="{BB962C8B-B14F-4D97-AF65-F5344CB8AC3E}">
        <p14:creationId xmlns:p14="http://schemas.microsoft.com/office/powerpoint/2010/main" val="3800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605700"/>
          </a:xfrm>
        </p:spPr>
        <p:txBody>
          <a:bodyPr/>
          <a:lstStyle/>
          <a:p>
            <a:r>
              <a:rPr lang="en-US" dirty="0" smtClean="0"/>
              <a:t>Notified previously treated TB cases,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 bwMode="auto">
          <a:xfrm>
            <a:off x="254971" y="4830125"/>
            <a:ext cx="2160000" cy="396000"/>
          </a:xfrm>
          <a:prstGeom prst="wedgeRectCallout">
            <a:avLst>
              <a:gd name="adj1" fmla="val -24568"/>
              <a:gd name="adj2" fmla="val 14809"/>
            </a:avLst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10 </a:t>
            </a:r>
            <a:r>
              <a:rPr lang="en-GB" sz="1800" dirty="0"/>
              <a:t>to </a:t>
            </a:r>
            <a:r>
              <a:rPr lang="en-GB" sz="1800" dirty="0" smtClean="0"/>
              <a:t>14.9</a:t>
            </a:r>
            <a:r>
              <a:rPr lang="en-GB" sz="1800" dirty="0"/>
              <a:t>%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254971" y="5335719"/>
            <a:ext cx="2160000" cy="396000"/>
          </a:xfrm>
          <a:prstGeom prst="wedgeRectCallout">
            <a:avLst>
              <a:gd name="adj1" fmla="val -32601"/>
              <a:gd name="adj2" fmla="val 31745"/>
            </a:avLst>
          </a:prstGeom>
          <a:solidFill>
            <a:srgbClr val="A711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≥ 15%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254971" y="4324531"/>
            <a:ext cx="2160000" cy="396000"/>
          </a:xfrm>
          <a:prstGeom prst="wedgeRectCallout">
            <a:avLst>
              <a:gd name="adj1" fmla="val 15349"/>
              <a:gd name="adj2" fmla="val 22319"/>
            </a:avLst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/>
              <a:t>5 </a:t>
            </a:r>
            <a:r>
              <a:rPr lang="en-GB" sz="1800" dirty="0"/>
              <a:t>to </a:t>
            </a:r>
            <a:r>
              <a:rPr lang="en-GB" sz="1800" dirty="0" smtClean="0"/>
              <a:t>9.9</a:t>
            </a:r>
            <a:r>
              <a:rPr lang="en-GB" sz="1800" dirty="0"/>
              <a:t>%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259008" y="3818937"/>
            <a:ext cx="2160000" cy="396000"/>
          </a:xfrm>
          <a:prstGeom prst="wedgeRectCallout">
            <a:avLst>
              <a:gd name="adj1" fmla="val 31125"/>
              <a:gd name="adj2" fmla="val 24045"/>
            </a:avLst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5%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4971" y="5841312"/>
            <a:ext cx="2160000" cy="396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Not reporting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8" name="Content Placeholder 153"/>
          <p:cNvSpPr txBox="1">
            <a:spLocks/>
          </p:cNvSpPr>
          <p:nvPr/>
        </p:nvSpPr>
        <p:spPr>
          <a:xfrm>
            <a:off x="230401" y="1150189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sz="1800" b="1" dirty="0"/>
              <a:t>11.5%</a:t>
            </a:r>
            <a:r>
              <a:rPr lang="en-GB" sz="1800" dirty="0"/>
              <a:t> of reported cases </a:t>
            </a:r>
            <a:r>
              <a:rPr lang="en-GB" sz="1800" dirty="0" smtClean="0"/>
              <a:t>had been </a:t>
            </a:r>
            <a:r>
              <a:rPr lang="en-GB" sz="1800" dirty="0"/>
              <a:t>previously treated (range 2.2–21.4%)</a:t>
            </a:r>
            <a:endParaRPr lang="en-US" sz="1800" dirty="0"/>
          </a:p>
          <a:p>
            <a:pPr marL="0" indent="87313">
              <a:spcAft>
                <a:spcPct val="0"/>
              </a:spcAft>
            </a:pPr>
            <a:endParaRPr lang="en-GB" sz="1800" kern="1200" spc="-50" dirty="0"/>
          </a:p>
        </p:txBody>
      </p:sp>
    </p:spTree>
    <p:extLst>
      <p:ext uri="{BB962C8B-B14F-4D97-AF65-F5344CB8AC3E}">
        <p14:creationId xmlns:p14="http://schemas.microsoft.com/office/powerpoint/2010/main" val="2075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6384" cy="822325"/>
          </a:xfrm>
        </p:spPr>
        <p:txBody>
          <a:bodyPr/>
          <a:lstStyle/>
          <a:p>
            <a:r>
              <a:rPr lang="en-US" dirty="0" smtClean="0"/>
              <a:t>TB notification rate by age group, EU/EEA, </a:t>
            </a:r>
            <a:r>
              <a:rPr lang="en-US" dirty="0"/>
              <a:t>2005 –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29349"/>
              </p:ext>
            </p:extLst>
          </p:nvPr>
        </p:nvGraphicFramePr>
        <p:xfrm>
          <a:off x="199842" y="2221175"/>
          <a:ext cx="8053415" cy="415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9" name="Content Placeholder 153"/>
          <p:cNvSpPr txBox="1">
            <a:spLocks/>
          </p:cNvSpPr>
          <p:nvPr/>
        </p:nvSpPr>
        <p:spPr>
          <a:xfrm>
            <a:off x="250825" y="1008000"/>
            <a:ext cx="6120000" cy="93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 smtClean="0"/>
              <a:t>Decreased </a:t>
            </a:r>
            <a:r>
              <a:rPr lang="en-GB" sz="1800" dirty="0"/>
              <a:t>by </a:t>
            </a:r>
            <a:r>
              <a:rPr lang="en-GB" sz="1800" b="1" dirty="0"/>
              <a:t>&gt; 25% </a:t>
            </a:r>
            <a:r>
              <a:rPr lang="en-GB" sz="1800" dirty="0"/>
              <a:t>in all age groups over </a:t>
            </a:r>
            <a:r>
              <a:rPr lang="en-GB" sz="1800" dirty="0" smtClean="0"/>
              <a:t>the period</a:t>
            </a:r>
            <a:endParaRPr lang="en-GB" sz="1800" kern="1200" spc="-50" dirty="0"/>
          </a:p>
        </p:txBody>
      </p:sp>
    </p:spTree>
    <p:extLst>
      <p:ext uri="{BB962C8B-B14F-4D97-AF65-F5344CB8AC3E}">
        <p14:creationId xmlns:p14="http://schemas.microsoft.com/office/powerpoint/2010/main" val="36448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516343"/>
          </a:xfrm>
        </p:spPr>
        <p:txBody>
          <a:bodyPr/>
          <a:lstStyle/>
          <a:p>
            <a:r>
              <a:rPr lang="en-US" dirty="0" smtClean="0"/>
              <a:t>Notified TB in children under 15,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77" name="TextBox 76"/>
          <p:cNvSpPr txBox="1"/>
          <p:nvPr/>
        </p:nvSpPr>
        <p:spPr>
          <a:xfrm>
            <a:off x="235962" y="6420401"/>
            <a:ext cx="860288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51520" y="5721876"/>
            <a:ext cx="2160000" cy="540000"/>
          </a:xfrm>
          <a:prstGeom prst="rect">
            <a:avLst/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/>
              <a:t>Not reporting</a:t>
            </a:r>
            <a:endParaRPr kumimoji="0" lang="en-GB" sz="14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1649" y="4434942"/>
            <a:ext cx="2160000" cy="540000"/>
          </a:xfrm>
          <a:prstGeom prst="rect">
            <a:avLst/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4 to </a:t>
            </a:r>
            <a:r>
              <a:rPr lang="ru-RU" sz="1400" dirty="0" smtClean="0"/>
              <a:t>9</a:t>
            </a:r>
            <a:r>
              <a:rPr lang="en-GB" sz="1400" dirty="0" smtClean="0"/>
              <a:t>.</a:t>
            </a:r>
            <a:r>
              <a:rPr lang="ru-RU" sz="1400" dirty="0" smtClean="0"/>
              <a:t>9</a:t>
            </a:r>
            <a:r>
              <a:rPr lang="en-GB" sz="1400" dirty="0" smtClean="0"/>
              <a:t> per </a:t>
            </a:r>
            <a:br>
              <a:rPr lang="en-GB" sz="1400" dirty="0" smtClean="0"/>
            </a:br>
            <a:r>
              <a:rPr lang="en-GB" sz="1400" dirty="0" smtClean="0"/>
              <a:t>100 000 child population</a:t>
            </a:r>
            <a:endParaRPr kumimoji="0" lang="en-GB" sz="140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51777" y="3791475"/>
            <a:ext cx="2160000" cy="540000"/>
          </a:xfrm>
          <a:prstGeom prst="rect">
            <a:avLst/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2 to </a:t>
            </a:r>
            <a:r>
              <a:rPr lang="ru-RU" sz="1400" dirty="0" smtClean="0"/>
              <a:t>3</a:t>
            </a:r>
            <a:r>
              <a:rPr lang="en-GB" sz="1400" dirty="0" smtClean="0"/>
              <a:t>.</a:t>
            </a:r>
            <a:r>
              <a:rPr lang="ru-RU" sz="1400" dirty="0" smtClean="0"/>
              <a:t>9</a:t>
            </a:r>
            <a:r>
              <a:rPr lang="en-GB" sz="1400" dirty="0" smtClean="0"/>
              <a:t> per </a:t>
            </a:r>
            <a:br>
              <a:rPr lang="en-GB" sz="1400" dirty="0" smtClean="0"/>
            </a:br>
            <a:r>
              <a:rPr lang="en-GB" sz="1400" dirty="0" smtClean="0"/>
              <a:t>100 000 child population</a:t>
            </a:r>
            <a:endParaRPr kumimoji="0" lang="en-GB" sz="140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2036" y="5078409"/>
            <a:ext cx="2160000" cy="540000"/>
          </a:xfrm>
          <a:prstGeom prst="rect">
            <a:avLst/>
          </a:prstGeom>
          <a:solidFill>
            <a:srgbClr val="A811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≥ </a:t>
            </a: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10 per </a:t>
            </a:r>
            <a:b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</a:b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100 000 </a:t>
            </a:r>
            <a:r>
              <a:rPr lang="en-GB" sz="1400" dirty="0" smtClean="0">
                <a:solidFill>
                  <a:schemeClr val="bg1"/>
                </a:solidFill>
              </a:rPr>
              <a:t>child population</a:t>
            </a:r>
            <a:endParaRPr kumimoji="0" lang="en-GB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1907" y="3148008"/>
            <a:ext cx="2160000" cy="540000"/>
          </a:xfrm>
          <a:prstGeom prst="rect">
            <a:avLst/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7200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dirty="0" smtClean="0"/>
              <a:t>&lt; 2 per </a:t>
            </a:r>
            <a:br>
              <a:rPr lang="en-GB" sz="1400" dirty="0" smtClean="0"/>
            </a:br>
            <a:r>
              <a:rPr lang="en-GB" sz="1400" dirty="0" smtClean="0"/>
              <a:t>100 000 child population</a:t>
            </a:r>
            <a:endParaRPr kumimoji="0" lang="en-GB" sz="140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 bwMode="auto">
          <a:xfrm>
            <a:off x="259882" y="922336"/>
            <a:ext cx="5185271" cy="1530472"/>
          </a:xfrm>
          <a:prstGeom prst="rect">
            <a:avLst/>
          </a:prstGeom>
          <a:solidFill>
            <a:srgbClr val="6AB02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Aft>
                <a:spcPct val="0"/>
              </a:spcAft>
            </a:pPr>
            <a:r>
              <a:rPr lang="en-US" sz="1800" b="1" spc="-50" dirty="0"/>
              <a:t>2 258 </a:t>
            </a:r>
            <a:r>
              <a:rPr lang="en-US" sz="1800" spc="-50" dirty="0"/>
              <a:t>TB cases </a:t>
            </a:r>
            <a:r>
              <a:rPr lang="en-US" sz="1800" spc="-50" dirty="0" smtClean="0"/>
              <a:t>reported in </a:t>
            </a:r>
            <a:r>
              <a:rPr lang="en-US" sz="1800" spc="-50" dirty="0"/>
              <a:t>children under </a:t>
            </a:r>
            <a:r>
              <a:rPr lang="en-US" sz="1800" spc="-50" dirty="0" smtClean="0"/>
              <a:t>15 years.  That </a:t>
            </a:r>
            <a:r>
              <a:rPr lang="en-US" sz="1800" spc="-50" dirty="0"/>
              <a:t>is </a:t>
            </a:r>
            <a:r>
              <a:rPr lang="en-US" sz="1800" b="1" spc="-50" dirty="0"/>
              <a:t>3.9%</a:t>
            </a:r>
            <a:r>
              <a:rPr lang="en-US" sz="1800" spc="-50" dirty="0"/>
              <a:t> of all TB cases </a:t>
            </a:r>
            <a:r>
              <a:rPr lang="en-US" sz="1800" spc="-50" dirty="0" smtClean="0"/>
              <a:t>(range 0-13.7</a:t>
            </a:r>
            <a:r>
              <a:rPr lang="en-US" sz="1800" spc="-50" dirty="0"/>
              <a:t>%) </a:t>
            </a:r>
            <a:r>
              <a:rPr lang="en-US" sz="1800" spc="-50" dirty="0" smtClean="0"/>
              <a:t>and</a:t>
            </a:r>
            <a:endParaRPr lang="en-GB" sz="1800" spc="-50" dirty="0"/>
          </a:p>
          <a:p>
            <a:pPr marL="0" indent="0">
              <a:lnSpc>
                <a:spcPct val="120000"/>
              </a:lnSpc>
              <a:spcAft>
                <a:spcPct val="0"/>
              </a:spcAft>
            </a:pPr>
            <a:r>
              <a:rPr lang="en-US" sz="1800" b="1" spc="-50" dirty="0"/>
              <a:t>2.8 </a:t>
            </a:r>
            <a:r>
              <a:rPr lang="en-US" sz="1800" spc="-50" dirty="0"/>
              <a:t>notifications per </a:t>
            </a:r>
            <a:r>
              <a:rPr lang="en-US" sz="1800" spc="-50" dirty="0" smtClean="0"/>
              <a:t>100 000 child population (range </a:t>
            </a:r>
            <a:r>
              <a:rPr lang="en-US" sz="1800" spc="-50" dirty="0"/>
              <a:t>0–20.7</a:t>
            </a:r>
            <a:r>
              <a:rPr lang="en-US" sz="1800" spc="-50" dirty="0" smtClean="0"/>
              <a:t>).</a:t>
            </a:r>
            <a:endParaRPr lang="en-US" sz="1800" spc="-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822325"/>
          </a:xfrm>
        </p:spPr>
        <p:txBody>
          <a:bodyPr/>
          <a:lstStyle/>
          <a:p>
            <a:r>
              <a:rPr lang="en-US" dirty="0" smtClean="0"/>
              <a:t>Notified TB </a:t>
            </a:r>
            <a:r>
              <a:rPr lang="en-US" dirty="0"/>
              <a:t>cases </a:t>
            </a:r>
            <a:r>
              <a:rPr lang="en-US" dirty="0" smtClean="0"/>
              <a:t>in persons of foreign origin, EU/EEA,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385" r="261" b="385"/>
          <a:stretch>
            <a:fillRect/>
          </a:stretch>
        </p:blipFill>
        <p:spPr>
          <a:xfrm>
            <a:off x="2447961" y="1619974"/>
            <a:ext cx="6695892" cy="4618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63473" y="4352972"/>
            <a:ext cx="2160000" cy="396000"/>
          </a:xfrm>
          <a:prstGeom prst="rect">
            <a:avLst/>
          </a:prstGeom>
          <a:solidFill>
            <a:srgbClr val="F5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10 to 39.9%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3473" y="5348952"/>
            <a:ext cx="2160000" cy="396000"/>
          </a:xfrm>
          <a:prstGeom prst="rect">
            <a:avLst/>
          </a:prstGeom>
          <a:solidFill>
            <a:srgbClr val="A512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≥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75%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63473" y="3854982"/>
            <a:ext cx="2160000" cy="396000"/>
          </a:xfrm>
          <a:prstGeom prst="rect">
            <a:avLst/>
          </a:prstGeom>
          <a:solidFill>
            <a:srgbClr val="FDD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1 to 9.9%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3473" y="4850962"/>
            <a:ext cx="2160000" cy="396000"/>
          </a:xfrm>
          <a:prstGeom prst="rect">
            <a:avLst/>
          </a:prstGeom>
          <a:solidFill>
            <a:srgbClr val="E000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40 to 74.9%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63473" y="3356992"/>
            <a:ext cx="2160000" cy="396000"/>
          </a:xfrm>
          <a:prstGeom prst="rect">
            <a:avLst/>
          </a:prstGeom>
          <a:solidFill>
            <a:srgbClr val="FDF1C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/>
              <a:t>&lt; 1%</a:t>
            </a: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263473" y="5846944"/>
            <a:ext cx="2160000" cy="396000"/>
          </a:xfrm>
          <a:prstGeom prst="wedgeRectCallout">
            <a:avLst>
              <a:gd name="adj1" fmla="val -45365"/>
              <a:gd name="adj2" fmla="val -27175"/>
            </a:avLst>
          </a:prstGeom>
          <a:solidFill>
            <a:srgbClr val="C7C7C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Not 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reporting</a:t>
            </a:r>
            <a:endParaRPr kumimoji="0" lang="en-GB" sz="1600" b="0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338" y="6466914"/>
            <a:ext cx="4314675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 smtClean="0">
                <a:solidFill>
                  <a:schemeClr val="bg1"/>
                </a:solidFill>
              </a:rPr>
              <a:t>Source: 	European </a:t>
            </a:r>
            <a:r>
              <a:rPr lang="en-GB" sz="1050" spc="-30" dirty="0">
                <a:solidFill>
                  <a:schemeClr val="bg1"/>
                </a:solidFill>
              </a:rPr>
              <a:t>Centre for Disease Prevention and Control. </a:t>
            </a:r>
            <a:endParaRPr lang="en-GB" sz="1050" spc="-30" dirty="0" smtClean="0">
              <a:solidFill>
                <a:schemeClr val="bg1"/>
              </a:solidFill>
            </a:endParaRPr>
          </a:p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	</a:t>
            </a:r>
            <a:r>
              <a:rPr lang="en-GB" sz="1050" spc="-30" dirty="0" smtClean="0">
                <a:solidFill>
                  <a:schemeClr val="bg1"/>
                </a:solidFill>
              </a:rPr>
              <a:t>TB </a:t>
            </a:r>
            <a:r>
              <a:rPr lang="en-GB" sz="1050" spc="-30" dirty="0">
                <a:solidFill>
                  <a:schemeClr val="bg1"/>
                </a:solidFill>
              </a:rPr>
              <a:t>surveillance and monitoring in Europe, 2016.</a:t>
            </a:r>
          </a:p>
          <a:p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4" name="Content Placeholder 153"/>
          <p:cNvSpPr txBox="1">
            <a:spLocks/>
          </p:cNvSpPr>
          <p:nvPr/>
        </p:nvSpPr>
        <p:spPr>
          <a:xfrm>
            <a:off x="250825" y="1016872"/>
            <a:ext cx="5040000" cy="1260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sz="18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26.8</a:t>
            </a:r>
            <a:r>
              <a:rPr lang="en-GB" sz="18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of TB cases </a:t>
            </a:r>
            <a:r>
              <a:rPr lang="en-GB" sz="18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occurred in persons 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 foreign </a:t>
            </a:r>
            <a:r>
              <a:rPr lang="en-GB" sz="18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origin (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range 0.3–100.0%) </a:t>
            </a:r>
            <a:endParaRPr lang="en-GB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DC_PowerPoint_Template_2009_rev_1_4">
  <a:themeElements>
    <a:clrScheme name="ECDC_PowerPoint_Template_2009_rev_1_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DC_PowerPoint_Template_2009_rev_1_4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ECDC_PowerPoint_Template_2009_rev_1_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1C3"/>
        </a:solidFill>
        <a:ln w="3175">
          <a:solidFill>
            <a:schemeClr val="bg2">
              <a:lumMod val="60000"/>
              <a:lumOff val="40000"/>
            </a:schemeClr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4AE20AED966F449E1535EF661FB467" ma:contentTypeVersion="2" ma:contentTypeDescription="Create a new document." ma:contentTypeScope="" ma:versionID="293335977365f9a51ba85284a5d1347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C4FBCAE-C389-4E4A-80EC-E283C8DC28D7}">
  <ds:schemaRefs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A8FB1CF-A5E6-4D52-937F-26EDC1DEA3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17544E-06BA-406C-8EAF-E9E641A657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E2DF39D-FECE-4E1D-8CA6-DCEB088B2C2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ECDC_PowerPoint_Template_2009_rev_1_4</Template>
  <TotalTime>17173</TotalTime>
  <Words>1291</Words>
  <Application>Microsoft Office PowerPoint</Application>
  <PresentationFormat>On-screen Show (4:3)</PresentationFormat>
  <Paragraphs>234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Symbol</vt:lpstr>
      <vt:lpstr>Tahoma</vt:lpstr>
      <vt:lpstr>Times</vt:lpstr>
      <vt:lpstr>Wingdings</vt:lpstr>
      <vt:lpstr>ECDC_PowerPoint_Template_2009_rev_1_4</vt:lpstr>
      <vt:lpstr>Custom Design</vt:lpstr>
      <vt:lpstr>1_Custom Design</vt:lpstr>
      <vt:lpstr>2_Custom Design</vt:lpstr>
      <vt:lpstr>World Tuberculosis Day 2016</vt:lpstr>
      <vt:lpstr>TB Surveillance data, EU/EEA, 2014</vt:lpstr>
      <vt:lpstr>TB notifications, EU/EEA, 2014</vt:lpstr>
      <vt:lpstr>Reported TB cases, EU/EEA, 2005 – 2014</vt:lpstr>
      <vt:lpstr>Confirmed TB cases*, EU/EEA, 2014</vt:lpstr>
      <vt:lpstr>Notified previously treated TB cases, EU/EEA, 2014</vt:lpstr>
      <vt:lpstr>TB notification rate by age group, EU/EEA, 2005 – 2014</vt:lpstr>
      <vt:lpstr>Notified TB in children under 15, EU/EEA, 2014</vt:lpstr>
      <vt:lpstr>Notified TB cases in persons of foreign origin, EU/EEA, 2014</vt:lpstr>
      <vt:lpstr>Notified TB cases in persons of foreign origin, EU/EEA, 2005 – 2014</vt:lpstr>
      <vt:lpstr>Notified extrapulmonary TB cases, EU/EEA, 2014</vt:lpstr>
      <vt:lpstr>Multidrug-resistant TB, EU/EEA, 2014 </vt:lpstr>
      <vt:lpstr>Multidrug-resistant TB notification rate, EU/EEA, 2010 – 2014 </vt:lpstr>
      <vt:lpstr>Multidrug resistance among new pulmonary TB cases, EU/EEA, 2014</vt:lpstr>
      <vt:lpstr>Multidrug resistance among previously treated pulmonary TB cases, EU/EEA, 2014</vt:lpstr>
      <vt:lpstr>Extensively drug-resistant TB (XDR TB), EU/EEA, 2014</vt:lpstr>
      <vt:lpstr>Notified TB/HIV co-infection, EU/EEA, 2014</vt:lpstr>
      <vt:lpstr>Treatment success of all TB cases, EU/EEA, 2014</vt:lpstr>
      <vt:lpstr>Treatment success, EU/EEA, 2014</vt:lpstr>
      <vt:lpstr>Treatment success in new confirmed pulmonary TB cases and relapses, started on treatment in 2013*, EU/EEA, 2014</vt:lpstr>
      <vt:lpstr>PowerPoint Presentation</vt:lpstr>
      <vt:lpstr>Treatment success in multidrug-resistant TB*, EU/EEA, 2014</vt:lpstr>
      <vt:lpstr>Treatment success in all cases with multidrug-resistant TB*, EU/EEA, 2014</vt:lpstr>
      <vt:lpstr>Treatment outcomes in MDR TB notified  in 2010-2012, EU/EEA, 2014  </vt:lpstr>
      <vt:lpstr>Treatment success in extensively drug-resistant TB (XDR TB) cases, EU/EEA, 2014</vt:lpstr>
    </vt:vector>
  </TitlesOfParts>
  <Manager>Marieke.vanderWerf@ecdc.europa.eu</Manager>
  <Company>ECDC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tuberculosis-surveillance-findings-2015</dc:title>
  <dc:subject>tuberculosis</dc:subject>
  <dc:creator>Vahur.Hollo@ecdc.europa.eu</dc:creator>
  <cp:keywords>Surveillance; tuberculosis</cp:keywords>
  <cp:lastModifiedBy>Anne-Sophie Desprez</cp:lastModifiedBy>
  <cp:revision>1200</cp:revision>
  <cp:lastPrinted>2014-02-27T13:32:32Z</cp:lastPrinted>
  <dcterms:created xsi:type="dcterms:W3CDTF">2011-02-23T09:42:26Z</dcterms:created>
  <dcterms:modified xsi:type="dcterms:W3CDTF">2016-05-25T12:10:16Z</dcterms:modified>
  <cp:category>tuberculosis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0x010100904AE20AED966F449E1535EF661FB467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dlc_DocIdItemGuid">
    <vt:lpwstr>a8bb37b5-aea8-49ce-a03c-8fe6784d7f6a</vt:lpwstr>
  </property>
  <property fmtid="{D5CDD505-2E9C-101B-9397-08002B2CF9AE}" pid="7" name="_dlc_DocId">
    <vt:lpwstr>NMFWZX5DU2U3-1308-72</vt:lpwstr>
  </property>
  <property fmtid="{D5CDD505-2E9C-101B-9397-08002B2CF9AE}" pid="8" name="_dlc_DocIdUrl">
    <vt:lpwstr>http://ecdcsp2010/en/healthtopics/Tuberculosis/epidemiological_data/_layouts/DocIdRedir.aspx?ID=NMFWZX5DU2U3-1308-72, NMFWZX5DU2U3-1308-72</vt:lpwstr>
  </property>
  <property fmtid="{D5CDD505-2E9C-101B-9397-08002B2CF9AE}" pid="9" name="Order">
    <vt:r8>300</vt:r8>
  </property>
  <property fmtid="{D5CDD505-2E9C-101B-9397-08002B2CF9AE}" pid="10" name="_dlc_DocIdPersistId">
    <vt:bool>false</vt:bool>
  </property>
  <property fmtid="{D5CDD505-2E9C-101B-9397-08002B2CF9AE}" pid="11" name="ECDC_DMS_Organigramme">
    <vt:lpwstr>604;#Surveillance Group B|c3d33948-00ab-48de-9661-4e5bdab12d1c</vt:lpwstr>
  </property>
  <property fmtid="{D5CDD505-2E9C-101B-9397-08002B2CF9AE}" pid="12" name="ECDC_Subject_does">
    <vt:lpwstr/>
  </property>
  <property fmtid="{D5CDD505-2E9C-101B-9397-08002B2CF9AE}" pid="13" name="DMS Product">
    <vt:lpwstr/>
  </property>
  <property fmtid="{D5CDD505-2E9C-101B-9397-08002B2CF9AE}" pid="14" name="TaxKeyword">
    <vt:lpwstr>1691;#Surveillance|f6e95b03-4164-4b4d-bfb1-c127eb017a3b;#709;#tuberculosis|18321205-e9b5-4111-b973-4514914c1545</vt:lpwstr>
  </property>
  <property fmtid="{D5CDD505-2E9C-101B-9397-08002B2CF9AE}" pid="15" name="ECDC_Target_audience">
    <vt:lpwstr/>
  </property>
  <property fmtid="{D5CDD505-2E9C-101B-9397-08002B2CF9AE}" pid="16" name="ECDC_DMS_Country">
    <vt:lpwstr/>
  </property>
  <property fmtid="{D5CDD505-2E9C-101B-9397-08002B2CF9AE}" pid="17" name="ECDC_DMS_Eurosurveillance_Document_Type">
    <vt:lpwstr/>
  </property>
  <property fmtid="{D5CDD505-2E9C-101B-9397-08002B2CF9AE}" pid="18" name="ECDC_DMS_Surveillance_Analysis_Document_Type">
    <vt:lpwstr>1296;#Surveillance report|6b5e9074-1871-4d45-bfb6-4351cadc636d</vt:lpwstr>
  </property>
  <property fmtid="{D5CDD505-2E9C-101B-9397-08002B2CF9AE}" pid="19" name="ECDC_DMS_MIS_Activity_code">
    <vt:lpwstr/>
  </property>
  <property fmtid="{D5CDD505-2E9C-101B-9397-08002B2CF9AE}" pid="20" name="ECDC_DMS_Project">
    <vt:lpwstr/>
  </property>
  <property fmtid="{D5CDD505-2E9C-101B-9397-08002B2CF9AE}" pid="21" name="ECDC_Subject_who">
    <vt:lpwstr/>
  </property>
  <property fmtid="{D5CDD505-2E9C-101B-9397-08002B2CF9AE}" pid="22" name="Meeting_x0020_Code">
    <vt:lpwstr/>
  </property>
  <property fmtid="{D5CDD505-2E9C-101B-9397-08002B2CF9AE}" pid="23" name="ECDC_Subject_what">
    <vt:lpwstr>380;#tuberculosis|18321205-e9b5-4111-b973-4514914c1545</vt:lpwstr>
  </property>
  <property fmtid="{D5CDD505-2E9C-101B-9397-08002B2CF9AE}" pid="24" name="Meeting Code">
    <vt:lpwstr/>
  </property>
  <property fmtid="{D5CDD505-2E9C-101B-9397-08002B2CF9AE}" pid="25" name="ECDC_DMS_RestrictedAccess">
    <vt:lpwstr/>
  </property>
  <property fmtid="{D5CDD505-2E9C-101B-9397-08002B2CF9AE}" pid="26" name="_SourceUrl">
    <vt:lpwstr/>
  </property>
  <property fmtid="{D5CDD505-2E9C-101B-9397-08002B2CF9AE}" pid="27" name="_SharedFileIndex">
    <vt:lpwstr/>
  </property>
</Properties>
</file>