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5"/>
    <p:sldMasterId id="2147483653" r:id="rId6"/>
    <p:sldMasterId id="2147483654" r:id="rId7"/>
    <p:sldMasterId id="2147483655" r:id="rId8"/>
  </p:sldMasterIdLst>
  <p:notesMasterIdLst>
    <p:notesMasterId r:id="rId30"/>
  </p:notesMasterIdLst>
  <p:handoutMasterIdLst>
    <p:handoutMasterId r:id="rId31"/>
  </p:handoutMasterIdLst>
  <p:sldIdLst>
    <p:sldId id="287" r:id="rId9"/>
    <p:sldId id="299" r:id="rId10"/>
    <p:sldId id="315" r:id="rId11"/>
    <p:sldId id="300" r:id="rId12"/>
    <p:sldId id="301" r:id="rId13"/>
    <p:sldId id="302" r:id="rId14"/>
    <p:sldId id="303" r:id="rId15"/>
    <p:sldId id="317" r:id="rId16"/>
    <p:sldId id="316" r:id="rId17"/>
    <p:sldId id="304" r:id="rId18"/>
    <p:sldId id="309" r:id="rId19"/>
    <p:sldId id="310" r:id="rId20"/>
    <p:sldId id="305" r:id="rId21"/>
    <p:sldId id="306" r:id="rId22"/>
    <p:sldId id="313" r:id="rId23"/>
    <p:sldId id="307" r:id="rId24"/>
    <p:sldId id="308" r:id="rId25"/>
    <p:sldId id="314" r:id="rId26"/>
    <p:sldId id="319" r:id="rId27"/>
    <p:sldId id="320" r:id="rId28"/>
    <p:sldId id="321" r:id="rId29"/>
  </p:sldIdLst>
  <p:sldSz cx="9144000" cy="6858000" type="screen4x3"/>
  <p:notesSz cx="6810375" cy="9942513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6" userDrawn="1">
          <p15:clr>
            <a:srgbClr val="A4A3A4"/>
          </p15:clr>
        </p15:guide>
        <p15:guide id="2" pos="181" userDrawn="1">
          <p15:clr>
            <a:srgbClr val="A4A3A4"/>
          </p15:clr>
        </p15:guide>
        <p15:guide id="3" pos="725" userDrawn="1">
          <p15:clr>
            <a:srgbClr val="A4A3A4"/>
          </p15:clr>
        </p15:guide>
        <p15:guide id="4" orient="horz" pos="2387" userDrawn="1">
          <p15:clr>
            <a:srgbClr val="A4A3A4"/>
          </p15:clr>
        </p15:guide>
        <p15:guide id="5" orient="horz" pos="119" userDrawn="1">
          <p15:clr>
            <a:srgbClr val="A4A3A4"/>
          </p15:clr>
        </p15:guide>
        <p15:guide id="6" pos="1519" userDrawn="1">
          <p15:clr>
            <a:srgbClr val="A4A3A4"/>
          </p15:clr>
        </p15:guide>
        <p15:guide id="7" pos="4354" userDrawn="1">
          <p15:clr>
            <a:srgbClr val="A4A3A4"/>
          </p15:clr>
        </p15:guide>
        <p15:guide id="8" pos="5624" userDrawn="1">
          <p15:clr>
            <a:srgbClr val="A4A3A4"/>
          </p15:clr>
        </p15:guide>
        <p15:guide id="9" orient="horz" pos="38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ma Huitric" initials="EH" lastIdx="3" clrIdx="0"/>
  <p:cmAuthor id="1" name="Vahur Hollo" initials="VH" lastIdx="2" clrIdx="1"/>
  <p:cmAuthor id="2" name="Uwe Kreisel" initials="UK" lastIdx="1" clrIdx="2"/>
  <p:cmAuthor id="3" name="mvanderwerf" initials="m" lastIdx="10" clrIdx="3"/>
  <p:cmAuthor id="4" name="Marieke van der Werf" initials="MvdW" lastIdx="13" clrIdx="4"/>
  <p:cmAuthor id="5" name="Monica Case" initials="MC" lastIdx="5" clrIdx="5">
    <p:extLst>
      <p:ext uri="{19B8F6BF-5375-455C-9EA6-DF929625EA0E}">
        <p15:presenceInfo xmlns:p15="http://schemas.microsoft.com/office/powerpoint/2012/main" userId="S-1-5-21-3732144185-4277010889-2338737342-13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CD00"/>
    <a:srgbClr val="C6D489"/>
    <a:srgbClr val="6AB023"/>
    <a:srgbClr val="E00018"/>
    <a:srgbClr val="C7C7C7"/>
    <a:srgbClr val="B2FFB1"/>
    <a:srgbClr val="D2DB69"/>
    <a:srgbClr val="69AE23"/>
    <a:srgbClr val="A3C435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0" autoAdjust="0"/>
    <p:restoredTop sz="65859" autoAdjust="0"/>
  </p:normalViewPr>
  <p:slideViewPr>
    <p:cSldViewPr snapToGrid="0">
      <p:cViewPr varScale="1">
        <p:scale>
          <a:sx n="76" d="100"/>
          <a:sy n="76" d="100"/>
        </p:scale>
        <p:origin x="2874" y="96"/>
      </p:cViewPr>
      <p:guideLst>
        <p:guide orient="horz" pos="686"/>
        <p:guide pos="181"/>
        <p:guide pos="725"/>
        <p:guide orient="horz" pos="2387"/>
        <p:guide orient="horz" pos="119"/>
        <p:guide pos="1519"/>
        <p:guide pos="4354"/>
        <p:guide pos="5624"/>
        <p:guide orient="horz"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cdcclufil\srs\Surveillance%20Section\Surveillance%20Networks\EuroTB\Annual%20reports\Annual%20Report%202014%20data\Slides\TablesForSlidesMonitoring20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ecdcclufil\srs\Surveillance%20Section\Surveillance%20Networks\EuroTB\Annual%20reports\Annual%20Report%202014%20data\Slides\TablesForSlidesMonitoring201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ecdcclufil\srs\Surveillance%20Section\Surveillance%20Networks\EuroTB\Annual%20reports\Annual%20Report%202014%20data\Slides\TablesForSlidesMonitoring2016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3_Graph_Tot_Not'!$A$4</c:f>
              <c:strCache>
                <c:ptCount val="1"/>
                <c:pt idx="0">
                  <c:v>TB notification rates per 100 000 population</c:v>
                </c:pt>
              </c:strCache>
            </c:strRef>
          </c:tx>
          <c:spPr>
            <a:ln w="31750" cap="sq">
              <a:solidFill>
                <a:srgbClr val="0070C0"/>
              </a:solidFill>
              <a:bevel/>
            </a:ln>
            <a:effectLst/>
          </c:spPr>
          <c:marker>
            <c:symbol val="none"/>
          </c:marker>
          <c:cat>
            <c:strRef>
              <c:f>'Slide 3_Graph_Tot_Not'!$B$3:$F$3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2014*</c:v>
                </c:pt>
              </c:strCache>
            </c:strRef>
          </c:cat>
          <c:val>
            <c:numRef>
              <c:f>'Slide 3_Graph_Tot_Not'!$B$4:$F$4</c:f>
              <c:numCache>
                <c:formatCode>0.0</c:formatCode>
                <c:ptCount val="5"/>
                <c:pt idx="0">
                  <c:v>15.037511918317513</c:v>
                </c:pt>
                <c:pt idx="1">
                  <c:v>14.346388533139796</c:v>
                </c:pt>
                <c:pt idx="2">
                  <c:v>13.504748710797797</c:v>
                </c:pt>
                <c:pt idx="3">
                  <c:v>12.659725240112831</c:v>
                </c:pt>
                <c:pt idx="4">
                  <c:v>11.9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480944"/>
        <c:axId val="158502456"/>
      </c:lineChart>
      <c:catAx>
        <c:axId val="158480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 smtClean="0"/>
                  <a:t>Year of reporting</a:t>
                </a:r>
                <a:endParaRPr lang="en-GB" sz="16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502456"/>
        <c:crosses val="autoZero"/>
        <c:auto val="1"/>
        <c:lblAlgn val="ctr"/>
        <c:lblOffset val="100"/>
        <c:noMultiLvlLbl val="0"/>
      </c:catAx>
      <c:valAx>
        <c:axId val="158502456"/>
        <c:scaling>
          <c:orientation val="minMax"/>
          <c:max val="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GB" sz="1600" b="0" i="0" u="none" strike="noStrike" kern="1200" baseline="0" dirty="0" smtClean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u="none" strike="noStrike" kern="1200" baseline="0" dirty="0" smtClean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rPr>
                  <a:t>Notification rate per 100 000 population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GB" sz="1600" b="0" i="0" u="none" strike="noStrike" kern="1200" baseline="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8094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53819699873156"/>
          <c:y val="6.7134783604126155E-2"/>
          <c:w val="0.84246180300126849"/>
          <c:h val="0.75368405328605304"/>
        </c:manualLayout>
      </c:layout>
      <c:lineChart>
        <c:grouping val="standard"/>
        <c:varyColors val="0"/>
        <c:ser>
          <c:idx val="0"/>
          <c:order val="0"/>
          <c:tx>
            <c:strRef>
              <c:f>GraphEpi2MDRrate!$A$3</c:f>
              <c:strCache>
                <c:ptCount val="1"/>
                <c:pt idx="0">
                  <c:v>MDRTB</c:v>
                </c:pt>
              </c:strCache>
            </c:strRef>
          </c:tx>
          <c:spPr>
            <a:ln w="34925" cap="rnd">
              <a:solidFill>
                <a:srgbClr val="0070C0"/>
              </a:solidFill>
              <a:round/>
            </a:ln>
            <a:effectLst/>
          </c:spPr>
          <c:marker>
            <c:symbol val="diamond"/>
            <c:size val="7"/>
            <c:spPr>
              <a:noFill/>
              <a:ln w="9525">
                <a:noFill/>
              </a:ln>
              <a:effectLst/>
            </c:spPr>
          </c:marker>
          <c:cat>
            <c:numRef>
              <c:f>GraphEpi2MDRrate!$B$2:$F$2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GraphEpi2MDRrate!$B$3:$F$3</c:f>
              <c:numCache>
                <c:formatCode>General</c:formatCode>
                <c:ptCount val="5"/>
                <c:pt idx="0">
                  <c:v>0.30663103984112033</c:v>
                </c:pt>
                <c:pt idx="1">
                  <c:v>0.30663103984112033</c:v>
                </c:pt>
                <c:pt idx="2">
                  <c:v>0.35682161349751584</c:v>
                </c:pt>
                <c:pt idx="3">
                  <c:v>0.29414926620920517</c:v>
                </c:pt>
                <c:pt idx="4">
                  <c:v>0.28519489859216068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910480"/>
        <c:axId val="157910872"/>
      </c:lineChart>
      <c:catAx>
        <c:axId val="1579104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 of reporting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910872"/>
        <c:crosses val="autoZero"/>
        <c:auto val="1"/>
        <c:lblAlgn val="ctr"/>
        <c:lblOffset val="100"/>
        <c:noMultiLvlLbl val="0"/>
      </c:catAx>
      <c:valAx>
        <c:axId val="157910872"/>
        <c:scaling>
          <c:orientation val="minMax"/>
          <c:max val="0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baseline="0" dirty="0" smtClean="0">
                    <a:effectLst/>
                  </a:rPr>
                  <a:t>Notification rate per 100 000 population</a:t>
                </a:r>
                <a:endParaRPr lang="en-GB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0765090349865437E-2"/>
              <c:y val="0.114378095876428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910480"/>
        <c:crosses val="autoZero"/>
        <c:crossBetween val="between"/>
        <c:majorUnit val="0.1"/>
        <c:min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17433245198593"/>
          <c:y val="4.1903843963476482E-2"/>
          <c:w val="0.89182567454098616"/>
          <c:h val="0.76332872126325568"/>
        </c:manualLayout>
      </c:layout>
      <c:lineChart>
        <c:grouping val="standard"/>
        <c:varyColors val="0"/>
        <c:ser>
          <c:idx val="0"/>
          <c:order val="0"/>
          <c:tx>
            <c:strRef>
              <c:f>graph_Child_Adultnotif3!$A$3</c:f>
              <c:strCache>
                <c:ptCount val="1"/>
                <c:pt idx="0">
                  <c:v>Child/adult rate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graph_Child_Adultnotif3!$B$2:$K$2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graph_Child_Adultnotif3!$B$3:$K$3</c:f>
              <c:numCache>
                <c:formatCode>General</c:formatCode>
                <c:ptCount val="10"/>
                <c:pt idx="0">
                  <c:v>0.23828794027506439</c:v>
                </c:pt>
                <c:pt idx="1">
                  <c:v>0.24703259505909683</c:v>
                </c:pt>
                <c:pt idx="2">
                  <c:v>0.25622614785206083</c:v>
                </c:pt>
                <c:pt idx="3">
                  <c:v>0.26070610466472105</c:v>
                </c:pt>
                <c:pt idx="4">
                  <c:v>0.26262123115511216</c:v>
                </c:pt>
                <c:pt idx="5">
                  <c:v>0.26240498342637314</c:v>
                </c:pt>
                <c:pt idx="6">
                  <c:v>0.27657527932231768</c:v>
                </c:pt>
                <c:pt idx="7">
                  <c:v>0.26432392884616573</c:v>
                </c:pt>
                <c:pt idx="8">
                  <c:v>0.26155607909590917</c:v>
                </c:pt>
                <c:pt idx="9">
                  <c:v>0.25998709060800285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254448"/>
        <c:axId val="155081520"/>
      </c:lineChart>
      <c:catAx>
        <c:axId val="1582544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 sz="1600"/>
                  <a:t>Year of reporting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55081520"/>
        <c:crosses val="autoZero"/>
        <c:auto val="1"/>
        <c:lblAlgn val="ctr"/>
        <c:lblOffset val="100"/>
        <c:noMultiLvlLbl val="0"/>
      </c:catAx>
      <c:valAx>
        <c:axId val="155081520"/>
        <c:scaling>
          <c:orientation val="minMax"/>
          <c:max val="0.4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GB" sz="1600"/>
                  <a:t>Child-to-adult ratio</a:t>
                </a:r>
              </a:p>
            </c:rich>
          </c:tx>
          <c:layout>
            <c:manualLayout>
              <c:xMode val="edge"/>
              <c:yMode val="edge"/>
              <c:x val="7.4991644631720164E-3"/>
              <c:y val="0.214699522021828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5825444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30298454252321"/>
          <c:y val="4.2479894789520849E-2"/>
          <c:w val="0.89869701545747682"/>
          <c:h val="0.76970899389398584"/>
        </c:manualLayout>
      </c:layout>
      <c:lineChart>
        <c:grouping val="standard"/>
        <c:varyColors val="0"/>
        <c:ser>
          <c:idx val="0"/>
          <c:order val="0"/>
          <c:tx>
            <c:strRef>
              <c:f>Graph_MeanAge4!$D$2</c:f>
              <c:strCache>
                <c:ptCount val="1"/>
                <c:pt idx="0">
                  <c:v>Mean age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diamond"/>
            <c:size val="7"/>
            <c:spPr>
              <a:noFill/>
              <a:ln w="9525">
                <a:noFill/>
              </a:ln>
              <a:effectLst/>
            </c:spPr>
          </c:marker>
          <c:cat>
            <c:numRef>
              <c:f>Graph_MeanAge4!$E$1:$N$1</c:f>
              <c:numCache>
                <c:formatCode>@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Graph_MeanAge4!$E$2:$N$2</c:f>
              <c:numCache>
                <c:formatCode>0.00</c:formatCode>
                <c:ptCount val="10"/>
                <c:pt idx="0">
                  <c:v>44.620880305218456</c:v>
                </c:pt>
                <c:pt idx="1">
                  <c:v>44.535980964251316</c:v>
                </c:pt>
                <c:pt idx="2">
                  <c:v>44.620102884088688</c:v>
                </c:pt>
                <c:pt idx="3">
                  <c:v>44.709866170915113</c:v>
                </c:pt>
                <c:pt idx="4">
                  <c:v>44.82033476448261</c:v>
                </c:pt>
                <c:pt idx="5">
                  <c:v>44.767518684407548</c:v>
                </c:pt>
                <c:pt idx="6">
                  <c:v>45.033058191191792</c:v>
                </c:pt>
                <c:pt idx="7">
                  <c:v>45.106522432644063</c:v>
                </c:pt>
                <c:pt idx="8">
                  <c:v>45.358351626111187</c:v>
                </c:pt>
                <c:pt idx="9">
                  <c:v>45.435226124588361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697688"/>
        <c:axId val="158356048"/>
      </c:lineChart>
      <c:catAx>
        <c:axId val="154697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Year of reporting</a:t>
                </a:r>
              </a:p>
            </c:rich>
          </c:tx>
          <c:layout>
            <c:manualLayout>
              <c:xMode val="edge"/>
              <c:yMode val="edge"/>
              <c:x val="0.44238708864328302"/>
              <c:y val="0.912958855576848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356048"/>
        <c:crosses val="autoZero"/>
        <c:auto val="1"/>
        <c:lblAlgn val="ctr"/>
        <c:lblOffset val="100"/>
        <c:noMultiLvlLbl val="0"/>
      </c:catAx>
      <c:valAx>
        <c:axId val="158356048"/>
        <c:scaling>
          <c:orientation val="minMax"/>
          <c:max val="46"/>
          <c:min val="4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Mean</a:t>
                </a:r>
                <a:r>
                  <a:rPr lang="en-US" sz="1600" baseline="0" dirty="0"/>
                  <a:t> a</a:t>
                </a:r>
                <a:r>
                  <a:rPr lang="en-US" sz="1600" dirty="0"/>
                  <a:t>ge  (years</a:t>
                </a:r>
                <a:r>
                  <a:rPr lang="en-US" dirty="0"/>
                  <a:t>)</a:t>
                </a:r>
              </a:p>
            </c:rich>
          </c:tx>
          <c:layout>
            <c:manualLayout>
              <c:xMode val="edge"/>
              <c:yMode val="edge"/>
              <c:x val="7.5285500996554768E-3"/>
              <c:y val="0.239969195513336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69768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664422512579499E-2"/>
          <c:y val="5.9210908879455716E-2"/>
          <c:w val="0.89531518881925953"/>
          <c:h val="0.681079791048826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'GraphCultureConf%'!$B$1</c:f>
              <c:strCache>
                <c:ptCount val="1"/>
                <c:pt idx="0">
                  <c:v>CultureConf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cat>
            <c:strRef>
              <c:f>'GraphCultureConf%'!$A$2:$A$30</c:f>
              <c:strCache>
                <c:ptCount val="29"/>
                <c:pt idx="0">
                  <c:v>EU/EEA</c:v>
                </c:pt>
                <c:pt idx="1">
                  <c:v>Slovenia</c:v>
                </c:pt>
                <c:pt idx="2">
                  <c:v>Denmark</c:v>
                </c:pt>
                <c:pt idx="3">
                  <c:v>Norway</c:v>
                </c:pt>
                <c:pt idx="4">
                  <c:v>Sweden</c:v>
                </c:pt>
                <c:pt idx="5">
                  <c:v>Croatia</c:v>
                </c:pt>
                <c:pt idx="6">
                  <c:v>Cyprus</c:v>
                </c:pt>
                <c:pt idx="7">
                  <c:v>Estonia</c:v>
                </c:pt>
                <c:pt idx="8">
                  <c:v>Ireland</c:v>
                </c:pt>
                <c:pt idx="9">
                  <c:v>Belgium</c:v>
                </c:pt>
                <c:pt idx="10">
                  <c:v>Finland</c:v>
                </c:pt>
                <c:pt idx="11">
                  <c:v>Austria</c:v>
                </c:pt>
                <c:pt idx="12">
                  <c:v>Latvia</c:v>
                </c:pt>
                <c:pt idx="13">
                  <c:v>Netherlands</c:v>
                </c:pt>
                <c:pt idx="14">
                  <c:v>Lithuania</c:v>
                </c:pt>
                <c:pt idx="15">
                  <c:v>Czech Republic</c:v>
                </c:pt>
                <c:pt idx="16">
                  <c:v>Germany</c:v>
                </c:pt>
                <c:pt idx="17">
                  <c:v>Spain</c:v>
                </c:pt>
                <c:pt idx="18">
                  <c:v>United Kingdom</c:v>
                </c:pt>
                <c:pt idx="19">
                  <c:v>Poland</c:v>
                </c:pt>
                <c:pt idx="20">
                  <c:v>Romania</c:v>
                </c:pt>
                <c:pt idx="21">
                  <c:v>Greece</c:v>
                </c:pt>
                <c:pt idx="22">
                  <c:v>Portugal</c:v>
                </c:pt>
                <c:pt idx="23">
                  <c:v>Bulgaria</c:v>
                </c:pt>
                <c:pt idx="24">
                  <c:v>Slovakia</c:v>
                </c:pt>
                <c:pt idx="25">
                  <c:v>Malta</c:v>
                </c:pt>
                <c:pt idx="26">
                  <c:v>Iceland</c:v>
                </c:pt>
                <c:pt idx="27">
                  <c:v>France</c:v>
                </c:pt>
                <c:pt idx="28">
                  <c:v>Hungary</c:v>
                </c:pt>
              </c:strCache>
            </c:strRef>
          </c:cat>
          <c:val>
            <c:numRef>
              <c:f>'GraphCultureConf%'!$B$2:$B$30</c:f>
              <c:numCache>
                <c:formatCode>0.00</c:formatCode>
                <c:ptCount val="29"/>
                <c:pt idx="0">
                  <c:v>72.718136675336964</c:v>
                </c:pt>
                <c:pt idx="1">
                  <c:v>90.816326530612244</c:v>
                </c:pt>
                <c:pt idx="2">
                  <c:v>90.045248868778287</c:v>
                </c:pt>
                <c:pt idx="3">
                  <c:v>90</c:v>
                </c:pt>
                <c:pt idx="4">
                  <c:v>87.605633802816911</c:v>
                </c:pt>
                <c:pt idx="5">
                  <c:v>85.087719298245617</c:v>
                </c:pt>
                <c:pt idx="6">
                  <c:v>85</c:v>
                </c:pt>
                <c:pt idx="7">
                  <c:v>84.895833333333343</c:v>
                </c:pt>
                <c:pt idx="8">
                  <c:v>83.561643835616437</c:v>
                </c:pt>
                <c:pt idx="9">
                  <c:v>83.266129032258064</c:v>
                </c:pt>
                <c:pt idx="10">
                  <c:v>83.060109289617486</c:v>
                </c:pt>
                <c:pt idx="11">
                  <c:v>81.818181818181827</c:v>
                </c:pt>
                <c:pt idx="12">
                  <c:v>81.164383561643831</c:v>
                </c:pt>
                <c:pt idx="13">
                  <c:v>79.770114942528735</c:v>
                </c:pt>
                <c:pt idx="14">
                  <c:v>79.128248113998325</c:v>
                </c:pt>
                <c:pt idx="15">
                  <c:v>78.624078624078621</c:v>
                </c:pt>
                <c:pt idx="16">
                  <c:v>77.941176470588232</c:v>
                </c:pt>
                <c:pt idx="17">
                  <c:v>74.47081462475947</c:v>
                </c:pt>
                <c:pt idx="18">
                  <c:v>73.601451466586028</c:v>
                </c:pt>
                <c:pt idx="19">
                  <c:v>73.401264933239631</c:v>
                </c:pt>
                <c:pt idx="20">
                  <c:v>72.773190869354053</c:v>
                </c:pt>
                <c:pt idx="21">
                  <c:v>70.422535211267601</c:v>
                </c:pt>
                <c:pt idx="22">
                  <c:v>70.378006872852239</c:v>
                </c:pt>
                <c:pt idx="23">
                  <c:v>64.927288280581692</c:v>
                </c:pt>
                <c:pt idx="24">
                  <c:v>64.069264069264065</c:v>
                </c:pt>
                <c:pt idx="25">
                  <c:v>62.068965517241381</c:v>
                </c:pt>
                <c:pt idx="26">
                  <c:v>60</c:v>
                </c:pt>
                <c:pt idx="27">
                  <c:v>57.97495917256397</c:v>
                </c:pt>
                <c:pt idx="28">
                  <c:v>41.127922971114167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4550632"/>
        <c:axId val="154551024"/>
      </c:barChart>
      <c:catAx>
        <c:axId val="154550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551024"/>
        <c:crosses val="autoZero"/>
        <c:auto val="1"/>
        <c:lblAlgn val="ctr"/>
        <c:lblOffset val="100"/>
        <c:noMultiLvlLbl val="0"/>
      </c:catAx>
      <c:valAx>
        <c:axId val="1545510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dirty="0" smtClean="0"/>
                  <a:t>Culture confirmation (%)</a:t>
                </a:r>
                <a:endParaRPr lang="en-GB" sz="12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550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43893760984817E-2"/>
          <c:y val="0.11193995384361202"/>
          <c:w val="0.91734348185138637"/>
          <c:h val="0.636504398759957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'GraphTOMsuccess%'!$B$2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cat>
            <c:strRef>
              <c:f>'GraphTOMsuccess%'!$A$3:$A$30</c:f>
              <c:strCache>
                <c:ptCount val="28"/>
                <c:pt idx="0">
                  <c:v>EU/EEA</c:v>
                </c:pt>
                <c:pt idx="2">
                  <c:v>Iceland</c:v>
                </c:pt>
                <c:pt idx="3">
                  <c:v>Malta</c:v>
                </c:pt>
                <c:pt idx="4">
                  <c:v>Slovakia</c:v>
                </c:pt>
                <c:pt idx="5">
                  <c:v>Sweden</c:v>
                </c:pt>
                <c:pt idx="6">
                  <c:v>Netherlands</c:v>
                </c:pt>
                <c:pt idx="7">
                  <c:v>Norway</c:v>
                </c:pt>
                <c:pt idx="8">
                  <c:v>Romania</c:v>
                </c:pt>
                <c:pt idx="9">
                  <c:v>Bulgaria</c:v>
                </c:pt>
                <c:pt idx="10">
                  <c:v>Slovenia</c:v>
                </c:pt>
                <c:pt idx="11">
                  <c:v>United Kingdom</c:v>
                </c:pt>
                <c:pt idx="12">
                  <c:v>Belgium</c:v>
                </c:pt>
                <c:pt idx="13">
                  <c:v>Spain</c:v>
                </c:pt>
                <c:pt idx="14">
                  <c:v>Latvia</c:v>
                </c:pt>
                <c:pt idx="15">
                  <c:v>Finland</c:v>
                </c:pt>
                <c:pt idx="16">
                  <c:v>Portugal</c:v>
                </c:pt>
                <c:pt idx="17">
                  <c:v>Estonia</c:v>
                </c:pt>
                <c:pt idx="18">
                  <c:v>Austria</c:v>
                </c:pt>
                <c:pt idx="19">
                  <c:v>Lithuania</c:v>
                </c:pt>
                <c:pt idx="20">
                  <c:v>Czech Republic</c:v>
                </c:pt>
                <c:pt idx="21">
                  <c:v>Hungary</c:v>
                </c:pt>
                <c:pt idx="22">
                  <c:v>Ireland</c:v>
                </c:pt>
                <c:pt idx="23">
                  <c:v>Germany</c:v>
                </c:pt>
                <c:pt idx="24">
                  <c:v>Cyprus</c:v>
                </c:pt>
                <c:pt idx="25">
                  <c:v>Denmark</c:v>
                </c:pt>
                <c:pt idx="26">
                  <c:v>Poland</c:v>
                </c:pt>
                <c:pt idx="27">
                  <c:v>Croatia</c:v>
                </c:pt>
              </c:strCache>
            </c:strRef>
          </c:cat>
          <c:val>
            <c:numRef>
              <c:f>'GraphTOMsuccess%'!$B$3:$B$30</c:f>
              <c:numCache>
                <c:formatCode>General</c:formatCode>
                <c:ptCount val="28"/>
                <c:pt idx="0" formatCode="0.0">
                  <c:v>75.857509216220549</c:v>
                </c:pt>
                <c:pt idx="2" formatCode="0.0">
                  <c:v>100</c:v>
                </c:pt>
                <c:pt idx="3" formatCode="0.0">
                  <c:v>100</c:v>
                </c:pt>
                <c:pt idx="4" formatCode="0.0">
                  <c:v>93.918918918918905</c:v>
                </c:pt>
                <c:pt idx="5" formatCode="0.0">
                  <c:v>86.956521739130395</c:v>
                </c:pt>
                <c:pt idx="6" formatCode="0.0">
                  <c:v>85.552407932011306</c:v>
                </c:pt>
                <c:pt idx="7" formatCode="0.0">
                  <c:v>84.615384615384599</c:v>
                </c:pt>
                <c:pt idx="8" formatCode="0.0">
                  <c:v>84.603421461897298</c:v>
                </c:pt>
                <c:pt idx="9" formatCode="0.0">
                  <c:v>83.208020050125299</c:v>
                </c:pt>
                <c:pt idx="10" formatCode="0.0">
                  <c:v>80</c:v>
                </c:pt>
                <c:pt idx="11" formatCode="0.0">
                  <c:v>79.2840822543792</c:v>
                </c:pt>
                <c:pt idx="12" formatCode="0.0">
                  <c:v>78.692493946731204</c:v>
                </c:pt>
                <c:pt idx="13" formatCode="0.0">
                  <c:v>78.235508567262102</c:v>
                </c:pt>
                <c:pt idx="14" formatCode="0.0">
                  <c:v>77.7580071174377</c:v>
                </c:pt>
                <c:pt idx="15" formatCode="0.0">
                  <c:v>76.073619631901806</c:v>
                </c:pt>
                <c:pt idx="16" formatCode="0.0">
                  <c:v>75.996872556684906</c:v>
                </c:pt>
                <c:pt idx="17" formatCode="0.0">
                  <c:v>73.529411764705799</c:v>
                </c:pt>
                <c:pt idx="18" formatCode="0.0">
                  <c:v>72.953736654804203</c:v>
                </c:pt>
                <c:pt idx="19" formatCode="0.0">
                  <c:v>70.278330019880698</c:v>
                </c:pt>
                <c:pt idx="20" formatCode="0.0">
                  <c:v>67.207792207792195</c:v>
                </c:pt>
                <c:pt idx="21" formatCode="0.0">
                  <c:v>65.942028985507207</c:v>
                </c:pt>
                <c:pt idx="22" formatCode="0.0">
                  <c:v>61.267605633802802</c:v>
                </c:pt>
                <c:pt idx="23" formatCode="0.0">
                  <c:v>61.071428571428498</c:v>
                </c:pt>
                <c:pt idx="24" formatCode="0.0">
                  <c:v>60.869565217391298</c:v>
                </c:pt>
                <c:pt idx="25" formatCode="0.0">
                  <c:v>60.606060606060602</c:v>
                </c:pt>
                <c:pt idx="26" formatCode="0.0">
                  <c:v>60</c:v>
                </c:pt>
                <c:pt idx="27" formatCode="0.0">
                  <c:v>46.9444444444444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14"/>
        <c:axId val="492241824"/>
        <c:axId val="492242216"/>
      </c:barChart>
      <c:catAx>
        <c:axId val="49224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242216"/>
        <c:crosses val="autoZero"/>
        <c:auto val="1"/>
        <c:lblAlgn val="ctr"/>
        <c:lblOffset val="100"/>
        <c:noMultiLvlLbl val="0"/>
      </c:catAx>
      <c:valAx>
        <c:axId val="492242216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smtClean="0"/>
                  <a:t>Treatment success (%)</a:t>
                </a:r>
                <a:endParaRPr lang="en-GB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241824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490018391910777E-2"/>
          <c:y val="3.7017452343125215E-2"/>
          <c:w val="0.88948959293992835"/>
          <c:h val="0.707780926583878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GraphTOM_NewMDR_mon!$B$1</c:f>
              <c:strCache>
                <c:ptCount val="1"/>
                <c:pt idx="0">
                  <c:v>success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cat>
            <c:strRef>
              <c:f>GraphTOM_NewMDR_mon!$A$2:$A$20</c:f>
              <c:strCache>
                <c:ptCount val="19"/>
                <c:pt idx="0">
                  <c:v>EU/EEA</c:v>
                </c:pt>
                <c:pt idx="1">
                  <c:v>Belgium</c:v>
                </c:pt>
                <c:pt idx="2">
                  <c:v>Ireland</c:v>
                </c:pt>
                <c:pt idx="3">
                  <c:v>Sweden</c:v>
                </c:pt>
                <c:pt idx="4">
                  <c:v>Netherlands</c:v>
                </c:pt>
                <c:pt idx="5">
                  <c:v>Bulgaria</c:v>
                </c:pt>
                <c:pt idx="6">
                  <c:v>Estonia</c:v>
                </c:pt>
                <c:pt idx="7">
                  <c:v>Latvia</c:v>
                </c:pt>
                <c:pt idx="8">
                  <c:v>Germany</c:v>
                </c:pt>
                <c:pt idx="9">
                  <c:v>Austria</c:v>
                </c:pt>
                <c:pt idx="10">
                  <c:v>Romania</c:v>
                </c:pt>
                <c:pt idx="11">
                  <c:v>United Kingdom</c:v>
                </c:pt>
                <c:pt idx="12">
                  <c:v>Czech Republic</c:v>
                </c:pt>
                <c:pt idx="13">
                  <c:v>Lithuania</c:v>
                </c:pt>
                <c:pt idx="14">
                  <c:v>Hungary</c:v>
                </c:pt>
                <c:pt idx="15">
                  <c:v>Portugal</c:v>
                </c:pt>
                <c:pt idx="16">
                  <c:v>Poland</c:v>
                </c:pt>
                <c:pt idx="17">
                  <c:v>Croatia</c:v>
                </c:pt>
                <c:pt idx="18">
                  <c:v>Norway</c:v>
                </c:pt>
              </c:strCache>
            </c:strRef>
          </c:cat>
          <c:val>
            <c:numRef>
              <c:f>GraphTOM_NewMDR_mon!$B$2:$B$20</c:f>
              <c:numCache>
                <c:formatCode>General</c:formatCode>
                <c:ptCount val="19"/>
                <c:pt idx="0" formatCode="0.00">
                  <c:v>55.6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80</c:v>
                </c:pt>
                <c:pt idx="5">
                  <c:v>73.3333333333333</c:v>
                </c:pt>
                <c:pt idx="6">
                  <c:v>71.052631578947299</c:v>
                </c:pt>
                <c:pt idx="7">
                  <c:v>68.493150684931507</c:v>
                </c:pt>
                <c:pt idx="8">
                  <c:v>57.142857142857103</c:v>
                </c:pt>
                <c:pt idx="9">
                  <c:v>55.5555555555555</c:v>
                </c:pt>
                <c:pt idx="10">
                  <c:v>54.248366013071902</c:v>
                </c:pt>
                <c:pt idx="11">
                  <c:v>51.162790697674403</c:v>
                </c:pt>
                <c:pt idx="12">
                  <c:v>50</c:v>
                </c:pt>
                <c:pt idx="13">
                  <c:v>47.413793103448199</c:v>
                </c:pt>
                <c:pt idx="14">
                  <c:v>44.4444444444444</c:v>
                </c:pt>
                <c:pt idx="15">
                  <c:v>42.857142857142797</c:v>
                </c:pt>
                <c:pt idx="16">
                  <c:v>15.789473684210501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157912832"/>
        <c:axId val="492243392"/>
      </c:barChart>
      <c:catAx>
        <c:axId val="15791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243392"/>
        <c:crosses val="autoZero"/>
        <c:auto val="1"/>
        <c:lblAlgn val="ctr"/>
        <c:lblOffset val="100"/>
        <c:noMultiLvlLbl val="0"/>
      </c:catAx>
      <c:valAx>
        <c:axId val="492243392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Treatment success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91283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0.08219</cdr:x>
      <cdr:y>0.18887</cdr:y>
    </cdr:from>
    <cdr:to>
      <cdr:x>0.9804</cdr:x>
      <cdr:y>0.19194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 flipV="1">
          <a:off x="716719" y="779519"/>
          <a:ext cx="7832515" cy="1267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FFC000"/>
          </a:solidFill>
          <a:prstDash val="sysDash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0.09096</cdr:x>
      <cdr:y>0.24904</cdr:y>
    </cdr:from>
    <cdr:to>
      <cdr:x>0.98291</cdr:x>
      <cdr:y>0.25166</cdr:y>
    </cdr:to>
    <cdr:cxnSp macro="">
      <cdr:nvCxnSpPr>
        <cdr:cNvPr id="2" name="Straight Connector 1"/>
        <cdr:cNvCxnSpPr/>
      </cdr:nvCxnSpPr>
      <cdr:spPr bwMode="auto">
        <a:xfrm xmlns:a="http://schemas.openxmlformats.org/drawingml/2006/main">
          <a:off x="793213" y="1046008"/>
          <a:ext cx="7777927" cy="1100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FFC000"/>
          </a:solidFill>
          <a:prstDash val="dash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678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76275" y="571500"/>
            <a:ext cx="3381375" cy="2536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6215" y="3455714"/>
            <a:ext cx="5448300" cy="574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742483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896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618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769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342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570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288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394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970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459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81385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6717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8974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5164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9963" y="746125"/>
            <a:ext cx="3816350" cy="2862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1038" y="3796814"/>
            <a:ext cx="5448300" cy="5950511"/>
          </a:xfrm>
        </p:spPr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/>
          <a:lstStyle/>
          <a:p>
            <a:fld id="{74387684-6E5C-47CD-B449-1714EDDD56C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819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515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95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361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510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0633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17186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4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AA621-6E75-4722-9A21-D22FD85503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50EA1-99FB-48C4-84F7-3410000C65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F87CB-E11B-4A3C-A436-1F7103AB2A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B404C-CFD7-4355-8320-1479A67371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695EF-20A4-45CE-880E-4C72CBE7E94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03186-361E-421E-9EDA-59A0649887D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665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20023-451F-47FA-B4C7-850B50B2AE1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6294C-9E2E-499E-A0C3-4A62AB02A4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FBB3C-08C3-46B1-B4C1-0A2D8B8199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58678-8918-4C57-8B27-35F17E3C380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6D596-E07E-488A-A827-87A7BF2E223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9212A-0374-43C8-8E52-443BD9804C4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D88E7-F6BB-412A-89C2-E1956E424C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79E8D-9884-4047-B4AE-E383FADD547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E7EF1-8873-45DD-A09C-4BEC164401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080F2-4D08-47D1-AFDA-D64CD83340E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AC998-0FA1-4A79-B663-3B0A508BA1F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10B27-31CE-4556-9CB1-E7FC484C1C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1B294-5C9F-47D1-9C46-1541B7B6D8B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09A27-53A9-4DB1-8C2A-262A731877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654B8-0FC3-4D0A-8E66-7A66442187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03186-361E-421E-9EDA-59A0649887D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03186-361E-421E-9EDA-59A0649887D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66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20129-7646-4F8D-9F19-64DDBFB21EA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A601D-1BE4-4CB6-88AA-36E718AE74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resentation_Template_Innerpage_new"/>
          <p:cNvPicPr>
            <a:picLocks noChangeAspect="1" noChangeArrowheads="1"/>
          </p:cNvPicPr>
          <p:nvPr/>
        </p:nvPicPr>
        <p:blipFill>
          <a:blip r:embed="rId12" cstate="print"/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0"/>
          <p:cNvPicPr>
            <a:picLocks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802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C6C5177-E516-4F3E-AC48-317D9932C85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4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resentation_Template_Section_new"/>
          <p:cNvPicPr>
            <a:picLocks noChangeAspect="1" noChangeArrowheads="1"/>
          </p:cNvPicPr>
          <p:nvPr/>
        </p:nvPicPr>
        <p:blipFill>
          <a:blip r:embed="rId6" cstate="print"/>
          <a:srcRect t="46065"/>
          <a:stretch>
            <a:fillRect/>
          </a:stretch>
        </p:blipFill>
        <p:spPr bwMode="auto">
          <a:xfrm>
            <a:off x="0" y="3170238"/>
            <a:ext cx="914400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8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4318000"/>
            <a:ext cx="8456613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598863"/>
            <a:ext cx="8456613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345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D3EEB2D-B48E-4BCF-8E9D-6F0861B602D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03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383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Presentation_Template_Innerpage_new"/>
          <p:cNvPicPr>
            <a:picLocks noChangeAspect="1" noChangeArrowheads="1"/>
          </p:cNvPicPr>
          <p:nvPr/>
        </p:nvPicPr>
        <p:blipFill>
          <a:blip r:embed="rId7" cstate="print"/>
          <a:srcRect t="92126"/>
          <a:stretch>
            <a:fillRect/>
          </a:stretch>
        </p:blipFill>
        <p:spPr bwMode="auto">
          <a:xfrm>
            <a:off x="0" y="6326188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/>
          <p:cNvPicPr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0"/>
          <p:cNvPicPr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4270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91FD131-19F7-4D8E-A436-87BF9180A5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22" r:id="rId2"/>
    <p:sldLayoutId id="2147483723" r:id="rId3"/>
    <p:sldLayoutId id="2147483726" r:id="rId4"/>
    <p:sldLayoutId id="214748372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esentation_Template_Innerpage_new"/>
          <p:cNvPicPr>
            <a:picLocks noChangeAspect="1" noChangeArrowheads="1"/>
          </p:cNvPicPr>
          <p:nvPr/>
        </p:nvPicPr>
        <p:blipFill>
          <a:blip r:embed="rId9" cstate="print"/>
          <a:srcRect t="92126"/>
          <a:stretch>
            <a:fillRect/>
          </a:stretch>
        </p:blipFill>
        <p:spPr bwMode="auto">
          <a:xfrm>
            <a:off x="0" y="6326188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396288" y="149225"/>
            <a:ext cx="6191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190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53388" y="6507163"/>
            <a:ext cx="9144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2F162A-AEAF-4052-9125-99645D63F15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4101" name="Picture 5" descr="Presentation_Template_Innerpage_new"/>
          <p:cNvPicPr>
            <a:picLocks noChangeAspect="1" noChangeArrowheads="1"/>
          </p:cNvPicPr>
          <p:nvPr/>
        </p:nvPicPr>
        <p:blipFill>
          <a:blip r:embed="rId9" cstate="print"/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10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51914" name="Rectangle 10"/>
          <p:cNvSpPr>
            <a:spLocks noChangeArrowheads="1"/>
          </p:cNvSpPr>
          <p:nvPr/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 eaLnBrk="0" hangingPunct="0">
              <a:lnSpc>
                <a:spcPct val="100000"/>
              </a:lnSpc>
              <a:defRPr/>
            </a:pPr>
            <a:fld id="{E7C5253D-70C6-4136-9BD3-673C86F08BDF}" type="slidenum">
              <a:rPr lang="en-GB" sz="1200">
                <a:solidFill>
                  <a:schemeClr val="bg1"/>
                </a:solidFill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800" dirty="0" smtClean="0"/>
              <a:t>World Tuberculosis Day 2016</a:t>
            </a:r>
            <a:endParaRPr lang="en-GB" sz="2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Monitoring the implementation of the Framework Action Plan to Fight Tuberculosis in the European Union – Situation in 2014 </a:t>
            </a:r>
          </a:p>
          <a:p>
            <a:endParaRPr lang="en-GB" sz="24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3850" y="5652000"/>
            <a:ext cx="8456613" cy="9985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Aft>
                <a:spcPct val="300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ECDC TB Team</a:t>
            </a:r>
            <a:r>
              <a:rPr lang="en-GB" sz="2000" dirty="0">
                <a:solidFill>
                  <a:schemeClr val="bg1"/>
                </a:solidFill>
              </a:rPr>
              <a:t/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European Centre for Disease Prevention and Control</a:t>
            </a:r>
          </a:p>
          <a:p>
            <a:pPr eaLnBrk="0" hangingPunct="0">
              <a:spcAft>
                <a:spcPct val="30000"/>
              </a:spcAft>
            </a:pPr>
            <a:r>
              <a:rPr lang="en-GB" sz="2000" dirty="0">
                <a:solidFill>
                  <a:schemeClr val="bg1"/>
                </a:solidFill>
              </a:rPr>
              <a:t>Stockholm, </a:t>
            </a:r>
            <a:r>
              <a:rPr lang="en-GB" sz="2000" dirty="0" smtClean="0">
                <a:solidFill>
                  <a:schemeClr val="bg1"/>
                </a:solidFill>
              </a:rPr>
              <a:t>24 March 2016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47"/>
          <p:cNvSpPr>
            <a:spLocks noGrp="1"/>
          </p:cNvSpPr>
          <p:nvPr>
            <p:ph type="title"/>
          </p:nvPr>
        </p:nvSpPr>
        <p:spPr>
          <a:xfrm>
            <a:off x="323850" y="142875"/>
            <a:ext cx="8104054" cy="822325"/>
          </a:xfrm>
        </p:spPr>
        <p:txBody>
          <a:bodyPr/>
          <a:lstStyle/>
          <a:p>
            <a:r>
              <a:rPr lang="en-GB" dirty="0" smtClean="0">
                <a:cs typeface="Tahoma" pitchFamily="34" charset="0"/>
              </a:rPr>
              <a:t>Indicator 1 and 2: Availability of national TB control plan and implementation guidelines*</a:t>
            </a:r>
            <a:endParaRPr lang="en-US" dirty="0"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90" name="Rectangle 89"/>
          <p:cNvSpPr/>
          <p:nvPr/>
        </p:nvSpPr>
        <p:spPr bwMode="auto">
          <a:xfrm>
            <a:off x="-10259" y="5706569"/>
            <a:ext cx="2458220" cy="5232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defTabSz="914400" eaLnBrk="1" latinLnBrk="0" hangingPunct="1">
              <a:buClrTx/>
              <a:buSzTx/>
              <a:buFontTx/>
              <a:buNone/>
              <a:tabLst/>
            </a:pPr>
            <a:r>
              <a:rPr lang="en-GB" sz="1200" dirty="0"/>
              <a:t>Information not </a:t>
            </a:r>
            <a:r>
              <a:rPr lang="en-GB" sz="1200" dirty="0" smtClean="0"/>
              <a:t>available</a:t>
            </a:r>
            <a:endParaRPr lang="en-GB" sz="1200" dirty="0"/>
          </a:p>
        </p:txBody>
      </p:sp>
      <p:sp>
        <p:nvSpPr>
          <p:cNvPr id="96" name="Rectangle 95"/>
          <p:cNvSpPr/>
          <p:nvPr/>
        </p:nvSpPr>
        <p:spPr bwMode="auto">
          <a:xfrm>
            <a:off x="-10259" y="5121413"/>
            <a:ext cx="2458220" cy="525354"/>
          </a:xfrm>
          <a:prstGeom prst="rect">
            <a:avLst/>
          </a:prstGeom>
          <a:solidFill>
            <a:srgbClr val="BBC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1100" dirty="0"/>
              <a:t>National TB control plan not available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-10259" y="3888947"/>
            <a:ext cx="2458220" cy="580875"/>
          </a:xfrm>
          <a:prstGeom prst="rect">
            <a:avLst/>
          </a:prstGeom>
          <a:solidFill>
            <a:srgbClr val="69AE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kumimoji="0" lang="en-GB" sz="11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National TB control plan available with implementation</a:t>
            </a:r>
            <a:r>
              <a:rPr kumimoji="0" lang="en-GB" sz="11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 guidelines</a:t>
            </a:r>
            <a:endParaRPr kumimoji="0" lang="en-GB" sz="11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77" name="Content Placeholder 2"/>
          <p:cNvSpPr txBox="1">
            <a:spLocks/>
          </p:cNvSpPr>
          <p:nvPr/>
        </p:nvSpPr>
        <p:spPr bwMode="auto">
          <a:xfrm>
            <a:off x="5410200" y="6461171"/>
            <a:ext cx="3533775" cy="2446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sz="1050" dirty="0"/>
              <a:t>* Data obtained from </a:t>
            </a:r>
            <a:r>
              <a:rPr lang="en-GB" sz="1050" dirty="0" smtClean="0"/>
              <a:t>ECDC questionnaire survey</a:t>
            </a:r>
            <a:endParaRPr lang="en-GB" sz="1050" dirty="0"/>
          </a:p>
        </p:txBody>
      </p:sp>
      <p:sp>
        <p:nvSpPr>
          <p:cNvPr id="78" name="Rectangle 77"/>
          <p:cNvSpPr/>
          <p:nvPr/>
        </p:nvSpPr>
        <p:spPr bwMode="auto">
          <a:xfrm>
            <a:off x="0" y="4524155"/>
            <a:ext cx="2447961" cy="547206"/>
          </a:xfrm>
          <a:prstGeom prst="rect">
            <a:avLst/>
          </a:prstGeom>
          <a:solidFill>
            <a:srgbClr val="B2FFB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kumimoji="0" lang="en-GB" sz="110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rPr>
              <a:t>National TB control plan available without implementation</a:t>
            </a:r>
            <a:r>
              <a:rPr kumimoji="0" lang="en-GB" sz="1100" i="0" u="none" strike="noStrike" cap="none" normalizeH="0" dirty="0" smtClean="0">
                <a:ln>
                  <a:noFill/>
                </a:ln>
                <a:effectLst/>
                <a:latin typeface="Tahoma" pitchFamily="34" charset="0"/>
              </a:rPr>
              <a:t> guidelines</a:t>
            </a:r>
            <a:endParaRPr kumimoji="0" lang="en-GB" sz="110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" t="385" r="261" b="385"/>
          <a:stretch>
            <a:fillRect/>
          </a:stretch>
        </p:blipFill>
        <p:spPr>
          <a:xfrm>
            <a:off x="2447961" y="1619974"/>
            <a:ext cx="6695892" cy="46187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7338" y="6461171"/>
            <a:ext cx="4314675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2925"/>
            <a:r>
              <a:rPr lang="en-GB" sz="1050" dirty="0" smtClean="0">
                <a:solidFill>
                  <a:schemeClr val="bg1"/>
                </a:solidFill>
              </a:rPr>
              <a:t>Source: 	European </a:t>
            </a:r>
            <a:r>
              <a:rPr lang="en-GB" sz="1050" dirty="0">
                <a:solidFill>
                  <a:schemeClr val="bg1"/>
                </a:solidFill>
              </a:rPr>
              <a:t>Centre for Disease Prevention and Control. </a:t>
            </a:r>
            <a:endParaRPr lang="en-GB" sz="1050" dirty="0" smtClean="0">
              <a:solidFill>
                <a:schemeClr val="bg1"/>
              </a:solidFill>
            </a:endParaRPr>
          </a:p>
          <a:p>
            <a:pPr defTabSz="542925"/>
            <a:r>
              <a:rPr lang="en-GB" sz="1050" dirty="0">
                <a:solidFill>
                  <a:schemeClr val="bg1"/>
                </a:solidFill>
              </a:rPr>
              <a:t>	</a:t>
            </a:r>
            <a:r>
              <a:rPr lang="en-GB" sz="1050" dirty="0" smtClean="0">
                <a:solidFill>
                  <a:schemeClr val="bg1"/>
                </a:solidFill>
              </a:rPr>
              <a:t>TB </a:t>
            </a:r>
            <a:r>
              <a:rPr lang="en-GB" sz="1050" dirty="0">
                <a:solidFill>
                  <a:schemeClr val="bg1"/>
                </a:solidFill>
              </a:rPr>
              <a:t>surveillance and monitoring in Europe, 2016.</a:t>
            </a:r>
          </a:p>
          <a:p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12" name="Content Placeholder 153"/>
          <p:cNvSpPr txBox="1">
            <a:spLocks/>
          </p:cNvSpPr>
          <p:nvPr/>
        </p:nvSpPr>
        <p:spPr>
          <a:xfrm>
            <a:off x="287337" y="1082104"/>
            <a:ext cx="5326688" cy="1260000"/>
          </a:xfrm>
          <a:prstGeom prst="rect">
            <a:avLst/>
          </a:prstGeom>
          <a:solidFill>
            <a:srgbClr val="6AB023">
              <a:alpha val="30000"/>
            </a:srgbClr>
          </a:solidFill>
        </p:spPr>
        <p:txBody>
          <a:bodyPr wrap="square" lIns="108000" anchor="ctr" anchorCtr="0">
            <a:noAutofit/>
          </a:bodyPr>
          <a:lstStyle>
            <a:lvl1pPr marL="269875" indent="-26987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509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00000"/>
              </a:lnSpc>
            </a:pPr>
            <a:r>
              <a:rPr lang="en-GB" sz="1600" b="1" spc="-40" dirty="0"/>
              <a:t>Target:</a:t>
            </a:r>
            <a:r>
              <a:rPr lang="en-GB" sz="1600" spc="-40" dirty="0"/>
              <a:t> </a:t>
            </a:r>
            <a:r>
              <a:rPr lang="en-GB" sz="1600" spc="-40" dirty="0" smtClean="0"/>
              <a:t>All </a:t>
            </a:r>
            <a:r>
              <a:rPr lang="en-GB" sz="1600" spc="-40" dirty="0"/>
              <a:t>countries have national TB control plans available </a:t>
            </a:r>
            <a:r>
              <a:rPr lang="en-GB" sz="1600" spc="-40" dirty="0" smtClean="0"/>
              <a:t>and </a:t>
            </a:r>
            <a:r>
              <a:rPr lang="en-GB" sz="1600" spc="-40" dirty="0"/>
              <a:t>implementing guidelines</a:t>
            </a:r>
          </a:p>
          <a:p>
            <a:pPr marL="0" indent="0" algn="just" defTabSz="628650">
              <a:lnSpc>
                <a:spcPct val="100000"/>
              </a:lnSpc>
            </a:pPr>
            <a:r>
              <a:rPr lang="en-US" sz="1600" b="1" spc="-40" dirty="0"/>
              <a:t>Status 2014: </a:t>
            </a:r>
            <a:r>
              <a:rPr lang="en-GB" sz="1600" spc="-40" dirty="0" smtClean="0"/>
              <a:t>15 </a:t>
            </a:r>
            <a:r>
              <a:rPr lang="en-GB" sz="1600" spc="-40" dirty="0"/>
              <a:t>countries have a national TB control plan, 13 countries have a plan with </a:t>
            </a:r>
            <a:r>
              <a:rPr lang="en-GB" sz="1600" spc="-40" dirty="0" smtClean="0"/>
              <a:t>guidelines for implementation</a:t>
            </a:r>
            <a:endParaRPr lang="en-GB" sz="1600" spc="-40" dirty="0"/>
          </a:p>
        </p:txBody>
      </p:sp>
    </p:spTree>
    <p:extLst>
      <p:ext uri="{BB962C8B-B14F-4D97-AF65-F5344CB8AC3E}">
        <p14:creationId xmlns:p14="http://schemas.microsoft.com/office/powerpoint/2010/main" val="63472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53448"/>
            <a:ext cx="8229600" cy="8223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Indicator 3: Percentage </a:t>
            </a:r>
            <a:r>
              <a:rPr lang="en-GB" dirty="0"/>
              <a:t>of national </a:t>
            </a:r>
            <a:r>
              <a:rPr lang="en-GB" dirty="0" smtClean="0"/>
              <a:t>TB reference </a:t>
            </a:r>
            <a:r>
              <a:rPr lang="en-GB" dirty="0"/>
              <a:t>laboratories achieving </a:t>
            </a:r>
            <a:r>
              <a:rPr lang="en-GB" dirty="0" smtClean="0"/>
              <a:t>adequate performance </a:t>
            </a:r>
            <a:r>
              <a:rPr lang="en-GB" dirty="0"/>
              <a:t>in the external quality </a:t>
            </a:r>
            <a:r>
              <a:rPr lang="en-GB" dirty="0" smtClean="0"/>
              <a:t>assessment (EQA) scheme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87338" y="3517648"/>
            <a:ext cx="6589712" cy="1449216"/>
          </a:xfrm>
          <a:prstGeom prst="rect">
            <a:avLst/>
          </a:prstGeom>
          <a:solidFill>
            <a:srgbClr val="6AB023">
              <a:alpha val="3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108000" tIns="108000" rIns="108000" bIns="10800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/>
              <a:t>Status 2014*: </a:t>
            </a:r>
            <a:r>
              <a:rPr lang="en-GB" sz="2000" dirty="0"/>
              <a:t>Nine </a:t>
            </a:r>
            <a:r>
              <a:rPr lang="en-GB" sz="2000" dirty="0" smtClean="0"/>
              <a:t>national reference laboratories from nine country participated </a:t>
            </a:r>
            <a:r>
              <a:rPr lang="en-GB" sz="2000" dirty="0"/>
              <a:t>in the EQA for all four diagnostic methods and all (100%) laboratories achieved a performance of ≥ 80% for all four methods.</a:t>
            </a:r>
          </a:p>
        </p:txBody>
      </p:sp>
      <p:sp>
        <p:nvSpPr>
          <p:cNvPr id="8" name="Rectangle 7"/>
          <p:cNvSpPr/>
          <p:nvPr/>
        </p:nvSpPr>
        <p:spPr>
          <a:xfrm>
            <a:off x="287338" y="2233648"/>
            <a:ext cx="6589712" cy="1141439"/>
          </a:xfrm>
          <a:prstGeom prst="rect">
            <a:avLst/>
          </a:prstGeom>
          <a:solidFill>
            <a:srgbClr val="6AB023">
              <a:alpha val="3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108000" tIns="108000" rIns="108000" bIns="10800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/>
              <a:t>Target:</a:t>
            </a:r>
            <a:r>
              <a:rPr lang="en-GB" sz="2000" dirty="0"/>
              <a:t> 100% of national TB reference laboratories achieving ≥ 80% performance (smear, culture, first- and second-line drug susceptibility testing).</a:t>
            </a:r>
          </a:p>
        </p:txBody>
      </p:sp>
      <p:sp>
        <p:nvSpPr>
          <p:cNvPr id="9" name="Rectangle 8"/>
          <p:cNvSpPr/>
          <p:nvPr/>
        </p:nvSpPr>
        <p:spPr>
          <a:xfrm>
            <a:off x="287338" y="6466914"/>
            <a:ext cx="4314675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2925"/>
            <a:r>
              <a:rPr lang="en-GB" sz="1050" spc="-30" dirty="0" smtClean="0">
                <a:solidFill>
                  <a:schemeClr val="bg1"/>
                </a:solidFill>
              </a:rPr>
              <a:t>Source: 	European </a:t>
            </a:r>
            <a:r>
              <a:rPr lang="en-GB" sz="1050" spc="-30" dirty="0">
                <a:solidFill>
                  <a:schemeClr val="bg1"/>
                </a:solidFill>
              </a:rPr>
              <a:t>Centre for Disease Prevention and Control. </a:t>
            </a:r>
            <a:endParaRPr lang="en-GB" sz="1050" spc="-30" dirty="0" smtClean="0">
              <a:solidFill>
                <a:schemeClr val="bg1"/>
              </a:solidFill>
            </a:endParaRPr>
          </a:p>
          <a:p>
            <a:pPr defTabSz="542925"/>
            <a:r>
              <a:rPr lang="en-GB" sz="1050" spc="-30" dirty="0">
                <a:solidFill>
                  <a:schemeClr val="bg1"/>
                </a:solidFill>
              </a:rPr>
              <a:t>	</a:t>
            </a:r>
            <a:r>
              <a:rPr lang="en-GB" sz="1050" spc="-30" dirty="0" smtClean="0">
                <a:solidFill>
                  <a:schemeClr val="bg1"/>
                </a:solidFill>
              </a:rPr>
              <a:t>TB </a:t>
            </a:r>
            <a:r>
              <a:rPr lang="en-GB" sz="1050" spc="-30" dirty="0">
                <a:solidFill>
                  <a:schemeClr val="bg1"/>
                </a:solidFill>
              </a:rPr>
              <a:t>surveillance and monitoring in Europe, 2016.</a:t>
            </a:r>
          </a:p>
          <a:p>
            <a:endParaRPr lang="en-GB" sz="1050" spc="-3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0675" y="6442091"/>
            <a:ext cx="4810844" cy="52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9388"/>
            <a:r>
              <a:rPr lang="en-GB" sz="1050" spc="-20" dirty="0" smtClean="0">
                <a:solidFill>
                  <a:schemeClr val="bg1"/>
                </a:solidFill>
              </a:rPr>
              <a:t>*	Results </a:t>
            </a:r>
            <a:r>
              <a:rPr lang="en-GB" sz="1050" spc="-20" dirty="0">
                <a:solidFill>
                  <a:schemeClr val="bg1"/>
                </a:solidFill>
              </a:rPr>
              <a:t>for 2014 report obtained from European Reference Laboratory </a:t>
            </a:r>
            <a:r>
              <a:rPr lang="en-GB" sz="1050" spc="-20" dirty="0" smtClean="0">
                <a:solidFill>
                  <a:schemeClr val="bg1"/>
                </a:solidFill>
              </a:rPr>
              <a:t>	Network for </a:t>
            </a:r>
            <a:r>
              <a:rPr lang="en-GB" sz="1050" spc="-20" dirty="0">
                <a:solidFill>
                  <a:schemeClr val="bg1"/>
                </a:solidFill>
              </a:rPr>
              <a:t>Tuberculosis (ERLTB-Net). No country-specific data are </a:t>
            </a:r>
            <a:r>
              <a:rPr lang="en-GB" sz="1050" spc="-20" dirty="0" smtClean="0">
                <a:solidFill>
                  <a:schemeClr val="bg1"/>
                </a:solidFill>
              </a:rPr>
              <a:t>available.</a:t>
            </a:r>
            <a:endParaRPr lang="en-US" sz="1050" spc="-20" dirty="0">
              <a:solidFill>
                <a:schemeClr val="bg1"/>
              </a:solidFill>
            </a:endParaRPr>
          </a:p>
          <a:p>
            <a:endParaRPr lang="en-GB" sz="1050" spc="-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373110" cy="822325"/>
          </a:xfrm>
        </p:spPr>
        <p:txBody>
          <a:bodyPr/>
          <a:lstStyle/>
          <a:p>
            <a:r>
              <a:rPr lang="en-GB" sz="2400" dirty="0" smtClean="0"/>
              <a:t>Indicator 4: Availability of a strategy for introducing and implementing new tools for TB control*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73" name="Rectangle 72"/>
          <p:cNvSpPr/>
          <p:nvPr/>
        </p:nvSpPr>
        <p:spPr bwMode="auto">
          <a:xfrm>
            <a:off x="-1" y="5592154"/>
            <a:ext cx="2447962" cy="5232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/>
              <a:t>Information not available or country not reporting</a:t>
            </a:r>
            <a:endParaRPr kumimoji="0" lang="en-GB" sz="14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" y="4872695"/>
            <a:ext cx="2447960" cy="525354"/>
          </a:xfrm>
          <a:prstGeom prst="rect">
            <a:avLst/>
          </a:prstGeom>
          <a:solidFill>
            <a:srgbClr val="D2DB6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1400" dirty="0"/>
              <a:t>Strategy for new tools for TB control </a:t>
            </a:r>
            <a:r>
              <a:rPr lang="en-GB" sz="1400" dirty="0" smtClean="0"/>
              <a:t>not available  </a:t>
            </a:r>
            <a:endParaRPr lang="en-GB" sz="1400" dirty="0"/>
          </a:p>
        </p:txBody>
      </p:sp>
      <p:sp>
        <p:nvSpPr>
          <p:cNvPr id="75" name="Rectangle 74"/>
          <p:cNvSpPr/>
          <p:nvPr/>
        </p:nvSpPr>
        <p:spPr bwMode="auto">
          <a:xfrm>
            <a:off x="4986" y="4087984"/>
            <a:ext cx="2442975" cy="604916"/>
          </a:xfrm>
          <a:prstGeom prst="rect">
            <a:avLst/>
          </a:prstGeom>
          <a:solidFill>
            <a:srgbClr val="6AB0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1"/>
                </a:solidFill>
              </a:rPr>
              <a:t>Strategy for new tools for TB control available  </a:t>
            </a:r>
          </a:p>
        </p:txBody>
      </p:sp>
      <p:sp>
        <p:nvSpPr>
          <p:cNvPr id="76" name="Content Placeholder 2"/>
          <p:cNvSpPr txBox="1">
            <a:spLocks/>
          </p:cNvSpPr>
          <p:nvPr/>
        </p:nvSpPr>
        <p:spPr bwMode="auto">
          <a:xfrm>
            <a:off x="5606043" y="6517850"/>
            <a:ext cx="3309357" cy="2377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sz="1050" spc="-30" dirty="0"/>
              <a:t>* Data obtained from </a:t>
            </a:r>
            <a:r>
              <a:rPr lang="en-GB" sz="1050" spc="-30" dirty="0" smtClean="0"/>
              <a:t>ECDC questionnaire survey</a:t>
            </a:r>
            <a:endParaRPr lang="en-GB" sz="1050" spc="-30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" t="385" r="261" b="385"/>
          <a:stretch>
            <a:fillRect/>
          </a:stretch>
        </p:blipFill>
        <p:spPr>
          <a:xfrm>
            <a:off x="2447961" y="1619974"/>
            <a:ext cx="6695892" cy="46187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7338" y="6466914"/>
            <a:ext cx="4314675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2925"/>
            <a:r>
              <a:rPr lang="en-GB" sz="1050" spc="-30" dirty="0" smtClean="0">
                <a:solidFill>
                  <a:schemeClr val="bg1"/>
                </a:solidFill>
              </a:rPr>
              <a:t>Source: 	European </a:t>
            </a:r>
            <a:r>
              <a:rPr lang="en-GB" sz="1050" spc="-30" dirty="0">
                <a:solidFill>
                  <a:schemeClr val="bg1"/>
                </a:solidFill>
              </a:rPr>
              <a:t>Centre for Disease Prevention and Control. </a:t>
            </a:r>
            <a:endParaRPr lang="en-GB" sz="1050" spc="-30" dirty="0" smtClean="0">
              <a:solidFill>
                <a:schemeClr val="bg1"/>
              </a:solidFill>
            </a:endParaRPr>
          </a:p>
          <a:p>
            <a:pPr defTabSz="542925"/>
            <a:r>
              <a:rPr lang="en-GB" sz="1050" spc="-30" dirty="0">
                <a:solidFill>
                  <a:schemeClr val="bg1"/>
                </a:solidFill>
              </a:rPr>
              <a:t>	</a:t>
            </a:r>
            <a:r>
              <a:rPr lang="en-GB" sz="1050" spc="-30" dirty="0" smtClean="0">
                <a:solidFill>
                  <a:schemeClr val="bg1"/>
                </a:solidFill>
              </a:rPr>
              <a:t>TB </a:t>
            </a:r>
            <a:r>
              <a:rPr lang="en-GB" sz="1050" spc="-30" dirty="0">
                <a:solidFill>
                  <a:schemeClr val="bg1"/>
                </a:solidFill>
              </a:rPr>
              <a:t>surveillance and monitoring in Europe, 2016.</a:t>
            </a:r>
          </a:p>
          <a:p>
            <a:endParaRPr lang="en-GB" sz="1050" spc="-30" dirty="0">
              <a:solidFill>
                <a:schemeClr val="bg1"/>
              </a:solidFill>
            </a:endParaRPr>
          </a:p>
        </p:txBody>
      </p:sp>
      <p:sp>
        <p:nvSpPr>
          <p:cNvPr id="11" name="Content Placeholder 153"/>
          <p:cNvSpPr txBox="1">
            <a:spLocks/>
          </p:cNvSpPr>
          <p:nvPr/>
        </p:nvSpPr>
        <p:spPr>
          <a:xfrm>
            <a:off x="306388" y="1089025"/>
            <a:ext cx="5326688" cy="1410335"/>
          </a:xfrm>
          <a:prstGeom prst="rect">
            <a:avLst/>
          </a:prstGeom>
          <a:solidFill>
            <a:srgbClr val="6AB023">
              <a:alpha val="30000"/>
            </a:srgbClr>
          </a:solidFill>
        </p:spPr>
        <p:txBody>
          <a:bodyPr wrap="square" lIns="108000" anchor="ctr" anchorCtr="0">
            <a:noAutofit/>
          </a:bodyPr>
          <a:lstStyle>
            <a:lvl1pPr marL="269875" indent="-26987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509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en-GB" sz="1600" b="1" dirty="0"/>
              <a:t>Target:</a:t>
            </a:r>
            <a:r>
              <a:rPr lang="en-GB" sz="1600" dirty="0"/>
              <a:t> All Member States (100%) have a strategy within the national TB programme supporting the introduction and implementation of new tools for TB control</a:t>
            </a:r>
          </a:p>
          <a:p>
            <a:pPr marL="0" indent="0"/>
            <a:r>
              <a:rPr lang="en-US" sz="1600" b="1" dirty="0"/>
              <a:t>Status 2014: </a:t>
            </a:r>
            <a:r>
              <a:rPr lang="en-GB" sz="1600" dirty="0"/>
              <a:t>Nine (37.5%) countries have a strategy in place</a:t>
            </a:r>
          </a:p>
        </p:txBody>
      </p:sp>
    </p:spTree>
    <p:extLst>
      <p:ext uri="{BB962C8B-B14F-4D97-AF65-F5344CB8AC3E}">
        <p14:creationId xmlns:p14="http://schemas.microsoft.com/office/powerpoint/2010/main" val="405831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42875"/>
            <a:ext cx="7775121" cy="822325"/>
          </a:xfrm>
        </p:spPr>
        <p:txBody>
          <a:bodyPr/>
          <a:lstStyle/>
          <a:p>
            <a:r>
              <a:rPr lang="en-GB" dirty="0" smtClean="0"/>
              <a:t>Indicator 5: Percentage of new pulmonary TB cases confirmed by culture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922328"/>
              </p:ext>
            </p:extLst>
          </p:nvPr>
        </p:nvGraphicFramePr>
        <p:xfrm>
          <a:off x="180631" y="2107474"/>
          <a:ext cx="8720138" cy="412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287338" y="6466914"/>
            <a:ext cx="4314675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2925"/>
            <a:r>
              <a:rPr lang="en-GB" sz="1050" spc="-30" dirty="0" smtClean="0">
                <a:solidFill>
                  <a:schemeClr val="bg1"/>
                </a:solidFill>
              </a:rPr>
              <a:t>Source: 	European </a:t>
            </a:r>
            <a:r>
              <a:rPr lang="en-GB" sz="1050" spc="-30" dirty="0">
                <a:solidFill>
                  <a:schemeClr val="bg1"/>
                </a:solidFill>
              </a:rPr>
              <a:t>Centre for Disease Prevention and Control. </a:t>
            </a:r>
            <a:endParaRPr lang="en-GB" sz="1050" spc="-30" dirty="0" smtClean="0">
              <a:solidFill>
                <a:schemeClr val="bg1"/>
              </a:solidFill>
            </a:endParaRPr>
          </a:p>
          <a:p>
            <a:pPr defTabSz="542925"/>
            <a:r>
              <a:rPr lang="en-GB" sz="1050" spc="-30" dirty="0">
                <a:solidFill>
                  <a:schemeClr val="bg1"/>
                </a:solidFill>
              </a:rPr>
              <a:t>	</a:t>
            </a:r>
            <a:r>
              <a:rPr lang="en-GB" sz="1050" spc="-30" dirty="0" smtClean="0">
                <a:solidFill>
                  <a:schemeClr val="bg1"/>
                </a:solidFill>
              </a:rPr>
              <a:t>TB </a:t>
            </a:r>
            <a:r>
              <a:rPr lang="en-GB" sz="1050" spc="-30" dirty="0">
                <a:solidFill>
                  <a:schemeClr val="bg1"/>
                </a:solidFill>
              </a:rPr>
              <a:t>surveillance and monitoring in Europe, 2016.</a:t>
            </a:r>
          </a:p>
          <a:p>
            <a:endParaRPr lang="en-GB" sz="1050" spc="-30" dirty="0">
              <a:solidFill>
                <a:schemeClr val="bg1"/>
              </a:solidFill>
            </a:endParaRPr>
          </a:p>
        </p:txBody>
      </p:sp>
      <p:sp>
        <p:nvSpPr>
          <p:cNvPr id="8" name="Content Placeholder 153"/>
          <p:cNvSpPr>
            <a:spLocks noGrp="1"/>
          </p:cNvSpPr>
          <p:nvPr>
            <p:ph idx="1"/>
          </p:nvPr>
        </p:nvSpPr>
        <p:spPr>
          <a:xfrm>
            <a:off x="287338" y="965200"/>
            <a:ext cx="6661150" cy="1260000"/>
          </a:xfrm>
          <a:solidFill>
            <a:srgbClr val="68AF21">
              <a:alpha val="30000"/>
            </a:srgbClr>
          </a:solidFill>
        </p:spPr>
        <p:txBody>
          <a:bodyPr wrap="square" lIns="108000" anchor="ctr" anchorCtr="0">
            <a:noAutofit/>
          </a:bodyPr>
          <a:lstStyle/>
          <a:p>
            <a:pPr marL="0" indent="0" defTabSz="762000"/>
            <a:r>
              <a:rPr lang="en-GB" sz="1800" b="1" spc="-20" dirty="0"/>
              <a:t>Target:</a:t>
            </a:r>
            <a:r>
              <a:rPr lang="en-GB" sz="1800" spc="-20" dirty="0"/>
              <a:t> </a:t>
            </a:r>
            <a:r>
              <a:rPr lang="en-US" sz="1800" spc="-20" dirty="0"/>
              <a:t>80% of new pulmonary TB cases are culture confirmed</a:t>
            </a:r>
          </a:p>
          <a:p>
            <a:pPr marL="0" indent="0" defTabSz="762000"/>
            <a:r>
              <a:rPr lang="en-US" sz="1800" b="1" spc="-20" dirty="0"/>
              <a:t>Status 2014: </a:t>
            </a:r>
            <a:r>
              <a:rPr lang="en-US" sz="1800" spc="-20" dirty="0"/>
              <a:t>72.7% of new pulmonary TB cases were culture confirmed, 12 countries met the target</a:t>
            </a:r>
            <a:endParaRPr lang="en-GB" sz="1800" spc="-20" dirty="0"/>
          </a:p>
        </p:txBody>
      </p:sp>
    </p:spTree>
    <p:extLst>
      <p:ext uri="{BB962C8B-B14F-4D97-AF65-F5344CB8AC3E}">
        <p14:creationId xmlns:p14="http://schemas.microsoft.com/office/powerpoint/2010/main" val="30237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47"/>
          <p:cNvSpPr>
            <a:spLocks noGrp="1"/>
          </p:cNvSpPr>
          <p:nvPr>
            <p:ph type="title"/>
          </p:nvPr>
        </p:nvSpPr>
        <p:spPr>
          <a:xfrm>
            <a:off x="287338" y="123383"/>
            <a:ext cx="7982424" cy="822325"/>
          </a:xfrm>
        </p:spPr>
        <p:txBody>
          <a:bodyPr/>
          <a:lstStyle/>
          <a:p>
            <a:r>
              <a:rPr lang="en-US" dirty="0" smtClean="0"/>
              <a:t>Indicator 5: Percentage of new pulmonary TB </a:t>
            </a:r>
            <a:r>
              <a:rPr lang="en-GB" dirty="0">
                <a:cs typeface="Tahoma" pitchFamily="34" charset="0"/>
              </a:rPr>
              <a:t>cases </a:t>
            </a:r>
            <a:r>
              <a:rPr lang="en-GB" dirty="0" smtClean="0">
                <a:cs typeface="Tahoma" pitchFamily="34" charset="0"/>
              </a:rPr>
              <a:t>tested by DST for first-line drugs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80" name="Rectangular Callout 79"/>
          <p:cNvSpPr/>
          <p:nvPr/>
        </p:nvSpPr>
        <p:spPr bwMode="auto">
          <a:xfrm>
            <a:off x="-13548" y="4191910"/>
            <a:ext cx="2424961" cy="414000"/>
          </a:xfrm>
          <a:prstGeom prst="wedgeRectCallout">
            <a:avLst>
              <a:gd name="adj1" fmla="val -24568"/>
              <a:gd name="adj2" fmla="val 14809"/>
            </a:avLst>
          </a:prstGeom>
          <a:solidFill>
            <a:srgbClr val="FBF9D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/>
              <a:t>0 to 84.9%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81" name="Rectangular Callout 80"/>
          <p:cNvSpPr/>
          <p:nvPr/>
        </p:nvSpPr>
        <p:spPr bwMode="auto">
          <a:xfrm>
            <a:off x="0" y="5280176"/>
            <a:ext cx="2411413" cy="425356"/>
          </a:xfrm>
          <a:prstGeom prst="wedgeRectCallout">
            <a:avLst>
              <a:gd name="adj1" fmla="val -32601"/>
              <a:gd name="adj2" fmla="val 31745"/>
            </a:avLst>
          </a:prstGeom>
          <a:solidFill>
            <a:srgbClr val="6AB0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/>
              <a:t>100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</a:rPr>
              <a:t>%</a:t>
            </a:r>
          </a:p>
        </p:txBody>
      </p:sp>
      <p:sp>
        <p:nvSpPr>
          <p:cNvPr id="116" name="Rectangular Callout 115"/>
          <p:cNvSpPr/>
          <p:nvPr/>
        </p:nvSpPr>
        <p:spPr bwMode="auto">
          <a:xfrm>
            <a:off x="0" y="4738563"/>
            <a:ext cx="2411413" cy="414000"/>
          </a:xfrm>
          <a:prstGeom prst="wedgeRectCallout">
            <a:avLst>
              <a:gd name="adj1" fmla="val -38356"/>
              <a:gd name="adj2" fmla="val 21136"/>
            </a:avLst>
          </a:prstGeom>
          <a:solidFill>
            <a:srgbClr val="A3C4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rPr>
              <a:t>85 to 99.9%</a:t>
            </a:r>
          </a:p>
        </p:txBody>
      </p:sp>
      <p:sp>
        <p:nvSpPr>
          <p:cNvPr id="153" name="Rectangular Callout 152"/>
          <p:cNvSpPr/>
          <p:nvPr/>
        </p:nvSpPr>
        <p:spPr bwMode="auto">
          <a:xfrm>
            <a:off x="-13548" y="5833146"/>
            <a:ext cx="2424961" cy="441002"/>
          </a:xfrm>
          <a:prstGeom prst="wedgeRectCallout">
            <a:avLst>
              <a:gd name="adj1" fmla="val -45365"/>
              <a:gd name="adj2" fmla="val -27175"/>
            </a:avLst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rPr>
              <a:t>Not reporting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" t="385" r="261" b="385"/>
          <a:stretch>
            <a:fillRect/>
          </a:stretch>
        </p:blipFill>
        <p:spPr>
          <a:xfrm>
            <a:off x="2447961" y="1619974"/>
            <a:ext cx="6695892" cy="46187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7338" y="6466914"/>
            <a:ext cx="4314675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2925"/>
            <a:r>
              <a:rPr lang="en-GB" sz="1050" spc="-30" dirty="0" smtClean="0">
                <a:solidFill>
                  <a:schemeClr val="bg1"/>
                </a:solidFill>
              </a:rPr>
              <a:t>Source: 	European </a:t>
            </a:r>
            <a:r>
              <a:rPr lang="en-GB" sz="1050" spc="-30" dirty="0">
                <a:solidFill>
                  <a:schemeClr val="bg1"/>
                </a:solidFill>
              </a:rPr>
              <a:t>Centre for Disease Prevention and Control. </a:t>
            </a:r>
            <a:endParaRPr lang="en-GB" sz="1050" spc="-30" dirty="0" smtClean="0">
              <a:solidFill>
                <a:schemeClr val="bg1"/>
              </a:solidFill>
            </a:endParaRPr>
          </a:p>
          <a:p>
            <a:pPr defTabSz="542925"/>
            <a:r>
              <a:rPr lang="en-GB" sz="1050" spc="-30" dirty="0">
                <a:solidFill>
                  <a:schemeClr val="bg1"/>
                </a:solidFill>
              </a:rPr>
              <a:t>	</a:t>
            </a:r>
            <a:r>
              <a:rPr lang="en-GB" sz="1050" spc="-30" dirty="0" smtClean="0">
                <a:solidFill>
                  <a:schemeClr val="bg1"/>
                </a:solidFill>
              </a:rPr>
              <a:t>TB </a:t>
            </a:r>
            <a:r>
              <a:rPr lang="en-GB" sz="1050" spc="-30" dirty="0">
                <a:solidFill>
                  <a:schemeClr val="bg1"/>
                </a:solidFill>
              </a:rPr>
              <a:t>surveillance and monitoring in Europe, 2016.</a:t>
            </a:r>
          </a:p>
          <a:p>
            <a:endParaRPr lang="en-GB" sz="1050" spc="-30" dirty="0">
              <a:solidFill>
                <a:schemeClr val="bg1"/>
              </a:solidFill>
            </a:endParaRPr>
          </a:p>
        </p:txBody>
      </p:sp>
      <p:sp>
        <p:nvSpPr>
          <p:cNvPr id="11" name="Content Placeholder 153"/>
          <p:cNvSpPr txBox="1">
            <a:spLocks/>
          </p:cNvSpPr>
          <p:nvPr/>
        </p:nvSpPr>
        <p:spPr>
          <a:xfrm>
            <a:off x="281632" y="1089024"/>
            <a:ext cx="5326688" cy="1361567"/>
          </a:xfrm>
          <a:prstGeom prst="rect">
            <a:avLst/>
          </a:prstGeom>
          <a:solidFill>
            <a:srgbClr val="6AB023">
              <a:alpha val="30000"/>
            </a:srgbClr>
          </a:solidFill>
        </p:spPr>
        <p:txBody>
          <a:bodyPr wrap="square" lIns="108000" tIns="72000" bIns="72000" anchor="ctr" anchorCtr="0">
            <a:noAutofit/>
          </a:bodyPr>
          <a:lstStyle>
            <a:lvl1pPr marL="269875" indent="-26987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509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defTabSz="714375">
              <a:lnSpc>
                <a:spcPct val="100000"/>
              </a:lnSpc>
            </a:pPr>
            <a:r>
              <a:rPr lang="en-GB" sz="1600" b="1" spc="-50" dirty="0"/>
              <a:t>Target:</a:t>
            </a:r>
            <a:r>
              <a:rPr lang="en-GB" sz="1600" spc="-50" dirty="0"/>
              <a:t> 100% of TB cases tested for susceptibility to first-line drugs (isoniazid and rifampicin) among new pulmonary TB cases</a:t>
            </a:r>
          </a:p>
          <a:p>
            <a:pPr marL="0" indent="0" defTabSz="581025">
              <a:lnSpc>
                <a:spcPct val="100000"/>
              </a:lnSpc>
            </a:pPr>
            <a:r>
              <a:rPr lang="en-US" sz="1600" b="1" spc="-50" dirty="0"/>
              <a:t>Status 2014: </a:t>
            </a:r>
            <a:r>
              <a:rPr lang="en-US" sz="1600" spc="-50" dirty="0" smtClean="0"/>
              <a:t>For 72.7</a:t>
            </a:r>
            <a:r>
              <a:rPr lang="en-US" sz="1600" spc="-50" dirty="0"/>
              <a:t>% of culture-confirmed TB cases DST </a:t>
            </a:r>
            <a:r>
              <a:rPr lang="en-US" sz="1600" spc="-50" dirty="0" smtClean="0"/>
              <a:t>was </a:t>
            </a:r>
            <a:r>
              <a:rPr lang="en-US" sz="1600" spc="-50" dirty="0"/>
              <a:t>reported, eight countries met the target</a:t>
            </a:r>
            <a:endParaRPr lang="en-GB" sz="1600" spc="-50" dirty="0"/>
          </a:p>
        </p:txBody>
      </p:sp>
    </p:spTree>
    <p:extLst>
      <p:ext uri="{BB962C8B-B14F-4D97-AF65-F5344CB8AC3E}">
        <p14:creationId xmlns:p14="http://schemas.microsoft.com/office/powerpoint/2010/main" val="21004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42875"/>
            <a:ext cx="8229600" cy="822325"/>
          </a:xfrm>
        </p:spPr>
        <p:txBody>
          <a:bodyPr/>
          <a:lstStyle/>
          <a:p>
            <a:r>
              <a:rPr lang="en-GB" dirty="0" smtClean="0"/>
              <a:t>Indicator 6: Percentage of Member States reporting treatment success rate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74" name="Rectangle 73"/>
          <p:cNvSpPr/>
          <p:nvPr/>
        </p:nvSpPr>
        <p:spPr bwMode="auto">
          <a:xfrm>
            <a:off x="-12211" y="5369668"/>
            <a:ext cx="2423623" cy="746012"/>
          </a:xfrm>
          <a:prstGeom prst="rect">
            <a:avLst/>
          </a:prstGeom>
          <a:solidFill>
            <a:srgbClr val="C6D48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1800" dirty="0" smtClean="0"/>
              <a:t>Treatment outcome not reported</a:t>
            </a:r>
            <a:endParaRPr lang="en-GB" sz="1800" dirty="0"/>
          </a:p>
        </p:txBody>
      </p:sp>
      <p:sp>
        <p:nvSpPr>
          <p:cNvPr id="75" name="Rectangle 74"/>
          <p:cNvSpPr/>
          <p:nvPr/>
        </p:nvSpPr>
        <p:spPr bwMode="auto">
          <a:xfrm>
            <a:off x="-1" y="4367718"/>
            <a:ext cx="2411413" cy="768773"/>
          </a:xfrm>
          <a:prstGeom prst="rect">
            <a:avLst/>
          </a:prstGeom>
          <a:solidFill>
            <a:srgbClr val="69AE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solidFill>
                  <a:schemeClr val="bg1"/>
                </a:solidFill>
              </a:rPr>
              <a:t>Treatment outcome reported</a:t>
            </a:r>
            <a:endParaRPr lang="en-GB" sz="1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" t="385" r="261" b="385"/>
          <a:stretch>
            <a:fillRect/>
          </a:stretch>
        </p:blipFill>
        <p:spPr>
          <a:xfrm>
            <a:off x="2447961" y="1619974"/>
            <a:ext cx="6695892" cy="46187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7338" y="6466914"/>
            <a:ext cx="4314675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2925"/>
            <a:r>
              <a:rPr lang="en-GB" sz="1050" spc="-30" dirty="0" smtClean="0">
                <a:solidFill>
                  <a:schemeClr val="bg1"/>
                </a:solidFill>
              </a:rPr>
              <a:t>Source: 	European </a:t>
            </a:r>
            <a:r>
              <a:rPr lang="en-GB" sz="1050" spc="-30" dirty="0">
                <a:solidFill>
                  <a:schemeClr val="bg1"/>
                </a:solidFill>
              </a:rPr>
              <a:t>Centre for Disease Prevention and Control. </a:t>
            </a:r>
            <a:endParaRPr lang="en-GB" sz="1050" spc="-30" dirty="0" smtClean="0">
              <a:solidFill>
                <a:schemeClr val="bg1"/>
              </a:solidFill>
            </a:endParaRPr>
          </a:p>
          <a:p>
            <a:pPr defTabSz="542925"/>
            <a:r>
              <a:rPr lang="en-GB" sz="1050" spc="-30" dirty="0">
                <a:solidFill>
                  <a:schemeClr val="bg1"/>
                </a:solidFill>
              </a:rPr>
              <a:t>	</a:t>
            </a:r>
            <a:r>
              <a:rPr lang="en-GB" sz="1050" spc="-30" dirty="0" smtClean="0">
                <a:solidFill>
                  <a:schemeClr val="bg1"/>
                </a:solidFill>
              </a:rPr>
              <a:t>TB </a:t>
            </a:r>
            <a:r>
              <a:rPr lang="en-GB" sz="1050" spc="-30" dirty="0">
                <a:solidFill>
                  <a:schemeClr val="bg1"/>
                </a:solidFill>
              </a:rPr>
              <a:t>surveillance and monitoring in Europe, 2016.</a:t>
            </a:r>
          </a:p>
          <a:p>
            <a:endParaRPr lang="en-GB" sz="1050" spc="-30" dirty="0">
              <a:solidFill>
                <a:schemeClr val="bg1"/>
              </a:solidFill>
            </a:endParaRPr>
          </a:p>
        </p:txBody>
      </p:sp>
      <p:sp>
        <p:nvSpPr>
          <p:cNvPr id="10" name="Content Placeholder 153"/>
          <p:cNvSpPr txBox="1">
            <a:spLocks/>
          </p:cNvSpPr>
          <p:nvPr/>
        </p:nvSpPr>
        <p:spPr>
          <a:xfrm>
            <a:off x="287338" y="1089025"/>
            <a:ext cx="5040000" cy="1260000"/>
          </a:xfrm>
          <a:prstGeom prst="rect">
            <a:avLst/>
          </a:prstGeom>
          <a:solidFill>
            <a:srgbClr val="6AB023">
              <a:alpha val="30000"/>
            </a:srgbClr>
          </a:solidFill>
        </p:spPr>
        <p:txBody>
          <a:bodyPr wrap="square" lIns="108000" anchor="ctr" anchorCtr="0">
            <a:noAutofit/>
          </a:bodyPr>
          <a:lstStyle>
            <a:lvl1pPr marL="269875" indent="-26987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509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defTabSz="714375"/>
            <a:r>
              <a:rPr lang="en-GB" sz="1600" b="1" dirty="0"/>
              <a:t>Target:</a:t>
            </a:r>
            <a:r>
              <a:rPr lang="en-GB" sz="1600" dirty="0"/>
              <a:t> All Member States (100%) report treatment outcome monitoring to ECDC</a:t>
            </a:r>
          </a:p>
          <a:p>
            <a:pPr marL="0" indent="0" defTabSz="581025"/>
            <a:r>
              <a:rPr lang="en-US" sz="1600" b="1" dirty="0"/>
              <a:t>Status 2014: </a:t>
            </a:r>
            <a:r>
              <a:rPr lang="en-GB" sz="1600" dirty="0"/>
              <a:t>27 EU/EEA Member States reported treatment outcome for TB cases </a:t>
            </a:r>
            <a:r>
              <a:rPr lang="en-GB" sz="1600" dirty="0" smtClean="0"/>
              <a:t>notified </a:t>
            </a:r>
            <a:r>
              <a:rPr lang="en-GB" sz="1600" dirty="0"/>
              <a:t>in 2013</a:t>
            </a:r>
          </a:p>
        </p:txBody>
      </p:sp>
    </p:spTree>
    <p:extLst>
      <p:ext uri="{BB962C8B-B14F-4D97-AF65-F5344CB8AC3E}">
        <p14:creationId xmlns:p14="http://schemas.microsoft.com/office/powerpoint/2010/main" val="43125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44000"/>
            <a:ext cx="7739495" cy="880707"/>
          </a:xfrm>
        </p:spPr>
        <p:txBody>
          <a:bodyPr/>
          <a:lstStyle/>
          <a:p>
            <a:r>
              <a:rPr lang="en-GB" dirty="0" smtClean="0"/>
              <a:t>Indicator 7: Treatment success rate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304998"/>
              </p:ext>
            </p:extLst>
          </p:nvPr>
        </p:nvGraphicFramePr>
        <p:xfrm>
          <a:off x="159488" y="2115238"/>
          <a:ext cx="8884500" cy="4200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Straight Connector 12"/>
          <p:cNvCxnSpPr/>
          <p:nvPr/>
        </p:nvCxnSpPr>
        <p:spPr bwMode="auto">
          <a:xfrm>
            <a:off x="802319" y="2970000"/>
            <a:ext cx="8082707" cy="3558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287338" y="6466914"/>
            <a:ext cx="4314675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2925"/>
            <a:r>
              <a:rPr lang="en-GB" sz="1050" spc="-30" dirty="0" smtClean="0">
                <a:solidFill>
                  <a:schemeClr val="bg1"/>
                </a:solidFill>
              </a:rPr>
              <a:t>Source: 	European </a:t>
            </a:r>
            <a:r>
              <a:rPr lang="en-GB" sz="1050" spc="-30" dirty="0">
                <a:solidFill>
                  <a:schemeClr val="bg1"/>
                </a:solidFill>
              </a:rPr>
              <a:t>Centre for Disease Prevention and Control. </a:t>
            </a:r>
            <a:endParaRPr lang="en-GB" sz="1050" spc="-30" dirty="0" smtClean="0">
              <a:solidFill>
                <a:schemeClr val="bg1"/>
              </a:solidFill>
            </a:endParaRPr>
          </a:p>
          <a:p>
            <a:pPr defTabSz="542925"/>
            <a:r>
              <a:rPr lang="en-GB" sz="1050" spc="-30" dirty="0">
                <a:solidFill>
                  <a:schemeClr val="bg1"/>
                </a:solidFill>
              </a:rPr>
              <a:t>	</a:t>
            </a:r>
            <a:r>
              <a:rPr lang="en-GB" sz="1050" spc="-30" dirty="0" smtClean="0">
                <a:solidFill>
                  <a:schemeClr val="bg1"/>
                </a:solidFill>
              </a:rPr>
              <a:t>TB </a:t>
            </a:r>
            <a:r>
              <a:rPr lang="en-GB" sz="1050" spc="-30" dirty="0">
                <a:solidFill>
                  <a:schemeClr val="bg1"/>
                </a:solidFill>
              </a:rPr>
              <a:t>surveillance and monitoring in Europe, 2016.</a:t>
            </a:r>
          </a:p>
          <a:p>
            <a:endParaRPr lang="en-GB" sz="1050" spc="-30" dirty="0">
              <a:solidFill>
                <a:schemeClr val="bg1"/>
              </a:solidFill>
            </a:endParaRPr>
          </a:p>
        </p:txBody>
      </p:sp>
      <p:sp>
        <p:nvSpPr>
          <p:cNvPr id="8" name="Content Placeholder 153"/>
          <p:cNvSpPr>
            <a:spLocks noGrp="1"/>
          </p:cNvSpPr>
          <p:nvPr>
            <p:ph idx="1"/>
          </p:nvPr>
        </p:nvSpPr>
        <p:spPr>
          <a:xfrm>
            <a:off x="287338" y="1099965"/>
            <a:ext cx="6661150" cy="1260000"/>
          </a:xfrm>
          <a:solidFill>
            <a:srgbClr val="68AF21">
              <a:alpha val="30000"/>
            </a:srgbClr>
          </a:solidFill>
        </p:spPr>
        <p:txBody>
          <a:bodyPr wrap="square" lIns="108000" anchor="ctr" anchorCtr="0">
            <a:noAutofit/>
          </a:bodyPr>
          <a:lstStyle/>
          <a:p>
            <a:r>
              <a:rPr lang="en-US" sz="1800" b="1" dirty="0"/>
              <a:t>Target</a:t>
            </a:r>
            <a:r>
              <a:rPr lang="en-US" sz="1800" dirty="0"/>
              <a:t>: Treatment success rate of at least 85% for new pulmonary culture-confirmed TB cases</a:t>
            </a:r>
            <a:endParaRPr lang="en-GB" sz="1800" dirty="0"/>
          </a:p>
          <a:p>
            <a:r>
              <a:rPr lang="en-US" sz="1800" b="1" dirty="0"/>
              <a:t>Status 2014: </a:t>
            </a:r>
            <a:r>
              <a:rPr lang="en-US" sz="1800" dirty="0"/>
              <a:t>Treatment success rate for EU/EEA was 75.9% (range: 0–100.0%), target</a:t>
            </a:r>
            <a:r>
              <a:rPr lang="en-US" sz="1800" b="1" dirty="0"/>
              <a:t> </a:t>
            </a:r>
            <a:r>
              <a:rPr lang="en-US" sz="1800" dirty="0"/>
              <a:t>met by five countries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88806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36049"/>
            <a:ext cx="7775121" cy="822325"/>
          </a:xfrm>
        </p:spPr>
        <p:txBody>
          <a:bodyPr/>
          <a:lstStyle/>
          <a:p>
            <a:r>
              <a:rPr lang="en-GB" dirty="0" smtClean="0"/>
              <a:t>Indicator 7: Treatment success rate new pulmonary culture positive MDR TB cases*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602013" y="6408956"/>
            <a:ext cx="5054351" cy="52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defTabSz="179388">
              <a:defRPr sz="1050" spc="-2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* </a:t>
            </a:r>
            <a:r>
              <a:rPr lang="en-GB" dirty="0"/>
              <a:t>Luxembourg reported ‘zero’ cases; France, Greece, and Italy did not report </a:t>
            </a:r>
            <a:r>
              <a:rPr lang="en-GB" dirty="0" smtClean="0"/>
              <a:t>     treatment </a:t>
            </a:r>
            <a:r>
              <a:rPr lang="en-GB" dirty="0"/>
              <a:t>outcome </a:t>
            </a:r>
            <a:r>
              <a:rPr lang="en-GB" dirty="0" smtClean="0"/>
              <a:t>results.</a:t>
            </a:r>
            <a:endParaRPr lang="en-GB" dirty="0"/>
          </a:p>
          <a:p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577385"/>
              </p:ext>
            </p:extLst>
          </p:nvPr>
        </p:nvGraphicFramePr>
        <p:xfrm>
          <a:off x="323850" y="2173190"/>
          <a:ext cx="8720138" cy="4200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287338" y="6466914"/>
            <a:ext cx="4314675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2925"/>
            <a:r>
              <a:rPr lang="en-GB" sz="1050" spc="-30" dirty="0" smtClean="0">
                <a:solidFill>
                  <a:schemeClr val="bg1"/>
                </a:solidFill>
              </a:rPr>
              <a:t>Source: 	European </a:t>
            </a:r>
            <a:r>
              <a:rPr lang="en-GB" sz="1050" spc="-30" dirty="0">
                <a:solidFill>
                  <a:schemeClr val="bg1"/>
                </a:solidFill>
              </a:rPr>
              <a:t>Centre for Disease Prevention and Control. </a:t>
            </a:r>
            <a:endParaRPr lang="en-GB" sz="1050" spc="-30" dirty="0" smtClean="0">
              <a:solidFill>
                <a:schemeClr val="bg1"/>
              </a:solidFill>
            </a:endParaRPr>
          </a:p>
          <a:p>
            <a:pPr defTabSz="542925"/>
            <a:r>
              <a:rPr lang="en-GB" sz="1050" spc="-30" dirty="0">
                <a:solidFill>
                  <a:schemeClr val="bg1"/>
                </a:solidFill>
              </a:rPr>
              <a:t>	</a:t>
            </a:r>
            <a:r>
              <a:rPr lang="en-GB" sz="1050" spc="-30" dirty="0" smtClean="0">
                <a:solidFill>
                  <a:schemeClr val="bg1"/>
                </a:solidFill>
              </a:rPr>
              <a:t>TB </a:t>
            </a:r>
            <a:r>
              <a:rPr lang="en-GB" sz="1050" spc="-30" dirty="0">
                <a:solidFill>
                  <a:schemeClr val="bg1"/>
                </a:solidFill>
              </a:rPr>
              <a:t>surveillance and monitoring in Europe, 2016.</a:t>
            </a:r>
          </a:p>
          <a:p>
            <a:endParaRPr lang="en-GB" sz="1050" spc="-30" dirty="0">
              <a:solidFill>
                <a:schemeClr val="bg1"/>
              </a:solidFill>
            </a:endParaRPr>
          </a:p>
        </p:txBody>
      </p:sp>
      <p:sp>
        <p:nvSpPr>
          <p:cNvPr id="8" name="Content Placeholder 153"/>
          <p:cNvSpPr>
            <a:spLocks noGrp="1"/>
          </p:cNvSpPr>
          <p:nvPr>
            <p:ph idx="1"/>
          </p:nvPr>
        </p:nvSpPr>
        <p:spPr>
          <a:xfrm>
            <a:off x="287338" y="965200"/>
            <a:ext cx="6661150" cy="1260000"/>
          </a:xfrm>
          <a:solidFill>
            <a:srgbClr val="68AF21">
              <a:alpha val="30000"/>
            </a:srgbClr>
          </a:solidFill>
        </p:spPr>
        <p:txBody>
          <a:bodyPr wrap="square" lIns="108000" anchor="ctr" anchorCtr="0">
            <a:noAutofit/>
          </a:bodyPr>
          <a:lstStyle/>
          <a:p>
            <a:r>
              <a:rPr lang="en-US" sz="1800" b="1" dirty="0"/>
              <a:t>Target: </a:t>
            </a:r>
            <a:r>
              <a:rPr lang="en-US" sz="1800" dirty="0"/>
              <a:t>Treatment success of 70% </a:t>
            </a:r>
            <a:r>
              <a:rPr lang="en-US" sz="1800" dirty="0" smtClean="0"/>
              <a:t>for </a:t>
            </a:r>
            <a:r>
              <a:rPr lang="en-US" sz="1800" dirty="0"/>
              <a:t>new pulmonary culture-positive MDR TB cases</a:t>
            </a:r>
            <a:endParaRPr lang="en-GB" sz="1800" dirty="0"/>
          </a:p>
          <a:p>
            <a:r>
              <a:rPr lang="en-US" sz="1800" b="1" dirty="0"/>
              <a:t>Status 2014: </a:t>
            </a:r>
            <a:r>
              <a:rPr lang="en-US" sz="1800" dirty="0"/>
              <a:t>Success rate in EU/EEA was 55.6% (range 0–100.0%), target met by 6 countries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7197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47"/>
          <p:cNvSpPr>
            <a:spLocks noGrp="1"/>
          </p:cNvSpPr>
          <p:nvPr>
            <p:ph type="title"/>
          </p:nvPr>
        </p:nvSpPr>
        <p:spPr>
          <a:xfrm>
            <a:off x="324000" y="142875"/>
            <a:ext cx="8229600" cy="822325"/>
          </a:xfrm>
        </p:spPr>
        <p:txBody>
          <a:bodyPr/>
          <a:lstStyle/>
          <a:p>
            <a:r>
              <a:rPr lang="en-GB" dirty="0"/>
              <a:t>Indicator 8</a:t>
            </a:r>
            <a:r>
              <a:rPr lang="en-GB" dirty="0" smtClean="0"/>
              <a:t>: </a:t>
            </a:r>
            <a:r>
              <a:rPr lang="en-US" dirty="0" smtClean="0"/>
              <a:t>Percentage of TB patients for whom HIV status is known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84" name="Rectangular Callout 83"/>
          <p:cNvSpPr/>
          <p:nvPr/>
        </p:nvSpPr>
        <p:spPr bwMode="auto">
          <a:xfrm>
            <a:off x="0" y="4283702"/>
            <a:ext cx="2411412" cy="414000"/>
          </a:xfrm>
          <a:prstGeom prst="wedgeRectCallout">
            <a:avLst>
              <a:gd name="adj1" fmla="val -24568"/>
              <a:gd name="adj2" fmla="val 14809"/>
            </a:avLst>
          </a:prstGeom>
          <a:solidFill>
            <a:srgbClr val="FFD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/>
              <a:t>50 to 74.9%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89" name="Rectangular Callout 88"/>
          <p:cNvSpPr/>
          <p:nvPr/>
        </p:nvSpPr>
        <p:spPr bwMode="auto">
          <a:xfrm>
            <a:off x="0" y="5251944"/>
            <a:ext cx="2411412" cy="414000"/>
          </a:xfrm>
          <a:prstGeom prst="wedgeRectCallout">
            <a:avLst>
              <a:gd name="adj1" fmla="val -32601"/>
              <a:gd name="adj2" fmla="val 31745"/>
            </a:avLst>
          </a:prstGeom>
          <a:solidFill>
            <a:srgbClr val="69AE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/>
              <a:t>100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</a:rPr>
              <a:t>%</a:t>
            </a:r>
          </a:p>
        </p:txBody>
      </p:sp>
      <p:sp>
        <p:nvSpPr>
          <p:cNvPr id="90" name="Rectangular Callout 89"/>
          <p:cNvSpPr/>
          <p:nvPr/>
        </p:nvSpPr>
        <p:spPr bwMode="auto">
          <a:xfrm>
            <a:off x="-1" y="3799581"/>
            <a:ext cx="2411413" cy="414000"/>
          </a:xfrm>
          <a:prstGeom prst="wedgeRectCallout">
            <a:avLst>
              <a:gd name="adj1" fmla="val 15349"/>
              <a:gd name="adj2" fmla="val 22319"/>
            </a:avLst>
          </a:prstGeom>
          <a:solidFill>
            <a:srgbClr val="E0001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>
                <a:solidFill>
                  <a:schemeClr val="bg1"/>
                </a:solidFill>
              </a:rPr>
              <a:t>&lt; 50%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1" name="Rectangular Callout 90"/>
          <p:cNvSpPr/>
          <p:nvPr/>
        </p:nvSpPr>
        <p:spPr bwMode="auto">
          <a:xfrm>
            <a:off x="0" y="4767823"/>
            <a:ext cx="2411412" cy="414000"/>
          </a:xfrm>
          <a:prstGeom prst="wedgeRectCallout">
            <a:avLst>
              <a:gd name="adj1" fmla="val -38356"/>
              <a:gd name="adj2" fmla="val 21136"/>
            </a:avLst>
          </a:prstGeom>
          <a:solidFill>
            <a:srgbClr val="D2DB6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rPr>
              <a:t>75 to 99.9%</a:t>
            </a:r>
          </a:p>
        </p:txBody>
      </p:sp>
      <p:sp>
        <p:nvSpPr>
          <p:cNvPr id="92" name="Rectangular Callout 91"/>
          <p:cNvSpPr/>
          <p:nvPr/>
        </p:nvSpPr>
        <p:spPr bwMode="auto">
          <a:xfrm>
            <a:off x="1" y="5736065"/>
            <a:ext cx="2411411" cy="561600"/>
          </a:xfrm>
          <a:prstGeom prst="wedgeRectCallout">
            <a:avLst>
              <a:gd name="adj1" fmla="val -45365"/>
              <a:gd name="adj2" fmla="val -27175"/>
            </a:avLst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rPr>
              <a:t>Not included or not reporting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4224487" y="6445682"/>
            <a:ext cx="4819501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9388"/>
            <a:r>
              <a:rPr lang="en-GB" sz="1050" spc="-20" dirty="0">
                <a:solidFill>
                  <a:schemeClr val="bg1"/>
                </a:solidFill>
              </a:rPr>
              <a:t>* Finland and Poland reported HIV-positive cases, but not the number of tested cases for HIV, therefore excluded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" t="385" r="261" b="385"/>
          <a:stretch>
            <a:fillRect/>
          </a:stretch>
        </p:blipFill>
        <p:spPr>
          <a:xfrm>
            <a:off x="2447961" y="1619974"/>
            <a:ext cx="6695892" cy="46187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7338" y="6466914"/>
            <a:ext cx="4314675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2925"/>
            <a:r>
              <a:rPr lang="en-GB" sz="1050" spc="-30" dirty="0" smtClean="0">
                <a:solidFill>
                  <a:schemeClr val="bg1"/>
                </a:solidFill>
              </a:rPr>
              <a:t>Source: 	European </a:t>
            </a:r>
            <a:r>
              <a:rPr lang="en-GB" sz="1050" spc="-30" dirty="0">
                <a:solidFill>
                  <a:schemeClr val="bg1"/>
                </a:solidFill>
              </a:rPr>
              <a:t>Centre for Disease Prevention and Control. </a:t>
            </a:r>
            <a:endParaRPr lang="en-GB" sz="1050" spc="-30" dirty="0" smtClean="0">
              <a:solidFill>
                <a:schemeClr val="bg1"/>
              </a:solidFill>
            </a:endParaRPr>
          </a:p>
          <a:p>
            <a:pPr defTabSz="542925"/>
            <a:r>
              <a:rPr lang="en-GB" sz="1050" spc="-30" dirty="0">
                <a:solidFill>
                  <a:schemeClr val="bg1"/>
                </a:solidFill>
              </a:rPr>
              <a:t>	</a:t>
            </a:r>
            <a:r>
              <a:rPr lang="en-GB" sz="1050" spc="-30" dirty="0" smtClean="0">
                <a:solidFill>
                  <a:schemeClr val="bg1"/>
                </a:solidFill>
              </a:rPr>
              <a:t>TB </a:t>
            </a:r>
            <a:r>
              <a:rPr lang="en-GB" sz="1050" spc="-30" dirty="0">
                <a:solidFill>
                  <a:schemeClr val="bg1"/>
                </a:solidFill>
              </a:rPr>
              <a:t>surveillance and monitoring in Europe, 2016.</a:t>
            </a:r>
          </a:p>
          <a:p>
            <a:endParaRPr lang="en-GB" sz="1050" spc="-30" dirty="0">
              <a:solidFill>
                <a:schemeClr val="bg1"/>
              </a:solidFill>
            </a:endParaRPr>
          </a:p>
        </p:txBody>
      </p:sp>
      <p:sp>
        <p:nvSpPr>
          <p:cNvPr id="13" name="Content Placeholder 153"/>
          <p:cNvSpPr txBox="1">
            <a:spLocks/>
          </p:cNvSpPr>
          <p:nvPr/>
        </p:nvSpPr>
        <p:spPr>
          <a:xfrm>
            <a:off x="287338" y="1096442"/>
            <a:ext cx="5040000" cy="1260000"/>
          </a:xfrm>
          <a:prstGeom prst="rect">
            <a:avLst/>
          </a:prstGeom>
          <a:solidFill>
            <a:srgbClr val="6AB023">
              <a:alpha val="30000"/>
            </a:srgbClr>
          </a:solidFill>
        </p:spPr>
        <p:txBody>
          <a:bodyPr wrap="square" lIns="108000" anchor="ctr" anchorCtr="0">
            <a:noAutofit/>
          </a:bodyPr>
          <a:lstStyle>
            <a:lvl1pPr marL="269875" indent="-26987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509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en-GB" sz="1600" b="1" dirty="0"/>
              <a:t>Target:</a:t>
            </a:r>
            <a:r>
              <a:rPr lang="en-GB" sz="1600" dirty="0"/>
              <a:t> HIV status is known for 100% of notified TB cases</a:t>
            </a:r>
          </a:p>
          <a:p>
            <a:pPr marL="0" indent="0"/>
            <a:r>
              <a:rPr lang="en-US" sz="1600" b="1" dirty="0"/>
              <a:t>Status 2014: </a:t>
            </a:r>
            <a:r>
              <a:rPr lang="en-US" sz="1600" dirty="0"/>
              <a:t>21 countries reported HIV test results for 36.6% of all reported cases, the 100% target was not met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527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323851" y="142875"/>
            <a:ext cx="6657394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3300"/>
              </a:lnSpc>
              <a:defRPr/>
            </a:pPr>
            <a:r>
              <a:rPr lang="en-GB" dirty="0" smtClean="0">
                <a:cs typeface="Tahoma" pitchFamily="34" charset="0"/>
              </a:rPr>
              <a:t>Core indicators 1 - 4</a:t>
            </a:r>
            <a:br>
              <a:rPr lang="en-GB" dirty="0" smtClean="0">
                <a:cs typeface="Tahoma" pitchFamily="34" charset="0"/>
              </a:rPr>
            </a:br>
            <a:r>
              <a:rPr lang="en-GB" dirty="0">
                <a:cs typeface="Tahoma" pitchFamily="34" charset="0"/>
              </a:rPr>
              <a:t>Summary, EU/EEA, 2014:</a:t>
            </a:r>
            <a:r>
              <a:rPr lang="en-GB" dirty="0"/>
              <a:t/>
            </a:r>
            <a:br>
              <a:rPr lang="en-GB" dirty="0"/>
            </a:br>
            <a:r>
              <a:rPr kumimoji="0" lang="en-GB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/>
            </a:r>
            <a:br>
              <a:rPr kumimoji="0" lang="en-GB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</a:br>
            <a:endParaRPr kumimoji="0" lang="en-GB" b="1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125538"/>
            <a:ext cx="8309364" cy="4736009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540"/>
              </a:spcAft>
            </a:pPr>
            <a:r>
              <a:rPr lang="en-GB" sz="1800" b="1" dirty="0" smtClean="0"/>
              <a:t>National TB plan availability*:</a:t>
            </a:r>
            <a:r>
              <a:rPr lang="en-GB" sz="1800" dirty="0" smtClean="0"/>
              <a:t> </a:t>
            </a:r>
          </a:p>
          <a:p>
            <a:pPr marL="0" indent="0">
              <a:lnSpc>
                <a:spcPct val="100000"/>
              </a:lnSpc>
              <a:spcAft>
                <a:spcPts val="540"/>
              </a:spcAft>
            </a:pPr>
            <a:r>
              <a:rPr lang="en-GB" sz="1800" dirty="0" smtClean="0"/>
              <a:t>	Target: TB plan available, met by 15 countries. </a:t>
            </a:r>
          </a:p>
          <a:p>
            <a:pPr marL="0" indent="0">
              <a:lnSpc>
                <a:spcPct val="100000"/>
              </a:lnSpc>
              <a:spcAft>
                <a:spcPts val="540"/>
              </a:spcAft>
            </a:pPr>
            <a:r>
              <a:rPr lang="en-GB" sz="1800" dirty="0" smtClean="0"/>
              <a:t>	</a:t>
            </a:r>
            <a:r>
              <a:rPr lang="en-GB" sz="1800" b="1" dirty="0">
                <a:solidFill>
                  <a:srgbClr val="FF0000"/>
                </a:solidFill>
              </a:rPr>
              <a:t>EU/EEA status: </a:t>
            </a:r>
            <a:r>
              <a:rPr lang="en-GB" sz="1800" b="1" dirty="0" smtClean="0">
                <a:solidFill>
                  <a:srgbClr val="FF0000"/>
                </a:solidFill>
              </a:rPr>
              <a:t>not met</a:t>
            </a:r>
            <a:endParaRPr lang="en-GB" sz="1800" b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1800" b="1" dirty="0" smtClean="0"/>
              <a:t>Availability of guidelines for implementing the national TB control plan*: </a:t>
            </a:r>
          </a:p>
          <a:p>
            <a:pPr marL="0" indent="0">
              <a:lnSpc>
                <a:spcPct val="100000"/>
              </a:lnSpc>
            </a:pPr>
            <a:r>
              <a:rPr lang="en-GB" sz="1800" b="1" dirty="0" smtClean="0"/>
              <a:t>	</a:t>
            </a:r>
            <a:r>
              <a:rPr lang="en-GB" sz="1800" dirty="0" smtClean="0"/>
              <a:t>Target: TB guidelines available, met by 13 countries.</a:t>
            </a:r>
          </a:p>
          <a:p>
            <a:pPr marL="0" indent="0">
              <a:lnSpc>
                <a:spcPct val="100000"/>
              </a:lnSpc>
            </a:pPr>
            <a:r>
              <a:rPr lang="en-GB" sz="1800" dirty="0" smtClean="0"/>
              <a:t>	</a:t>
            </a:r>
            <a:r>
              <a:rPr lang="en-GB" sz="1800" b="1" dirty="0" smtClean="0">
                <a:solidFill>
                  <a:srgbClr val="FF0000"/>
                </a:solidFill>
              </a:rPr>
              <a:t>EU/EEA </a:t>
            </a:r>
            <a:r>
              <a:rPr lang="en-GB" sz="1800" b="1" dirty="0">
                <a:solidFill>
                  <a:srgbClr val="FF0000"/>
                </a:solidFill>
              </a:rPr>
              <a:t>status: not met</a:t>
            </a:r>
            <a:endParaRPr lang="en-GB" sz="18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en-GB" sz="1800" b="1" dirty="0"/>
              <a:t>Laboratory EQA </a:t>
            </a:r>
            <a:r>
              <a:rPr lang="en-GB" sz="1800" b="1" dirty="0" smtClean="0"/>
              <a:t>performance: </a:t>
            </a:r>
            <a:endParaRPr lang="en-GB" sz="1800" b="1" dirty="0"/>
          </a:p>
          <a:p>
            <a:pPr marL="0" indent="0">
              <a:lnSpc>
                <a:spcPct val="100000"/>
              </a:lnSpc>
            </a:pPr>
            <a:r>
              <a:rPr lang="en-GB" sz="1800" b="1" dirty="0"/>
              <a:t>	</a:t>
            </a:r>
            <a:r>
              <a:rPr lang="en-GB" sz="1800" dirty="0" smtClean="0"/>
              <a:t>Target: 100% of reference lab’s achieving 80% of performance 	(culture, smear and DST), </a:t>
            </a:r>
            <a:r>
              <a:rPr lang="en-GB" sz="1800" dirty="0"/>
              <a:t>met by </a:t>
            </a:r>
            <a:r>
              <a:rPr lang="en-GB" sz="1800" dirty="0" smtClean="0"/>
              <a:t>9 laboratories (100% of 	reporting).</a:t>
            </a:r>
          </a:p>
          <a:p>
            <a:pPr marL="0" indent="0">
              <a:lnSpc>
                <a:spcPct val="100000"/>
              </a:lnSpc>
            </a:pPr>
            <a:r>
              <a:rPr lang="en-GB" sz="1800" dirty="0" smtClean="0"/>
              <a:t>	</a:t>
            </a:r>
            <a:r>
              <a:rPr lang="en-GB" sz="1800" b="1" dirty="0" smtClean="0">
                <a:solidFill>
                  <a:srgbClr val="6AB023"/>
                </a:solidFill>
              </a:rPr>
              <a:t>EU/EEA </a:t>
            </a:r>
            <a:r>
              <a:rPr lang="en-GB" sz="1800" b="1" dirty="0">
                <a:solidFill>
                  <a:srgbClr val="6AB023"/>
                </a:solidFill>
              </a:rPr>
              <a:t>status: met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1800" b="1" dirty="0"/>
              <a:t>Availability of a New Tool </a:t>
            </a:r>
            <a:r>
              <a:rPr lang="en-GB" sz="1800" b="1" dirty="0" smtClean="0"/>
              <a:t>strategy*: </a:t>
            </a:r>
            <a:endParaRPr lang="en-GB" sz="1800" b="1" dirty="0"/>
          </a:p>
          <a:p>
            <a:pPr marL="0" indent="0">
              <a:lnSpc>
                <a:spcPct val="100000"/>
              </a:lnSpc>
              <a:spcAft>
                <a:spcPts val="540"/>
              </a:spcAft>
            </a:pPr>
            <a:r>
              <a:rPr lang="en-GB" sz="1800" dirty="0"/>
              <a:t>	</a:t>
            </a:r>
            <a:r>
              <a:rPr lang="en-GB" sz="1800" dirty="0" smtClean="0"/>
              <a:t>Target: New Tool strategy available, </a:t>
            </a:r>
            <a:r>
              <a:rPr lang="en-GB" sz="1800" dirty="0"/>
              <a:t>met by </a:t>
            </a:r>
            <a:r>
              <a:rPr lang="en-GB" sz="1800" dirty="0" smtClean="0"/>
              <a:t>9 countries.</a:t>
            </a:r>
          </a:p>
          <a:p>
            <a:pPr marL="0" indent="0">
              <a:lnSpc>
                <a:spcPct val="100000"/>
              </a:lnSpc>
              <a:spcAft>
                <a:spcPts val="540"/>
              </a:spcAft>
            </a:pPr>
            <a:r>
              <a:rPr lang="en-GB" sz="1800" dirty="0"/>
              <a:t>	</a:t>
            </a:r>
            <a:r>
              <a:rPr lang="en-GB" sz="1800" b="1" dirty="0">
                <a:solidFill>
                  <a:srgbClr val="FF0000"/>
                </a:solidFill>
              </a:rPr>
              <a:t>EU/EEA status: not met</a:t>
            </a:r>
            <a:endParaRPr lang="en-GB" sz="1800" dirty="0"/>
          </a:p>
          <a:p>
            <a:pPr marL="0" indent="0">
              <a:lnSpc>
                <a:spcPct val="100000"/>
              </a:lnSpc>
              <a:spcAft>
                <a:spcPts val="540"/>
              </a:spcAft>
            </a:pPr>
            <a:endParaRPr lang="en-GB" sz="2000" dirty="0"/>
          </a:p>
          <a:p>
            <a:pPr marL="0" indent="0">
              <a:lnSpc>
                <a:spcPct val="100000"/>
              </a:lnSpc>
            </a:pPr>
            <a:endParaRPr lang="en-GB" sz="2000" dirty="0"/>
          </a:p>
          <a:p>
            <a:pPr marL="0" indent="0">
              <a:lnSpc>
                <a:spcPct val="100000"/>
              </a:lnSpc>
            </a:pPr>
            <a:endParaRPr lang="en-GB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299205" y="6503847"/>
            <a:ext cx="4334010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9388"/>
            <a:r>
              <a:rPr lang="en-GB" sz="1050" spc="-20" dirty="0">
                <a:solidFill>
                  <a:schemeClr val="bg1"/>
                </a:solidFill>
              </a:rPr>
              <a:t>* Member States’ level indicator. Not applicable for EU level.</a:t>
            </a:r>
          </a:p>
        </p:txBody>
      </p:sp>
      <p:sp>
        <p:nvSpPr>
          <p:cNvPr id="6" name="Rectangle 5"/>
          <p:cNvSpPr/>
          <p:nvPr/>
        </p:nvSpPr>
        <p:spPr>
          <a:xfrm>
            <a:off x="287338" y="6466914"/>
            <a:ext cx="4314675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2925"/>
            <a:r>
              <a:rPr lang="en-GB" sz="1050" spc="-30" dirty="0" smtClean="0">
                <a:solidFill>
                  <a:schemeClr val="bg1"/>
                </a:solidFill>
              </a:rPr>
              <a:t>Source: 	European </a:t>
            </a:r>
            <a:r>
              <a:rPr lang="en-GB" sz="1050" spc="-30" dirty="0">
                <a:solidFill>
                  <a:schemeClr val="bg1"/>
                </a:solidFill>
              </a:rPr>
              <a:t>Centre for Disease Prevention and Control. </a:t>
            </a:r>
            <a:endParaRPr lang="en-GB" sz="1050" spc="-30" dirty="0" smtClean="0">
              <a:solidFill>
                <a:schemeClr val="bg1"/>
              </a:solidFill>
            </a:endParaRPr>
          </a:p>
          <a:p>
            <a:pPr defTabSz="542925"/>
            <a:r>
              <a:rPr lang="en-GB" sz="1050" spc="-30" dirty="0">
                <a:solidFill>
                  <a:schemeClr val="bg1"/>
                </a:solidFill>
              </a:rPr>
              <a:t>	</a:t>
            </a:r>
            <a:r>
              <a:rPr lang="en-GB" sz="1050" spc="-30" dirty="0" smtClean="0">
                <a:solidFill>
                  <a:schemeClr val="bg1"/>
                </a:solidFill>
              </a:rPr>
              <a:t>TB </a:t>
            </a:r>
            <a:r>
              <a:rPr lang="en-GB" sz="1050" spc="-30" dirty="0">
                <a:solidFill>
                  <a:schemeClr val="bg1"/>
                </a:solidFill>
              </a:rPr>
              <a:t>surveillance and monitoring in Europe, 2016.</a:t>
            </a:r>
          </a:p>
          <a:p>
            <a:endParaRPr lang="en-GB" sz="1050" spc="-3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7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3789363"/>
            <a:ext cx="8456613" cy="550862"/>
          </a:xfrm>
        </p:spPr>
        <p:txBody>
          <a:bodyPr/>
          <a:lstStyle/>
          <a:p>
            <a:r>
              <a:rPr lang="en-GB" sz="4000" dirty="0" smtClean="0"/>
              <a:t>Monitoring</a:t>
            </a:r>
            <a:br>
              <a:rPr lang="en-GB" sz="4000" dirty="0" smtClean="0"/>
            </a:br>
            <a:r>
              <a:rPr lang="en-GB" sz="4000" dirty="0"/>
              <a:t/>
            </a:r>
            <a:br>
              <a:rPr lang="en-GB" sz="4000" dirty="0"/>
            </a:b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Four epidemiological indicators</a:t>
            </a:r>
            <a:br>
              <a:rPr lang="en-GB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Eight core indicators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8695EF-20A4-45CE-880E-4C72CBE7E94F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1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323851" y="142875"/>
            <a:ext cx="6657394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3300"/>
              </a:lnSpc>
              <a:defRPr/>
            </a:pPr>
            <a:r>
              <a:rPr lang="en-GB" sz="2400" dirty="0" smtClean="0">
                <a:cs typeface="Tahoma" pitchFamily="34" charset="0"/>
              </a:rPr>
              <a:t>Core indicators 5 - 8</a:t>
            </a:r>
            <a:br>
              <a:rPr lang="en-GB" sz="2400" dirty="0" smtClean="0">
                <a:cs typeface="Tahoma" pitchFamily="34" charset="0"/>
              </a:rPr>
            </a:br>
            <a:r>
              <a:rPr lang="en-GB" sz="2400" dirty="0">
                <a:cs typeface="Tahoma" pitchFamily="34" charset="0"/>
              </a:rPr>
              <a:t>Summary, EU/EEA, 2014:</a:t>
            </a:r>
            <a:r>
              <a:rPr lang="en-GB" sz="2400" dirty="0"/>
              <a:t/>
            </a:r>
            <a:br>
              <a:rPr lang="en-GB" sz="2400" dirty="0"/>
            </a:br>
            <a:r>
              <a:rPr kumimoji="0" lang="en-GB" sz="2400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/>
            </a:r>
            <a:br>
              <a:rPr kumimoji="0" lang="en-GB" sz="2400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</a:br>
            <a:endParaRPr kumimoji="0" lang="en-GB" sz="2400" b="1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127356"/>
            <a:ext cx="8628763" cy="4736009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540"/>
              </a:spcAft>
            </a:pPr>
            <a:r>
              <a:rPr lang="en-GB" sz="1600" b="1" dirty="0" smtClean="0"/>
              <a:t>Culture-confirmation:</a:t>
            </a:r>
            <a:r>
              <a:rPr lang="en-GB" sz="1600" dirty="0" smtClean="0"/>
              <a:t> </a:t>
            </a:r>
          </a:p>
          <a:p>
            <a:pPr marL="0" indent="0" defTabSz="361950">
              <a:lnSpc>
                <a:spcPct val="100000"/>
              </a:lnSpc>
            </a:pPr>
            <a:r>
              <a:rPr lang="en-GB" sz="1600" dirty="0" smtClean="0"/>
              <a:t>	</a:t>
            </a:r>
            <a:r>
              <a:rPr lang="en-GB" sz="1600" b="1" dirty="0" smtClean="0"/>
              <a:t>Target</a:t>
            </a:r>
            <a:r>
              <a:rPr lang="en-GB" sz="1600" dirty="0" smtClean="0"/>
              <a:t>: </a:t>
            </a:r>
            <a:r>
              <a:rPr lang="en-GB" sz="1600" dirty="0"/>
              <a:t>80% of culture confirmation </a:t>
            </a:r>
            <a:r>
              <a:rPr lang="en-GB" sz="1600" dirty="0" smtClean="0"/>
              <a:t>in </a:t>
            </a:r>
            <a:r>
              <a:rPr lang="en-GB" sz="1600" dirty="0"/>
              <a:t>new pulmonary TB </a:t>
            </a:r>
            <a:r>
              <a:rPr lang="en-GB" sz="1600" dirty="0" smtClean="0"/>
              <a:t>cases. </a:t>
            </a:r>
          </a:p>
          <a:p>
            <a:pPr marL="0" indent="0" defTabSz="361950">
              <a:lnSpc>
                <a:spcPct val="100000"/>
              </a:lnSpc>
            </a:pPr>
            <a:r>
              <a:rPr lang="en-GB" sz="1600" b="1" dirty="0">
                <a:solidFill>
                  <a:srgbClr val="FF0000"/>
                </a:solidFill>
              </a:rPr>
              <a:t>	</a:t>
            </a:r>
            <a:r>
              <a:rPr lang="en-GB" sz="1600" b="1" dirty="0" smtClean="0">
                <a:solidFill>
                  <a:srgbClr val="FF0000"/>
                </a:solidFill>
              </a:rPr>
              <a:t>EU/EEA </a:t>
            </a:r>
            <a:r>
              <a:rPr lang="en-GB" sz="1600" b="1" dirty="0">
                <a:solidFill>
                  <a:srgbClr val="FF0000"/>
                </a:solidFill>
              </a:rPr>
              <a:t>status: </a:t>
            </a:r>
            <a:r>
              <a:rPr lang="en-GB" sz="1600" b="1" dirty="0" smtClean="0">
                <a:solidFill>
                  <a:srgbClr val="FF0000"/>
                </a:solidFill>
              </a:rPr>
              <a:t>72.7%</a:t>
            </a:r>
            <a:endParaRPr lang="en-GB" sz="1600" b="1" dirty="0">
              <a:solidFill>
                <a:srgbClr val="FF0000"/>
              </a:solidFill>
            </a:endParaRPr>
          </a:p>
          <a:p>
            <a:pPr marL="0" indent="0" defTabSz="361950">
              <a:lnSpc>
                <a:spcPct val="100000"/>
              </a:lnSpc>
            </a:pPr>
            <a:r>
              <a:rPr lang="en-GB" sz="1600" b="1" dirty="0" smtClean="0"/>
              <a:t>Drug susceptibility testing, 	</a:t>
            </a:r>
          </a:p>
          <a:p>
            <a:pPr marL="0" indent="0" defTabSz="361950">
              <a:lnSpc>
                <a:spcPct val="100000"/>
              </a:lnSpc>
            </a:pPr>
            <a:r>
              <a:rPr lang="en-GB" sz="1600" b="1" dirty="0"/>
              <a:t>	</a:t>
            </a:r>
            <a:r>
              <a:rPr lang="en-GB" sz="1600" b="1" dirty="0" smtClean="0"/>
              <a:t>Target:</a:t>
            </a:r>
            <a:r>
              <a:rPr lang="en-GB" sz="1600" dirty="0" smtClean="0"/>
              <a:t> 100% of culture-confirmed cases tested for first-line drugs.</a:t>
            </a:r>
          </a:p>
          <a:p>
            <a:pPr marL="0" indent="0" defTabSz="361950">
              <a:lnSpc>
                <a:spcPct val="100000"/>
              </a:lnSpc>
            </a:pPr>
            <a:r>
              <a:rPr lang="en-GB" sz="1600" b="1" dirty="0">
                <a:solidFill>
                  <a:srgbClr val="FF0000"/>
                </a:solidFill>
              </a:rPr>
              <a:t>	</a:t>
            </a:r>
            <a:r>
              <a:rPr lang="en-GB" sz="1600" b="1" dirty="0" smtClean="0">
                <a:solidFill>
                  <a:srgbClr val="FF0000"/>
                </a:solidFill>
              </a:rPr>
              <a:t>EU/EEA </a:t>
            </a:r>
            <a:r>
              <a:rPr lang="en-GB" sz="1600" b="1" dirty="0">
                <a:solidFill>
                  <a:srgbClr val="FF0000"/>
                </a:solidFill>
              </a:rPr>
              <a:t>status: </a:t>
            </a:r>
            <a:r>
              <a:rPr lang="en-GB" sz="1600" b="1" dirty="0" smtClean="0">
                <a:solidFill>
                  <a:srgbClr val="FF0000"/>
                </a:solidFill>
              </a:rPr>
              <a:t>85.2</a:t>
            </a:r>
            <a:r>
              <a:rPr lang="en-GB" sz="1600" b="1" dirty="0">
                <a:solidFill>
                  <a:srgbClr val="FF0000"/>
                </a:solidFill>
              </a:rPr>
              <a:t>%</a:t>
            </a:r>
          </a:p>
          <a:p>
            <a:pPr marL="0" indent="0">
              <a:lnSpc>
                <a:spcPct val="100000"/>
              </a:lnSpc>
              <a:spcAft>
                <a:spcPts val="540"/>
              </a:spcAft>
            </a:pPr>
            <a:r>
              <a:rPr lang="en-GB" sz="1600" b="1" dirty="0" smtClean="0"/>
              <a:t>Treatment success reporting: </a:t>
            </a:r>
          </a:p>
          <a:p>
            <a:pPr marL="0" indent="0" defTabSz="361950">
              <a:lnSpc>
                <a:spcPct val="100000"/>
              </a:lnSpc>
            </a:pPr>
            <a:r>
              <a:rPr lang="en-GB" sz="1600" b="1" dirty="0" smtClean="0"/>
              <a:t>	Target</a:t>
            </a:r>
            <a:r>
              <a:rPr lang="en-GB" sz="1600" dirty="0" smtClean="0"/>
              <a:t>: 100% of EU/EEA Member States are reporting treatment success. </a:t>
            </a:r>
          </a:p>
          <a:p>
            <a:pPr marL="0" indent="0" defTabSz="361950">
              <a:lnSpc>
                <a:spcPct val="100000"/>
              </a:lnSpc>
            </a:pPr>
            <a:r>
              <a:rPr lang="en-GB" sz="1600" b="1" dirty="0">
                <a:solidFill>
                  <a:srgbClr val="FF0000"/>
                </a:solidFill>
              </a:rPr>
              <a:t>	</a:t>
            </a:r>
            <a:r>
              <a:rPr lang="en-GB" sz="1600" b="1" dirty="0" smtClean="0">
                <a:solidFill>
                  <a:srgbClr val="FF0000"/>
                </a:solidFill>
              </a:rPr>
              <a:t>EU/EEA </a:t>
            </a:r>
            <a:r>
              <a:rPr lang="en-GB" sz="1600" b="1" dirty="0">
                <a:solidFill>
                  <a:srgbClr val="FF0000"/>
                </a:solidFill>
              </a:rPr>
              <a:t>status</a:t>
            </a:r>
            <a:r>
              <a:rPr lang="en-GB" sz="1600" b="1" dirty="0" smtClean="0">
                <a:solidFill>
                  <a:srgbClr val="FF0000"/>
                </a:solidFill>
              </a:rPr>
              <a:t>: </a:t>
            </a:r>
            <a:r>
              <a:rPr lang="en-GB" sz="1600" b="1" dirty="0">
                <a:solidFill>
                  <a:srgbClr val="FF0000"/>
                </a:solidFill>
              </a:rPr>
              <a:t>90.0%</a:t>
            </a:r>
          </a:p>
          <a:p>
            <a:pPr marL="0" indent="0">
              <a:lnSpc>
                <a:spcPct val="100000"/>
              </a:lnSpc>
            </a:pPr>
            <a:r>
              <a:rPr lang="en-GB" sz="1600" b="1" dirty="0" smtClean="0"/>
              <a:t>Treatment success rate: </a:t>
            </a:r>
            <a:endParaRPr lang="en-GB" sz="1600" b="1" dirty="0"/>
          </a:p>
          <a:p>
            <a:pPr marL="0" indent="0" defTabSz="361950">
              <a:lnSpc>
                <a:spcPct val="100000"/>
              </a:lnSpc>
            </a:pPr>
            <a:r>
              <a:rPr lang="en-GB" sz="1600" b="1" dirty="0"/>
              <a:t>	</a:t>
            </a:r>
            <a:r>
              <a:rPr lang="en-GB" sz="1600" b="1" dirty="0" smtClean="0"/>
              <a:t>Target a</a:t>
            </a:r>
            <a:r>
              <a:rPr lang="en-GB" sz="1600" dirty="0" smtClean="0"/>
              <a:t>: 85% of new pulmonary TB cases treated successfully in 12 months. </a:t>
            </a:r>
          </a:p>
          <a:p>
            <a:pPr marL="0" indent="0" defTabSz="361950">
              <a:lnSpc>
                <a:spcPct val="100000"/>
              </a:lnSpc>
            </a:pPr>
            <a:r>
              <a:rPr lang="en-GB" sz="1600" b="1" dirty="0">
                <a:solidFill>
                  <a:srgbClr val="FF0000"/>
                </a:solidFill>
              </a:rPr>
              <a:t>	</a:t>
            </a:r>
            <a:r>
              <a:rPr lang="en-GB" sz="1600" b="1" dirty="0" smtClean="0">
                <a:solidFill>
                  <a:srgbClr val="FF0000"/>
                </a:solidFill>
              </a:rPr>
              <a:t>EU/EEA </a:t>
            </a:r>
            <a:r>
              <a:rPr lang="en-GB" sz="1600" b="1" dirty="0">
                <a:solidFill>
                  <a:srgbClr val="FF0000"/>
                </a:solidFill>
              </a:rPr>
              <a:t>status: </a:t>
            </a:r>
            <a:r>
              <a:rPr lang="en-GB" sz="1600" b="1" dirty="0" smtClean="0">
                <a:solidFill>
                  <a:srgbClr val="FF0000"/>
                </a:solidFill>
              </a:rPr>
              <a:t>75.9%</a:t>
            </a:r>
            <a:endParaRPr lang="en-GB" sz="1600" b="1" dirty="0">
              <a:solidFill>
                <a:srgbClr val="FF0000"/>
              </a:solidFill>
            </a:endParaRPr>
          </a:p>
          <a:p>
            <a:pPr marL="0" indent="0" defTabSz="361950">
              <a:lnSpc>
                <a:spcPct val="100000"/>
              </a:lnSpc>
            </a:pPr>
            <a:r>
              <a:rPr lang="en-GB" sz="1600" dirty="0"/>
              <a:t>	</a:t>
            </a:r>
            <a:r>
              <a:rPr lang="en-GB" sz="1600" b="1" dirty="0"/>
              <a:t>Target </a:t>
            </a:r>
            <a:r>
              <a:rPr lang="en-GB" sz="1600" b="1" dirty="0" smtClean="0"/>
              <a:t>b</a:t>
            </a:r>
            <a:r>
              <a:rPr lang="en-GB" sz="1600" dirty="0" smtClean="0"/>
              <a:t>: 70% </a:t>
            </a:r>
            <a:r>
              <a:rPr lang="en-GB" sz="1600" dirty="0"/>
              <a:t>of new pulmonary </a:t>
            </a:r>
            <a:r>
              <a:rPr lang="en-GB" sz="1600" dirty="0" smtClean="0"/>
              <a:t>MDR TB cases treated </a:t>
            </a:r>
            <a:r>
              <a:rPr lang="en-GB" sz="1600" dirty="0"/>
              <a:t>successfully in </a:t>
            </a:r>
            <a:r>
              <a:rPr lang="en-GB" sz="1600" dirty="0" smtClean="0"/>
              <a:t>24 months. 	</a:t>
            </a:r>
          </a:p>
          <a:p>
            <a:pPr marL="0" indent="0" defTabSz="361950">
              <a:lnSpc>
                <a:spcPct val="100000"/>
              </a:lnSpc>
            </a:pPr>
            <a:r>
              <a:rPr lang="en-GB" sz="1600" b="1" dirty="0">
                <a:solidFill>
                  <a:srgbClr val="FF0000"/>
                </a:solidFill>
              </a:rPr>
              <a:t>	</a:t>
            </a:r>
            <a:r>
              <a:rPr lang="en-GB" sz="1600" b="1" dirty="0" smtClean="0">
                <a:solidFill>
                  <a:srgbClr val="FF0000"/>
                </a:solidFill>
              </a:rPr>
              <a:t>EU/EEA </a:t>
            </a:r>
            <a:r>
              <a:rPr lang="en-GB" sz="1600" b="1" dirty="0">
                <a:solidFill>
                  <a:srgbClr val="FF0000"/>
                </a:solidFill>
              </a:rPr>
              <a:t>status: </a:t>
            </a:r>
            <a:r>
              <a:rPr lang="en-GB" sz="1600" b="1" dirty="0" smtClean="0">
                <a:solidFill>
                  <a:srgbClr val="FF0000"/>
                </a:solidFill>
              </a:rPr>
              <a:t>55.6% </a:t>
            </a:r>
          </a:p>
          <a:p>
            <a:pPr marL="0" indent="0" defTabSz="361950">
              <a:lnSpc>
                <a:spcPct val="100000"/>
              </a:lnSpc>
            </a:pPr>
            <a:r>
              <a:rPr lang="en-GB" sz="1600" b="1" dirty="0" smtClean="0"/>
              <a:t>Known HIV status: </a:t>
            </a:r>
            <a:endParaRPr lang="en-GB" sz="1600" b="1" dirty="0"/>
          </a:p>
          <a:p>
            <a:pPr marL="0" indent="0" defTabSz="361950">
              <a:lnSpc>
                <a:spcPct val="100000"/>
              </a:lnSpc>
            </a:pPr>
            <a:r>
              <a:rPr lang="en-GB" sz="1600" dirty="0"/>
              <a:t>	</a:t>
            </a:r>
            <a:r>
              <a:rPr lang="en-GB" sz="1600" b="1" dirty="0" smtClean="0"/>
              <a:t>Target</a:t>
            </a:r>
            <a:r>
              <a:rPr lang="en-GB" sz="1600" dirty="0" smtClean="0"/>
              <a:t>: Known HIV status </a:t>
            </a:r>
            <a:r>
              <a:rPr lang="en-GB" sz="1600" dirty="0"/>
              <a:t>for 100% of notified TB </a:t>
            </a:r>
            <a:r>
              <a:rPr lang="en-GB" sz="1600" dirty="0" smtClean="0"/>
              <a:t>cases. </a:t>
            </a:r>
            <a:r>
              <a:rPr lang="en-GB" sz="1600" dirty="0"/>
              <a:t>	</a:t>
            </a:r>
            <a:endParaRPr lang="en-GB" sz="1600" dirty="0" smtClean="0"/>
          </a:p>
          <a:p>
            <a:pPr marL="0" indent="0" defTabSz="361950">
              <a:lnSpc>
                <a:spcPct val="100000"/>
              </a:lnSpc>
            </a:pPr>
            <a:r>
              <a:rPr lang="en-GB" sz="1600" b="1" dirty="0">
                <a:solidFill>
                  <a:srgbClr val="FF0000"/>
                </a:solidFill>
              </a:rPr>
              <a:t>	</a:t>
            </a:r>
            <a:r>
              <a:rPr lang="en-GB" sz="1600" b="1" dirty="0" smtClean="0">
                <a:solidFill>
                  <a:srgbClr val="FF0000"/>
                </a:solidFill>
              </a:rPr>
              <a:t>EU/EEA status: 36.6%</a:t>
            </a:r>
            <a:endParaRPr lang="en-GB" sz="1600" b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</a:pPr>
            <a:endParaRPr lang="en-GB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7338" y="6466914"/>
            <a:ext cx="4314675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2925"/>
            <a:r>
              <a:rPr lang="en-GB" sz="1050" spc="-30" dirty="0" smtClean="0">
                <a:solidFill>
                  <a:schemeClr val="bg1"/>
                </a:solidFill>
              </a:rPr>
              <a:t>Source: 	European </a:t>
            </a:r>
            <a:r>
              <a:rPr lang="en-GB" sz="1050" spc="-30" dirty="0">
                <a:solidFill>
                  <a:schemeClr val="bg1"/>
                </a:solidFill>
              </a:rPr>
              <a:t>Centre for Disease Prevention and Control. </a:t>
            </a:r>
            <a:endParaRPr lang="en-GB" sz="1050" spc="-30" dirty="0" smtClean="0">
              <a:solidFill>
                <a:schemeClr val="bg1"/>
              </a:solidFill>
            </a:endParaRPr>
          </a:p>
          <a:p>
            <a:pPr defTabSz="542925"/>
            <a:r>
              <a:rPr lang="en-GB" sz="1050" spc="-30" dirty="0">
                <a:solidFill>
                  <a:schemeClr val="bg1"/>
                </a:solidFill>
              </a:rPr>
              <a:t>	</a:t>
            </a:r>
            <a:r>
              <a:rPr lang="en-GB" sz="1050" spc="-30" dirty="0" smtClean="0">
                <a:solidFill>
                  <a:schemeClr val="bg1"/>
                </a:solidFill>
              </a:rPr>
              <a:t>TB </a:t>
            </a:r>
            <a:r>
              <a:rPr lang="en-GB" sz="1050" spc="-30" dirty="0">
                <a:solidFill>
                  <a:schemeClr val="bg1"/>
                </a:solidFill>
              </a:rPr>
              <a:t>surveillance and monitoring in Europe, 2016.</a:t>
            </a:r>
          </a:p>
          <a:p>
            <a:endParaRPr lang="en-GB" sz="1050" spc="-3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40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Progressing towards TB elimination: </a:t>
            </a:r>
            <a:br>
              <a:rPr lang="en-GB" dirty="0" smtClean="0"/>
            </a:br>
            <a:r>
              <a:rPr lang="en-GB" dirty="0" smtClean="0"/>
              <a:t>how’s the EU doing?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539552" y="980729"/>
          <a:ext cx="8064896" cy="5582179"/>
        </p:xfrm>
        <a:graphic>
          <a:graphicData uri="http://schemas.openxmlformats.org/drawingml/2006/table">
            <a:tbl>
              <a:tblPr firstRow="1" firstCol="1" bandRow="1">
                <a:solidFill>
                  <a:srgbClr val="FFFFFF"/>
                </a:solidFill>
                <a:tableStyleId>{21E4AEA4-8DFA-4A89-87EB-49C32662AFE0}</a:tableStyleId>
              </a:tblPr>
              <a:tblGrid>
                <a:gridCol w="5660785"/>
                <a:gridCol w="2404111"/>
              </a:tblGrid>
              <a:tr h="367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INDICATORS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CBD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MET </a:t>
                      </a:r>
                      <a:r>
                        <a:rPr lang="en-GB" sz="1100" dirty="0">
                          <a:solidFill>
                            <a:srgbClr val="88BC4B"/>
                          </a:solidFill>
                          <a:effectLst/>
                          <a:sym typeface="Symbol"/>
                        </a:rPr>
                        <a:t>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 / NOT MET </a:t>
                      </a: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  <a:sym typeface="Symbol"/>
                        </a:rPr>
                        <a:t>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at EU LEVEL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CBDC1"/>
                    </a:solidFill>
                  </a:tcPr>
                </a:tc>
              </a:tr>
              <a:tr h="26268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bg1"/>
                          </a:solidFill>
                          <a:effectLst/>
                        </a:rPr>
                        <a:t>Epidemiological Indicators</a:t>
                      </a:r>
                      <a:r>
                        <a:rPr lang="en-GB" sz="110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100" dirty="0" smtClean="0">
                          <a:solidFill>
                            <a:schemeClr val="bg1"/>
                          </a:solidFill>
                          <a:effectLst/>
                        </a:rPr>
                        <a:t>reflect both trends in disease burden and in the level of transmission</a:t>
                      </a:r>
                      <a:endParaRPr lang="en-GB" sz="1100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CBDC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6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</a:rPr>
                        <a:t>Trends in TB case notification rate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CBD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rgbClr val="88BC4B"/>
                          </a:solidFill>
                          <a:effectLst/>
                          <a:sym typeface="Symbol"/>
                        </a:rPr>
                        <a:t></a:t>
                      </a:r>
                      <a:endParaRPr lang="en-GB" sz="1400" b="0" dirty="0">
                        <a:solidFill>
                          <a:srgbClr val="88BC4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CBDC1">
                        <a:alpha val="50000"/>
                      </a:srgbClr>
                    </a:solidFill>
                  </a:tcPr>
                </a:tc>
              </a:tr>
              <a:tr h="386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</a:rPr>
                        <a:t>Trends in MDR-TB case notification rate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CBD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88BC4B"/>
                          </a:solidFill>
                          <a:effectLst/>
                          <a:sym typeface="Symbol"/>
                        </a:rPr>
                        <a:t></a:t>
                      </a:r>
                      <a:endParaRPr lang="en-GB" sz="1400" b="1" dirty="0">
                        <a:solidFill>
                          <a:srgbClr val="88BC4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CBDC1">
                        <a:alpha val="25000"/>
                      </a:srgbClr>
                    </a:solidFill>
                  </a:tcPr>
                </a:tc>
              </a:tr>
              <a:tr h="322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</a:rPr>
                        <a:t>Trends in child-to-adult ratio of notification rates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CBD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FF0000"/>
                          </a:solidFill>
                          <a:effectLst/>
                          <a:sym typeface="Symbol"/>
                        </a:rPr>
                        <a:t>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CBDC1">
                        <a:alpha val="50000"/>
                      </a:srgbClr>
                    </a:solidFill>
                  </a:tcPr>
                </a:tc>
              </a:tr>
              <a:tr h="322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</a:rPr>
                        <a:t>Trends in mean age of TB cases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CBD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sym typeface="Symbol"/>
                        </a:rPr>
                        <a:t>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CBDC1">
                        <a:alpha val="25000"/>
                      </a:srgbClr>
                    </a:solidFill>
                  </a:tcPr>
                </a:tc>
              </a:tr>
              <a:tr h="28976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</a:rPr>
                        <a:t>Core </a:t>
                      </a:r>
                      <a:r>
                        <a:rPr lang="en-GB" sz="1100" b="1" dirty="0" smtClean="0">
                          <a:solidFill>
                            <a:schemeClr val="bg1"/>
                          </a:solidFill>
                          <a:effectLst/>
                        </a:rPr>
                        <a:t>Indicators</a:t>
                      </a:r>
                      <a:r>
                        <a:rPr lang="en-GB" sz="11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are</a:t>
                      </a:r>
                      <a:r>
                        <a:rPr lang="en-GB" sz="1100" b="1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</a:rPr>
                        <a:t>related to the </a:t>
                      </a:r>
                      <a:r>
                        <a:rPr lang="en-GB" sz="1100" b="1" dirty="0" smtClean="0">
                          <a:solidFill>
                            <a:schemeClr val="bg1"/>
                          </a:solidFill>
                          <a:effectLst/>
                        </a:rPr>
                        <a:t>8 </a:t>
                      </a: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</a:rPr>
                        <a:t>strategic areas of the Framework Action Plan </a:t>
                      </a: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CBDC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</a:rPr>
                        <a:t>Availability of a national TB control plan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CBD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FF0000"/>
                          </a:solidFill>
                          <a:effectLst/>
                          <a:sym typeface="Symbol"/>
                        </a:rPr>
                        <a:t>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CBDC1">
                        <a:alpha val="50000"/>
                      </a:srgbClr>
                    </a:solidFill>
                  </a:tcPr>
                </a:tc>
              </a:tr>
              <a:tr h="322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</a:rPr>
                        <a:t>Availability of guidelines for implementing the national TB control plan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CBD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FF0000"/>
                          </a:solidFill>
                          <a:effectLst/>
                          <a:sym typeface="Symbol"/>
                        </a:rPr>
                        <a:t>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CBDC1">
                        <a:alpha val="25000"/>
                      </a:srgbClr>
                    </a:solidFill>
                  </a:tcPr>
                </a:tc>
              </a:tr>
              <a:tr h="477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</a:rPr>
                        <a:t>Percentage of National TB reference laboratories achieving adequate performance in the external quality assurance scheme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CBD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88BC4B"/>
                          </a:solidFill>
                          <a:effectLst/>
                          <a:sym typeface="Symbol"/>
                        </a:rPr>
                        <a:t></a:t>
                      </a:r>
                      <a:endParaRPr lang="en-GB" sz="2400" b="1" dirty="0">
                        <a:solidFill>
                          <a:srgbClr val="88BC4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0">
                    <a:solidFill>
                      <a:srgbClr val="7CBDC1">
                        <a:alpha val="50000"/>
                      </a:srgbClr>
                    </a:solidFill>
                  </a:tcPr>
                </a:tc>
              </a:tr>
              <a:tr h="35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</a:rPr>
                        <a:t>Availability of a strategy for introducing and implementing new tools for TB control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CBD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FF0000"/>
                          </a:solidFill>
                          <a:effectLst/>
                          <a:sym typeface="Symbol"/>
                        </a:rPr>
                        <a:t>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CBDC1">
                        <a:alpha val="25000"/>
                      </a:srgbClr>
                    </a:solidFill>
                  </a:tcPr>
                </a:tc>
              </a:tr>
              <a:tr h="477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</a:rPr>
                        <a:t>Percentage of new pulmonary TB cases confirmed by culture and percentage of new cases tested by DST for first-line drugs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CBD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FF0000"/>
                          </a:solidFill>
                          <a:effectLst/>
                          <a:sym typeface="Symbol"/>
                        </a:rPr>
                        <a:t>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CBDC1">
                        <a:alpha val="50000"/>
                      </a:srgbClr>
                    </a:solidFill>
                  </a:tcPr>
                </a:tc>
              </a:tr>
              <a:tr h="322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</a:rPr>
                        <a:t>Percentage of Member States reporting treatment success rate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CBD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FF0000"/>
                          </a:solidFill>
                          <a:effectLst/>
                          <a:sym typeface="Symbol"/>
                        </a:rPr>
                        <a:t>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CBDC1">
                        <a:alpha val="25000"/>
                      </a:srgbClr>
                    </a:solidFill>
                  </a:tcPr>
                </a:tc>
              </a:tr>
              <a:tr h="322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</a:rPr>
                        <a:t>Treatment success rate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CBD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FF0000"/>
                          </a:solidFill>
                          <a:effectLst/>
                          <a:sym typeface="Symbol"/>
                        </a:rPr>
                        <a:t>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CBDC1">
                        <a:alpha val="50000"/>
                      </a:srgbClr>
                    </a:solidFill>
                  </a:tcPr>
                </a:tc>
              </a:tr>
              <a:tr h="322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</a:rPr>
                        <a:t>Percentage of TB patients for whom HIV-status is known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CBD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FF0000"/>
                          </a:solidFill>
                          <a:effectLst/>
                          <a:sym typeface="Symbol"/>
                        </a:rPr>
                        <a:t>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CBDC1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00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Epidemiological indicators</a:t>
            </a:r>
            <a:br>
              <a:rPr lang="en-GB" sz="4000" dirty="0" smtClean="0"/>
            </a:br>
            <a:r>
              <a:rPr lang="en-GB" sz="4000" dirty="0"/>
              <a:t/>
            </a:r>
            <a:br>
              <a:rPr lang="en-GB" sz="4000" dirty="0"/>
            </a:br>
            <a:endParaRPr lang="en-GB" dirty="0">
              <a:solidFill>
                <a:srgbClr val="69AE2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8695EF-20A4-45CE-880E-4C72CBE7E94F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41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324000" y="320675"/>
            <a:ext cx="757959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tabLst>
                <a:tab pos="2333625" algn="l"/>
              </a:tabLst>
              <a:defRPr/>
            </a:pPr>
            <a:r>
              <a:rPr lang="en-GB" dirty="0" smtClean="0"/>
              <a:t>Indicator 1: Trends in case notification rate 2010−2014* </a:t>
            </a:r>
            <a:r>
              <a:rPr kumimoji="0" lang="en-GB" sz="2800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800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800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800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2800" b="1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237830"/>
              </p:ext>
            </p:extLst>
          </p:nvPr>
        </p:nvGraphicFramePr>
        <p:xfrm>
          <a:off x="324000" y="2385537"/>
          <a:ext cx="8591400" cy="3987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5648324" y="6507766"/>
            <a:ext cx="3395663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spc="-30" dirty="0">
                <a:solidFill>
                  <a:schemeClr val="bg1"/>
                </a:solidFill>
              </a:rPr>
              <a:t>* Estimated data for Italy </a:t>
            </a:r>
            <a:r>
              <a:rPr lang="en-GB" sz="1050" spc="-30" dirty="0" smtClean="0">
                <a:solidFill>
                  <a:schemeClr val="bg1"/>
                </a:solidFill>
              </a:rPr>
              <a:t>for 2014</a:t>
            </a:r>
            <a:endParaRPr lang="en-GB" sz="1050" spc="-3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7338" y="6466914"/>
            <a:ext cx="4314675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2925"/>
            <a:r>
              <a:rPr lang="en-GB" sz="1050" spc="-30" dirty="0" smtClean="0">
                <a:solidFill>
                  <a:schemeClr val="bg1"/>
                </a:solidFill>
              </a:rPr>
              <a:t>Source: 	European </a:t>
            </a:r>
            <a:r>
              <a:rPr lang="en-GB" sz="1050" spc="-30" dirty="0">
                <a:solidFill>
                  <a:schemeClr val="bg1"/>
                </a:solidFill>
              </a:rPr>
              <a:t>Centre for Disease Prevention and Control. </a:t>
            </a:r>
            <a:endParaRPr lang="en-GB" sz="1050" spc="-30" dirty="0" smtClean="0">
              <a:solidFill>
                <a:schemeClr val="bg1"/>
              </a:solidFill>
            </a:endParaRPr>
          </a:p>
          <a:p>
            <a:pPr defTabSz="542925"/>
            <a:r>
              <a:rPr lang="en-GB" sz="1050" spc="-30" dirty="0">
                <a:solidFill>
                  <a:schemeClr val="bg1"/>
                </a:solidFill>
              </a:rPr>
              <a:t>	</a:t>
            </a:r>
            <a:r>
              <a:rPr lang="en-GB" sz="1050" spc="-30" dirty="0" smtClean="0">
                <a:solidFill>
                  <a:schemeClr val="bg1"/>
                </a:solidFill>
              </a:rPr>
              <a:t>TB </a:t>
            </a:r>
            <a:r>
              <a:rPr lang="en-GB" sz="1050" spc="-30" dirty="0">
                <a:solidFill>
                  <a:schemeClr val="bg1"/>
                </a:solidFill>
              </a:rPr>
              <a:t>surveillance and monitoring in Europe, 2016.</a:t>
            </a:r>
          </a:p>
          <a:p>
            <a:endParaRPr lang="en-GB" sz="1050" spc="-30" dirty="0">
              <a:solidFill>
                <a:schemeClr val="bg1"/>
              </a:solidFill>
            </a:endParaRPr>
          </a:p>
        </p:txBody>
      </p:sp>
      <p:sp>
        <p:nvSpPr>
          <p:cNvPr id="12" name="Content Placeholder 153"/>
          <p:cNvSpPr>
            <a:spLocks noGrp="1"/>
          </p:cNvSpPr>
          <p:nvPr>
            <p:ph idx="1"/>
          </p:nvPr>
        </p:nvSpPr>
        <p:spPr>
          <a:xfrm>
            <a:off x="287338" y="1089025"/>
            <a:ext cx="6661150" cy="1260000"/>
          </a:xfrm>
          <a:solidFill>
            <a:srgbClr val="68AF21">
              <a:alpha val="30000"/>
            </a:srgbClr>
          </a:solidFill>
        </p:spPr>
        <p:txBody>
          <a:bodyPr wrap="square" lIns="10800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/>
              <a:t>Target: </a:t>
            </a:r>
            <a:r>
              <a:rPr lang="en-GB" sz="2000" dirty="0"/>
              <a:t>Mean declining trend over the previous five years</a:t>
            </a:r>
          </a:p>
          <a:p>
            <a:pPr>
              <a:lnSpc>
                <a:spcPct val="150000"/>
              </a:lnSpc>
            </a:pPr>
            <a:r>
              <a:rPr lang="en-GB" sz="2000" b="1" dirty="0"/>
              <a:t>Status 2014: </a:t>
            </a:r>
            <a:r>
              <a:rPr lang="en-GB" sz="2000" dirty="0"/>
              <a:t>27 countries met the target</a:t>
            </a:r>
          </a:p>
        </p:txBody>
      </p:sp>
    </p:spTree>
    <p:extLst>
      <p:ext uri="{BB962C8B-B14F-4D97-AF65-F5344CB8AC3E}">
        <p14:creationId xmlns:p14="http://schemas.microsoft.com/office/powerpoint/2010/main" val="288388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323850" y="142875"/>
            <a:ext cx="7667211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GB" dirty="0" smtClean="0"/>
              <a:t>Indicator 2: Trends in multidrug-resistant TB case notification rate, 2010-2014</a:t>
            </a:r>
            <a:endParaRPr kumimoji="0" lang="en-GB" b="1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595080"/>
              </p:ext>
            </p:extLst>
          </p:nvPr>
        </p:nvGraphicFramePr>
        <p:xfrm>
          <a:off x="299888" y="2253526"/>
          <a:ext cx="8604250" cy="4096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287338" y="6466914"/>
            <a:ext cx="4314675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2925"/>
            <a:r>
              <a:rPr lang="en-GB" sz="1050" spc="-30" dirty="0" smtClean="0">
                <a:solidFill>
                  <a:schemeClr val="bg1"/>
                </a:solidFill>
              </a:rPr>
              <a:t>Source: 	European </a:t>
            </a:r>
            <a:r>
              <a:rPr lang="en-GB" sz="1050" spc="-30" dirty="0">
                <a:solidFill>
                  <a:schemeClr val="bg1"/>
                </a:solidFill>
              </a:rPr>
              <a:t>Centre for Disease Prevention and Control. </a:t>
            </a:r>
            <a:endParaRPr lang="en-GB" sz="1050" spc="-30" dirty="0" smtClean="0">
              <a:solidFill>
                <a:schemeClr val="bg1"/>
              </a:solidFill>
            </a:endParaRPr>
          </a:p>
          <a:p>
            <a:pPr defTabSz="542925"/>
            <a:r>
              <a:rPr lang="en-GB" sz="1050" spc="-30" dirty="0">
                <a:solidFill>
                  <a:schemeClr val="bg1"/>
                </a:solidFill>
              </a:rPr>
              <a:t>	</a:t>
            </a:r>
            <a:r>
              <a:rPr lang="en-GB" sz="1050" spc="-30" dirty="0" smtClean="0">
                <a:solidFill>
                  <a:schemeClr val="bg1"/>
                </a:solidFill>
              </a:rPr>
              <a:t>TB </a:t>
            </a:r>
            <a:r>
              <a:rPr lang="en-GB" sz="1050" spc="-30" dirty="0">
                <a:solidFill>
                  <a:schemeClr val="bg1"/>
                </a:solidFill>
              </a:rPr>
              <a:t>surveillance and monitoring in Europe, 2016.</a:t>
            </a:r>
          </a:p>
          <a:p>
            <a:endParaRPr lang="en-GB" sz="1050" spc="-30" dirty="0">
              <a:solidFill>
                <a:schemeClr val="bg1"/>
              </a:solidFill>
            </a:endParaRPr>
          </a:p>
        </p:txBody>
      </p:sp>
      <p:sp>
        <p:nvSpPr>
          <p:cNvPr id="8" name="Content Placeholder 153"/>
          <p:cNvSpPr>
            <a:spLocks noGrp="1"/>
          </p:cNvSpPr>
          <p:nvPr>
            <p:ph idx="1"/>
          </p:nvPr>
        </p:nvSpPr>
        <p:spPr>
          <a:xfrm>
            <a:off x="287338" y="1089025"/>
            <a:ext cx="6661150" cy="1260000"/>
          </a:xfrm>
          <a:solidFill>
            <a:srgbClr val="68AF21">
              <a:alpha val="30000"/>
            </a:srgbClr>
          </a:solidFill>
        </p:spPr>
        <p:txBody>
          <a:bodyPr wrap="square" lIns="108000" anchor="ctr" anchorCtr="0">
            <a:noAutofit/>
          </a:bodyPr>
          <a:lstStyle/>
          <a:p>
            <a:pPr marL="896938" indent="-896938">
              <a:lnSpc>
                <a:spcPct val="150000"/>
              </a:lnSpc>
              <a:spcAft>
                <a:spcPts val="600"/>
              </a:spcAft>
            </a:pPr>
            <a:r>
              <a:rPr lang="en-GB" sz="2000" b="1" dirty="0"/>
              <a:t>Target: </a:t>
            </a:r>
            <a:r>
              <a:rPr lang="en-GB" sz="2000" dirty="0"/>
              <a:t>Mean declining trend </a:t>
            </a:r>
            <a:r>
              <a:rPr lang="en-GB" sz="2000" dirty="0" smtClean="0"/>
              <a:t>over </a:t>
            </a:r>
            <a:r>
              <a:rPr lang="en-GB" sz="2000" dirty="0"/>
              <a:t>the previous </a:t>
            </a:r>
            <a:r>
              <a:rPr lang="en-GB" sz="2000" dirty="0" smtClean="0"/>
              <a:t>five years</a:t>
            </a:r>
            <a:endParaRPr lang="en-GB" sz="20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000" b="1" dirty="0"/>
              <a:t>Status 2014:</a:t>
            </a:r>
            <a:r>
              <a:rPr lang="en-GB" sz="2000" dirty="0"/>
              <a:t> 17 countries met the target</a:t>
            </a:r>
          </a:p>
        </p:txBody>
      </p:sp>
    </p:spTree>
    <p:extLst>
      <p:ext uri="{BB962C8B-B14F-4D97-AF65-F5344CB8AC3E}">
        <p14:creationId xmlns:p14="http://schemas.microsoft.com/office/powerpoint/2010/main" val="229844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323850" y="142875"/>
            <a:ext cx="818219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 smtClean="0">
                <a:cs typeface="Tahoma" pitchFamily="34" charset="0"/>
              </a:rPr>
              <a:t>Indicator 3: Trends in child-to-adult </a:t>
            </a:r>
            <a:r>
              <a:rPr lang="en-GB" dirty="0">
                <a:cs typeface="Tahoma" pitchFamily="34" charset="0"/>
              </a:rPr>
              <a:t>notification </a:t>
            </a:r>
            <a:r>
              <a:rPr lang="en-GB" dirty="0" smtClean="0">
                <a:cs typeface="Tahoma" pitchFamily="34" charset="0"/>
              </a:rPr>
              <a:t>ratio</a:t>
            </a:r>
            <a:endParaRPr kumimoji="0" lang="en-GB" b="1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837797"/>
              </p:ext>
            </p:extLst>
          </p:nvPr>
        </p:nvGraphicFramePr>
        <p:xfrm>
          <a:off x="323850" y="2349025"/>
          <a:ext cx="8604250" cy="3927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287338" y="6466914"/>
            <a:ext cx="4314675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2925"/>
            <a:r>
              <a:rPr lang="en-GB" sz="1050" spc="-30" dirty="0" smtClean="0">
                <a:solidFill>
                  <a:schemeClr val="bg1"/>
                </a:solidFill>
              </a:rPr>
              <a:t>Source: 	European </a:t>
            </a:r>
            <a:r>
              <a:rPr lang="en-GB" sz="1050" spc="-30" dirty="0">
                <a:solidFill>
                  <a:schemeClr val="bg1"/>
                </a:solidFill>
              </a:rPr>
              <a:t>Centre for Disease Prevention and Control. </a:t>
            </a:r>
            <a:endParaRPr lang="en-GB" sz="1050" spc="-30" dirty="0" smtClean="0">
              <a:solidFill>
                <a:schemeClr val="bg1"/>
              </a:solidFill>
            </a:endParaRPr>
          </a:p>
          <a:p>
            <a:pPr defTabSz="542925"/>
            <a:r>
              <a:rPr lang="en-GB" sz="1050" spc="-30" dirty="0">
                <a:solidFill>
                  <a:schemeClr val="bg1"/>
                </a:solidFill>
              </a:rPr>
              <a:t>	</a:t>
            </a:r>
            <a:r>
              <a:rPr lang="en-GB" sz="1050" spc="-30" dirty="0" smtClean="0">
                <a:solidFill>
                  <a:schemeClr val="bg1"/>
                </a:solidFill>
              </a:rPr>
              <a:t>TB </a:t>
            </a:r>
            <a:r>
              <a:rPr lang="en-GB" sz="1050" spc="-30" dirty="0">
                <a:solidFill>
                  <a:schemeClr val="bg1"/>
                </a:solidFill>
              </a:rPr>
              <a:t>surveillance and monitoring in Europe, 2016.</a:t>
            </a:r>
          </a:p>
          <a:p>
            <a:endParaRPr lang="en-GB" sz="1050" spc="-30" dirty="0">
              <a:solidFill>
                <a:schemeClr val="bg1"/>
              </a:solidFill>
            </a:endParaRPr>
          </a:p>
        </p:txBody>
      </p:sp>
      <p:sp>
        <p:nvSpPr>
          <p:cNvPr id="9" name="Content Placeholder 153"/>
          <p:cNvSpPr>
            <a:spLocks noGrp="1"/>
          </p:cNvSpPr>
          <p:nvPr>
            <p:ph idx="1"/>
          </p:nvPr>
        </p:nvSpPr>
        <p:spPr>
          <a:xfrm>
            <a:off x="287338" y="1089025"/>
            <a:ext cx="6661150" cy="1260000"/>
          </a:xfrm>
          <a:solidFill>
            <a:srgbClr val="68AF21">
              <a:alpha val="30000"/>
            </a:srgbClr>
          </a:solidFill>
        </p:spPr>
        <p:txBody>
          <a:bodyPr wrap="square" lIns="108000" anchor="ctr" anchorCtr="0">
            <a:noAutofit/>
          </a:bodyPr>
          <a:lstStyle/>
          <a:p>
            <a:pPr marL="896938" indent="-896938"/>
            <a:r>
              <a:rPr lang="en-GB" sz="1800" b="1" dirty="0"/>
              <a:t>Target: </a:t>
            </a:r>
            <a:r>
              <a:rPr lang="en-GB" sz="1800" dirty="0"/>
              <a:t>Mean declining 10-year trend in child-to-adult notification ratio</a:t>
            </a:r>
          </a:p>
          <a:p>
            <a:r>
              <a:rPr lang="en-GB" sz="1800" b="1" dirty="0"/>
              <a:t>Status 2014:</a:t>
            </a:r>
            <a:r>
              <a:rPr lang="en-GB" sz="1800" dirty="0"/>
              <a:t> Thirteen countries met the target</a:t>
            </a:r>
          </a:p>
        </p:txBody>
      </p:sp>
    </p:spTree>
    <p:extLst>
      <p:ext uri="{BB962C8B-B14F-4D97-AF65-F5344CB8AC3E}">
        <p14:creationId xmlns:p14="http://schemas.microsoft.com/office/powerpoint/2010/main" val="57261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323851" y="142875"/>
            <a:ext cx="6657394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 smtClean="0">
                <a:cs typeface="Tahoma" pitchFamily="34" charset="0"/>
              </a:rPr>
              <a:t>Indicator 4: Trends in mean age of TB cases</a:t>
            </a:r>
            <a:r>
              <a:rPr kumimoji="0" lang="en-GB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/>
            </a:r>
            <a:br>
              <a:rPr kumimoji="0" lang="en-GB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</a:br>
            <a:endParaRPr kumimoji="0" lang="en-GB" b="1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790698"/>
              </p:ext>
            </p:extLst>
          </p:nvPr>
        </p:nvGraphicFramePr>
        <p:xfrm>
          <a:off x="323851" y="2349025"/>
          <a:ext cx="8604249" cy="383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287338" y="6466914"/>
            <a:ext cx="4314675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2925"/>
            <a:r>
              <a:rPr lang="en-GB" sz="1050" spc="-30" dirty="0" smtClean="0">
                <a:solidFill>
                  <a:schemeClr val="bg1"/>
                </a:solidFill>
              </a:rPr>
              <a:t>Source: 	European </a:t>
            </a:r>
            <a:r>
              <a:rPr lang="en-GB" sz="1050" spc="-30" dirty="0">
                <a:solidFill>
                  <a:schemeClr val="bg1"/>
                </a:solidFill>
              </a:rPr>
              <a:t>Centre for Disease Prevention and Control. </a:t>
            </a:r>
            <a:endParaRPr lang="en-GB" sz="1050" spc="-30" dirty="0" smtClean="0">
              <a:solidFill>
                <a:schemeClr val="bg1"/>
              </a:solidFill>
            </a:endParaRPr>
          </a:p>
          <a:p>
            <a:pPr defTabSz="542925"/>
            <a:r>
              <a:rPr lang="en-GB" sz="1050" spc="-30" dirty="0">
                <a:solidFill>
                  <a:schemeClr val="bg1"/>
                </a:solidFill>
              </a:rPr>
              <a:t>	</a:t>
            </a:r>
            <a:r>
              <a:rPr lang="en-GB" sz="1050" spc="-30" dirty="0" smtClean="0">
                <a:solidFill>
                  <a:schemeClr val="bg1"/>
                </a:solidFill>
              </a:rPr>
              <a:t>TB </a:t>
            </a:r>
            <a:r>
              <a:rPr lang="en-GB" sz="1050" spc="-30" dirty="0">
                <a:solidFill>
                  <a:schemeClr val="bg1"/>
                </a:solidFill>
              </a:rPr>
              <a:t>surveillance and monitoring in Europe, 2016.</a:t>
            </a:r>
          </a:p>
          <a:p>
            <a:endParaRPr lang="en-GB" sz="1050" spc="-30" dirty="0">
              <a:solidFill>
                <a:schemeClr val="bg1"/>
              </a:solidFill>
            </a:endParaRPr>
          </a:p>
        </p:txBody>
      </p:sp>
      <p:sp>
        <p:nvSpPr>
          <p:cNvPr id="10" name="Content Placeholder 153"/>
          <p:cNvSpPr>
            <a:spLocks noGrp="1"/>
          </p:cNvSpPr>
          <p:nvPr>
            <p:ph idx="1"/>
          </p:nvPr>
        </p:nvSpPr>
        <p:spPr>
          <a:xfrm>
            <a:off x="287338" y="1089025"/>
            <a:ext cx="6661150" cy="1260000"/>
          </a:xfrm>
          <a:solidFill>
            <a:srgbClr val="68AF21">
              <a:alpha val="30000"/>
            </a:srgbClr>
          </a:solidFill>
        </p:spPr>
        <p:txBody>
          <a:bodyPr wrap="square" lIns="108000" anchor="ctr" anchorCtr="0">
            <a:noAutofit/>
          </a:bodyPr>
          <a:lstStyle/>
          <a:p>
            <a:pPr marL="88900">
              <a:lnSpc>
                <a:spcPct val="150000"/>
              </a:lnSpc>
              <a:spcAft>
                <a:spcPts val="600"/>
              </a:spcAft>
            </a:pPr>
            <a:r>
              <a:rPr lang="en-GB" sz="2000" b="1" dirty="0"/>
              <a:t>Target:</a:t>
            </a:r>
            <a:r>
              <a:rPr lang="en-GB" sz="2000" dirty="0"/>
              <a:t> Increasing 10-year trend</a:t>
            </a:r>
          </a:p>
          <a:p>
            <a:pPr marL="88900">
              <a:lnSpc>
                <a:spcPct val="150000"/>
              </a:lnSpc>
              <a:spcAft>
                <a:spcPts val="600"/>
              </a:spcAft>
            </a:pPr>
            <a:r>
              <a:rPr lang="en-GB" sz="2000" b="1" dirty="0"/>
              <a:t>Status 2014: </a:t>
            </a:r>
            <a:r>
              <a:rPr lang="en-GB" sz="2000" dirty="0"/>
              <a:t>Twelve countries met the target</a:t>
            </a:r>
          </a:p>
        </p:txBody>
      </p:sp>
    </p:spTree>
    <p:extLst>
      <p:ext uri="{BB962C8B-B14F-4D97-AF65-F5344CB8AC3E}">
        <p14:creationId xmlns:p14="http://schemas.microsoft.com/office/powerpoint/2010/main" val="234863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287338" y="188913"/>
            <a:ext cx="6657394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3300"/>
              </a:lnSpc>
              <a:defRPr/>
            </a:pPr>
            <a:r>
              <a:rPr lang="en-GB" dirty="0" smtClean="0">
                <a:cs typeface="Tahoma" pitchFamily="34" charset="0"/>
              </a:rPr>
              <a:t>Epidemiological indicators</a:t>
            </a:r>
            <a:br>
              <a:rPr lang="en-GB" dirty="0" smtClean="0">
                <a:cs typeface="Tahoma" pitchFamily="34" charset="0"/>
              </a:rPr>
            </a:br>
            <a:r>
              <a:rPr lang="en-GB" dirty="0" smtClean="0">
                <a:cs typeface="Tahoma" pitchFamily="34" charset="0"/>
              </a:rPr>
              <a:t>Summary, EU/EEA, 2014:</a:t>
            </a:r>
            <a:r>
              <a:rPr kumimoji="0" lang="en-GB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/>
            </a:r>
            <a:br>
              <a:rPr kumimoji="0" lang="en-GB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</a:br>
            <a:endParaRPr kumimoji="0" lang="en-GB" b="1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125538"/>
            <a:ext cx="8309364" cy="4736009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600"/>
              </a:spcAft>
            </a:pPr>
            <a:r>
              <a:rPr lang="en-GB" sz="2000" b="1" dirty="0" smtClean="0"/>
              <a:t>Trend in TB notification rate:</a:t>
            </a:r>
            <a:r>
              <a:rPr lang="en-GB" sz="2000" dirty="0" smtClean="0"/>
              <a:t>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tabLst>
                <a:tab pos="357188" algn="l"/>
              </a:tabLst>
            </a:pPr>
            <a:r>
              <a:rPr lang="en-GB" sz="2000" dirty="0"/>
              <a:t>	</a:t>
            </a:r>
            <a:r>
              <a:rPr lang="en-GB" sz="2000" b="1" dirty="0" smtClean="0"/>
              <a:t>Target:</a:t>
            </a:r>
            <a:r>
              <a:rPr lang="en-GB" sz="2000" dirty="0" smtClean="0"/>
              <a:t> decreasing 5-year trend. </a:t>
            </a:r>
          </a:p>
          <a:p>
            <a:pPr marL="444500" lvl="1" indent="0" defTabSz="808038">
              <a:spcAft>
                <a:spcPts val="600"/>
              </a:spcAft>
              <a:buNone/>
            </a:pPr>
            <a:r>
              <a:rPr lang="en-GB" sz="2000" b="1" dirty="0" smtClean="0">
                <a:solidFill>
                  <a:srgbClr val="6AB023"/>
                </a:solidFill>
              </a:rPr>
              <a:t>	EU/EEA status: </a:t>
            </a:r>
            <a:r>
              <a:rPr lang="en-GB" sz="2000" dirty="0" smtClean="0">
                <a:solidFill>
                  <a:srgbClr val="6AB023"/>
                </a:solidFill>
              </a:rPr>
              <a:t>Mean annual change, 2010 to 2014 was – 5.6%</a:t>
            </a:r>
          </a:p>
          <a:p>
            <a:pPr marL="444500" lvl="1" indent="-444500" defTabSz="808038">
              <a:spcAft>
                <a:spcPts val="600"/>
              </a:spcAft>
              <a:buNone/>
            </a:pPr>
            <a:r>
              <a:rPr lang="en-GB" sz="2000" b="1" dirty="0" smtClean="0"/>
              <a:t>Trend in MDR TB notification rate: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tabLst>
                <a:tab pos="357188" algn="l"/>
              </a:tabLst>
            </a:pPr>
            <a:r>
              <a:rPr lang="en-GB" sz="2000" b="1" dirty="0" smtClean="0"/>
              <a:t>	Target:</a:t>
            </a:r>
            <a:r>
              <a:rPr lang="en-GB" sz="2000" dirty="0" smtClean="0"/>
              <a:t> decreasing 5-year trend.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tabLst>
                <a:tab pos="809625" algn="l"/>
                <a:tab pos="896938" algn="l"/>
                <a:tab pos="2778125" algn="l"/>
              </a:tabLst>
            </a:pPr>
            <a:r>
              <a:rPr lang="en-GB" sz="2000" dirty="0" smtClean="0"/>
              <a:t>	</a:t>
            </a:r>
            <a:r>
              <a:rPr lang="en-GB" sz="2000" b="1" dirty="0" smtClean="0">
                <a:solidFill>
                  <a:srgbClr val="6AB023"/>
                </a:solidFill>
              </a:rPr>
              <a:t>EU/EEA status: </a:t>
            </a:r>
            <a:r>
              <a:rPr lang="en-GB" sz="2000" dirty="0" smtClean="0">
                <a:solidFill>
                  <a:srgbClr val="6AB023"/>
                </a:solidFill>
              </a:rPr>
              <a:t>Mean </a:t>
            </a:r>
            <a:r>
              <a:rPr lang="en-GB" sz="2000" dirty="0">
                <a:solidFill>
                  <a:srgbClr val="6AB023"/>
                </a:solidFill>
              </a:rPr>
              <a:t>annual </a:t>
            </a:r>
            <a:r>
              <a:rPr lang="en-GB" sz="2000" dirty="0" smtClean="0">
                <a:solidFill>
                  <a:srgbClr val="6AB023"/>
                </a:solidFill>
              </a:rPr>
              <a:t>change, 2010 to </a:t>
            </a:r>
            <a:r>
              <a:rPr lang="en-GB" sz="2000" dirty="0">
                <a:solidFill>
                  <a:srgbClr val="6AB023"/>
                </a:solidFill>
              </a:rPr>
              <a:t>2014 was – </a:t>
            </a:r>
            <a:r>
              <a:rPr lang="en-GB" sz="2000" dirty="0" smtClean="0">
                <a:solidFill>
                  <a:srgbClr val="6AB023"/>
                </a:solidFill>
              </a:rPr>
              <a:t>1.8% 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 smtClean="0"/>
              <a:t>Trend </a:t>
            </a:r>
            <a:r>
              <a:rPr lang="en-GB" sz="2000" b="1" dirty="0"/>
              <a:t>in ratio of notification rate in children to </a:t>
            </a:r>
            <a:r>
              <a:rPr lang="en-GB" sz="2000" b="1" dirty="0" smtClean="0"/>
              <a:t>adults*: </a:t>
            </a:r>
            <a:endParaRPr lang="en-GB" sz="2000" b="1" dirty="0"/>
          </a:p>
          <a:p>
            <a:pPr marL="0" indent="0">
              <a:lnSpc>
                <a:spcPct val="100000"/>
              </a:lnSpc>
              <a:spcAft>
                <a:spcPts val="600"/>
              </a:spcAft>
              <a:tabLst>
                <a:tab pos="357188" algn="l"/>
              </a:tabLst>
            </a:pPr>
            <a:r>
              <a:rPr lang="en-GB" sz="2000" b="1" dirty="0"/>
              <a:t>	</a:t>
            </a:r>
            <a:r>
              <a:rPr lang="en-GB" sz="2000" b="1" dirty="0" smtClean="0"/>
              <a:t>Target:</a:t>
            </a:r>
            <a:r>
              <a:rPr lang="en-GB" sz="2000" dirty="0" smtClean="0"/>
              <a:t> decreasing </a:t>
            </a:r>
            <a:r>
              <a:rPr lang="en-GB" sz="2000" dirty="0"/>
              <a:t>5-year </a:t>
            </a:r>
            <a:r>
              <a:rPr lang="en-GB" sz="2000" dirty="0" smtClean="0"/>
              <a:t>trend, met by 13 countries.</a:t>
            </a:r>
          </a:p>
          <a:p>
            <a:pPr marL="0" indent="809625">
              <a:lnSpc>
                <a:spcPct val="100000"/>
              </a:lnSpc>
              <a:spcAft>
                <a:spcPts val="600"/>
              </a:spcAft>
            </a:pPr>
            <a:r>
              <a:rPr lang="en-GB" sz="2000" b="1" dirty="0" smtClean="0">
                <a:solidFill>
                  <a:srgbClr val="FF0000"/>
                </a:solidFill>
              </a:rPr>
              <a:t>EU/EEA </a:t>
            </a:r>
            <a:r>
              <a:rPr lang="en-GB" sz="2000" b="1" dirty="0">
                <a:solidFill>
                  <a:srgbClr val="FF0000"/>
                </a:solidFill>
              </a:rPr>
              <a:t>status: </a:t>
            </a:r>
            <a:r>
              <a:rPr lang="en-GB" sz="2000" dirty="0">
                <a:solidFill>
                  <a:srgbClr val="FF0000"/>
                </a:solidFill>
              </a:rPr>
              <a:t>Mean annual change, 2010 to 2014 was </a:t>
            </a:r>
            <a:r>
              <a:rPr lang="en-GB" sz="2000" dirty="0" smtClean="0">
                <a:solidFill>
                  <a:srgbClr val="FF0000"/>
                </a:solidFill>
              </a:rPr>
              <a:t>1.0% </a:t>
            </a: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 smtClean="0"/>
              <a:t>Trend </a:t>
            </a:r>
            <a:r>
              <a:rPr lang="en-GB" sz="2000" b="1" dirty="0"/>
              <a:t>in mean age of TB </a:t>
            </a:r>
            <a:r>
              <a:rPr lang="en-GB" sz="2000" b="1" dirty="0" smtClean="0"/>
              <a:t>cases*:</a:t>
            </a:r>
            <a:r>
              <a:rPr lang="en-GB" sz="2000" dirty="0" smtClean="0"/>
              <a:t> </a:t>
            </a:r>
            <a:endParaRPr lang="en-GB" sz="2000" dirty="0"/>
          </a:p>
          <a:p>
            <a:pPr marL="0" indent="0">
              <a:lnSpc>
                <a:spcPct val="100000"/>
              </a:lnSpc>
              <a:spcAft>
                <a:spcPts val="600"/>
              </a:spcAft>
              <a:tabLst>
                <a:tab pos="357188" algn="l"/>
              </a:tabLst>
            </a:pPr>
            <a:r>
              <a:rPr lang="en-GB" sz="2000" dirty="0"/>
              <a:t>	</a:t>
            </a:r>
            <a:r>
              <a:rPr lang="en-GB" sz="2000" b="1" dirty="0" smtClean="0"/>
              <a:t>Target:</a:t>
            </a:r>
            <a:r>
              <a:rPr lang="en-GB" sz="2000" dirty="0" smtClean="0"/>
              <a:t> </a:t>
            </a:r>
            <a:r>
              <a:rPr lang="en-GB" sz="2000" dirty="0"/>
              <a:t>increasing 10-year </a:t>
            </a:r>
            <a:r>
              <a:rPr lang="en-GB" sz="2000" dirty="0" smtClean="0"/>
              <a:t>trend, </a:t>
            </a:r>
            <a:r>
              <a:rPr lang="en-GB" sz="2000" dirty="0"/>
              <a:t>met by 12 </a:t>
            </a:r>
            <a:r>
              <a:rPr lang="en-GB" sz="2000" dirty="0" smtClean="0"/>
              <a:t>countries.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tabLst>
                <a:tab pos="809625" algn="l"/>
              </a:tabLst>
            </a:pPr>
            <a:r>
              <a:rPr lang="en-GB" sz="2000" dirty="0"/>
              <a:t>	</a:t>
            </a:r>
            <a:r>
              <a:rPr lang="en-GB" sz="2000" b="1" dirty="0">
                <a:solidFill>
                  <a:srgbClr val="FF0000"/>
                </a:solidFill>
              </a:rPr>
              <a:t>EU/EEA status: </a:t>
            </a:r>
            <a:r>
              <a:rPr lang="en-GB" sz="2000" dirty="0">
                <a:solidFill>
                  <a:srgbClr val="FF0000"/>
                </a:solidFill>
              </a:rPr>
              <a:t>Mean annual change, </a:t>
            </a:r>
            <a:r>
              <a:rPr lang="en-GB" sz="2000" dirty="0" smtClean="0">
                <a:solidFill>
                  <a:srgbClr val="FF0000"/>
                </a:solidFill>
              </a:rPr>
              <a:t>2005 </a:t>
            </a:r>
            <a:r>
              <a:rPr lang="en-GB" sz="2000" dirty="0">
                <a:solidFill>
                  <a:srgbClr val="FF0000"/>
                </a:solidFill>
              </a:rPr>
              <a:t>to 2014 was </a:t>
            </a:r>
            <a:r>
              <a:rPr lang="en-GB" sz="2000" dirty="0" smtClean="0">
                <a:solidFill>
                  <a:srgbClr val="FF0000"/>
                </a:solidFill>
              </a:rPr>
              <a:t>0.2% </a:t>
            </a: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spcAft>
                <a:spcPts val="540"/>
              </a:spcAft>
            </a:pPr>
            <a:endParaRPr lang="en-GB" sz="2000" dirty="0"/>
          </a:p>
          <a:p>
            <a:pPr marL="0" indent="0">
              <a:lnSpc>
                <a:spcPct val="100000"/>
              </a:lnSpc>
            </a:pPr>
            <a:endParaRPr lang="en-GB" sz="2000" dirty="0"/>
          </a:p>
          <a:p>
            <a:pPr marL="0" indent="0">
              <a:lnSpc>
                <a:spcPct val="100000"/>
              </a:lnSpc>
            </a:pPr>
            <a:endParaRPr lang="en-GB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857824" y="6461712"/>
            <a:ext cx="4186164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* Member </a:t>
            </a:r>
            <a:r>
              <a:rPr lang="en-GB" sz="1050" dirty="0" smtClean="0">
                <a:solidFill>
                  <a:schemeClr val="bg1"/>
                </a:solidFill>
              </a:rPr>
              <a:t>States’ </a:t>
            </a:r>
            <a:r>
              <a:rPr lang="en-GB" sz="1050" dirty="0">
                <a:solidFill>
                  <a:schemeClr val="bg1"/>
                </a:solidFill>
              </a:rPr>
              <a:t>level indicator. Not applicable for EU level.</a:t>
            </a:r>
          </a:p>
        </p:txBody>
      </p:sp>
      <p:sp>
        <p:nvSpPr>
          <p:cNvPr id="7" name="Rectangle 6"/>
          <p:cNvSpPr/>
          <p:nvPr/>
        </p:nvSpPr>
        <p:spPr>
          <a:xfrm>
            <a:off x="287338" y="6466914"/>
            <a:ext cx="4314675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2925"/>
            <a:r>
              <a:rPr lang="en-GB" sz="1050" spc="-30" dirty="0" smtClean="0">
                <a:solidFill>
                  <a:schemeClr val="bg1"/>
                </a:solidFill>
              </a:rPr>
              <a:t>Source: 	European </a:t>
            </a:r>
            <a:r>
              <a:rPr lang="en-GB" sz="1050" spc="-30" dirty="0">
                <a:solidFill>
                  <a:schemeClr val="bg1"/>
                </a:solidFill>
              </a:rPr>
              <a:t>Centre for Disease Prevention and Control. </a:t>
            </a:r>
            <a:endParaRPr lang="en-GB" sz="1050" spc="-30" dirty="0" smtClean="0">
              <a:solidFill>
                <a:schemeClr val="bg1"/>
              </a:solidFill>
            </a:endParaRPr>
          </a:p>
          <a:p>
            <a:pPr defTabSz="542925"/>
            <a:r>
              <a:rPr lang="en-GB" sz="1050" spc="-30" dirty="0">
                <a:solidFill>
                  <a:schemeClr val="bg1"/>
                </a:solidFill>
              </a:rPr>
              <a:t>	</a:t>
            </a:r>
            <a:r>
              <a:rPr lang="en-GB" sz="1050" spc="-30" dirty="0" smtClean="0">
                <a:solidFill>
                  <a:schemeClr val="bg1"/>
                </a:solidFill>
              </a:rPr>
              <a:t>TB </a:t>
            </a:r>
            <a:r>
              <a:rPr lang="en-GB" sz="1050" spc="-30" dirty="0">
                <a:solidFill>
                  <a:schemeClr val="bg1"/>
                </a:solidFill>
              </a:rPr>
              <a:t>surveillance and monitoring in Europe, 2016.</a:t>
            </a:r>
          </a:p>
          <a:p>
            <a:endParaRPr lang="en-GB" sz="1050" spc="-3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5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3789363"/>
            <a:ext cx="8456613" cy="550862"/>
          </a:xfrm>
        </p:spPr>
        <p:txBody>
          <a:bodyPr/>
          <a:lstStyle/>
          <a:p>
            <a:r>
              <a:rPr lang="en-GB" sz="4000" dirty="0" smtClean="0"/>
              <a:t>Core indicators</a:t>
            </a:r>
            <a:br>
              <a:rPr lang="en-GB" sz="4000" dirty="0" smtClean="0"/>
            </a:br>
            <a:r>
              <a:rPr lang="en-GB" sz="4000" dirty="0"/>
              <a:t/>
            </a:r>
            <a:br>
              <a:rPr lang="en-GB" sz="4000" dirty="0"/>
            </a:br>
            <a:endParaRPr lang="en-GB" dirty="0">
              <a:solidFill>
                <a:srgbClr val="69AE2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8695EF-20A4-45CE-880E-4C72CBE7E94F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69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DC_PowerPoint_Template_2009_rev_1_4">
  <a:themeElements>
    <a:clrScheme name="ECDC_PowerPoint_Template_2009_rev_1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_2009_rev_1_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1C3"/>
        </a:solidFill>
        <a:ln w="3175">
          <a:solidFill>
            <a:schemeClr val="bg2">
              <a:lumMod val="60000"/>
              <a:lumOff val="40000"/>
            </a:schemeClr>
          </a:solidFill>
          <a:round/>
          <a:headEnd/>
          <a:tailEnd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4AE20AED966F449E1535EF661FB467" ma:contentTypeVersion="2" ma:contentTypeDescription="Create a new document." ma:contentTypeScope="" ma:versionID="293335977365f9a51ba85284a5d1347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9746fe128b0ca74698fd9d7c13d39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EFF59B1-2812-4287-8A48-D69C8A68D9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4FBCAE-C389-4E4A-80EC-E283C8DC28D7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microsoft.com/sharepoint/v3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E5E29E1-9DF2-444A-AC7F-6979A21A4F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578899D-93B1-4D66-A7CE-F13CE0868BE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ECDC_PowerPoint_Template_2009_rev_1_4</Template>
  <TotalTime>10711</TotalTime>
  <Words>1069</Words>
  <Application>Microsoft Office PowerPoint</Application>
  <PresentationFormat>On-screen Show (4:3)</PresentationFormat>
  <Paragraphs>211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Symbol</vt:lpstr>
      <vt:lpstr>Tahoma</vt:lpstr>
      <vt:lpstr>Times</vt:lpstr>
      <vt:lpstr>Times New Roman</vt:lpstr>
      <vt:lpstr>Wingdings</vt:lpstr>
      <vt:lpstr>ECDC_PowerPoint_Template_2009_rev_1_4</vt:lpstr>
      <vt:lpstr>Custom Design</vt:lpstr>
      <vt:lpstr>1_Custom Design</vt:lpstr>
      <vt:lpstr>2_Custom Design</vt:lpstr>
      <vt:lpstr>World Tuberculosis Day 2016</vt:lpstr>
      <vt:lpstr>Monitoring  Four epidemiological indicators Eight core indicators</vt:lpstr>
      <vt:lpstr>Epidemiological indicators  </vt:lpstr>
      <vt:lpstr>Indicator 1: Trends in case notification rate 2010−2014*   </vt:lpstr>
      <vt:lpstr>Indicator 2: Trends in multidrug-resistant TB case notification rate, 2010-2014</vt:lpstr>
      <vt:lpstr>Indicator 3: Trends in child-to-adult notification ratio</vt:lpstr>
      <vt:lpstr>Indicator 4: Trends in mean age of TB cases </vt:lpstr>
      <vt:lpstr>Epidemiological indicators Summary, EU/EEA, 2014: </vt:lpstr>
      <vt:lpstr>Core indicators  </vt:lpstr>
      <vt:lpstr>Indicator 1 and 2: Availability of national TB control plan and implementation guidelines*</vt:lpstr>
      <vt:lpstr>Indicator 3: Percentage of national TB reference laboratories achieving adequate performance in the external quality assessment (EQA) scheme</vt:lpstr>
      <vt:lpstr>Indicator 4: Availability of a strategy for introducing and implementing new tools for TB control*</vt:lpstr>
      <vt:lpstr>Indicator 5: Percentage of new pulmonary TB cases confirmed by culture</vt:lpstr>
      <vt:lpstr>Indicator 5: Percentage of new pulmonary TB cases tested by DST for first-line drugs</vt:lpstr>
      <vt:lpstr>Indicator 6: Percentage of Member States reporting treatment success rate</vt:lpstr>
      <vt:lpstr>Indicator 7: Treatment success rate</vt:lpstr>
      <vt:lpstr>Indicator 7: Treatment success rate new pulmonary culture positive MDR TB cases*</vt:lpstr>
      <vt:lpstr>Indicator 8: Percentage of TB patients for whom HIV status is known</vt:lpstr>
      <vt:lpstr>Core indicators 1 - 4 Summary, EU/EEA, 2014:  </vt:lpstr>
      <vt:lpstr>Core indicators 5 - 8 Summary, EU/EEA, 2014:  </vt:lpstr>
      <vt:lpstr>Progressing towards TB elimination:  how’s the EU doing?</vt:lpstr>
    </vt:vector>
  </TitlesOfParts>
  <Manager>Marieke.vanderWerf@ecdc.europa.eu</Manager>
  <Company>ECDC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tuberculosis-monitoring-action-plan-2014</dc:title>
  <dc:subject>tuberculosis</dc:subject>
  <dc:creator>Vahur.Hollo@ecdc.europa.eu</dc:creator>
  <cp:lastModifiedBy>Vahur Hollo</cp:lastModifiedBy>
  <cp:revision>798</cp:revision>
  <cp:lastPrinted>2014-02-27T13:32:32Z</cp:lastPrinted>
  <dcterms:created xsi:type="dcterms:W3CDTF">2011-02-23T09:42:26Z</dcterms:created>
  <dcterms:modified xsi:type="dcterms:W3CDTF">2016-05-24T12:58:13Z</dcterms:modified>
  <cp:category>tuberculosis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0x010100904AE20AED966F449E1535EF661FB467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dlc_DocIdItemGuid">
    <vt:lpwstr>71a85fa5-01e4-4baa-9ff1-4341d17c4eb8</vt:lpwstr>
  </property>
  <property fmtid="{D5CDD505-2E9C-101B-9397-08002B2CF9AE}" pid="7" name="_dlc_DocId">
    <vt:lpwstr>NMFWZX5DU2U3-1308-71</vt:lpwstr>
  </property>
  <property fmtid="{D5CDD505-2E9C-101B-9397-08002B2CF9AE}" pid="8" name="_dlc_DocIdUrl">
    <vt:lpwstr>http://ecdcsp2010/en/healthtopics/Tuberculosis/epidemiological_data/_layouts/DocIdRedir.aspx?ID=NMFWZX5DU2U3-1308-71, NMFWZX5DU2U3-1308-71</vt:lpwstr>
  </property>
  <property fmtid="{D5CDD505-2E9C-101B-9397-08002B2CF9AE}" pid="9" name="Order">
    <vt:r8>400</vt:r8>
  </property>
  <property fmtid="{D5CDD505-2E9C-101B-9397-08002B2CF9AE}" pid="10" name="_dlc_DocIdPersistId">
    <vt:bool>false</vt:bool>
  </property>
  <property fmtid="{D5CDD505-2E9C-101B-9397-08002B2CF9AE}" pid="11" name="ECDC_DMS_Organigramme">
    <vt:lpwstr>604;#Surveillance Group B|c3d33948-00ab-48de-9661-4e5bdab12d1c</vt:lpwstr>
  </property>
  <property fmtid="{D5CDD505-2E9C-101B-9397-08002B2CF9AE}" pid="12" name="ECDC_Subject_does">
    <vt:lpwstr/>
  </property>
  <property fmtid="{D5CDD505-2E9C-101B-9397-08002B2CF9AE}" pid="13" name="DMS Product">
    <vt:lpwstr/>
  </property>
  <property fmtid="{D5CDD505-2E9C-101B-9397-08002B2CF9AE}" pid="14" name="TaxKeyword">
    <vt:lpwstr/>
  </property>
  <property fmtid="{D5CDD505-2E9C-101B-9397-08002B2CF9AE}" pid="15" name="ECDC_Target_audience">
    <vt:lpwstr/>
  </property>
  <property fmtid="{D5CDD505-2E9C-101B-9397-08002B2CF9AE}" pid="16" name="ECDC_DMS_Country">
    <vt:lpwstr/>
  </property>
  <property fmtid="{D5CDD505-2E9C-101B-9397-08002B2CF9AE}" pid="17" name="ECDC_DMS_Eurosurveillance_Document_Type">
    <vt:lpwstr/>
  </property>
  <property fmtid="{D5CDD505-2E9C-101B-9397-08002B2CF9AE}" pid="18" name="ECDC_DMS_Surveillance_Analysis_Document_Type">
    <vt:lpwstr>1296;#Surveillance report|6b5e9074-1871-4d45-bfb6-4351cadc636d</vt:lpwstr>
  </property>
  <property fmtid="{D5CDD505-2E9C-101B-9397-08002B2CF9AE}" pid="19" name="ECDC_DMS_MIS_Activity_code">
    <vt:lpwstr/>
  </property>
  <property fmtid="{D5CDD505-2E9C-101B-9397-08002B2CF9AE}" pid="20" name="ECDC_DMS_Project">
    <vt:lpwstr/>
  </property>
  <property fmtid="{D5CDD505-2E9C-101B-9397-08002B2CF9AE}" pid="21" name="ECDC_Subject_who">
    <vt:lpwstr/>
  </property>
  <property fmtid="{D5CDD505-2E9C-101B-9397-08002B2CF9AE}" pid="22" name="Meeting_x0020_Code">
    <vt:lpwstr/>
  </property>
  <property fmtid="{D5CDD505-2E9C-101B-9397-08002B2CF9AE}" pid="23" name="ECDC_Subject_what">
    <vt:lpwstr>380;#tuberculosis|18321205-e9b5-4111-b973-4514914c1545</vt:lpwstr>
  </property>
  <property fmtid="{D5CDD505-2E9C-101B-9397-08002B2CF9AE}" pid="24" name="Meeting Code">
    <vt:lpwstr/>
  </property>
  <property fmtid="{D5CDD505-2E9C-101B-9397-08002B2CF9AE}" pid="25" name="ECDC_DMS_RestrictedAccess">
    <vt:lpwstr/>
  </property>
  <property fmtid="{D5CDD505-2E9C-101B-9397-08002B2CF9AE}" pid="26" name="_SourceUrl">
    <vt:lpwstr/>
  </property>
  <property fmtid="{D5CDD505-2E9C-101B-9397-08002B2CF9AE}" pid="27" name="_SharedFileIndex">
    <vt:lpwstr/>
  </property>
</Properties>
</file>