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5"/>
    <p:sldMasterId id="2147483653" r:id="rId6"/>
    <p:sldMasterId id="2147483654" r:id="rId7"/>
    <p:sldMasterId id="2147483655" r:id="rId8"/>
  </p:sldMasterIdLst>
  <p:notesMasterIdLst>
    <p:notesMasterId r:id="rId26"/>
  </p:notesMasterIdLst>
  <p:handoutMasterIdLst>
    <p:handoutMasterId r:id="rId27"/>
  </p:handoutMasterIdLst>
  <p:sldIdLst>
    <p:sldId id="287" r:id="rId9"/>
    <p:sldId id="299" r:id="rId10"/>
    <p:sldId id="315" r:id="rId11"/>
    <p:sldId id="300" r:id="rId12"/>
    <p:sldId id="301" r:id="rId13"/>
    <p:sldId id="302" r:id="rId14"/>
    <p:sldId id="303" r:id="rId15"/>
    <p:sldId id="316" r:id="rId16"/>
    <p:sldId id="304" r:id="rId17"/>
    <p:sldId id="309" r:id="rId18"/>
    <p:sldId id="310" r:id="rId19"/>
    <p:sldId id="305" r:id="rId20"/>
    <p:sldId id="306" r:id="rId21"/>
    <p:sldId id="313" r:id="rId22"/>
    <p:sldId id="307" r:id="rId23"/>
    <p:sldId id="308" r:id="rId24"/>
    <p:sldId id="314" r:id="rId25"/>
  </p:sldIdLst>
  <p:sldSz cx="9144000" cy="6858000" type="screen4x3"/>
  <p:notesSz cx="6810375" cy="9942513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Huitric" initials="EH" lastIdx="3" clrIdx="0"/>
  <p:cmAuthor id="1" name="Vahur Hollo" initials="VH" lastIdx="1" clrIdx="1"/>
  <p:cmAuthor id="2" name="Uwe Kreisel" initials="UK" lastIdx="1" clrIdx="2"/>
  <p:cmAuthor id="3" name="mvanderwerf" initials="m" lastIdx="10" clrIdx="3"/>
  <p:cmAuthor id="4" name="Marieke van der Werf" initials="MvdW" lastIdx="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E23"/>
    <a:srgbClr val="92D050"/>
    <a:srgbClr val="92DB49"/>
    <a:srgbClr val="A8111C"/>
    <a:srgbClr val="347B46"/>
    <a:srgbClr val="D2DB69"/>
    <a:srgbClr val="650D0E"/>
    <a:srgbClr val="E2001A"/>
    <a:srgbClr val="FFDD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5849" autoAdjust="0"/>
  </p:normalViewPr>
  <p:slideViewPr>
    <p:cSldViewPr snapToGrid="0">
      <p:cViewPr>
        <p:scale>
          <a:sx n="120" d="100"/>
          <a:sy n="120" d="100"/>
        </p:scale>
        <p:origin x="144" y="114"/>
      </p:cViewPr>
      <p:guideLst>
        <p:guide orient="horz" pos="720"/>
        <p:guide pos="21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dcclufil\srs\Surveillance%20Section\Surveillance%20Networks\EuroTB\Annual%20reports\Annual%20Report%202012%20data\Slides\Slide2%20Map%20table2014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dcclufil\srs\Surveillance%20Section\Surveillance%20Networks\EuroTB\Annual%20reports\Annual%20Report%202012%20data\Slides\MapsForSlides2012v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dcclufil\srs\Surveillance%20Section\Surveillance%20Networks\EuroTB\Annual%20reports\Annual%20Report%202012%20data\Slides\MapsForSlides2012v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dcclufil\srs\Surveillance%20Section\Surveillance%20Networks\EuroTB\Annual%20reports\Annual%20Report%202012%20data\Slides\MapsForSlides2012v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cdcclufil\srs\Surveillance%20Section\Surveillance%20Networks\EuroTB\Annual%20reports\Annual%20Report%202012%20data\Slides\MapsForSlides2012v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dcclufil\srs\Surveillance%20Section\Surveillance%20Networks\EuroTB\Annual%20reports\Annual%20Report%202012%20data\Slides\MapsForSlides2012v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ecdcclufil\srs\Surveillance%20Section\Surveillance%20Networks\EuroTB\Annual%20reports\Annual%20Report%202012%20data\Slides\MapsForSlides2012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05028948868628E-2"/>
          <c:y val="0.15874974234788652"/>
          <c:w val="0.89414816721309098"/>
          <c:h val="0.66500930016131798"/>
        </c:manualLayout>
      </c:layout>
      <c:lineChart>
        <c:grouping val="standard"/>
        <c:varyColors val="0"/>
        <c:ser>
          <c:idx val="0"/>
          <c:order val="0"/>
          <c:tx>
            <c:strRef>
              <c:f>Slide3Table!$A$4</c:f>
              <c:strCache>
                <c:ptCount val="1"/>
                <c:pt idx="0">
                  <c:v>rate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diamond"/>
            <c:size val="9"/>
            <c:spPr>
              <a:solidFill>
                <a:srgbClr val="0070C0"/>
              </a:solidFill>
              <a:ln w="31750">
                <a:solidFill>
                  <a:srgbClr val="0070C0"/>
                </a:solidFill>
              </a:ln>
            </c:spPr>
          </c:marker>
          <c:dLbls>
            <c:numFmt formatCode="#,##0.0" sourceLinked="0"/>
            <c:txPr>
              <a:bodyPr anchor="b" anchorCtr="0"/>
              <a:lstStyle/>
              <a:p>
                <a:pPr algn="ctr" rtl="0">
                  <a:defRPr lang="en-GB"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Slide3Table!$B$3:$F$3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Slide3Table!$B$4:$F$4</c:f>
              <c:numCache>
                <c:formatCode>General</c:formatCode>
                <c:ptCount val="5"/>
                <c:pt idx="0">
                  <c:v>16.600000000000001</c:v>
                </c:pt>
                <c:pt idx="1">
                  <c:v>15.8</c:v>
                </c:pt>
                <c:pt idx="2">
                  <c:v>15</c:v>
                </c:pt>
                <c:pt idx="3">
                  <c:v>14.3</c:v>
                </c:pt>
                <c:pt idx="4">
                  <c:v>13.5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795264"/>
        <c:axId val="200797184"/>
      </c:lineChart>
      <c:catAx>
        <c:axId val="200795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GB"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 i="0" u="none" strike="noStrike" kern="1200" baseline="0" dirty="0" smtClean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Year of reporting</a:t>
                </a:r>
                <a:endParaRPr lang="en-GB" sz="1200" b="0" i="0" u="none" strike="noStrike" kern="1200" baseline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0.45890920374374899"/>
              <c:y val="0.910698703161314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0797184"/>
        <c:crossesAt val="0"/>
        <c:auto val="1"/>
        <c:lblAlgn val="ctr"/>
        <c:lblOffset val="100"/>
        <c:noMultiLvlLbl val="0"/>
      </c:catAx>
      <c:valAx>
        <c:axId val="200797184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GB" sz="1200" b="0" dirty="0"/>
                  <a:t>Notification rate per 100 000 population</a:t>
                </a:r>
              </a:p>
            </c:rich>
          </c:tx>
          <c:layout>
            <c:manualLayout>
              <c:xMode val="edge"/>
              <c:yMode val="edge"/>
              <c:x val="6.109690594684569E-3"/>
              <c:y val="0.155614717829279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0795264"/>
        <c:crosses val="autoZero"/>
        <c:crossBetween val="between"/>
        <c:majorUnit val="5"/>
        <c:min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9311295313791"/>
          <c:y val="4.746864212619753E-2"/>
          <c:w val="0.8048388870928741"/>
          <c:h val="0.75550996513731006"/>
        </c:manualLayout>
      </c:layout>
      <c:lineChart>
        <c:grouping val="standard"/>
        <c:varyColors val="0"/>
        <c:ser>
          <c:idx val="0"/>
          <c:order val="0"/>
          <c:tx>
            <c:strRef>
              <c:f>'Figure 12'!$A$8</c:f>
              <c:strCache>
                <c:ptCount val="1"/>
                <c:pt idx="0">
                  <c:v>Rate per 100 000 population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diamond"/>
            <c:size val="9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numFmt formatCode="#,##0.00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'Figure 12'!$C$7:$G$7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'Figure 12'!$C$8:$G$8</c:f>
              <c:numCache>
                <c:formatCode>#,##0.000</c:formatCode>
                <c:ptCount val="5"/>
                <c:pt idx="0">
                  <c:v>0.34476882981917806</c:v>
                </c:pt>
                <c:pt idx="1">
                  <c:v>0.33059267313824464</c:v>
                </c:pt>
                <c:pt idx="2">
                  <c:v>0.30502180335833795</c:v>
                </c:pt>
                <c:pt idx="3">
                  <c:v>0.31255041491995555</c:v>
                </c:pt>
                <c:pt idx="4">
                  <c:v>0.27981641818633501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344960"/>
        <c:axId val="208351232"/>
      </c:lineChart>
      <c:catAx>
        <c:axId val="208344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 dirty="0"/>
                  <a:t>Year of reporting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8351232"/>
        <c:crosses val="autoZero"/>
        <c:auto val="1"/>
        <c:lblAlgn val="ctr"/>
        <c:lblOffset val="100"/>
        <c:noMultiLvlLbl val="0"/>
      </c:catAx>
      <c:valAx>
        <c:axId val="2083512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Notification rate per 100 000 population</a:t>
                </a:r>
              </a:p>
            </c:rich>
          </c:tx>
          <c:layout>
            <c:manualLayout>
              <c:xMode val="edge"/>
              <c:yMode val="edge"/>
              <c:x val="5.740364008120169E-3"/>
              <c:y val="7.035404089946475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834496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4121021625192"/>
          <c:y val="4.1777976629332671E-2"/>
          <c:w val="0.84931551805141114"/>
          <c:h val="0.78411452688949845"/>
        </c:manualLayout>
      </c:layout>
      <c:lineChart>
        <c:grouping val="standard"/>
        <c:varyColors val="0"/>
        <c:ser>
          <c:idx val="0"/>
          <c:order val="0"/>
          <c:tx>
            <c:strRef>
              <c:f>Sheet1!$G$8</c:f>
              <c:strCache>
                <c:ptCount val="1"/>
                <c:pt idx="0">
                  <c:v>child to adult ratio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Sheet1!$H$7:$Q$7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Sheet1!$H$8:$Q$8</c:f>
              <c:numCache>
                <c:formatCode>0.00</c:formatCode>
                <c:ptCount val="10"/>
                <c:pt idx="0">
                  <c:v>0.22260533658307893</c:v>
                </c:pt>
                <c:pt idx="1">
                  <c:v>0.23492262820570414</c:v>
                </c:pt>
                <c:pt idx="2">
                  <c:v>0.21638143209147734</c:v>
                </c:pt>
                <c:pt idx="3">
                  <c:v>0.22401236427788912</c:v>
                </c:pt>
                <c:pt idx="4">
                  <c:v>0.22820003708619974</c:v>
                </c:pt>
                <c:pt idx="5">
                  <c:v>0.23375274984959199</c:v>
                </c:pt>
                <c:pt idx="6">
                  <c:v>0.23375543421322195</c:v>
                </c:pt>
                <c:pt idx="7">
                  <c:v>0.23310669625867489</c:v>
                </c:pt>
                <c:pt idx="8">
                  <c:v>0.24688956921189567</c:v>
                </c:pt>
                <c:pt idx="9">
                  <c:v>0.23320351051644009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329856"/>
        <c:axId val="208400384"/>
      </c:lineChart>
      <c:catAx>
        <c:axId val="200329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 dirty="0" smtClean="0"/>
                  <a:t>Year of reporting</a:t>
                </a:r>
                <a:endParaRPr lang="en-GB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08400384"/>
        <c:crosses val="autoZero"/>
        <c:auto val="1"/>
        <c:lblAlgn val="ctr"/>
        <c:lblOffset val="100"/>
        <c:noMultiLvlLbl val="0"/>
      </c:catAx>
      <c:valAx>
        <c:axId val="208400384"/>
        <c:scaling>
          <c:orientation val="minMax"/>
          <c:max val="0.4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 b="0"/>
                </a:pPr>
                <a:r>
                  <a:rPr lang="en-GB" sz="1100" b="0" dirty="0" smtClean="0"/>
                  <a:t>Child-to-adult ratio</a:t>
                </a:r>
                <a:endParaRPr lang="en-GB" sz="1100" b="0" dirty="0"/>
              </a:p>
            </c:rich>
          </c:tx>
          <c:layout>
            <c:manualLayout>
              <c:xMode val="edge"/>
              <c:yMode val="edge"/>
              <c:x val="7.7469416965167924E-3"/>
              <c:y val="0.24973530788284898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00329856"/>
        <c:crosses val="autoZero"/>
        <c:crossBetween val="between"/>
        <c:majorUnit val="0.1"/>
        <c:min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Sheet1!$G$9</c:f>
              <c:strCache>
                <c:ptCount val="1"/>
                <c:pt idx="0">
                  <c:v>mean age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Sheet1!$H$7:$Q$7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Sheet1!$H$9:$Q$9</c:f>
              <c:numCache>
                <c:formatCode>0.0</c:formatCode>
                <c:ptCount val="10"/>
                <c:pt idx="0">
                  <c:v>44.892775</c:v>
                </c:pt>
                <c:pt idx="1">
                  <c:v>44.746560000000002</c:v>
                </c:pt>
                <c:pt idx="2">
                  <c:v>44.759656999999997</c:v>
                </c:pt>
                <c:pt idx="3">
                  <c:v>44.738312000000001</c:v>
                </c:pt>
                <c:pt idx="4">
                  <c:v>44.691310999999999</c:v>
                </c:pt>
                <c:pt idx="5">
                  <c:v>44.851587000000002</c:v>
                </c:pt>
                <c:pt idx="6">
                  <c:v>45.016058999999998</c:v>
                </c:pt>
                <c:pt idx="7">
                  <c:v>44.969638000000003</c:v>
                </c:pt>
                <c:pt idx="8">
                  <c:v>45.238660000000003</c:v>
                </c:pt>
                <c:pt idx="9">
                  <c:v>45.436754999999998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308096"/>
        <c:axId val="208310656"/>
      </c:lineChart>
      <c:catAx>
        <c:axId val="208308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GB" sz="1100" b="0" i="0" u="none" strike="noStrike" kern="1200" baseline="0" dirty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0" i="0" u="none" strike="noStrike" kern="1200" baseline="0" dirty="0" smtClean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rPr>
                  <a:t>Year of reporting</a:t>
                </a:r>
                <a:endParaRPr lang="en-GB" sz="1100" b="0" i="0" u="none" strike="noStrike" kern="1200" baseline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8310656"/>
        <c:crosses val="autoZero"/>
        <c:auto val="1"/>
        <c:lblAlgn val="ctr"/>
        <c:lblOffset val="100"/>
        <c:noMultiLvlLbl val="0"/>
      </c:catAx>
      <c:valAx>
        <c:axId val="208310656"/>
        <c:scaling>
          <c:orientation val="minMax"/>
          <c:max val="50"/>
          <c:min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Mean age</a:t>
                </a:r>
                <a:r>
                  <a:rPr lang="en-GB" b="0" baseline="0" dirty="0" smtClean="0"/>
                  <a:t> </a:t>
                </a:r>
                <a:r>
                  <a:rPr lang="en-GB" b="0" dirty="0" smtClean="0"/>
                  <a:t>(years)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6.4505424956832298E-3"/>
              <c:y val="0.2748210978941995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830809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3356573727169E-2"/>
          <c:y val="7.9354275458786455E-2"/>
          <c:w val="0.89030272857530779"/>
          <c:h val="0.71955950396515089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'Figure 9'!$A$5:$A$33</c:f>
              <c:strCache>
                <c:ptCount val="29"/>
                <c:pt idx="0">
                  <c:v>EU/EEA</c:v>
                </c:pt>
                <c:pt idx="1">
                  <c:v>Slovenia</c:v>
                </c:pt>
                <c:pt idx="2">
                  <c:v>Sweden</c:v>
                </c:pt>
                <c:pt idx="3">
                  <c:v>Estonia</c:v>
                </c:pt>
                <c:pt idx="4">
                  <c:v>Cyprus</c:v>
                </c:pt>
                <c:pt idx="5">
                  <c:v>Belgium</c:v>
                </c:pt>
                <c:pt idx="6">
                  <c:v>Norway</c:v>
                </c:pt>
                <c:pt idx="7">
                  <c:v>Ireland</c:v>
                </c:pt>
                <c:pt idx="8">
                  <c:v>Latvia</c:v>
                </c:pt>
                <c:pt idx="9">
                  <c:v>Finland</c:v>
                </c:pt>
                <c:pt idx="10">
                  <c:v>Netherlands</c:v>
                </c:pt>
                <c:pt idx="11">
                  <c:v>Portugal</c:v>
                </c:pt>
                <c:pt idx="12">
                  <c:v>Denmark </c:v>
                </c:pt>
                <c:pt idx="13">
                  <c:v>Germany</c:v>
                </c:pt>
                <c:pt idx="14">
                  <c:v>Lithuania</c:v>
                </c:pt>
                <c:pt idx="15">
                  <c:v>Czech Republic</c:v>
                </c:pt>
                <c:pt idx="16">
                  <c:v>Spain</c:v>
                </c:pt>
                <c:pt idx="17">
                  <c:v>Romania</c:v>
                </c:pt>
                <c:pt idx="18">
                  <c:v>Austria</c:v>
                </c:pt>
                <c:pt idx="19">
                  <c:v>Poland</c:v>
                </c:pt>
                <c:pt idx="20">
                  <c:v>United Kingdom</c:v>
                </c:pt>
                <c:pt idx="21">
                  <c:v>Bulgaria</c:v>
                </c:pt>
                <c:pt idx="22">
                  <c:v>Slovakia</c:v>
                </c:pt>
                <c:pt idx="23">
                  <c:v>Iceland</c:v>
                </c:pt>
                <c:pt idx="24">
                  <c:v>France</c:v>
                </c:pt>
                <c:pt idx="25">
                  <c:v>Hungary</c:v>
                </c:pt>
                <c:pt idx="26">
                  <c:v>Greece</c:v>
                </c:pt>
                <c:pt idx="27">
                  <c:v>Italy</c:v>
                </c:pt>
                <c:pt idx="28">
                  <c:v>Malta</c:v>
                </c:pt>
              </c:strCache>
            </c:strRef>
          </c:cat>
          <c:val>
            <c:numRef>
              <c:f>'Figure 9'!$B$6:$B$33</c:f>
              <c:numCache>
                <c:formatCode>General</c:formatCode>
                <c:ptCount val="28"/>
              </c:numCache>
            </c:numRef>
          </c:val>
        </c:ser>
        <c:ser>
          <c:idx val="1"/>
          <c:order val="1"/>
          <c:spPr>
            <a:solidFill>
              <a:srgbClr val="B0D7D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'Figure 9'!$A$5:$A$33</c:f>
              <c:strCache>
                <c:ptCount val="29"/>
                <c:pt idx="0">
                  <c:v>EU/EEA</c:v>
                </c:pt>
                <c:pt idx="1">
                  <c:v>Slovenia</c:v>
                </c:pt>
                <c:pt idx="2">
                  <c:v>Sweden</c:v>
                </c:pt>
                <c:pt idx="3">
                  <c:v>Estonia</c:v>
                </c:pt>
                <c:pt idx="4">
                  <c:v>Cyprus</c:v>
                </c:pt>
                <c:pt idx="5">
                  <c:v>Belgium</c:v>
                </c:pt>
                <c:pt idx="6">
                  <c:v>Norway</c:v>
                </c:pt>
                <c:pt idx="7">
                  <c:v>Ireland</c:v>
                </c:pt>
                <c:pt idx="8">
                  <c:v>Latvia</c:v>
                </c:pt>
                <c:pt idx="9">
                  <c:v>Finland</c:v>
                </c:pt>
                <c:pt idx="10">
                  <c:v>Netherlands</c:v>
                </c:pt>
                <c:pt idx="11">
                  <c:v>Portugal</c:v>
                </c:pt>
                <c:pt idx="12">
                  <c:v>Denmark </c:v>
                </c:pt>
                <c:pt idx="13">
                  <c:v>Germany</c:v>
                </c:pt>
                <c:pt idx="14">
                  <c:v>Lithuania</c:v>
                </c:pt>
                <c:pt idx="15">
                  <c:v>Czech Republic</c:v>
                </c:pt>
                <c:pt idx="16">
                  <c:v>Spain</c:v>
                </c:pt>
                <c:pt idx="17">
                  <c:v>Romania</c:v>
                </c:pt>
                <c:pt idx="18">
                  <c:v>Austria</c:v>
                </c:pt>
                <c:pt idx="19">
                  <c:v>Poland</c:v>
                </c:pt>
                <c:pt idx="20">
                  <c:v>United Kingdom</c:v>
                </c:pt>
                <c:pt idx="21">
                  <c:v>Bulgaria</c:v>
                </c:pt>
                <c:pt idx="22">
                  <c:v>Slovakia</c:v>
                </c:pt>
                <c:pt idx="23">
                  <c:v>Iceland</c:v>
                </c:pt>
                <c:pt idx="24">
                  <c:v>France</c:v>
                </c:pt>
                <c:pt idx="25">
                  <c:v>Hungary</c:v>
                </c:pt>
                <c:pt idx="26">
                  <c:v>Greece</c:v>
                </c:pt>
                <c:pt idx="27">
                  <c:v>Italy</c:v>
                </c:pt>
                <c:pt idx="28">
                  <c:v>Malta</c:v>
                </c:pt>
              </c:strCache>
            </c:strRef>
          </c:cat>
          <c:val>
            <c:numRef>
              <c:f>'Figure 9'!$C$5:$C$33</c:f>
              <c:numCache>
                <c:formatCode>\(0.0\)</c:formatCode>
                <c:ptCount val="29"/>
                <c:pt idx="0">
                  <c:v>69.831953239162203</c:v>
                </c:pt>
                <c:pt idx="1">
                  <c:v>92.792792792792795</c:v>
                </c:pt>
                <c:pt idx="2">
                  <c:v>86.227544910179645</c:v>
                </c:pt>
                <c:pt idx="3">
                  <c:v>86.04651162790698</c:v>
                </c:pt>
                <c:pt idx="4">
                  <c:v>83.720930232558146</c:v>
                </c:pt>
                <c:pt idx="5">
                  <c:v>83.686440677966104</c:v>
                </c:pt>
                <c:pt idx="6">
                  <c:v>83.582089552238799</c:v>
                </c:pt>
                <c:pt idx="7">
                  <c:v>83.333333333333343</c:v>
                </c:pt>
                <c:pt idx="8">
                  <c:v>82.820512820512832</c:v>
                </c:pt>
                <c:pt idx="9">
                  <c:v>81.868131868131869</c:v>
                </c:pt>
                <c:pt idx="10">
                  <c:v>81.641468682505405</c:v>
                </c:pt>
                <c:pt idx="11">
                  <c:v>80.05797101449275</c:v>
                </c:pt>
                <c:pt idx="12">
                  <c:v>78.707224334600753</c:v>
                </c:pt>
                <c:pt idx="13">
                  <c:v>77.278060226828316</c:v>
                </c:pt>
                <c:pt idx="14">
                  <c:v>77.1585557299843</c:v>
                </c:pt>
                <c:pt idx="15">
                  <c:v>74.579831932773118</c:v>
                </c:pt>
                <c:pt idx="16">
                  <c:v>73.144047929148215</c:v>
                </c:pt>
                <c:pt idx="17">
                  <c:v>71.837771548703572</c:v>
                </c:pt>
                <c:pt idx="18">
                  <c:v>70.287539936102235</c:v>
                </c:pt>
                <c:pt idx="19">
                  <c:v>69.490425186627718</c:v>
                </c:pt>
                <c:pt idx="20">
                  <c:v>69.065467266366824</c:v>
                </c:pt>
                <c:pt idx="21">
                  <c:v>65.783664459161145</c:v>
                </c:pt>
                <c:pt idx="22">
                  <c:v>57.916666666666671</c:v>
                </c:pt>
                <c:pt idx="23">
                  <c:v>57.142857142857139</c:v>
                </c:pt>
                <c:pt idx="24">
                  <c:v>49.314345991561183</c:v>
                </c:pt>
                <c:pt idx="25">
                  <c:v>44.927536231884055</c:v>
                </c:pt>
                <c:pt idx="26">
                  <c:v>39.175257731958766</c:v>
                </c:pt>
                <c:pt idx="27">
                  <c:v>36.038647342995169</c:v>
                </c:pt>
                <c:pt idx="28">
                  <c:v>34.482758620689658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6715648"/>
        <c:axId val="176717184"/>
      </c:barChart>
      <c:catAx>
        <c:axId val="176715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76717184"/>
        <c:crosses val="autoZero"/>
        <c:auto val="1"/>
        <c:lblAlgn val="ctr"/>
        <c:lblOffset val="100"/>
        <c:noMultiLvlLbl val="0"/>
      </c:catAx>
      <c:valAx>
        <c:axId val="1767171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GB" b="0" dirty="0"/>
                  <a:t>%</a:t>
                </a:r>
              </a:p>
              <a:p>
                <a:pPr>
                  <a:defRPr b="0"/>
                </a:pPr>
                <a:endParaRPr lang="en-GB" b="0" dirty="0"/>
              </a:p>
            </c:rich>
          </c:tx>
          <c:layout>
            <c:manualLayout>
              <c:xMode val="edge"/>
              <c:yMode val="edge"/>
              <c:x val="2.291990012076468E-2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6715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16'!$B$2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'Figure 16'!$A$3:$A$27</c:f>
              <c:strCache>
                <c:ptCount val="25"/>
                <c:pt idx="0">
                  <c:v>EU/EEA</c:v>
                </c:pt>
                <c:pt idx="1">
                  <c:v>Austria</c:v>
                </c:pt>
                <c:pt idx="2">
                  <c:v>Belgium</c:v>
                </c:pt>
                <c:pt idx="3">
                  <c:v>Bulgaria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Germany</c:v>
                </c:pt>
                <c:pt idx="10">
                  <c:v>Hungary</c:v>
                </c:pt>
                <c:pt idx="11">
                  <c:v>Ireland</c:v>
                </c:pt>
                <c:pt idx="12">
                  <c:v>Latvia</c:v>
                </c:pt>
                <c:pt idx="13">
                  <c:v>Lithuania</c:v>
                </c:pt>
                <c:pt idx="14">
                  <c:v>Malta</c:v>
                </c:pt>
                <c:pt idx="15">
                  <c:v>Netherlands</c:v>
                </c:pt>
                <c:pt idx="16">
                  <c:v>Norway</c:v>
                </c:pt>
                <c:pt idx="17">
                  <c:v>Poland</c:v>
                </c:pt>
                <c:pt idx="18">
                  <c:v>Portugal</c:v>
                </c:pt>
                <c:pt idx="19">
                  <c:v>Romania</c:v>
                </c:pt>
                <c:pt idx="20">
                  <c:v>Slovakia</c:v>
                </c:pt>
                <c:pt idx="21">
                  <c:v>Slovenia</c:v>
                </c:pt>
                <c:pt idx="22">
                  <c:v>Spain</c:v>
                </c:pt>
                <c:pt idx="23">
                  <c:v>Sweden</c:v>
                </c:pt>
                <c:pt idx="24">
                  <c:v>United Kingdom</c:v>
                </c:pt>
              </c:strCache>
            </c:strRef>
          </c:cat>
          <c:val>
            <c:numRef>
              <c:f>'Figure 16'!$B$3:$B$27</c:f>
              <c:numCache>
                <c:formatCode>\(0.0\)</c:formatCode>
                <c:ptCount val="25"/>
                <c:pt idx="0" formatCode="0.0">
                  <c:v>76.529774127310105</c:v>
                </c:pt>
                <c:pt idx="1">
                  <c:v>71.040723981900456</c:v>
                </c:pt>
                <c:pt idx="2">
                  <c:v>77.283950617283949</c:v>
                </c:pt>
                <c:pt idx="3">
                  <c:v>86.400937866354042</c:v>
                </c:pt>
                <c:pt idx="4">
                  <c:v>63.636363636363633</c:v>
                </c:pt>
                <c:pt idx="5">
                  <c:v>68.700265251989393</c:v>
                </c:pt>
                <c:pt idx="6">
                  <c:v>60.730593607305941</c:v>
                </c:pt>
                <c:pt idx="7">
                  <c:v>59.405940594059402</c:v>
                </c:pt>
                <c:pt idx="8">
                  <c:v>67.403314917127076</c:v>
                </c:pt>
                <c:pt idx="9">
                  <c:v>74.098360655737707</c:v>
                </c:pt>
                <c:pt idx="10">
                  <c:v>73.015873015873012</c:v>
                </c:pt>
                <c:pt idx="11">
                  <c:v>64.052287581699346</c:v>
                </c:pt>
                <c:pt idx="12">
                  <c:v>73.166368515205733</c:v>
                </c:pt>
                <c:pt idx="13">
                  <c:v>72.8</c:v>
                </c:pt>
                <c:pt idx="14">
                  <c:v>58.333333333333336</c:v>
                </c:pt>
                <c:pt idx="15">
                  <c:v>81.464530892448522</c:v>
                </c:pt>
                <c:pt idx="16">
                  <c:v>84.285714285714292</c:v>
                </c:pt>
                <c:pt idx="17">
                  <c:v>60.480953394339224</c:v>
                </c:pt>
                <c:pt idx="18">
                  <c:v>80.461427541456374</c:v>
                </c:pt>
                <c:pt idx="19">
                  <c:v>85.659655831739968</c:v>
                </c:pt>
                <c:pt idx="20">
                  <c:v>91.304347826086953</c:v>
                </c:pt>
                <c:pt idx="21">
                  <c:v>80.794701986754973</c:v>
                </c:pt>
                <c:pt idx="22">
                  <c:v>73.283358320839582</c:v>
                </c:pt>
                <c:pt idx="23">
                  <c:v>82.995951417004051</c:v>
                </c:pt>
                <c:pt idx="24">
                  <c:v>80.284552845528452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7657984"/>
        <c:axId val="207663872"/>
      </c:barChart>
      <c:catAx>
        <c:axId val="207657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7663872"/>
        <c:crosses val="autoZero"/>
        <c:auto val="1"/>
        <c:lblAlgn val="ctr"/>
        <c:lblOffset val="100"/>
        <c:noMultiLvlLbl val="0"/>
      </c:catAx>
      <c:valAx>
        <c:axId val="2076638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0" i="0" baseline="0" dirty="0" smtClean="0">
                    <a:effectLst/>
                  </a:rPr>
                  <a:t>Treatment success (%)</a:t>
                </a:r>
                <a:endParaRPr lang="en-GB" sz="11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7.5449369314563274E-3"/>
              <c:y val="0.1464924962902472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7657984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62987780548373"/>
          <c:y val="4.1719963732503869E-2"/>
          <c:w val="0.84670451916746581"/>
          <c:h val="0.670658881873845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'Figure 22'!$A$4:$A$22</c:f>
              <c:strCache>
                <c:ptCount val="19"/>
                <c:pt idx="0">
                  <c:v>EU/EEA</c:v>
                </c:pt>
                <c:pt idx="1">
                  <c:v>Austria</c:v>
                </c:pt>
                <c:pt idx="2">
                  <c:v>Belgium</c:v>
                </c:pt>
                <c:pt idx="3">
                  <c:v>Bulgaria</c:v>
                </c:pt>
                <c:pt idx="4">
                  <c:v>Czech Republic</c:v>
                </c:pt>
                <c:pt idx="5">
                  <c:v>Denmark</c:v>
                </c:pt>
                <c:pt idx="6">
                  <c:v>Estonia</c:v>
                </c:pt>
                <c:pt idx="7">
                  <c:v>Germany</c:v>
                </c:pt>
                <c:pt idx="8">
                  <c:v>Hungary</c:v>
                </c:pt>
                <c:pt idx="9">
                  <c:v>Ireland</c:v>
                </c:pt>
                <c:pt idx="10">
                  <c:v>Latvia</c:v>
                </c:pt>
                <c:pt idx="11">
                  <c:v>Lithuania</c:v>
                </c:pt>
                <c:pt idx="12">
                  <c:v>Netherlands</c:v>
                </c:pt>
                <c:pt idx="13">
                  <c:v>Norway</c:v>
                </c:pt>
                <c:pt idx="14">
                  <c:v>Poland</c:v>
                </c:pt>
                <c:pt idx="15">
                  <c:v>Portugal</c:v>
                </c:pt>
                <c:pt idx="16">
                  <c:v>Romania</c:v>
                </c:pt>
                <c:pt idx="17">
                  <c:v>Sweden</c:v>
                </c:pt>
                <c:pt idx="18">
                  <c:v>United Kingdom</c:v>
                </c:pt>
              </c:strCache>
            </c:strRef>
          </c:cat>
          <c:val>
            <c:numRef>
              <c:f>'Figure 22'!$D$4:$D$22</c:f>
              <c:numCache>
                <c:formatCode>\(0.0\)</c:formatCode>
                <c:ptCount val="19"/>
                <c:pt idx="0">
                  <c:v>47.250509164969451</c:v>
                </c:pt>
                <c:pt idx="1">
                  <c:v>40</c:v>
                </c:pt>
                <c:pt idx="2">
                  <c:v>57.142857142857139</c:v>
                </c:pt>
                <c:pt idx="3">
                  <c:v>26.666666666666668</c:v>
                </c:pt>
                <c:pt idx="4">
                  <c:v>42.857142857142854</c:v>
                </c:pt>
                <c:pt idx="5">
                  <c:v>0</c:v>
                </c:pt>
                <c:pt idx="6">
                  <c:v>62.857142857142854</c:v>
                </c:pt>
                <c:pt idx="7">
                  <c:v>75</c:v>
                </c:pt>
                <c:pt idx="8">
                  <c:v>40</c:v>
                </c:pt>
                <c:pt idx="9">
                  <c:v>100</c:v>
                </c:pt>
                <c:pt idx="10">
                  <c:v>70.3125</c:v>
                </c:pt>
                <c:pt idx="11">
                  <c:v>37.190082644628099</c:v>
                </c:pt>
                <c:pt idx="12">
                  <c:v>62.5</c:v>
                </c:pt>
                <c:pt idx="13">
                  <c:v>50</c:v>
                </c:pt>
                <c:pt idx="14">
                  <c:v>36.363636363636367</c:v>
                </c:pt>
                <c:pt idx="15">
                  <c:v>31.578947368421051</c:v>
                </c:pt>
                <c:pt idx="16">
                  <c:v>29.310344827586203</c:v>
                </c:pt>
                <c:pt idx="17">
                  <c:v>100</c:v>
                </c:pt>
                <c:pt idx="18">
                  <c:v>68.965517241379317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209797120"/>
        <c:axId val="209798656"/>
      </c:barChart>
      <c:catAx>
        <c:axId val="209797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09798656"/>
        <c:crosses val="autoZero"/>
        <c:auto val="1"/>
        <c:lblAlgn val="ctr"/>
        <c:lblOffset val="100"/>
        <c:noMultiLvlLbl val="0"/>
      </c:catAx>
      <c:valAx>
        <c:axId val="209798656"/>
        <c:scaling>
          <c:orientation val="minMax"/>
          <c:max val="100"/>
        </c:scaling>
        <c:delete val="0"/>
        <c:axPos val="l"/>
        <c:numFmt formatCode="#,##0" sourceLinked="0"/>
        <c:majorTickMark val="out"/>
        <c:minorTickMark val="none"/>
        <c:tickLblPos val="nextTo"/>
        <c:crossAx val="209797120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0.04701</cdr:x>
      <cdr:y>0.21704</cdr:y>
    </cdr:from>
    <cdr:to>
      <cdr:x>0.92528</cdr:x>
      <cdr:y>0.22024</cdr:y>
    </cdr:to>
    <cdr:cxnSp macro="">
      <cdr:nvCxnSpPr>
        <cdr:cNvPr id="4" name="Straight Connector 3"/>
        <cdr:cNvCxnSpPr/>
      </cdr:nvCxnSpPr>
      <cdr:spPr bwMode="auto">
        <a:xfrm xmlns:a="http://schemas.openxmlformats.org/drawingml/2006/main" flipV="1">
          <a:off x="425823" y="826988"/>
          <a:ext cx="7956220" cy="1219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FFC000"/>
          </a:solidFill>
          <a:prstDash val="sysDash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0.00137</cdr:x>
      <cdr:y>0.01028</cdr:y>
    </cdr:from>
    <cdr:to>
      <cdr:x>0.03503</cdr:x>
      <cdr:y>0.90476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076" y="31898"/>
          <a:ext cx="296692" cy="2775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dirty="0"/>
            <a:t>Treatment success </a:t>
          </a:r>
          <a:r>
            <a:rPr lang="en-GB" sz="1100" dirty="0" smtClean="0"/>
            <a:t>(%)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0.10638</cdr:x>
      <cdr:y>0.24077</cdr:y>
    </cdr:from>
    <cdr:to>
      <cdr:x>0.94365</cdr:x>
      <cdr:y>0.2447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 flipV="1">
          <a:off x="937682" y="746972"/>
          <a:ext cx="7380000" cy="1219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FFC000"/>
          </a:solidFill>
          <a:prstDash val="sysDash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67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6275" y="571500"/>
            <a:ext cx="3381375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6215" y="3455714"/>
            <a:ext cx="5448300" cy="574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742483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769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342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394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89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515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4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AA621-6E75-4722-9A21-D22FD85503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50EA1-99FB-48C4-84F7-3410000C65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87CB-E11B-4A3C-A436-1F7103AB2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404C-CFD7-4355-8320-1479A67371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95EF-20A4-45CE-880E-4C72CBE7E9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3186-361E-421E-9EDA-59A0649887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66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20023-451F-47FA-B4C7-850B50B2AE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294C-9E2E-499E-A0C3-4A62AB02A4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BB3C-08C3-46B1-B4C1-0A2D8B8199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58678-8918-4C57-8B27-35F17E3C38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D596-E07E-488A-A827-87A7BF2E22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9212A-0374-43C8-8E52-443BD9804C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88E7-F6BB-412A-89C2-E1956E424C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79E8D-9884-4047-B4AE-E383FADD54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7EF1-8873-45DD-A09C-4BEC164401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080F2-4D08-47D1-AFDA-D64CD83340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AC998-0FA1-4A79-B663-3B0A508BA1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0B27-31CE-4556-9CB1-E7FC484C1C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1B294-5C9F-47D1-9C46-1541B7B6D8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09A27-53A9-4DB1-8C2A-262A731877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654B8-0FC3-4D0A-8E66-7A66442187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3186-361E-421E-9EDA-59A0649887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3186-361E-421E-9EDA-59A0649887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66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20129-7646-4F8D-9F19-64DDBFB21E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601D-1BE4-4CB6-88AA-36E718AE74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2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02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6C5177-E516-4F3E-AC48-317D9932C8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4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resentation_Template_Section_new"/>
          <p:cNvPicPr>
            <a:picLocks noChangeAspect="1" noChangeArrowheads="1"/>
          </p:cNvPicPr>
          <p:nvPr/>
        </p:nvPicPr>
        <p:blipFill>
          <a:blip r:embed="rId6" cstate="print"/>
          <a:srcRect t="46065"/>
          <a:stretch>
            <a:fillRect/>
          </a:stretch>
        </p:blipFill>
        <p:spPr bwMode="auto">
          <a:xfrm>
            <a:off x="0" y="3170238"/>
            <a:ext cx="91440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4318000"/>
            <a:ext cx="8456613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598863"/>
            <a:ext cx="8456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345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D3EEB2D-B48E-4BCF-8E9D-6F0861B602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3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3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resentation_Template_Innerpage_new"/>
          <p:cNvPicPr>
            <a:picLocks noChangeAspect="1" noChangeArrowheads="1"/>
          </p:cNvPicPr>
          <p:nvPr/>
        </p:nvPicPr>
        <p:blipFill>
          <a:blip r:embed="rId7" cstate="print"/>
          <a:srcRect t="92126"/>
          <a:stretch>
            <a:fillRect/>
          </a:stretch>
        </p:blipFill>
        <p:spPr bwMode="auto">
          <a:xfrm>
            <a:off x="0" y="6326188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427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1FD131-19F7-4D8E-A436-87BF9180A5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22" r:id="rId2"/>
    <p:sldLayoutId id="2147483723" r:id="rId3"/>
    <p:sldLayoutId id="2147483726" r:id="rId4"/>
    <p:sldLayoutId id="214748372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sentation_Template_Innerpage_new"/>
          <p:cNvPicPr>
            <a:picLocks noChangeAspect="1" noChangeArrowheads="1"/>
          </p:cNvPicPr>
          <p:nvPr/>
        </p:nvPicPr>
        <p:blipFill>
          <a:blip r:embed="rId9" cstate="print"/>
          <a:srcRect t="92126"/>
          <a:stretch>
            <a:fillRect/>
          </a:stretch>
        </p:blipFill>
        <p:spPr bwMode="auto">
          <a:xfrm>
            <a:off x="0" y="6326188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396288" y="149225"/>
            <a:ext cx="6191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3388" y="6507163"/>
            <a:ext cx="9144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2F162A-AEAF-4052-9125-99645D63F1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4101" name="Picture 5" descr="Presentation_Template_Innerpage_new"/>
          <p:cNvPicPr>
            <a:picLocks noChangeAspect="1" noChangeArrowheads="1"/>
          </p:cNvPicPr>
          <p:nvPr/>
        </p:nvPicPr>
        <p:blipFill>
          <a:blip r:embed="rId9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eaLnBrk="0" hangingPunct="0">
              <a:lnSpc>
                <a:spcPct val="100000"/>
              </a:lnSpc>
              <a:defRPr/>
            </a:pPr>
            <a:fld id="{E7C5253D-70C6-4136-9BD3-673C86F08BDF}" type="slidenum">
              <a:rPr lang="en-GB" sz="1200">
                <a:solidFill>
                  <a:schemeClr val="bg1"/>
                </a:solidFill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 smtClean="0"/>
              <a:t>World Tuberculosis Day 2014</a:t>
            </a:r>
            <a:endParaRPr lang="en-GB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The TB situation in 2012</a:t>
            </a:r>
            <a:r>
              <a:rPr lang="en-GB" sz="2400" dirty="0" smtClean="0"/>
              <a:t>:</a:t>
            </a:r>
            <a:r>
              <a:rPr lang="en-US" sz="2400" dirty="0" smtClean="0"/>
              <a:t> Findings from the joint TB surveillance and monitoring report by </a:t>
            </a:r>
            <a:br>
              <a:rPr lang="en-US" sz="2400" dirty="0" smtClean="0"/>
            </a:br>
            <a:r>
              <a:rPr lang="en-US" sz="2400" dirty="0" smtClean="0"/>
              <a:t>ECDC </a:t>
            </a:r>
            <a:r>
              <a:rPr lang="en-US" sz="2400" dirty="0"/>
              <a:t>and </a:t>
            </a:r>
            <a:r>
              <a:rPr lang="en-US" sz="2400" dirty="0" smtClean="0"/>
              <a:t>the WHO Regional Office for Europe </a:t>
            </a:r>
          </a:p>
          <a:p>
            <a:endParaRPr lang="en-GB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850" y="5652000"/>
            <a:ext cx="8456613" cy="9985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ECDC TB Team</a:t>
            </a: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European Centre for Disease Prevention and Control</a:t>
            </a: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Stockholm, </a:t>
            </a:r>
            <a:r>
              <a:rPr lang="en-GB" sz="2000" dirty="0" smtClean="0">
                <a:solidFill>
                  <a:schemeClr val="bg1"/>
                </a:solidFill>
              </a:rPr>
              <a:t>24 March 2014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Indicator 3: Percentage </a:t>
            </a:r>
            <a:r>
              <a:rPr lang="en-GB" dirty="0"/>
              <a:t>of national </a:t>
            </a:r>
            <a:r>
              <a:rPr lang="en-GB" dirty="0" smtClean="0"/>
              <a:t>TB reference </a:t>
            </a:r>
            <a:r>
              <a:rPr lang="en-GB" dirty="0"/>
              <a:t>laboratories achieving </a:t>
            </a:r>
            <a:r>
              <a:rPr lang="en-GB" dirty="0" smtClean="0"/>
              <a:t>adequate performance </a:t>
            </a:r>
            <a:r>
              <a:rPr lang="en-GB" dirty="0"/>
              <a:t>in the external quality </a:t>
            </a:r>
            <a:r>
              <a:rPr lang="en-GB" dirty="0" smtClean="0"/>
              <a:t>assessment (EQA) scheme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632" y="6422184"/>
            <a:ext cx="8817430" cy="413871"/>
          </a:xfrm>
          <a:prstGeom prst="rect">
            <a:avLst/>
          </a:prstGeom>
          <a:noFill/>
        </p:spPr>
        <p:txBody>
          <a:bodyPr wrap="square" lIns="324000" tIns="72000" rIns="0" bIns="0" rtlCol="0">
            <a:noAutofit/>
          </a:bodyPr>
          <a:lstStyle/>
          <a:p>
            <a:pPr marL="123825" indent="-123825"/>
            <a:r>
              <a:rPr lang="en-US" sz="1100" dirty="0" smtClean="0">
                <a:solidFill>
                  <a:schemeClr val="bg1"/>
                </a:solidFill>
              </a:rPr>
              <a:t>* </a:t>
            </a:r>
            <a:r>
              <a:rPr lang="en-GB" sz="1100" dirty="0">
                <a:solidFill>
                  <a:schemeClr val="bg1"/>
                </a:solidFill>
              </a:rPr>
              <a:t>Results for 2012 report obtained from European Reference Laboratory Network for Tuberculosis (ERLN-TB) for smear microscopy, culture, and drug susceptibility testing for </a:t>
            </a:r>
            <a:r>
              <a:rPr lang="en-GB" sz="1100" dirty="0" smtClean="0">
                <a:solidFill>
                  <a:schemeClr val="bg1"/>
                </a:solidFill>
              </a:rPr>
              <a:t>first- and second-line TB drugs. No country-specific data are available. 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854" y="2122260"/>
            <a:ext cx="53580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/>
              <a:t>Target:</a:t>
            </a:r>
            <a:r>
              <a:rPr lang="en-GB" sz="2000" dirty="0"/>
              <a:t> 100% </a:t>
            </a:r>
            <a:r>
              <a:rPr lang="en-GB" sz="2000" dirty="0" smtClean="0"/>
              <a:t>of national TB reference laboratories </a:t>
            </a:r>
            <a:r>
              <a:rPr lang="en-GB" sz="2000" dirty="0"/>
              <a:t>achieving </a:t>
            </a:r>
            <a:r>
              <a:rPr lang="en-GB" sz="2000" dirty="0" smtClean="0"/>
              <a:t>≥ 80</a:t>
            </a:r>
            <a:r>
              <a:rPr lang="en-GB" sz="2000" dirty="0"/>
              <a:t>% performance (smear, culture, </a:t>
            </a:r>
            <a:r>
              <a:rPr lang="en-GB" sz="2000" dirty="0" smtClean="0"/>
              <a:t>first- and second-line drug susceptibility testing).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 smtClean="0"/>
          </a:p>
          <a:p>
            <a:pPr>
              <a:lnSpc>
                <a:spcPct val="100000"/>
              </a:lnSpc>
            </a:pPr>
            <a:r>
              <a:rPr lang="en-GB" sz="2000" b="1" dirty="0" smtClean="0"/>
              <a:t>Status </a:t>
            </a:r>
            <a:r>
              <a:rPr lang="en-GB" sz="2000" b="1" dirty="0"/>
              <a:t>2012*: </a:t>
            </a:r>
            <a:r>
              <a:rPr lang="en-GB" sz="2000" dirty="0"/>
              <a:t>Nineteen laboratories participated in the EQA for all four diagnostic </a:t>
            </a:r>
            <a:r>
              <a:rPr lang="en-GB" sz="2000" dirty="0" smtClean="0"/>
              <a:t>methods and 18 (95%) </a:t>
            </a:r>
            <a:r>
              <a:rPr lang="en-GB" sz="2000" dirty="0"/>
              <a:t>laboratories achieved a performance of ≥ 80% for all four </a:t>
            </a:r>
            <a:r>
              <a:rPr lang="en-GB" sz="2000" dirty="0" smtClean="0"/>
              <a:t>methods.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453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7693609" cy="822325"/>
          </a:xfrm>
        </p:spPr>
        <p:txBody>
          <a:bodyPr/>
          <a:lstStyle/>
          <a:p>
            <a:r>
              <a:rPr lang="en-GB" dirty="0" smtClean="0"/>
              <a:t>Indicator 4: Availability of a strategy for introducing and implementing new tools for TB control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grpSp>
        <p:nvGrpSpPr>
          <p:cNvPr id="5" name="Content Placeholder 4"/>
          <p:cNvGrpSpPr>
            <a:grpSpLocks noGrp="1"/>
          </p:cNvGrpSpPr>
          <p:nvPr/>
        </p:nvGrpSpPr>
        <p:grpSpPr bwMode="auto">
          <a:xfrm>
            <a:off x="3698791" y="1024290"/>
            <a:ext cx="5441609" cy="5240029"/>
            <a:chOff x="2042" y="632"/>
            <a:chExt cx="3712" cy="3314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042" y="632"/>
              <a:ext cx="3712" cy="3314"/>
              <a:chOff x="2042" y="632"/>
              <a:chExt cx="3712" cy="3314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69" name="Freeform 68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69AE2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70" name="Freeform 69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69AE2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2042" y="1240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66" name="Freeform 65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67" name="Freeform 66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68" name="Freeform 67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65" name="Freeform 64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2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3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41" name="Group 40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rgbClr val="B3B3B3"/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D2DB69"/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324000" y="1440000"/>
            <a:ext cx="5309374" cy="137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ct val="25000"/>
              </a:spcAft>
              <a:buFont typeface="Wingdings" pitchFamily="2" charset="2"/>
            </a:pPr>
            <a:r>
              <a:rPr lang="en-GB" sz="1600" b="1" dirty="0">
                <a:latin typeface="+mn-lt"/>
              </a:rPr>
              <a:t>Target: </a:t>
            </a:r>
            <a:r>
              <a:rPr lang="en-GB" sz="1600" dirty="0">
                <a:latin typeface="+mn-lt"/>
              </a:rPr>
              <a:t>All Member States (100%) have a strategy within the national TB programme supporting the introduction and implementation of new tools for </a:t>
            </a:r>
            <a:r>
              <a:rPr lang="en-GB" sz="1600" dirty="0" smtClean="0">
                <a:latin typeface="+mn-lt"/>
              </a:rPr>
              <a:t/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TB control.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</a:pPr>
            <a:r>
              <a:rPr lang="en-US" sz="1600" b="1" dirty="0" smtClean="0">
                <a:latin typeface="+mn-lt"/>
              </a:rPr>
              <a:t>Status </a:t>
            </a:r>
            <a:r>
              <a:rPr lang="en-US" sz="1600" b="1" dirty="0">
                <a:latin typeface="+mn-lt"/>
              </a:rPr>
              <a:t>2012: </a:t>
            </a:r>
            <a:r>
              <a:rPr lang="en-GB" sz="1600" dirty="0"/>
              <a:t>S</a:t>
            </a:r>
            <a:r>
              <a:rPr lang="en-GB" sz="1600" dirty="0" smtClean="0"/>
              <a:t>even countries have a </a:t>
            </a:r>
            <a:r>
              <a:rPr lang="en-GB" sz="1600" dirty="0"/>
              <a:t>strategy in </a:t>
            </a:r>
            <a:r>
              <a:rPr lang="en-GB" sz="1600" dirty="0" smtClean="0"/>
              <a:t>place.</a:t>
            </a:r>
            <a:endParaRPr lang="en-GB" sz="1600" b="1" dirty="0">
              <a:latin typeface="+mn-lt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24000" y="3240000"/>
            <a:ext cx="4116703" cy="4966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69AE23"/>
                </a:solidFill>
                <a:latin typeface="Tahoma"/>
              </a:rPr>
              <a:t>Figure 6: </a:t>
            </a:r>
            <a:r>
              <a:rPr lang="en-GB" sz="1600" b="1" dirty="0"/>
              <a:t>Availability of a strategy </a:t>
            </a:r>
            <a:r>
              <a:rPr lang="en-GB" sz="1600" b="1" dirty="0" smtClean="0"/>
              <a:t>for </a:t>
            </a:r>
            <a:r>
              <a:rPr lang="en-GB" sz="1600" b="1" dirty="0"/>
              <a:t>introducing </a:t>
            </a:r>
            <a:r>
              <a:rPr lang="en-GB" sz="1600" b="1" dirty="0" smtClean="0"/>
              <a:t>and </a:t>
            </a:r>
            <a:r>
              <a:rPr lang="en-GB" sz="1600" b="1" dirty="0"/>
              <a:t>implementing </a:t>
            </a:r>
            <a:r>
              <a:rPr lang="en-GB" sz="1600" b="1" dirty="0" smtClean="0"/>
              <a:t>new </a:t>
            </a:r>
            <a:r>
              <a:rPr lang="en-GB" sz="1600" b="1" dirty="0"/>
              <a:t>tools for TB control</a:t>
            </a:r>
            <a:r>
              <a:rPr lang="en-GB" sz="1600" b="1" dirty="0" smtClean="0"/>
              <a:t>, by country, EU/EEA</a:t>
            </a:r>
            <a:r>
              <a:rPr lang="en-GB" sz="1600" b="1" dirty="0"/>
              <a:t>, </a:t>
            </a:r>
            <a:r>
              <a:rPr lang="en-US" sz="1600" b="1" dirty="0"/>
              <a:t>2012</a:t>
            </a:r>
            <a:endParaRPr lang="en-GB" sz="1600" b="1" dirty="0"/>
          </a:p>
          <a:p>
            <a:endParaRPr lang="en-GB" sz="1800" dirty="0"/>
          </a:p>
        </p:txBody>
      </p:sp>
      <p:sp>
        <p:nvSpPr>
          <p:cNvPr id="73" name="Rectangle 72"/>
          <p:cNvSpPr/>
          <p:nvPr/>
        </p:nvSpPr>
        <p:spPr bwMode="auto">
          <a:xfrm>
            <a:off x="-4112" y="5775399"/>
            <a:ext cx="2872847" cy="5232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Information not available or country not reporting</a:t>
            </a:r>
            <a:endParaRPr kumimoji="0" lang="en-GB" sz="1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-4112" y="5165738"/>
            <a:ext cx="2881424" cy="525354"/>
          </a:xfrm>
          <a:prstGeom prst="rect">
            <a:avLst/>
          </a:prstGeom>
          <a:solidFill>
            <a:srgbClr val="D2DB6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400" dirty="0"/>
              <a:t>Strategy for new tools for TB control </a:t>
            </a:r>
            <a:r>
              <a:rPr lang="en-GB" sz="1400" dirty="0" smtClean="0"/>
              <a:t>not available  </a:t>
            </a:r>
            <a:endParaRPr lang="en-GB" sz="14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-4112" y="4572734"/>
            <a:ext cx="2879743" cy="529306"/>
          </a:xfrm>
          <a:prstGeom prst="rect">
            <a:avLst/>
          </a:prstGeom>
          <a:solidFill>
            <a:srgbClr val="69AE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Strategy for new tools for TB control available  </a:t>
            </a:r>
          </a:p>
        </p:txBody>
      </p:sp>
    </p:spTree>
    <p:extLst>
      <p:ext uri="{BB962C8B-B14F-4D97-AF65-F5344CB8AC3E}">
        <p14:creationId xmlns:p14="http://schemas.microsoft.com/office/powerpoint/2010/main" val="40583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42875"/>
            <a:ext cx="7775121" cy="822325"/>
          </a:xfrm>
        </p:spPr>
        <p:txBody>
          <a:bodyPr/>
          <a:lstStyle/>
          <a:p>
            <a:r>
              <a:rPr lang="en-GB" dirty="0" smtClean="0"/>
              <a:t>Indicator 5: Percentage of new pulmonary TB cases confirmed by culture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4001" y="1080000"/>
            <a:ext cx="6164582" cy="65376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1600" b="1" dirty="0" smtClean="0"/>
              <a:t>Target: </a:t>
            </a:r>
            <a:r>
              <a:rPr lang="en-US" sz="1600" dirty="0" smtClean="0"/>
              <a:t>80% of new pulmonary TB cases are culture confirmed.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1600" b="1" dirty="0" smtClean="0"/>
              <a:t>Status 2012: </a:t>
            </a:r>
            <a:r>
              <a:rPr lang="en-US" sz="1600" dirty="0" smtClean="0"/>
              <a:t>69.8% of new pulmonary TB cases were culture confirmed, 11 countries met the target.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7999" y="2160000"/>
            <a:ext cx="8401989" cy="4966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 dirty="0" smtClean="0">
                <a:solidFill>
                  <a:srgbClr val="69AE23"/>
                </a:solidFill>
                <a:latin typeface="Tahoma"/>
              </a:rPr>
              <a:t>Figure 7: </a:t>
            </a:r>
            <a:r>
              <a:rPr lang="en-US" sz="1600" b="1" dirty="0" smtClean="0">
                <a:solidFill>
                  <a:srgbClr val="000000"/>
                </a:solidFill>
                <a:latin typeface="Tahoma"/>
              </a:rPr>
              <a:t>Percentage of </a:t>
            </a:r>
            <a:r>
              <a:rPr lang="en-US" sz="1600" b="1" dirty="0">
                <a:solidFill>
                  <a:srgbClr val="000000"/>
                </a:solidFill>
                <a:latin typeface="Tahoma"/>
              </a:rPr>
              <a:t>new pulmonary TB cases confirmed </a:t>
            </a:r>
            <a:r>
              <a:rPr lang="en-US" sz="1600" b="1" dirty="0" smtClean="0">
                <a:solidFill>
                  <a:srgbClr val="000000"/>
                </a:solidFill>
                <a:latin typeface="Tahoma"/>
              </a:rPr>
              <a:t>by culture by country, EU/EEA, 2012</a:t>
            </a:r>
          </a:p>
          <a:p>
            <a:endParaRPr lang="en-GB" sz="18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078358"/>
              </p:ext>
            </p:extLst>
          </p:nvPr>
        </p:nvGraphicFramePr>
        <p:xfrm>
          <a:off x="180158" y="2526782"/>
          <a:ext cx="9058940" cy="3810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3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3850" y="142875"/>
            <a:ext cx="7982424" cy="822325"/>
          </a:xfrm>
        </p:spPr>
        <p:txBody>
          <a:bodyPr/>
          <a:lstStyle/>
          <a:p>
            <a:r>
              <a:rPr lang="en-US" dirty="0" smtClean="0"/>
              <a:t>Indicator 5: Percentage of new pulmonary TB </a:t>
            </a:r>
            <a:r>
              <a:rPr lang="en-GB" dirty="0">
                <a:cs typeface="Tahoma" pitchFamily="34" charset="0"/>
              </a:rPr>
              <a:t>cases </a:t>
            </a:r>
            <a:r>
              <a:rPr lang="en-GB" dirty="0" smtClean="0">
                <a:cs typeface="Tahoma" pitchFamily="34" charset="0"/>
              </a:rPr>
              <a:t>tested by DST for first-line drugs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324000" y="2520000"/>
            <a:ext cx="3457392" cy="96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8: </a:t>
            </a:r>
            <a:r>
              <a:rPr lang="en-GB" sz="1600" b="1" kern="0" dirty="0" smtClean="0">
                <a:cs typeface="Tahoma" pitchFamily="34" charset="0"/>
              </a:rPr>
              <a:t>Percentage of new pulmonary TB cases tested for susceptibility to first line drugs, by country, EU/EEA, 2012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0" name="Rectangular Callout 79"/>
          <p:cNvSpPr/>
          <p:nvPr/>
        </p:nvSpPr>
        <p:spPr bwMode="auto">
          <a:xfrm>
            <a:off x="0" y="4239812"/>
            <a:ext cx="1669311" cy="414000"/>
          </a:xfrm>
          <a:prstGeom prst="wedgeRectCallout">
            <a:avLst>
              <a:gd name="adj1" fmla="val -24568"/>
              <a:gd name="adj2" fmla="val 14809"/>
            </a:avLst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50 to 84.9%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1" name="Rectangular Callout 80"/>
          <p:cNvSpPr/>
          <p:nvPr/>
        </p:nvSpPr>
        <p:spPr bwMode="auto">
          <a:xfrm>
            <a:off x="0" y="5237314"/>
            <a:ext cx="1669311" cy="414000"/>
          </a:xfrm>
          <a:prstGeom prst="wedgeRectCallout">
            <a:avLst>
              <a:gd name="adj1" fmla="val -32601"/>
              <a:gd name="adj2" fmla="val 31745"/>
            </a:avLst>
          </a:prstGeom>
          <a:solidFill>
            <a:srgbClr val="69AE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100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</a:rPr>
              <a:t>%</a:t>
            </a:r>
          </a:p>
        </p:txBody>
      </p:sp>
      <p:sp>
        <p:nvSpPr>
          <p:cNvPr id="87" name="Rectangular Callout 86"/>
          <p:cNvSpPr/>
          <p:nvPr/>
        </p:nvSpPr>
        <p:spPr bwMode="auto">
          <a:xfrm>
            <a:off x="0" y="3741061"/>
            <a:ext cx="1669311" cy="414000"/>
          </a:xfrm>
          <a:prstGeom prst="wedgeRectCallout">
            <a:avLst>
              <a:gd name="adj1" fmla="val 15349"/>
              <a:gd name="adj2" fmla="val 2231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bg1"/>
                </a:solidFill>
              </a:rPr>
              <a:t>&lt; 50%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6" name="Rectangular Callout 115"/>
          <p:cNvSpPr/>
          <p:nvPr/>
        </p:nvSpPr>
        <p:spPr bwMode="auto">
          <a:xfrm>
            <a:off x="0" y="4738563"/>
            <a:ext cx="1669311" cy="414000"/>
          </a:xfrm>
          <a:prstGeom prst="wedgeRectCallout">
            <a:avLst>
              <a:gd name="adj1" fmla="val -38356"/>
              <a:gd name="adj2" fmla="val 21136"/>
            </a:avLst>
          </a:prstGeom>
          <a:solidFill>
            <a:srgbClr val="D2DB6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85 to 99.9%</a:t>
            </a:r>
          </a:p>
        </p:txBody>
      </p:sp>
      <p:sp>
        <p:nvSpPr>
          <p:cNvPr id="153" name="Rectangular Callout 152"/>
          <p:cNvSpPr/>
          <p:nvPr/>
        </p:nvSpPr>
        <p:spPr bwMode="auto">
          <a:xfrm>
            <a:off x="1" y="5736065"/>
            <a:ext cx="1669310" cy="561600"/>
          </a:xfrm>
          <a:prstGeom prst="wedgeRectCallout">
            <a:avLst>
              <a:gd name="adj1" fmla="val -45365"/>
              <a:gd name="adj2" fmla="val -27175"/>
            </a:avLst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Not included or not reporting</a:t>
            </a:r>
          </a:p>
        </p:txBody>
      </p:sp>
      <p:grpSp>
        <p:nvGrpSpPr>
          <p:cNvPr id="155" name="Content Placeholder 4"/>
          <p:cNvGrpSpPr>
            <a:grpSpLocks noGrp="1"/>
          </p:cNvGrpSpPr>
          <p:nvPr/>
        </p:nvGrpSpPr>
        <p:grpSpPr bwMode="auto">
          <a:xfrm>
            <a:off x="3698791" y="1024290"/>
            <a:ext cx="5441609" cy="5240029"/>
            <a:chOff x="2042" y="632"/>
            <a:chExt cx="3712" cy="3314"/>
          </a:xfrm>
        </p:grpSpPr>
        <p:grpSp>
          <p:nvGrpSpPr>
            <p:cNvPr id="156" name="Group 155"/>
            <p:cNvGrpSpPr>
              <a:grpSpLocks/>
            </p:cNvGrpSpPr>
            <p:nvPr/>
          </p:nvGrpSpPr>
          <p:grpSpPr bwMode="auto">
            <a:xfrm>
              <a:off x="2042" y="632"/>
              <a:ext cx="3712" cy="3314"/>
              <a:chOff x="2042" y="632"/>
              <a:chExt cx="3712" cy="3314"/>
            </a:xfrm>
          </p:grpSpPr>
          <p:sp>
            <p:nvSpPr>
              <p:cNvPr id="158" name="Freeform 157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219" name="Freeform 218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20" name="Freeform 219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2042" y="1240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65" name="Group 164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216" name="Freeform 215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3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7" name="Freeform 216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3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8" name="Freeform 217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chemeClr val="accent3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7" name="Freeform 166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71" name="Group 170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213" name="Freeform 212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4" name="Freeform 213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5" name="Freeform 214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8" name="Freeform 177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9" name="Freeform 178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0" name="Freeform 179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1" name="Freeform 180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2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3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7" name="Freeform 186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8" name="Freeform 187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91" name="Group 190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211" name="Freeform 210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accent3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2" name="Freeform 211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chemeClr val="accent3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10" name="Oval 209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rgbClr val="B3B3B3"/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D2DB69"/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24001" y="1080000"/>
            <a:ext cx="5940204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GB" sz="1600" b="1" dirty="0" smtClean="0"/>
              <a:t>Target:</a:t>
            </a:r>
            <a:r>
              <a:rPr lang="en-GB" sz="1600" dirty="0" smtClean="0"/>
              <a:t> 100% of TB cases </a:t>
            </a:r>
            <a:r>
              <a:rPr lang="en-GB" sz="1600" dirty="0"/>
              <a:t>tested </a:t>
            </a:r>
            <a:r>
              <a:rPr lang="en-GB" sz="1600" dirty="0" smtClean="0"/>
              <a:t>for susceptibility to </a:t>
            </a:r>
            <a:r>
              <a:rPr lang="en-GB" sz="1600" dirty="0"/>
              <a:t>first-line drugs (isoniazid and rifampicin) </a:t>
            </a:r>
            <a:r>
              <a:rPr lang="en-GB" sz="1600" dirty="0" smtClean="0"/>
              <a:t>among </a:t>
            </a:r>
            <a:r>
              <a:rPr lang="en-GB" sz="1600" dirty="0"/>
              <a:t>new pulmonary TB </a:t>
            </a:r>
            <a:r>
              <a:rPr lang="en-GB" sz="1600" dirty="0" smtClean="0"/>
              <a:t>cases.</a:t>
            </a:r>
            <a:endParaRPr lang="en-GB" sz="1600" dirty="0"/>
          </a:p>
          <a:p>
            <a:pPr eaLnBrk="0" hangingPunct="0">
              <a:lnSpc>
                <a:spcPct val="100000"/>
              </a:lnSpc>
            </a:pPr>
            <a:r>
              <a:rPr lang="en-US" sz="1600" b="1" dirty="0"/>
              <a:t>Status 2012: </a:t>
            </a:r>
            <a:r>
              <a:rPr lang="en-US" sz="1600" dirty="0" smtClean="0"/>
              <a:t>For 77.6</a:t>
            </a:r>
            <a:r>
              <a:rPr lang="en-US" sz="1600" dirty="0"/>
              <a:t>% </a:t>
            </a:r>
            <a:r>
              <a:rPr lang="en-US" sz="1600" dirty="0" smtClean="0"/>
              <a:t>of culture-confirmed TB cases, DST results for first </a:t>
            </a:r>
            <a:r>
              <a:rPr lang="en-US" sz="1600" dirty="0"/>
              <a:t>line </a:t>
            </a:r>
            <a:r>
              <a:rPr lang="en-US" sz="1600" dirty="0" smtClean="0"/>
              <a:t>drugs were reported; seven countries </a:t>
            </a:r>
            <a:r>
              <a:rPr lang="en-US" sz="1600" dirty="0"/>
              <a:t>met the </a:t>
            </a:r>
            <a:r>
              <a:rPr lang="en-US" sz="1600" dirty="0" smtClean="0"/>
              <a:t>100% target.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004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324000" y="1080000"/>
            <a:ext cx="5173040" cy="137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ct val="25000"/>
              </a:spcAft>
              <a:buFont typeface="Wingdings" pitchFamily="2" charset="2"/>
            </a:pPr>
            <a:r>
              <a:rPr lang="en-GB" sz="1600" b="1" dirty="0">
                <a:latin typeface="+mn-lt"/>
              </a:rPr>
              <a:t>Target: </a:t>
            </a:r>
            <a:r>
              <a:rPr lang="en-GB" sz="1600" dirty="0">
                <a:latin typeface="+mn-lt"/>
              </a:rPr>
              <a:t>All Member States (100%) </a:t>
            </a:r>
            <a:r>
              <a:rPr lang="en-GB" sz="1600" dirty="0" smtClean="0">
                <a:latin typeface="+mn-lt"/>
              </a:rPr>
              <a:t>report treatment outcome monitoring to ECDC.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</a:pPr>
            <a:r>
              <a:rPr lang="en-US" sz="1600" b="1" dirty="0" smtClean="0">
                <a:latin typeface="+mn-lt"/>
              </a:rPr>
              <a:t>Status </a:t>
            </a:r>
            <a:r>
              <a:rPr lang="en-US" sz="1600" b="1" dirty="0">
                <a:latin typeface="+mn-lt"/>
              </a:rPr>
              <a:t>2012: </a:t>
            </a:r>
            <a:r>
              <a:rPr lang="en-GB" sz="1600" dirty="0"/>
              <a:t>26 EU/EEA Member </a:t>
            </a:r>
            <a:endParaRPr lang="en-GB" sz="1600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</a:pPr>
            <a:r>
              <a:rPr lang="en-GB" sz="1600" dirty="0" smtClean="0"/>
              <a:t>States </a:t>
            </a:r>
            <a:r>
              <a:rPr lang="en-GB" sz="1600" dirty="0"/>
              <a:t>reported treatment outcome </a:t>
            </a:r>
            <a:endParaRPr lang="en-GB" sz="1600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</a:pPr>
            <a:r>
              <a:rPr lang="en-GB" sz="1600" dirty="0" smtClean="0"/>
              <a:t>for </a:t>
            </a:r>
            <a:r>
              <a:rPr lang="en-GB" sz="1600" dirty="0"/>
              <a:t>new culture-confirmed </a:t>
            </a:r>
            <a:r>
              <a:rPr lang="en-GB" sz="1600" dirty="0" smtClean="0"/>
              <a:t>pulmonary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</a:pPr>
            <a:r>
              <a:rPr lang="en-GB" sz="1600" dirty="0" smtClean="0"/>
              <a:t>TB </a:t>
            </a:r>
            <a:r>
              <a:rPr lang="en-GB" sz="1600" dirty="0"/>
              <a:t>cases notified in </a:t>
            </a:r>
            <a:r>
              <a:rPr lang="en-GB" sz="1600" dirty="0" smtClean="0"/>
              <a:t>2011. </a:t>
            </a:r>
            <a:endParaRPr lang="en-GB" sz="1600" b="1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42875"/>
            <a:ext cx="8229600" cy="822325"/>
          </a:xfrm>
        </p:spPr>
        <p:txBody>
          <a:bodyPr/>
          <a:lstStyle/>
          <a:p>
            <a:r>
              <a:rPr lang="en-GB" dirty="0" smtClean="0"/>
              <a:t>Indicator 6: Percentage of Member States reporting treatment success rate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grpSp>
        <p:nvGrpSpPr>
          <p:cNvPr id="5" name="Content Placeholder 4"/>
          <p:cNvGrpSpPr>
            <a:grpSpLocks noGrp="1"/>
          </p:cNvGrpSpPr>
          <p:nvPr/>
        </p:nvGrpSpPr>
        <p:grpSpPr bwMode="auto">
          <a:xfrm>
            <a:off x="3698791" y="1024290"/>
            <a:ext cx="5441609" cy="5240029"/>
            <a:chOff x="2042" y="632"/>
            <a:chExt cx="3712" cy="3314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042" y="632"/>
              <a:ext cx="3712" cy="3314"/>
              <a:chOff x="2042" y="632"/>
              <a:chExt cx="3712" cy="3314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69" name="Freeform 68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69AE2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70" name="Freeform 69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69AE2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2042" y="1240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66" name="Freeform 65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67" name="Freeform 66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68" name="Freeform 67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69AE2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69AE2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65" name="Freeform 64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69AE2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2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3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41" name="Group 40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rgbClr val="B3B3B3"/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69AE23"/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324000" y="2880000"/>
            <a:ext cx="3720755" cy="4966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69AE23"/>
                </a:solidFill>
                <a:latin typeface="Tahoma"/>
              </a:rPr>
              <a:t>Figure 9: </a:t>
            </a:r>
            <a:r>
              <a:rPr lang="en-US" sz="1600" b="1" dirty="0">
                <a:latin typeface="Tahoma"/>
              </a:rPr>
              <a:t>Treatment </a:t>
            </a:r>
            <a:r>
              <a:rPr lang="en-US" sz="1600" b="1" dirty="0" smtClean="0">
                <a:latin typeface="Tahoma"/>
              </a:rPr>
              <a:t>outcome reporting for new </a:t>
            </a:r>
            <a:r>
              <a:rPr lang="en-US" sz="1600" b="1" dirty="0">
                <a:latin typeface="Tahoma"/>
              </a:rPr>
              <a:t>pulmonary TB cases notified in 2011, by country, EU/EEA, 2012</a:t>
            </a:r>
            <a:endParaRPr lang="en-GB" sz="18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-12211" y="5590326"/>
            <a:ext cx="2881424" cy="525354"/>
          </a:xfrm>
          <a:prstGeom prst="rect">
            <a:avLst/>
          </a:prstGeom>
          <a:solidFill>
            <a:srgbClr val="D2DB6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Treatment outcome not reported</a:t>
            </a:r>
            <a:endParaRPr lang="en-GB" sz="16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-10530" y="4976837"/>
            <a:ext cx="2879743" cy="529306"/>
          </a:xfrm>
          <a:prstGeom prst="rect">
            <a:avLst/>
          </a:prstGeom>
          <a:solidFill>
            <a:srgbClr val="69AE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bg1"/>
                </a:solidFill>
              </a:rPr>
              <a:t>Treatment outcome reported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44000"/>
            <a:ext cx="7739495" cy="880707"/>
          </a:xfrm>
        </p:spPr>
        <p:txBody>
          <a:bodyPr/>
          <a:lstStyle/>
          <a:p>
            <a:r>
              <a:rPr lang="en-GB" dirty="0" smtClean="0"/>
              <a:t>Indicator 7: Treatment success rate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4000" y="720000"/>
            <a:ext cx="6983885" cy="1295039"/>
          </a:xfrm>
        </p:spPr>
        <p:txBody>
          <a:bodyPr/>
          <a:lstStyle/>
          <a:p>
            <a:pPr marL="0" indent="0"/>
            <a:r>
              <a:rPr lang="en-US" sz="1800" b="1" dirty="0" smtClean="0"/>
              <a:t>Target</a:t>
            </a:r>
            <a:r>
              <a:rPr lang="en-US" sz="1800" dirty="0" smtClean="0"/>
              <a:t>: Treatment success rate of at least 85</a:t>
            </a:r>
            <a:r>
              <a:rPr lang="en-US" sz="1800" dirty="0"/>
              <a:t>% </a:t>
            </a:r>
            <a:r>
              <a:rPr lang="en-US" sz="1800" dirty="0" smtClean="0"/>
              <a:t>for new pulmonary culture-confirmed TB cases.</a:t>
            </a:r>
          </a:p>
          <a:p>
            <a:pPr marL="0" indent="0"/>
            <a:r>
              <a:rPr lang="en-US" sz="1800" b="1" dirty="0" smtClean="0"/>
              <a:t>Status 2012: </a:t>
            </a:r>
            <a:r>
              <a:rPr lang="en-US" sz="1800" dirty="0" smtClean="0"/>
              <a:t>Treatment success </a:t>
            </a:r>
            <a:r>
              <a:rPr lang="en-US" sz="1800" dirty="0"/>
              <a:t>rate for EU/EEA was 76.5% (range: </a:t>
            </a:r>
            <a:r>
              <a:rPr lang="en-US" sz="1800" dirty="0" smtClean="0"/>
              <a:t>0–91.3%), target</a:t>
            </a:r>
            <a:r>
              <a:rPr lang="en-US" sz="1800" b="1" dirty="0" smtClean="0"/>
              <a:t> </a:t>
            </a:r>
            <a:r>
              <a:rPr lang="en-US" sz="1800" dirty="0" smtClean="0"/>
              <a:t>met </a:t>
            </a:r>
            <a:r>
              <a:rPr lang="en-US" sz="1800" dirty="0"/>
              <a:t>by </a:t>
            </a:r>
            <a:r>
              <a:rPr lang="en-US" sz="1800" dirty="0" smtClean="0"/>
              <a:t>three countries.</a:t>
            </a:r>
          </a:p>
          <a:p>
            <a:pPr marL="0" indent="0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2520000"/>
            <a:ext cx="8740240" cy="4316055"/>
            <a:chOff x="0" y="2520000"/>
            <a:chExt cx="8740240" cy="4316055"/>
          </a:xfrm>
        </p:grpSpPr>
        <p:sp>
          <p:nvSpPr>
            <p:cNvPr id="7" name="Rectangle 6"/>
            <p:cNvSpPr/>
            <p:nvPr/>
          </p:nvSpPr>
          <p:spPr>
            <a:xfrm>
              <a:off x="324000" y="2520000"/>
              <a:ext cx="8416240" cy="437141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en-US" sz="1600" b="1" dirty="0" smtClean="0">
                  <a:solidFill>
                    <a:srgbClr val="69AE23"/>
                  </a:solidFill>
                  <a:latin typeface="Tahoma"/>
                </a:rPr>
                <a:t>Figure 10: </a:t>
              </a:r>
              <a:r>
                <a:rPr lang="en-US" sz="1600" b="1" dirty="0" smtClean="0">
                  <a:latin typeface="Tahoma"/>
                </a:rPr>
                <a:t>Treatment success rate in culture-confirmed new pulmonary TB cases notified in 2011, by country, EU/EEA, 2012</a:t>
              </a:r>
              <a:endParaRPr lang="en-GB" sz="1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6422185"/>
              <a:ext cx="7636476" cy="413870"/>
            </a:xfrm>
            <a:prstGeom prst="rect">
              <a:avLst/>
            </a:prstGeom>
            <a:noFill/>
          </p:spPr>
          <p:txBody>
            <a:bodyPr wrap="square" lIns="324000" tIns="72000" rIns="0" bIns="0" rtlCol="0">
              <a:noAutofit/>
            </a:bodyPr>
            <a:lstStyle/>
            <a:p>
              <a:pPr marL="123825" indent="-123825"/>
              <a:r>
                <a:rPr lang="en-US" sz="1100" dirty="0" smtClean="0">
                  <a:solidFill>
                    <a:schemeClr val="bg1"/>
                  </a:solidFill>
                </a:rPr>
                <a:t>* </a:t>
              </a:r>
              <a:r>
                <a:rPr lang="en-US" sz="1100" dirty="0">
                  <a:solidFill>
                    <a:schemeClr val="bg1"/>
                  </a:solidFill>
                </a:rPr>
                <a:t>Iceland and Malta reported zero </a:t>
              </a:r>
              <a:r>
                <a:rPr lang="en-US" sz="1100" dirty="0" smtClean="0">
                  <a:solidFill>
                    <a:schemeClr val="bg1"/>
                  </a:solidFill>
                </a:rPr>
                <a:t>new TB </a:t>
              </a:r>
              <a:r>
                <a:rPr lang="en-US" sz="1100" dirty="0">
                  <a:solidFill>
                    <a:schemeClr val="bg1"/>
                  </a:solidFill>
                </a:rPr>
                <a:t>cases in </a:t>
              </a:r>
              <a:r>
                <a:rPr lang="en-US" sz="1100" dirty="0" smtClean="0">
                  <a:solidFill>
                    <a:schemeClr val="bg1"/>
                  </a:solidFill>
                </a:rPr>
                <a:t>2011. Three </a:t>
              </a:r>
              <a:r>
                <a:rPr lang="en-US" sz="1100" dirty="0">
                  <a:solidFill>
                    <a:schemeClr val="bg1"/>
                  </a:solidFill>
                </a:rPr>
                <a:t>EU/EEA Member States did not report </a:t>
              </a:r>
              <a:r>
                <a:rPr lang="en-US" sz="1100" dirty="0" smtClean="0">
                  <a:solidFill>
                    <a:schemeClr val="bg1"/>
                  </a:solidFill>
                </a:rPr>
                <a:t>treatment </a:t>
              </a:r>
              <a:r>
                <a:rPr lang="en-US" sz="1100" dirty="0">
                  <a:solidFill>
                    <a:schemeClr val="bg1"/>
                  </a:solidFill>
                </a:rPr>
                <a:t>outcome data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</a:rPr>
                <a:t> 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24000" y="3161848"/>
              <a:ext cx="8416240" cy="3147110"/>
              <a:chOff x="324000" y="3161848"/>
              <a:chExt cx="8416240" cy="3147110"/>
            </a:xfrm>
          </p:grpSpPr>
          <p:graphicFrame>
            <p:nvGraphicFramePr>
              <p:cNvPr id="9" name="Chart 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2472079"/>
                  </p:ext>
                </p:extLst>
              </p:nvPr>
            </p:nvGraphicFramePr>
            <p:xfrm>
              <a:off x="324000" y="3161848"/>
              <a:ext cx="8416240" cy="314711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10" name="Straight Connector 9"/>
              <p:cNvCxnSpPr/>
              <p:nvPr/>
            </p:nvCxnSpPr>
            <p:spPr bwMode="auto">
              <a:xfrm flipV="1">
                <a:off x="1074494" y="3638526"/>
                <a:ext cx="7488000" cy="12193"/>
              </a:xfrm>
              <a:prstGeom prst="line">
                <a:avLst/>
              </a:prstGeom>
              <a:noFill/>
              <a:ln w="22225" cap="flat" cmpd="sng" algn="ctr">
                <a:solidFill>
                  <a:srgbClr val="FFC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8880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318307"/>
              </p:ext>
            </p:extLst>
          </p:nvPr>
        </p:nvGraphicFramePr>
        <p:xfrm>
          <a:off x="324000" y="3062177"/>
          <a:ext cx="8814389" cy="3102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4001" y="1080000"/>
            <a:ext cx="7027776" cy="1093190"/>
          </a:xfrm>
        </p:spPr>
        <p:txBody>
          <a:bodyPr/>
          <a:lstStyle/>
          <a:p>
            <a:pPr marL="0" indent="0"/>
            <a:r>
              <a:rPr lang="en-US" sz="1600" b="1" dirty="0" smtClean="0"/>
              <a:t>Target</a:t>
            </a:r>
            <a:r>
              <a:rPr lang="en-US" sz="1600" dirty="0"/>
              <a:t>: Treatment success of </a:t>
            </a:r>
            <a:r>
              <a:rPr lang="en-US" sz="1600" dirty="0" smtClean="0"/>
              <a:t>70% </a:t>
            </a:r>
            <a:r>
              <a:rPr lang="en-US" sz="1600" dirty="0"/>
              <a:t>of new pulmonary </a:t>
            </a:r>
            <a:r>
              <a:rPr lang="en-US" sz="1600" dirty="0" smtClean="0"/>
              <a:t>culture-positive MDR TB cases</a:t>
            </a:r>
          </a:p>
          <a:p>
            <a:pPr marL="0" indent="0"/>
            <a:r>
              <a:rPr lang="en-US" sz="1600" b="1" dirty="0" smtClean="0"/>
              <a:t>Status </a:t>
            </a:r>
            <a:r>
              <a:rPr lang="en-US" sz="1600" b="1" dirty="0"/>
              <a:t>2012: </a:t>
            </a:r>
            <a:r>
              <a:rPr lang="en-US" sz="1600" dirty="0"/>
              <a:t>S</a:t>
            </a:r>
            <a:r>
              <a:rPr lang="en-US" sz="1600" dirty="0" smtClean="0"/>
              <a:t>uccess </a:t>
            </a:r>
            <a:r>
              <a:rPr lang="en-US" sz="1600" dirty="0"/>
              <a:t>rate in EU/EEA was </a:t>
            </a:r>
            <a:r>
              <a:rPr lang="en-US" sz="1600" dirty="0" smtClean="0"/>
              <a:t>47.6</a:t>
            </a:r>
            <a:r>
              <a:rPr lang="en-US" sz="1600" dirty="0"/>
              <a:t>% (range </a:t>
            </a:r>
            <a:r>
              <a:rPr lang="en-US" sz="1600" dirty="0" smtClean="0"/>
              <a:t>0–100.0%), target</a:t>
            </a:r>
            <a:r>
              <a:rPr lang="en-US" sz="1600" b="1" dirty="0" smtClean="0"/>
              <a:t> </a:t>
            </a:r>
            <a:r>
              <a:rPr lang="en-US" sz="1600" dirty="0"/>
              <a:t>met by </a:t>
            </a:r>
            <a:r>
              <a:rPr lang="en-US" sz="1600" dirty="0" smtClean="0"/>
              <a:t>4 countries</a:t>
            </a:r>
          </a:p>
          <a:p>
            <a:pPr marL="0" indent="0"/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324000" y="2160000"/>
            <a:ext cx="8090458" cy="4252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 dirty="0" smtClean="0">
                <a:solidFill>
                  <a:srgbClr val="69AE23"/>
                </a:solidFill>
                <a:latin typeface="Tahoma"/>
              </a:rPr>
              <a:t>Figure 11: </a:t>
            </a:r>
            <a:r>
              <a:rPr lang="en-US" sz="1600" b="1" dirty="0" smtClean="0">
                <a:latin typeface="Tahoma"/>
              </a:rPr>
              <a:t>24-month treatment success rate in new pulmonary culture positive multidrug-resistant TB cases notified in 2010, by </a:t>
            </a:r>
            <a:r>
              <a:rPr lang="en-US" sz="1600" b="1" dirty="0">
                <a:latin typeface="Tahoma"/>
              </a:rPr>
              <a:t>country, EU/EEA, 2012</a:t>
            </a:r>
          </a:p>
          <a:p>
            <a:endParaRPr lang="en-US" sz="1600" b="1" dirty="0" smtClean="0">
              <a:latin typeface="Tahoma"/>
            </a:endParaRPr>
          </a:p>
          <a:p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36049"/>
            <a:ext cx="7775121" cy="822325"/>
          </a:xfrm>
        </p:spPr>
        <p:txBody>
          <a:bodyPr/>
          <a:lstStyle/>
          <a:p>
            <a:r>
              <a:rPr lang="en-GB" dirty="0" smtClean="0"/>
              <a:t>Indicator 7: Treatment success rate new pulmonary culture positive MDR TB cases*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632" y="6414869"/>
            <a:ext cx="8218968" cy="413871"/>
          </a:xfrm>
          <a:prstGeom prst="rect">
            <a:avLst/>
          </a:prstGeom>
          <a:noFill/>
        </p:spPr>
        <p:txBody>
          <a:bodyPr wrap="square" lIns="324000" tIns="72000" rIns="0" bIns="0" rtlCol="0">
            <a:noAutofit/>
          </a:bodyPr>
          <a:lstStyle/>
          <a:p>
            <a:pPr marL="117475" indent="-117475"/>
            <a:r>
              <a:rPr lang="en-US" sz="1100" dirty="0" smtClean="0">
                <a:solidFill>
                  <a:schemeClr val="bg1"/>
                </a:solidFill>
              </a:rPr>
              <a:t>* Cyprus, Iceland, Malta, Slovakia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and Slovenia reported zero MDR TB cases in 2010, seven Member States did not report stratified </a:t>
            </a:r>
            <a:r>
              <a:rPr lang="en-US" sz="1100" dirty="0">
                <a:solidFill>
                  <a:schemeClr val="bg1"/>
                </a:solidFill>
              </a:rPr>
              <a:t>treatment outcome data 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4000" y="142875"/>
            <a:ext cx="8229600" cy="822325"/>
          </a:xfrm>
        </p:spPr>
        <p:txBody>
          <a:bodyPr/>
          <a:lstStyle/>
          <a:p>
            <a:r>
              <a:rPr lang="en-GB" dirty="0"/>
              <a:t>Indicator 8</a:t>
            </a:r>
            <a:r>
              <a:rPr lang="en-GB" dirty="0" smtClean="0"/>
              <a:t>: </a:t>
            </a:r>
            <a:r>
              <a:rPr lang="en-US" dirty="0" smtClean="0"/>
              <a:t>Percentage of TB patients for whom HIV status is 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324000" y="2160000"/>
            <a:ext cx="2745203" cy="108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sz="1600" b="1" dirty="0">
                <a:solidFill>
                  <a:srgbClr val="69AE23"/>
                </a:solidFill>
                <a:latin typeface="Tahoma"/>
              </a:rPr>
              <a:t>Figure 12: </a:t>
            </a:r>
            <a:r>
              <a:rPr lang="en-GB" sz="1600" b="1" dirty="0"/>
              <a:t>Percentage of TB cases </a:t>
            </a:r>
            <a:r>
              <a:rPr lang="en-GB" sz="1600" b="1" dirty="0" smtClean="0"/>
              <a:t>with HIV status reported, </a:t>
            </a:r>
            <a:r>
              <a:rPr lang="en-GB" sz="1600" b="1" dirty="0"/>
              <a:t>by country, EU/EEA, 2012</a:t>
            </a:r>
            <a:endParaRPr lang="en-GB" sz="1600" dirty="0"/>
          </a:p>
        </p:txBody>
      </p:sp>
      <p:grpSp>
        <p:nvGrpSpPr>
          <p:cNvPr id="79" name="Content Placeholder 4"/>
          <p:cNvGrpSpPr>
            <a:grpSpLocks noGrp="1"/>
          </p:cNvGrpSpPr>
          <p:nvPr/>
        </p:nvGrpSpPr>
        <p:grpSpPr bwMode="auto">
          <a:xfrm>
            <a:off x="3698791" y="1024290"/>
            <a:ext cx="5441609" cy="5240029"/>
            <a:chOff x="2042" y="632"/>
            <a:chExt cx="3712" cy="3314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2042" y="632"/>
              <a:ext cx="3712" cy="3314"/>
              <a:chOff x="2042" y="632"/>
              <a:chExt cx="3712" cy="3314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56" name="Group 155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219" name="Freeform 218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20" name="Freeform 219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2042" y="1240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215" name="Freeform 214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6" name="Freeform 215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7" name="Freeform 216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69" name="Group 168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212" name="Freeform 211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3" name="Freeform 212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4" name="Freeform 213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8" name="Freeform 177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9" name="Freeform 178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0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1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8" name="Freeform 187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90" name="Group 189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210" name="Freeform 209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1" name="Freeform 210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9" name="Oval 208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rgbClr val="B3B3B3"/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84" name="Rectangular Callout 83"/>
          <p:cNvSpPr/>
          <p:nvPr/>
        </p:nvSpPr>
        <p:spPr bwMode="auto">
          <a:xfrm>
            <a:off x="0" y="4283702"/>
            <a:ext cx="1679944" cy="414000"/>
          </a:xfrm>
          <a:prstGeom prst="wedgeRectCallout">
            <a:avLst>
              <a:gd name="adj1" fmla="val -24568"/>
              <a:gd name="adj2" fmla="val 14809"/>
            </a:avLst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50 to 74.9%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9" name="Rectangular Callout 88"/>
          <p:cNvSpPr/>
          <p:nvPr/>
        </p:nvSpPr>
        <p:spPr bwMode="auto">
          <a:xfrm>
            <a:off x="0" y="5251944"/>
            <a:ext cx="1679944" cy="414000"/>
          </a:xfrm>
          <a:prstGeom prst="wedgeRectCallout">
            <a:avLst>
              <a:gd name="adj1" fmla="val -32601"/>
              <a:gd name="adj2" fmla="val 31745"/>
            </a:avLst>
          </a:prstGeom>
          <a:solidFill>
            <a:srgbClr val="69AE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100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</a:rPr>
              <a:t>%</a:t>
            </a:r>
          </a:p>
        </p:txBody>
      </p:sp>
      <p:sp>
        <p:nvSpPr>
          <p:cNvPr id="90" name="Rectangular Callout 89"/>
          <p:cNvSpPr/>
          <p:nvPr/>
        </p:nvSpPr>
        <p:spPr bwMode="auto">
          <a:xfrm>
            <a:off x="0" y="3799581"/>
            <a:ext cx="1679944" cy="414000"/>
          </a:xfrm>
          <a:prstGeom prst="wedgeRectCallout">
            <a:avLst>
              <a:gd name="adj1" fmla="val 15349"/>
              <a:gd name="adj2" fmla="val 2231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bg1"/>
                </a:solidFill>
              </a:rPr>
              <a:t>&lt; 50%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1" name="Rectangular Callout 90"/>
          <p:cNvSpPr/>
          <p:nvPr/>
        </p:nvSpPr>
        <p:spPr bwMode="auto">
          <a:xfrm>
            <a:off x="0" y="4767823"/>
            <a:ext cx="1679944" cy="414000"/>
          </a:xfrm>
          <a:prstGeom prst="wedgeRectCallout">
            <a:avLst>
              <a:gd name="adj1" fmla="val -38356"/>
              <a:gd name="adj2" fmla="val 21136"/>
            </a:avLst>
          </a:prstGeom>
          <a:solidFill>
            <a:srgbClr val="D2DB6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75 to 99.9%</a:t>
            </a:r>
          </a:p>
        </p:txBody>
      </p:sp>
      <p:sp>
        <p:nvSpPr>
          <p:cNvPr id="92" name="Rectangular Callout 91"/>
          <p:cNvSpPr/>
          <p:nvPr/>
        </p:nvSpPr>
        <p:spPr bwMode="auto">
          <a:xfrm>
            <a:off x="1" y="5736065"/>
            <a:ext cx="1679943" cy="561600"/>
          </a:xfrm>
          <a:prstGeom prst="wedgeRectCallout">
            <a:avLst>
              <a:gd name="adj1" fmla="val -45365"/>
              <a:gd name="adj2" fmla="val -27175"/>
            </a:avLst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Not included or not reporting</a:t>
            </a:r>
          </a:p>
        </p:txBody>
      </p:sp>
      <p:sp>
        <p:nvSpPr>
          <p:cNvPr id="154" name="Content Placeholder 153"/>
          <p:cNvSpPr>
            <a:spLocks noGrp="1"/>
          </p:cNvSpPr>
          <p:nvPr>
            <p:ph idx="4294967295"/>
          </p:nvPr>
        </p:nvSpPr>
        <p:spPr>
          <a:xfrm>
            <a:off x="324000" y="1080000"/>
            <a:ext cx="6167427" cy="871538"/>
          </a:xfrm>
        </p:spPr>
        <p:txBody>
          <a:bodyPr/>
          <a:lstStyle/>
          <a:p>
            <a:pPr marL="0" indent="0"/>
            <a:r>
              <a:rPr lang="en-GB" sz="1800" b="1" dirty="0"/>
              <a:t>Target:</a:t>
            </a:r>
            <a:r>
              <a:rPr lang="en-GB" sz="1800" dirty="0"/>
              <a:t> HIV status is known for 100% of notified TB </a:t>
            </a:r>
            <a:r>
              <a:rPr lang="en-GB" sz="1800" dirty="0" smtClean="0"/>
              <a:t>cases.</a:t>
            </a:r>
            <a:endParaRPr lang="en-GB" sz="1800" dirty="0"/>
          </a:p>
          <a:p>
            <a:pPr marL="0" indent="0"/>
            <a:r>
              <a:rPr lang="en-US" sz="1800" b="1" dirty="0"/>
              <a:t>Status 2012: </a:t>
            </a:r>
            <a:r>
              <a:rPr lang="en-US" sz="1800" dirty="0" smtClean="0"/>
              <a:t>16 countries (60.6%) reported HIV test results, one </a:t>
            </a:r>
            <a:r>
              <a:rPr lang="en-US" sz="1800" dirty="0"/>
              <a:t>country met the 100% target.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52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Monitoring</a:t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Four epidemiological indicators</a:t>
            </a:r>
            <a:br>
              <a:rPr lang="en-GB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Eight core indicators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695EF-20A4-45CE-880E-4C72CBE7E94F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1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Epidemiological indicators</a:t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endParaRPr lang="en-GB" dirty="0">
              <a:solidFill>
                <a:srgbClr val="69AE2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695EF-20A4-45CE-880E-4C72CBE7E94F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4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324000" y="142875"/>
            <a:ext cx="757959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 dirty="0" smtClean="0"/>
              <a:t>Indicator 1: Trends in case notification rate 2008−2012 </a:t>
            </a: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800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080000"/>
            <a:ext cx="8028430" cy="642422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/>
              <a:t>Target: </a:t>
            </a:r>
            <a:r>
              <a:rPr lang="en-GB" sz="1800" dirty="0" smtClean="0"/>
              <a:t>Mean declining trend over the previous five years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/>
              <a:t>Status 2012: </a:t>
            </a:r>
            <a:r>
              <a:rPr lang="en-GB" sz="1800" dirty="0" smtClean="0"/>
              <a:t>21 countries met the target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4000" y="2160000"/>
            <a:ext cx="7827223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 smtClean="0">
                <a:solidFill>
                  <a:srgbClr val="69AE23"/>
                </a:solidFill>
                <a:cs typeface="Tahoma" pitchFamily="34" charset="0"/>
              </a:rPr>
              <a:t>Figure 1: </a:t>
            </a:r>
            <a:r>
              <a:rPr lang="en-US" sz="1600" b="1" dirty="0" smtClean="0">
                <a:latin typeface="Tahoma"/>
              </a:rPr>
              <a:t>Trend in TB notification rate, EU/EEA, 2008−2012</a:t>
            </a:r>
            <a:endParaRPr lang="en-GB" sz="1600" b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899789"/>
              </p:ext>
            </p:extLst>
          </p:nvPr>
        </p:nvGraphicFramePr>
        <p:xfrm>
          <a:off x="287997" y="2253087"/>
          <a:ext cx="8314660" cy="4051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38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323850" y="142875"/>
            <a:ext cx="7667211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 dirty="0" smtClean="0"/>
              <a:t>Indicator 2: Trends in multidrug-resistant TB case notification rate</a:t>
            </a:r>
            <a:endParaRPr kumimoji="0" lang="en-GB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080000"/>
            <a:ext cx="8309364" cy="64011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/>
              <a:t>Target: </a:t>
            </a:r>
            <a:r>
              <a:rPr lang="en-GB" sz="1800" dirty="0"/>
              <a:t>M</a:t>
            </a:r>
            <a:r>
              <a:rPr lang="en-GB" sz="1800" dirty="0" smtClean="0"/>
              <a:t>ean declining trend in MDR TB over the previous five years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/>
              <a:t>Status 2012</a:t>
            </a:r>
            <a:r>
              <a:rPr lang="en-GB" sz="1800" b="1" smtClean="0"/>
              <a:t>:</a:t>
            </a:r>
            <a:r>
              <a:rPr lang="en-GB" sz="1800" smtClean="0"/>
              <a:t> </a:t>
            </a:r>
            <a:r>
              <a:rPr lang="en-GB" sz="1800"/>
              <a:t>7</a:t>
            </a:r>
            <a:r>
              <a:rPr lang="en-GB" sz="1800" smtClean="0"/>
              <a:t> </a:t>
            </a:r>
            <a:r>
              <a:rPr lang="en-GB" sz="1800" dirty="0"/>
              <a:t>countries met the </a:t>
            </a:r>
            <a:r>
              <a:rPr lang="en-GB" sz="1800" dirty="0" smtClean="0"/>
              <a:t>target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4000" y="2160000"/>
            <a:ext cx="80372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b="1" dirty="0" smtClean="0">
                <a:solidFill>
                  <a:srgbClr val="69AE23"/>
                </a:solidFill>
                <a:cs typeface="Tahoma" pitchFamily="34" charset="0"/>
              </a:rPr>
              <a:t>Figure 2: </a:t>
            </a:r>
            <a:r>
              <a:rPr lang="en-US" sz="1600" b="1" dirty="0" smtClean="0">
                <a:latin typeface="Tahoma"/>
              </a:rPr>
              <a:t>Multidrug-resistant TB notification rate per 100 000 by year, EU/EEA, 2008−2012</a:t>
            </a:r>
            <a:endParaRPr lang="en-GB" sz="16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088455"/>
              </p:ext>
            </p:extLst>
          </p:nvPr>
        </p:nvGraphicFramePr>
        <p:xfrm>
          <a:off x="287998" y="2806996"/>
          <a:ext cx="8345638" cy="341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84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323850" y="142875"/>
            <a:ext cx="818219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>
                <a:cs typeface="Tahoma" pitchFamily="34" charset="0"/>
              </a:rPr>
              <a:t>Indicator 3: Trends in child-to-adult </a:t>
            </a:r>
            <a:r>
              <a:rPr lang="en-GB" dirty="0">
                <a:cs typeface="Tahoma" pitchFamily="34" charset="0"/>
              </a:rPr>
              <a:t>notification </a:t>
            </a:r>
            <a:r>
              <a:rPr lang="en-GB" dirty="0" smtClean="0">
                <a:cs typeface="Tahoma" pitchFamily="34" charset="0"/>
              </a:rPr>
              <a:t>ratio</a:t>
            </a:r>
            <a:endParaRPr kumimoji="0" lang="en-GB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080000"/>
            <a:ext cx="8309364" cy="930529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/>
              <a:t>Target:</a:t>
            </a:r>
            <a:r>
              <a:rPr lang="en-GB" sz="1800" dirty="0" smtClean="0"/>
              <a:t> Mean declining 10-year </a:t>
            </a:r>
            <a:r>
              <a:rPr lang="en-GB" sz="1800" dirty="0"/>
              <a:t>trend in </a:t>
            </a:r>
            <a:r>
              <a:rPr lang="en-GB" sz="1800" dirty="0" smtClean="0"/>
              <a:t>child-to-adult notification ratio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/>
              <a:t>Status 2012: </a:t>
            </a:r>
            <a:r>
              <a:rPr lang="en-GB" sz="1800" dirty="0" smtClean="0"/>
              <a:t>Three countries reported a declining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4000" y="2160000"/>
            <a:ext cx="80372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b="1" dirty="0" smtClean="0">
                <a:solidFill>
                  <a:srgbClr val="69AE23"/>
                </a:solidFill>
                <a:cs typeface="Tahoma" pitchFamily="34" charset="0"/>
              </a:rPr>
              <a:t>Figure 3:  </a:t>
            </a:r>
            <a:r>
              <a:rPr lang="en-GB" sz="1600" b="1" dirty="0" smtClean="0">
                <a:cs typeface="Tahoma" pitchFamily="34" charset="0"/>
              </a:rPr>
              <a:t>Child-to-adult TB notification ratio, </a:t>
            </a:r>
            <a:r>
              <a:rPr lang="en-GB" sz="1600" b="1" dirty="0">
                <a:cs typeface="Tahoma" pitchFamily="34" charset="0"/>
              </a:rPr>
              <a:t>EU/EEA, 2003−2012</a:t>
            </a:r>
            <a:endParaRPr lang="en-GB" sz="16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639987"/>
              </p:ext>
            </p:extLst>
          </p:nvPr>
        </p:nvGraphicFramePr>
        <p:xfrm>
          <a:off x="309721" y="2732567"/>
          <a:ext cx="8196783" cy="344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26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323851" y="142875"/>
            <a:ext cx="6657394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>
                <a:cs typeface="Tahoma" pitchFamily="34" charset="0"/>
              </a:rPr>
              <a:t>Indicator 4: Trends in mean age of TB cases</a:t>
            </a:r>
            <a:r>
              <a:rPr kumimoji="0" lang="en-GB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/>
            </a:r>
            <a:br>
              <a:rPr kumimoji="0" lang="en-GB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</a:br>
            <a:endParaRPr kumimoji="0" lang="en-GB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080000"/>
            <a:ext cx="8309364" cy="64011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/>
              <a:t>Target:</a:t>
            </a:r>
            <a:r>
              <a:rPr lang="en-GB" sz="1800" dirty="0" smtClean="0"/>
              <a:t> Increasing 10-year trend</a:t>
            </a:r>
          </a:p>
          <a:p>
            <a:pPr marL="0" indent="0">
              <a:lnSpc>
                <a:spcPct val="100000"/>
              </a:lnSpc>
            </a:pPr>
            <a:r>
              <a:rPr lang="en-GB" sz="1800" b="1" dirty="0" smtClean="0"/>
              <a:t>Status 2012: </a:t>
            </a:r>
            <a:r>
              <a:rPr lang="en-GB" sz="1800" dirty="0" smtClean="0"/>
              <a:t>Twelve countries met the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4000" y="2160000"/>
            <a:ext cx="80372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b="1" dirty="0" smtClean="0">
                <a:solidFill>
                  <a:srgbClr val="69AE23"/>
                </a:solidFill>
                <a:cs typeface="Tahoma" pitchFamily="34" charset="0"/>
              </a:rPr>
              <a:t>Figure 4:  </a:t>
            </a:r>
            <a:r>
              <a:rPr lang="en-GB" sz="1600" b="1" dirty="0" smtClean="0">
                <a:cs typeface="Tahoma" pitchFamily="34" charset="0"/>
              </a:rPr>
              <a:t>Trend </a:t>
            </a:r>
            <a:r>
              <a:rPr lang="en-GB" sz="1600" b="1" dirty="0">
                <a:cs typeface="Tahoma" pitchFamily="34" charset="0"/>
              </a:rPr>
              <a:t>in </a:t>
            </a:r>
            <a:r>
              <a:rPr lang="en-GB" sz="1600" b="1" dirty="0" smtClean="0">
                <a:cs typeface="Tahoma" pitchFamily="34" charset="0"/>
              </a:rPr>
              <a:t>mean age of TB cases, </a:t>
            </a:r>
            <a:r>
              <a:rPr lang="en-GB" sz="1600" b="1" dirty="0">
                <a:cs typeface="Tahoma" pitchFamily="34" charset="0"/>
              </a:rPr>
              <a:t>EU/EEA, 2003−2012</a:t>
            </a:r>
            <a:endParaRPr lang="en-GB" sz="16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595762"/>
              </p:ext>
            </p:extLst>
          </p:nvPr>
        </p:nvGraphicFramePr>
        <p:xfrm>
          <a:off x="287998" y="2610292"/>
          <a:ext cx="8420067" cy="352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86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Core indicators</a:t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endParaRPr lang="en-GB" dirty="0">
              <a:solidFill>
                <a:srgbClr val="69AE2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695EF-20A4-45CE-880E-4C72CBE7E94F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6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3850" y="142875"/>
            <a:ext cx="7061074" cy="822325"/>
          </a:xfrm>
        </p:spPr>
        <p:txBody>
          <a:bodyPr/>
          <a:lstStyle/>
          <a:p>
            <a:r>
              <a:rPr lang="en-GB" dirty="0">
                <a:cs typeface="Tahoma" pitchFamily="34" charset="0"/>
              </a:rPr>
              <a:t>Indicator 1 and 2: Availability of national TB control plan and implementation guidelines</a:t>
            </a:r>
            <a:endParaRPr lang="en-US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154" name="Content Placeholder 153"/>
          <p:cNvSpPr>
            <a:spLocks noGrp="1"/>
          </p:cNvSpPr>
          <p:nvPr>
            <p:ph idx="4294967295"/>
          </p:nvPr>
        </p:nvSpPr>
        <p:spPr>
          <a:xfrm>
            <a:off x="324000" y="1440000"/>
            <a:ext cx="6003974" cy="504000"/>
          </a:xfrm>
        </p:spPr>
        <p:txBody>
          <a:bodyPr/>
          <a:lstStyle/>
          <a:p>
            <a:pPr marL="200025" indent="-2000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13 countries have a national TB control plan 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en-GB" sz="1800" dirty="0" smtClean="0"/>
              <a:t>11 countries have a plan and guidelines for implementation </a:t>
            </a:r>
            <a:endParaRPr lang="en-GB" sz="1800" dirty="0"/>
          </a:p>
        </p:txBody>
      </p:sp>
      <p:sp>
        <p:nvSpPr>
          <p:cNvPr id="90" name="Rectangle 89"/>
          <p:cNvSpPr/>
          <p:nvPr/>
        </p:nvSpPr>
        <p:spPr bwMode="auto">
          <a:xfrm>
            <a:off x="-10259" y="5706569"/>
            <a:ext cx="2872847" cy="5232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Information not available or country not reporting</a:t>
            </a:r>
            <a:endParaRPr kumimoji="0" lang="en-GB" sz="1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-10259" y="5121413"/>
            <a:ext cx="2881424" cy="525354"/>
          </a:xfrm>
          <a:prstGeom prst="rect">
            <a:avLst/>
          </a:prstGeom>
          <a:solidFill>
            <a:srgbClr val="D2DB6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400" dirty="0"/>
              <a:t>National TB control plan </a:t>
            </a:r>
            <a:r>
              <a:rPr lang="en-GB" sz="1400" dirty="0" smtClean="0"/>
              <a:t>not available</a:t>
            </a:r>
            <a:endParaRPr kumimoji="0" lang="en-GB" sz="140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-10259" y="3946254"/>
            <a:ext cx="2879743" cy="547206"/>
          </a:xfrm>
          <a:prstGeom prst="rect">
            <a:avLst/>
          </a:prstGeom>
          <a:solidFill>
            <a:srgbClr val="69AE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kumimoji="0" lang="en-GB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National TB control plan available with implementation</a:t>
            </a:r>
            <a:r>
              <a:rPr kumimoji="0" lang="en-GB" sz="1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 guidelines</a:t>
            </a:r>
            <a:endParaRPr kumimoji="0" lang="en-GB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-10259" y="4553262"/>
            <a:ext cx="2881424" cy="508349"/>
          </a:xfrm>
          <a:prstGeom prst="rect">
            <a:avLst/>
          </a:prstGeom>
          <a:solidFill>
            <a:srgbClr val="92DB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44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kumimoji="0" lang="en-GB" sz="140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National TB </a:t>
            </a:r>
            <a:r>
              <a:rPr lang="en-GB" sz="1400" dirty="0"/>
              <a:t>control plan </a:t>
            </a:r>
            <a:r>
              <a:rPr lang="en-GB" sz="1400" dirty="0" smtClean="0"/>
              <a:t>available  </a:t>
            </a:r>
            <a:endParaRPr kumimoji="0" lang="en-GB" sz="14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 bwMode="auto">
          <a:xfrm>
            <a:off x="324000" y="2520000"/>
            <a:ext cx="3191024" cy="124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5: </a:t>
            </a:r>
            <a:r>
              <a:rPr lang="en-GB" sz="1600" b="1" dirty="0" smtClean="0"/>
              <a:t>Availability </a:t>
            </a:r>
            <a:r>
              <a:rPr lang="en-GB" sz="1600" b="1" dirty="0"/>
              <a:t>of a national </a:t>
            </a:r>
            <a:r>
              <a:rPr lang="en-GB" sz="1600" b="1" dirty="0" smtClean="0"/>
              <a:t>TB control plan </a:t>
            </a:r>
            <a:r>
              <a:rPr lang="en-GB" sz="1600" b="1" dirty="0"/>
              <a:t>and </a:t>
            </a:r>
            <a:r>
              <a:rPr lang="en-GB" sz="1600" b="1" dirty="0" smtClean="0"/>
              <a:t>implementation guidelines, EU/EEA, </a:t>
            </a:r>
            <a:r>
              <a:rPr lang="en-US" sz="1600" b="1" dirty="0" smtClean="0"/>
              <a:t>2012</a:t>
            </a:r>
            <a:endParaRPr lang="en-GB" sz="1600" b="1" dirty="0"/>
          </a:p>
        </p:txBody>
      </p:sp>
      <p:grpSp>
        <p:nvGrpSpPr>
          <p:cNvPr id="87" name="Content Placeholder 4"/>
          <p:cNvGrpSpPr>
            <a:grpSpLocks noGrp="1"/>
          </p:cNvGrpSpPr>
          <p:nvPr/>
        </p:nvGrpSpPr>
        <p:grpSpPr bwMode="auto">
          <a:xfrm>
            <a:off x="3698791" y="1024290"/>
            <a:ext cx="5441609" cy="5240029"/>
            <a:chOff x="2042" y="632"/>
            <a:chExt cx="3712" cy="3314"/>
          </a:xfrm>
        </p:grpSpPr>
        <p:grpSp>
          <p:nvGrpSpPr>
            <p:cNvPr id="146" name="Group 145"/>
            <p:cNvGrpSpPr>
              <a:grpSpLocks/>
            </p:cNvGrpSpPr>
            <p:nvPr/>
          </p:nvGrpSpPr>
          <p:grpSpPr bwMode="auto">
            <a:xfrm>
              <a:off x="2042" y="632"/>
              <a:ext cx="3712" cy="3314"/>
              <a:chOff x="2042" y="632"/>
              <a:chExt cx="3712" cy="3314"/>
            </a:xfrm>
          </p:grpSpPr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53" name="Group 152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213" name="Freeform 212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69AE2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4" name="Freeform 213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69AE2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dirty="0"/>
                </a:p>
              </p:txBody>
            </p:sp>
          </p:grpSp>
          <p:sp>
            <p:nvSpPr>
              <p:cNvPr id="157" name="Freeform 156"/>
              <p:cNvSpPr>
                <a:spLocks/>
              </p:cNvSpPr>
              <p:nvPr/>
            </p:nvSpPr>
            <p:spPr bwMode="auto">
              <a:xfrm>
                <a:off x="2042" y="1240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8" name="Freeform 157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59" name="Group 158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210" name="Freeform 209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1" name="Freeform 210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2" name="Freeform 211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65" name="Group 164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207" name="Freeform 206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08" name="Freeform 207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09" name="Freeform 208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7" name="Freeform 166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6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7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8" name="Freeform 177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9" name="Freeform 178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0" name="Freeform 179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1" name="Freeform 180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grpSp>
            <p:nvGrpSpPr>
              <p:cNvPr id="185" name="Group 184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205" name="Freeform 204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06" name="Freeform 205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rgbClr val="D2DB69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7" name="Freeform 186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8" name="Freeform 187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92DB4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D2DB6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4" name="Oval 203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rgbClr val="B3B3B3"/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D2DB69"/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6347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DC_PowerPoint_Template_2009_rev_1_4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1C3"/>
        </a:solidFill>
        <a:ln w="3175">
          <a:solidFill>
            <a:schemeClr val="bg2">
              <a:lumMod val="60000"/>
              <a:lumOff val="40000"/>
            </a:schemeClr>
          </a:solidFill>
          <a:round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TaxCatchAll xmlns="d23a570b-d7a9-49ca-a34c-8afb8206b4bf"/>
    <ECDC_Subject_what_PortalTaxHTField0 xmlns="f79de322-e49f-480d-8cdf-2b40bfa2dcec">
      <Terms xmlns="http://schemas.microsoft.com/office/infopath/2007/PartnerControls"/>
    </ECDC_Subject_what_PortalTaxHTField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453C2EA243A44A8076DDB6C08528BB" ma:contentTypeVersion="6" ma:contentTypeDescription="Create a new document." ma:contentTypeScope="" ma:versionID="19e22f760f08c1517d75ed520ec7346c">
  <xsd:schema xmlns:xsd="http://www.w3.org/2001/XMLSchema" xmlns:xs="http://www.w3.org/2001/XMLSchema" xmlns:p="http://schemas.microsoft.com/office/2006/metadata/properties" xmlns:ns1="http://schemas.microsoft.com/sharepoint/v3" xmlns:ns3="F79DE322-E49F-480D-8CDF-2B40BFA2DCEC" xmlns:ns5="f79de322-e49f-480d-8cdf-2b40bfa2dcec" xmlns:ns6="d23a570b-d7a9-49ca-a34c-8afb8206b4bf" targetNamespace="http://schemas.microsoft.com/office/2006/metadata/properties" ma:root="true" ma:fieldsID="40f254e8a7263c0abd9c1f9042396ef9" ns1:_="" ns3:_="" ns5:_="" ns6:_="">
    <xsd:import namespace="http://schemas.microsoft.com/sharepoint/v3"/>
    <xsd:import namespace="F79DE322-E49F-480D-8CDF-2B40BFA2DCEC"/>
    <xsd:import namespace="f79de322-e49f-480d-8cdf-2b40bfa2dcec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3:ImageWidth" minOccurs="0"/>
                <xsd:element ref="ns3:ImageHeight" minOccurs="0"/>
                <xsd:element ref="ns1:PublishingStartDate" minOccurs="0"/>
                <xsd:element ref="ns1:PublishingExpirationDate" minOccurs="0"/>
                <xsd:element ref="ns5:ECDC_Subject_what_PortalTaxHTField0" minOccurs="0"/>
                <xsd:element ref="ns6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internalName="PublishingStartDate">
      <xsd:simpleType>
        <xsd:restriction base="dms:Unknown"/>
      </xsd:simpleType>
    </xsd:element>
    <xsd:element name="PublishingExpirationDate" ma:index="13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DE322-E49F-480D-8CDF-2B40BFA2DCEC" elementFormDefault="qualified">
    <xsd:import namespace="http://schemas.microsoft.com/office/2006/documentManagement/types"/>
    <xsd:import namespace="http://schemas.microsoft.com/office/infopath/2007/PartnerControls"/>
    <xsd:element name="ImageWidth" ma:index="9" nillable="true" ma:displayName="Picture Width" ma:internalName="ImageWidth" ma:readOnly="true">
      <xsd:simpleType>
        <xsd:restriction base="dms:Unknown"/>
      </xsd:simpleType>
    </xsd:element>
    <xsd:element name="ImageHeight" ma:index="10" nillable="true" ma:displayName="Picture Height" ma:internalName="ImageHeigh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de322-e49f-480d-8cdf-2b40bfa2dcec" elementFormDefault="qualified">
    <xsd:import namespace="http://schemas.microsoft.com/office/2006/documentManagement/types"/>
    <xsd:import namespace="http://schemas.microsoft.com/office/infopath/2007/PartnerControls"/>
    <xsd:element name="ECDC_Subject_what_PortalTaxHTField0" ma:index="15" nillable="true" ma:taxonomy="true" ma:internalName="ECDC_Subject_what_PortalTaxHTField0" ma:taxonomyFieldName="ECDC_Subject_what_Portal" ma:displayName="ECDC_Subject_what_Portal" ma:default="" ma:fieldId="{62478a68-e251-4a38-a419-277091bafc9b}" ma:taxonomyMulti="true" ma:sspId="de887f88-4a24-49db-a549-4c3cbb517053" ma:termSetId="9757276f-05b3-4d7c-8e67-31cd09ffa50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0afc142-92fc-44d2-82e6-05dce08e9a7a}" ma:internalName="TaxCatchAll" ma:showField="CatchAllData" ma:web="e6735d31-ea53-4171-a223-c1b309fcea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53257E-1D05-4A9A-AFA4-EE3645120254}"/>
</file>

<file path=customXml/itemProps2.xml><?xml version="1.0" encoding="utf-8"?>
<ds:datastoreItem xmlns:ds="http://schemas.openxmlformats.org/officeDocument/2006/customXml" ds:itemID="{FC4FBCAE-C389-4E4A-80EC-E283C8DC28D7}"/>
</file>

<file path=customXml/itemProps3.xml><?xml version="1.0" encoding="utf-8"?>
<ds:datastoreItem xmlns:ds="http://schemas.openxmlformats.org/officeDocument/2006/customXml" ds:itemID="{EC94A4E6-0379-44A4-8984-381E212535AF}"/>
</file>

<file path=customXml/itemProps4.xml><?xml version="1.0" encoding="utf-8"?>
<ds:datastoreItem xmlns:ds="http://schemas.openxmlformats.org/officeDocument/2006/customXml" ds:itemID="{DF64AF75-ACC1-4932-9239-24600C44A304}"/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ECDC_PowerPoint_Template_2009_rev_1_4</Template>
  <TotalTime>9291</TotalTime>
  <Words>1020</Words>
  <Application>Microsoft Office PowerPoint</Application>
  <PresentationFormat>On-screen Show (4:3)</PresentationFormat>
  <Paragraphs>111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ECDC_PowerPoint_Template_2009_rev_1_4</vt:lpstr>
      <vt:lpstr>Custom Design</vt:lpstr>
      <vt:lpstr>1_Custom Design</vt:lpstr>
      <vt:lpstr>2_Custom Design</vt:lpstr>
      <vt:lpstr>World Tuberculosis Day 2014</vt:lpstr>
      <vt:lpstr>Monitoring  Four epidemiological indicators Eight core indicators</vt:lpstr>
      <vt:lpstr>Epidemiological indicators  </vt:lpstr>
      <vt:lpstr>Indicator 1: Trends in case notification rate 2008−2012   </vt:lpstr>
      <vt:lpstr>Indicator 2: Trends in multidrug-resistant TB case notification rate</vt:lpstr>
      <vt:lpstr>Indicator 3: Trends in child-to-adult notification ratio</vt:lpstr>
      <vt:lpstr>Indicator 4: Trends in mean age of TB cases </vt:lpstr>
      <vt:lpstr>Core indicators  </vt:lpstr>
      <vt:lpstr>Indicator 1 and 2: Availability of national TB control plan and implementation guidelines</vt:lpstr>
      <vt:lpstr>Indicator 3: Percentage of national TB reference laboratories achieving adequate performance in the external quality assessment (EQA) scheme</vt:lpstr>
      <vt:lpstr>Indicator 4: Availability of a strategy for introducing and implementing new tools for TB control</vt:lpstr>
      <vt:lpstr>Indicator 5: Percentage of new pulmonary TB cases confirmed by culture</vt:lpstr>
      <vt:lpstr>Indicator 5: Percentage of new pulmonary TB cases tested by DST for first-line drugs</vt:lpstr>
      <vt:lpstr>Indicator 6: Percentage of Member States reporting treatment success rate</vt:lpstr>
      <vt:lpstr>Indicator 7: Treatment success rate</vt:lpstr>
      <vt:lpstr>Indicator 7: Treatment success rate new pulmonary culture positive MDR TB cases*</vt:lpstr>
      <vt:lpstr>Indicator 8: Percentage of TB patients for whom HIV status is known</vt:lpstr>
    </vt:vector>
  </TitlesOfParts>
  <Manager>Marieke.vanderWerf@ecdc.europa.eu</Manager>
  <Company>ECDC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tuberculosis-monitoring-action-plan-2014</dc:title>
  <dc:subject>tuberculosis</dc:subject>
  <dc:creator>Vahur.Hollo@ecdc.europa.eu</dc:creator>
  <cp:lastModifiedBy>Vahur Hollo</cp:lastModifiedBy>
  <cp:revision>662</cp:revision>
  <cp:lastPrinted>2014-02-27T13:32:32Z</cp:lastPrinted>
  <dcterms:created xsi:type="dcterms:W3CDTF">2011-02-23T09:42:26Z</dcterms:created>
  <dcterms:modified xsi:type="dcterms:W3CDTF">2014-10-03T07:08:07Z</dcterms:modified>
  <cp:category>tuberculosis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0x01010013453C2EA243A44A8076DDB6C08528BB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dlc_DocIdItemGuid">
    <vt:lpwstr>68223500-e95c-4f3c-be19-0b83fbaa6f09</vt:lpwstr>
  </property>
  <property fmtid="{D5CDD505-2E9C-101B-9397-08002B2CF9AE}" pid="8" name="_dlc_DocId">
    <vt:lpwstr>NMFWZX5DU2U3-1850-7</vt:lpwstr>
  </property>
  <property fmtid="{D5CDD505-2E9C-101B-9397-08002B2CF9AE}" pid="9" name="_dlc_DocIdUrl">
    <vt:lpwstr>http://ecdcsp2010/en/healthtopics/Tuberculosis/_layouts/DocIdRedir.aspx?ID=NMFWZX5DU2U3-1850-7, NMFWZX5DU2U3-1850-7</vt:lpwstr>
  </property>
  <property fmtid="{D5CDD505-2E9C-101B-9397-08002B2CF9AE}" pid="10" name="Order">
    <vt:r8>400</vt:r8>
  </property>
  <property fmtid="{D5CDD505-2E9C-101B-9397-08002B2CF9AE}" pid="11" name="_dlc_DocIdPersistId">
    <vt:bool>false</vt:bool>
  </property>
  <property fmtid="{D5CDD505-2E9C-101B-9397-08002B2CF9AE}" pid="12" name="_SharedFileIndex">
    <vt:lpwstr/>
  </property>
  <property fmtid="{D5CDD505-2E9C-101B-9397-08002B2CF9AE}" pid="13" name="ECDC_Subject_what_Portal">
    <vt:lpwstr/>
  </property>
</Properties>
</file>