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5" r:id="rId3"/>
  </p:sldMasterIdLst>
  <p:notesMasterIdLst>
    <p:notesMasterId r:id="rId35"/>
  </p:notesMasterIdLst>
  <p:handoutMasterIdLst>
    <p:handoutMasterId r:id="rId36"/>
  </p:handoutMasterIdLst>
  <p:sldIdLst>
    <p:sldId id="256" r:id="rId4"/>
    <p:sldId id="331" r:id="rId5"/>
    <p:sldId id="342" r:id="rId6"/>
    <p:sldId id="332" r:id="rId7"/>
    <p:sldId id="334" r:id="rId8"/>
    <p:sldId id="327" r:id="rId9"/>
    <p:sldId id="328" r:id="rId10"/>
    <p:sldId id="274" r:id="rId11"/>
    <p:sldId id="293" r:id="rId12"/>
    <p:sldId id="310" r:id="rId13"/>
    <p:sldId id="319" r:id="rId14"/>
    <p:sldId id="343" r:id="rId15"/>
    <p:sldId id="279" r:id="rId16"/>
    <p:sldId id="280" r:id="rId17"/>
    <p:sldId id="329" r:id="rId18"/>
    <p:sldId id="296" r:id="rId19"/>
    <p:sldId id="333" r:id="rId20"/>
    <p:sldId id="318" r:id="rId21"/>
    <p:sldId id="317" r:id="rId22"/>
    <p:sldId id="344" r:id="rId23"/>
    <p:sldId id="305" r:id="rId24"/>
    <p:sldId id="290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04" r:id="rId33"/>
    <p:sldId id="306" r:id="rId3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4EC321-FEE5-4CA4-A79D-09DFD3CD6782}">
          <p14:sldIdLst>
            <p14:sldId id="256"/>
            <p14:sldId id="331"/>
            <p14:sldId id="342"/>
            <p14:sldId id="332"/>
            <p14:sldId id="334"/>
            <p14:sldId id="327"/>
            <p14:sldId id="328"/>
            <p14:sldId id="274"/>
            <p14:sldId id="293"/>
            <p14:sldId id="310"/>
            <p14:sldId id="319"/>
            <p14:sldId id="343"/>
            <p14:sldId id="279"/>
            <p14:sldId id="280"/>
            <p14:sldId id="329"/>
            <p14:sldId id="296"/>
            <p14:sldId id="333"/>
            <p14:sldId id="318"/>
            <p14:sldId id="317"/>
            <p14:sldId id="344"/>
            <p14:sldId id="305"/>
            <p14:sldId id="290"/>
            <p14:sldId id="335"/>
            <p14:sldId id="336"/>
            <p14:sldId id="337"/>
            <p14:sldId id="338"/>
            <p14:sldId id="339"/>
            <p14:sldId id="340"/>
            <p14:sldId id="341"/>
            <p14:sldId id="304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2969" autoAdjust="0"/>
  </p:normalViewPr>
  <p:slideViewPr>
    <p:cSldViewPr>
      <p:cViewPr varScale="1">
        <p:scale>
          <a:sx n="65" d="100"/>
          <a:sy n="65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ffell\Music\Desktop\2016%20report\Tables%20and%20charts%20for%20AER%20Hepatitis%20B%202015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ffell\Music\Desktop\2016%20report\Tables%20and%20charts%20for%20AER%20Hepatitis%20B%202015%20da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/>
              <a:t>Logarithmic scale</a:t>
            </a:r>
          </a:p>
        </c:rich>
      </c:tx>
      <c:layout>
        <c:manualLayout>
          <c:xMode val="edge"/>
          <c:yMode val="edge"/>
          <c:x val="1.3423447069116336E-2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'Figure 2'!$A$2</c:f>
              <c:strCache>
                <c:ptCount val="1"/>
                <c:pt idx="0">
                  <c:v>Acute 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'Figure 2'!$B$1:$K$1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'Figure 2'!$B$2:$K$2</c:f>
              <c:numCache>
                <c:formatCode>General</c:formatCode>
                <c:ptCount val="10"/>
                <c:pt idx="0">
                  <c:v>1.2999999523162842</c:v>
                </c:pt>
                <c:pt idx="1">
                  <c:v>1.2000000476837158</c:v>
                </c:pt>
                <c:pt idx="2">
                  <c:v>1</c:v>
                </c:pt>
                <c:pt idx="3">
                  <c:v>1</c:v>
                </c:pt>
                <c:pt idx="4">
                  <c:v>0.80000001192092896</c:v>
                </c:pt>
                <c:pt idx="5">
                  <c:v>0.8</c:v>
                </c:pt>
                <c:pt idx="6">
                  <c:v>0.69999998807907104</c:v>
                </c:pt>
                <c:pt idx="7">
                  <c:v>0.69999998807907104</c:v>
                </c:pt>
                <c:pt idx="8">
                  <c:v>0.69999998807907104</c:v>
                </c:pt>
                <c:pt idx="9">
                  <c:v>0.60000002384185791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007-40E3-A890-479C4F91C350}"/>
            </c:ext>
          </c:extLst>
        </c:ser>
        <c:ser>
          <c:idx val="1"/>
          <c:order val="1"/>
          <c:tx>
            <c:strRef>
              <c:f>'Figure 2'!$A$3</c:f>
              <c:strCache>
                <c:ptCount val="1"/>
                <c:pt idx="0">
                  <c:v>Chronic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'Figure 2'!$B$1:$K$1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'Figure 2'!$B$3:$K$3</c:f>
              <c:numCache>
                <c:formatCode>General</c:formatCode>
                <c:ptCount val="10"/>
                <c:pt idx="0">
                  <c:v>5.6999998092651367</c:v>
                </c:pt>
                <c:pt idx="1">
                  <c:v>6.6999998092651367</c:v>
                </c:pt>
                <c:pt idx="2">
                  <c:v>6.9000000953674316</c:v>
                </c:pt>
                <c:pt idx="3">
                  <c:v>8</c:v>
                </c:pt>
                <c:pt idx="4">
                  <c:v>8</c:v>
                </c:pt>
                <c:pt idx="5">
                  <c:v>8.3000000000000007</c:v>
                </c:pt>
                <c:pt idx="6">
                  <c:v>8.8000001907348633</c:v>
                </c:pt>
                <c:pt idx="7">
                  <c:v>7.4000000953674316</c:v>
                </c:pt>
                <c:pt idx="8">
                  <c:v>9.1999998092651367</c:v>
                </c:pt>
                <c:pt idx="9">
                  <c:v>9.8999996185302734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007-40E3-A890-479C4F91C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868344"/>
        <c:axId val="463868736"/>
      </c:lineChart>
      <c:catAx>
        <c:axId val="463868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868736"/>
        <c:crossesAt val="0.1"/>
        <c:auto val="1"/>
        <c:lblAlgn val="ctr"/>
        <c:lblOffset val="100"/>
        <c:noMultiLvlLbl val="0"/>
      </c:catAx>
      <c:valAx>
        <c:axId val="4638687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Rate per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868344"/>
        <c:crosses val="autoZero"/>
        <c:crossBetween val="between"/>
        <c:majorUnit val="10"/>
        <c:minorUnit val="1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BF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3'!$A$2</c:f>
              <c:strCache>
                <c:ptCount val="1"/>
                <c:pt idx="0">
                  <c:v>Acute </c:v>
                </c:pt>
              </c:strCache>
            </c:strRef>
          </c:tx>
          <c:spPr>
            <a:solidFill>
              <a:srgbClr val="BED898"/>
            </a:solidFill>
          </c:spPr>
          <c:invertIfNegative val="0"/>
          <c:cat>
            <c:strRef>
              <c:f>'Figure 3'!$B$1:$J$1</c:f>
              <c:strCache>
                <c:ptCount val="9"/>
                <c:pt idx="0">
                  <c:v>&lt;5</c:v>
                </c:pt>
                <c:pt idx="1">
                  <c:v>5–14</c:v>
                </c:pt>
                <c:pt idx="2">
                  <c:v>15–19</c:v>
                </c:pt>
                <c:pt idx="3">
                  <c:v>20–24</c:v>
                </c:pt>
                <c:pt idx="4">
                  <c:v>25–34 </c:v>
                </c:pt>
                <c:pt idx="5">
                  <c:v>35–44</c:v>
                </c:pt>
                <c:pt idx="6">
                  <c:v>45–54</c:v>
                </c:pt>
                <c:pt idx="7">
                  <c:v>55–64</c:v>
                </c:pt>
                <c:pt idx="8">
                  <c:v>≥65</c:v>
                </c:pt>
              </c:strCache>
            </c:strRef>
          </c:cat>
          <c:val>
            <c:numRef>
              <c:f>'Figure 3'!$B$2:$J$2</c:f>
              <c:numCache>
                <c:formatCode>General</c:formatCode>
                <c:ptCount val="9"/>
                <c:pt idx="0">
                  <c:v>0.20000000298023224</c:v>
                </c:pt>
                <c:pt idx="1">
                  <c:v>0.10000000149011612</c:v>
                </c:pt>
                <c:pt idx="2">
                  <c:v>0.5</c:v>
                </c:pt>
                <c:pt idx="3">
                  <c:v>0.80000001192092896</c:v>
                </c:pt>
                <c:pt idx="4">
                  <c:v>1.1000000238418579</c:v>
                </c:pt>
                <c:pt idx="5">
                  <c:v>1</c:v>
                </c:pt>
                <c:pt idx="6">
                  <c:v>0.80000001192092896</c:v>
                </c:pt>
                <c:pt idx="7">
                  <c:v>0.60000002384185791</c:v>
                </c:pt>
                <c:pt idx="8">
                  <c:v>0.30000001192092896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C7-44CB-BD61-B37276AF5DA5}"/>
            </c:ext>
          </c:extLst>
        </c:ser>
        <c:ser>
          <c:idx val="1"/>
          <c:order val="1"/>
          <c:tx>
            <c:strRef>
              <c:f>'Figure 3'!$A$3</c:f>
              <c:strCache>
                <c:ptCount val="1"/>
                <c:pt idx="0">
                  <c:v>Chronic</c:v>
                </c:pt>
              </c:strCache>
            </c:strRef>
          </c:tx>
          <c:spPr>
            <a:solidFill>
              <a:srgbClr val="69AE23"/>
            </a:solidFill>
          </c:spPr>
          <c:invertIfNegative val="0"/>
          <c:cat>
            <c:strRef>
              <c:f>'Figure 3'!$B$1:$J$1</c:f>
              <c:strCache>
                <c:ptCount val="9"/>
                <c:pt idx="0">
                  <c:v>&lt;5</c:v>
                </c:pt>
                <c:pt idx="1">
                  <c:v>5–14</c:v>
                </c:pt>
                <c:pt idx="2">
                  <c:v>15–19</c:v>
                </c:pt>
                <c:pt idx="3">
                  <c:v>20–24</c:v>
                </c:pt>
                <c:pt idx="4">
                  <c:v>25–34 </c:v>
                </c:pt>
                <c:pt idx="5">
                  <c:v>35–44</c:v>
                </c:pt>
                <c:pt idx="6">
                  <c:v>45–54</c:v>
                </c:pt>
                <c:pt idx="7">
                  <c:v>55–64</c:v>
                </c:pt>
                <c:pt idx="8">
                  <c:v>≥65</c:v>
                </c:pt>
              </c:strCache>
            </c:strRef>
          </c:cat>
          <c:val>
            <c:numRef>
              <c:f>'Figure 3'!$B$3:$J$3</c:f>
              <c:numCache>
                <c:formatCode>General</c:formatCode>
                <c:ptCount val="9"/>
                <c:pt idx="0">
                  <c:v>0.60000002384185791</c:v>
                </c:pt>
                <c:pt idx="1">
                  <c:v>1.2999999523162842</c:v>
                </c:pt>
                <c:pt idx="2">
                  <c:v>10.300000190734863</c:v>
                </c:pt>
                <c:pt idx="3">
                  <c:v>14.600000381469727</c:v>
                </c:pt>
                <c:pt idx="4">
                  <c:v>30.100000381469727</c:v>
                </c:pt>
                <c:pt idx="5">
                  <c:v>24.100000381469727</c:v>
                </c:pt>
                <c:pt idx="6">
                  <c:v>12.800000190734863</c:v>
                </c:pt>
                <c:pt idx="7">
                  <c:v>8</c:v>
                </c:pt>
                <c:pt idx="8">
                  <c:v>3.2000000476837158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C7-44CB-BD61-B37276AF5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161200"/>
        <c:axId val="421998240"/>
      </c:barChart>
      <c:catAx>
        <c:axId val="420161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Age group (years)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/>
        </c:spPr>
        <c:crossAx val="421998240"/>
        <c:crosses val="autoZero"/>
        <c:auto val="1"/>
        <c:lblAlgn val="ctr"/>
        <c:lblOffset val="100"/>
        <c:noMultiLvlLbl val="0"/>
      </c:catAx>
      <c:valAx>
        <c:axId val="4219982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Rate per 100 000</a:t>
                </a:r>
              </a:p>
            </c:rich>
          </c:tx>
          <c:layout>
            <c:manualLayout>
              <c:xMode val="edge"/>
              <c:yMode val="edge"/>
              <c:x val="1.6446277548639757E-2"/>
              <c:y val="0.2920145218068214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/>
        </c:spPr>
        <c:crossAx val="420161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570634627314145"/>
          <c:y val="5.9098451619722034E-2"/>
          <c:w val="0.40101679013780817"/>
          <c:h val="0.77862495375997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'Figure 5'!$B$1</c:f>
              <c:strCache>
                <c:ptCount val="1"/>
                <c:pt idx="0">
                  <c:v>Acute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strRef>
              <c:f>'Figure 5'!$A$2:$A$14</c:f>
              <c:strCache>
                <c:ptCount val="13"/>
                <c:pt idx="0">
                  <c:v>Heterosexual transmission</c:v>
                </c:pt>
                <c:pt idx="1">
                  <c:v>Nosocomial (includes hospital, nursing home, etc.)</c:v>
                </c:pt>
                <c:pt idx="2">
                  <c:v>Men who have sex with men (MSM)</c:v>
                </c:pt>
                <c:pt idx="3">
                  <c:v>Injecting drug use</c:v>
                </c:pt>
                <c:pt idx="4">
                  <c:v>Non-occupational injuries (needle stick, bites, tattoos, piercings)</c:v>
                </c:pt>
                <c:pt idx="5">
                  <c:v>Sexual transmission (not specified)</c:v>
                </c:pt>
                <c:pt idx="6">
                  <c:v>Other</c:v>
                </c:pt>
                <c:pt idx="7">
                  <c:v>Household</c:v>
                </c:pt>
                <c:pt idx="8">
                  <c:v>Blood and blood products</c:v>
                </c:pt>
                <c:pt idx="9">
                  <c:v>Needle-stick and other occupational exposure </c:v>
                </c:pt>
                <c:pt idx="10">
                  <c:v>Mother-to-child transmission</c:v>
                </c:pt>
                <c:pt idx="11">
                  <c:v>Haemodialysis</c:v>
                </c:pt>
                <c:pt idx="12">
                  <c:v>Organ and tissues</c:v>
                </c:pt>
              </c:strCache>
            </c:strRef>
          </c:cat>
          <c:val>
            <c:numRef>
              <c:f>'Figure 5'!$B$2:$B$14</c:f>
              <c:numCache>
                <c:formatCode>General</c:formatCode>
                <c:ptCount val="13"/>
                <c:pt idx="0">
                  <c:v>31.299999237060547</c:v>
                </c:pt>
                <c:pt idx="1">
                  <c:v>16.299999237060547</c:v>
                </c:pt>
                <c:pt idx="2">
                  <c:v>11.600000381469727</c:v>
                </c:pt>
                <c:pt idx="3">
                  <c:v>11.300000190734863</c:v>
                </c:pt>
                <c:pt idx="4">
                  <c:v>9</c:v>
                </c:pt>
                <c:pt idx="5">
                  <c:v>6.1999998092651367</c:v>
                </c:pt>
                <c:pt idx="6">
                  <c:v>5.8000001907348633</c:v>
                </c:pt>
                <c:pt idx="7">
                  <c:v>5</c:v>
                </c:pt>
                <c:pt idx="8">
                  <c:v>1.5</c:v>
                </c:pt>
                <c:pt idx="9">
                  <c:v>1</c:v>
                </c:pt>
                <c:pt idx="10">
                  <c:v>0.69999998807907104</c:v>
                </c:pt>
                <c:pt idx="11">
                  <c:v>0.30000001192092896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93-4E9B-BD60-B8A73E6FA828}"/>
            </c:ext>
          </c:extLst>
        </c:ser>
        <c:ser>
          <c:idx val="1"/>
          <c:order val="1"/>
          <c:tx>
            <c:strRef>
              <c:f>'Figure 5'!$C$1</c:f>
              <c:strCache>
                <c:ptCount val="1"/>
                <c:pt idx="0">
                  <c:v>Chronic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'Figure 5'!$A$2:$A$14</c:f>
              <c:strCache>
                <c:ptCount val="13"/>
                <c:pt idx="0">
                  <c:v>Heterosexual transmission</c:v>
                </c:pt>
                <c:pt idx="1">
                  <c:v>Nosocomial (includes hospital, nursing home, etc.)</c:v>
                </c:pt>
                <c:pt idx="2">
                  <c:v>Men who have sex with men (MSM)</c:v>
                </c:pt>
                <c:pt idx="3">
                  <c:v>Injecting drug use</c:v>
                </c:pt>
                <c:pt idx="4">
                  <c:v>Non-occupational injuries (needle stick, bites, tattoos, piercings)</c:v>
                </c:pt>
                <c:pt idx="5">
                  <c:v>Sexual transmission (not specified)</c:v>
                </c:pt>
                <c:pt idx="6">
                  <c:v>Other</c:v>
                </c:pt>
                <c:pt idx="7">
                  <c:v>Household</c:v>
                </c:pt>
                <c:pt idx="8">
                  <c:v>Blood and blood products</c:v>
                </c:pt>
                <c:pt idx="9">
                  <c:v>Needle-stick and other occupational exposure </c:v>
                </c:pt>
                <c:pt idx="10">
                  <c:v>Mother-to-child transmission</c:v>
                </c:pt>
                <c:pt idx="11">
                  <c:v>Haemodialysis</c:v>
                </c:pt>
                <c:pt idx="12">
                  <c:v>Organ and tissues</c:v>
                </c:pt>
              </c:strCache>
            </c:strRef>
          </c:cat>
          <c:val>
            <c:numRef>
              <c:f>'Figure 5'!$C$2:$C$14</c:f>
              <c:numCache>
                <c:formatCode>General</c:formatCode>
                <c:ptCount val="13"/>
                <c:pt idx="0">
                  <c:v>7.6999998092651367</c:v>
                </c:pt>
                <c:pt idx="1">
                  <c:v>6.6999998092651367</c:v>
                </c:pt>
                <c:pt idx="2">
                  <c:v>2.4000000953674316</c:v>
                </c:pt>
                <c:pt idx="3">
                  <c:v>4.0999999046325684</c:v>
                </c:pt>
                <c:pt idx="4">
                  <c:v>1.6000000238418579</c:v>
                </c:pt>
                <c:pt idx="5">
                  <c:v>2.0999999046325684</c:v>
                </c:pt>
                <c:pt idx="6">
                  <c:v>4.0999999046325684</c:v>
                </c:pt>
                <c:pt idx="7">
                  <c:v>1.2999999523162842</c:v>
                </c:pt>
                <c:pt idx="8">
                  <c:v>4.0999999046325684</c:v>
                </c:pt>
                <c:pt idx="9">
                  <c:v>0.20000000298023224</c:v>
                </c:pt>
                <c:pt idx="10">
                  <c:v>65.300003051757812</c:v>
                </c:pt>
                <c:pt idx="11">
                  <c:v>0.40000000596046448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93-4E9B-BD60-B8A73E6FA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421999024"/>
        <c:axId val="421999416"/>
      </c:barChart>
      <c:catAx>
        <c:axId val="42199902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Transmission category</a:t>
                </a:r>
              </a:p>
            </c:rich>
          </c:tx>
          <c:layout>
            <c:manualLayout>
              <c:xMode val="edge"/>
              <c:yMode val="edge"/>
              <c:x val="5.5605354764337797E-2"/>
              <c:y val="0.3266123719863894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421999416"/>
        <c:crosses val="autoZero"/>
        <c:auto val="1"/>
        <c:lblAlgn val="ctr"/>
        <c:lblOffset val="0"/>
        <c:noMultiLvlLbl val="0"/>
      </c:catAx>
      <c:valAx>
        <c:axId val="4219994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Proportion of cases (%) </a:t>
                </a:r>
              </a:p>
            </c:rich>
          </c:tx>
          <c:layout>
            <c:manualLayout>
              <c:xMode val="edge"/>
              <c:yMode val="edge"/>
              <c:x val="0.57887168338519024"/>
              <c:y val="0.9016412187606982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/>
        </c:spPr>
        <c:crossAx val="421999024"/>
        <c:crosses val="max"/>
        <c:crossBetween val="between"/>
      </c:valAx>
      <c:spPr>
        <a:ln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30380331672022"/>
          <c:y val="4.793028322440087E-2"/>
          <c:w val="0.85973989206405377"/>
          <c:h val="0.85098794023296109"/>
        </c:manualLayout>
      </c:layout>
      <c:lineChart>
        <c:grouping val="standard"/>
        <c:varyColors val="0"/>
        <c:ser>
          <c:idx val="0"/>
          <c:order val="0"/>
          <c:tx>
            <c:strRef>
              <c:f>'Figure 1'!$A$2</c:f>
              <c:strCache>
                <c:ptCount val="1"/>
                <c:pt idx="0">
                  <c:v>All cases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92D050">
                  <a:alpha val="65000"/>
                </a:srgbClr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'Figure 1'!$B$1:$K$1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'Figure 1'!$B$2:$K$2</c:f>
              <c:numCache>
                <c:formatCode>General</c:formatCode>
                <c:ptCount val="10"/>
                <c:pt idx="0">
                  <c:v>9.3999996185302734</c:v>
                </c:pt>
                <c:pt idx="1">
                  <c:v>7.5999999046325684</c:v>
                </c:pt>
                <c:pt idx="2">
                  <c:v>8.1999998092651367</c:v>
                </c:pt>
                <c:pt idx="3">
                  <c:v>7.5999999046325684</c:v>
                </c:pt>
                <c:pt idx="4">
                  <c:v>7.3000001907348633</c:v>
                </c:pt>
                <c:pt idx="5">
                  <c:v>8</c:v>
                </c:pt>
                <c:pt idx="6">
                  <c:v>8.1000003814697266</c:v>
                </c:pt>
                <c:pt idx="7">
                  <c:v>8.3000001907348633</c:v>
                </c:pt>
                <c:pt idx="8">
                  <c:v>9</c:v>
                </c:pt>
                <c:pt idx="9">
                  <c:v>8.6000003814697266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A2-411C-A0B2-FEBA8ACCD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869128"/>
        <c:axId val="463869520"/>
      </c:lineChart>
      <c:catAx>
        <c:axId val="463869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rnd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869520"/>
        <c:crosses val="autoZero"/>
        <c:auto val="1"/>
        <c:lblAlgn val="ctr"/>
        <c:lblOffset val="100"/>
        <c:noMultiLvlLbl val="0"/>
      </c:catAx>
      <c:valAx>
        <c:axId val="4638695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Rate per 100 000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86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3'!$A$2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69AE23"/>
            </a:solidFill>
          </c:spPr>
          <c:invertIfNegative val="0"/>
          <c:cat>
            <c:strRef>
              <c:f>'Figure 3'!$B$1:$J$1</c:f>
              <c:strCache>
                <c:ptCount val="9"/>
                <c:pt idx="0">
                  <c:v>&lt;5</c:v>
                </c:pt>
                <c:pt idx="1">
                  <c:v>5–14</c:v>
                </c:pt>
                <c:pt idx="2">
                  <c:v>15–19</c:v>
                </c:pt>
                <c:pt idx="3">
                  <c:v>20–24</c:v>
                </c:pt>
                <c:pt idx="4">
                  <c:v>25–34 </c:v>
                </c:pt>
                <c:pt idx="5">
                  <c:v>35–44</c:v>
                </c:pt>
                <c:pt idx="6">
                  <c:v>45–54</c:v>
                </c:pt>
                <c:pt idx="7">
                  <c:v>55–64</c:v>
                </c:pt>
                <c:pt idx="8">
                  <c:v>≥65</c:v>
                </c:pt>
              </c:strCache>
            </c:strRef>
          </c:cat>
          <c:val>
            <c:numRef>
              <c:f>'Figure 3'!$B$2:$J$2</c:f>
              <c:numCache>
                <c:formatCode>General</c:formatCode>
                <c:ptCount val="9"/>
                <c:pt idx="0">
                  <c:v>0.80000001192092896</c:v>
                </c:pt>
                <c:pt idx="1">
                  <c:v>0.5</c:v>
                </c:pt>
                <c:pt idx="2">
                  <c:v>2.7000000476837158</c:v>
                </c:pt>
                <c:pt idx="3">
                  <c:v>9.3000001907348633</c:v>
                </c:pt>
                <c:pt idx="4">
                  <c:v>22.399999618530273</c:v>
                </c:pt>
                <c:pt idx="5">
                  <c:v>23.600000381469727</c:v>
                </c:pt>
                <c:pt idx="6">
                  <c:v>17.899999618530273</c:v>
                </c:pt>
                <c:pt idx="7">
                  <c:v>11.300000190734863</c:v>
                </c:pt>
                <c:pt idx="8">
                  <c:v>3.5999999046325684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CE-490F-9F71-14594A776E32}"/>
            </c:ext>
          </c:extLst>
        </c:ser>
        <c:ser>
          <c:idx val="1"/>
          <c:order val="1"/>
          <c:tx>
            <c:strRef>
              <c:f>'Figure 3'!$A$3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invertIfNegative val="0"/>
          <c:cat>
            <c:strRef>
              <c:f>'Figure 3'!$B$1:$J$1</c:f>
              <c:strCache>
                <c:ptCount val="9"/>
                <c:pt idx="0">
                  <c:v>&lt;5</c:v>
                </c:pt>
                <c:pt idx="1">
                  <c:v>5–14</c:v>
                </c:pt>
                <c:pt idx="2">
                  <c:v>15–19</c:v>
                </c:pt>
                <c:pt idx="3">
                  <c:v>20–24</c:v>
                </c:pt>
                <c:pt idx="4">
                  <c:v>25–34 </c:v>
                </c:pt>
                <c:pt idx="5">
                  <c:v>35–44</c:v>
                </c:pt>
                <c:pt idx="6">
                  <c:v>45–54</c:v>
                </c:pt>
                <c:pt idx="7">
                  <c:v>55–64</c:v>
                </c:pt>
                <c:pt idx="8">
                  <c:v>≥65</c:v>
                </c:pt>
              </c:strCache>
            </c:strRef>
          </c:cat>
          <c:val>
            <c:numRef>
              <c:f>'Figure 3'!$B$3:$J$3</c:f>
              <c:numCache>
                <c:formatCode>General</c:formatCode>
                <c:ptCount val="9"/>
                <c:pt idx="0">
                  <c:v>1.2999999523162842</c:v>
                </c:pt>
                <c:pt idx="1">
                  <c:v>0.30000001192092896</c:v>
                </c:pt>
                <c:pt idx="2">
                  <c:v>2.0999999046325684</c:v>
                </c:pt>
                <c:pt idx="3">
                  <c:v>7.3000001907348633</c:v>
                </c:pt>
                <c:pt idx="4">
                  <c:v>10.300000190734863</c:v>
                </c:pt>
                <c:pt idx="5">
                  <c:v>9.3000001907348633</c:v>
                </c:pt>
                <c:pt idx="6">
                  <c:v>7.4000000953674316</c:v>
                </c:pt>
                <c:pt idx="7">
                  <c:v>6</c:v>
                </c:pt>
                <c:pt idx="8">
                  <c:v>3.0999999046325684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CE-490F-9F71-14594A776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5162584"/>
        <c:axId val="465162976"/>
      </c:barChart>
      <c:catAx>
        <c:axId val="465162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Age group (years)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465162976"/>
        <c:crosses val="autoZero"/>
        <c:auto val="1"/>
        <c:lblAlgn val="ctr"/>
        <c:lblOffset val="100"/>
        <c:noMultiLvlLbl val="0"/>
      </c:catAx>
      <c:valAx>
        <c:axId val="465162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Rate per 100 000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65162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6570634627314145"/>
          <c:y val="5.9098451619722034E-2"/>
          <c:w val="0.40101679013780817"/>
          <c:h val="0.77862495375997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'Figure 4'!$B$1</c:f>
              <c:strCache>
                <c:ptCount val="1"/>
                <c:pt idx="0">
                  <c:v>Acute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'Figure 4'!$A$2:$A$12</c:f>
              <c:strCache>
                <c:ptCount val="11"/>
                <c:pt idx="0">
                  <c:v>Nosocomial (includes hospital, nursing home, etc.)</c:v>
                </c:pt>
                <c:pt idx="1">
                  <c:v>Injecting drug use</c:v>
                </c:pt>
                <c:pt idx="2">
                  <c:v>Men who have sex with men (MSM)</c:v>
                </c:pt>
                <c:pt idx="3">
                  <c:v>Sexual transmission (not specified)</c:v>
                </c:pt>
                <c:pt idx="4">
                  <c:v>Non-occupational injuries (needle stick, bites, tattoos, piercings)</c:v>
                </c:pt>
                <c:pt idx="5">
                  <c:v>Heterosexual transmission</c:v>
                </c:pt>
                <c:pt idx="6">
                  <c:v>Other</c:v>
                </c:pt>
                <c:pt idx="7">
                  <c:v>Household</c:v>
                </c:pt>
                <c:pt idx="8">
                  <c:v>Blood and blood products</c:v>
                </c:pt>
                <c:pt idx="9">
                  <c:v>Needle-stick and other occupational exposure </c:v>
                </c:pt>
                <c:pt idx="10">
                  <c:v>Haemodialysis</c:v>
                </c:pt>
              </c:strCache>
            </c:strRef>
          </c:cat>
          <c:val>
            <c:numRef>
              <c:f>'Figure 4'!$B$2:$B$12</c:f>
              <c:numCache>
                <c:formatCode>General</c:formatCode>
                <c:ptCount val="11"/>
                <c:pt idx="0">
                  <c:v>28.200000762939453</c:v>
                </c:pt>
                <c:pt idx="1">
                  <c:v>23.100000381469727</c:v>
                </c:pt>
                <c:pt idx="2">
                  <c:v>19.799999237060547</c:v>
                </c:pt>
                <c:pt idx="3">
                  <c:v>6.3000001907348633</c:v>
                </c:pt>
                <c:pt idx="4">
                  <c:v>5.5999999046325684</c:v>
                </c:pt>
                <c:pt idx="5">
                  <c:v>5.3000001907348633</c:v>
                </c:pt>
                <c:pt idx="6">
                  <c:v>3.2000000476837158</c:v>
                </c:pt>
                <c:pt idx="7">
                  <c:v>3</c:v>
                </c:pt>
                <c:pt idx="8">
                  <c:v>2.7000000476837158</c:v>
                </c:pt>
                <c:pt idx="9">
                  <c:v>2</c:v>
                </c:pt>
                <c:pt idx="10">
                  <c:v>0.69999998807907104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A9-4585-A5CF-9CFCD4328907}"/>
            </c:ext>
          </c:extLst>
        </c:ser>
        <c:ser>
          <c:idx val="1"/>
          <c:order val="1"/>
          <c:tx>
            <c:strRef>
              <c:f>'Figure 4'!$C$1</c:f>
              <c:strCache>
                <c:ptCount val="1"/>
                <c:pt idx="0">
                  <c:v>Chronic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'Figure 4'!$A$2:$A$12</c:f>
              <c:strCache>
                <c:ptCount val="11"/>
                <c:pt idx="0">
                  <c:v>Nosocomial (includes hospital, nursing home, etc.)</c:v>
                </c:pt>
                <c:pt idx="1">
                  <c:v>Injecting drug use</c:v>
                </c:pt>
                <c:pt idx="2">
                  <c:v>Men who have sex with men (MSM)</c:v>
                </c:pt>
                <c:pt idx="3">
                  <c:v>Sexual transmission (not specified)</c:v>
                </c:pt>
                <c:pt idx="4">
                  <c:v>Non-occupational injuries (needle stick, bites, tattoos, piercings)</c:v>
                </c:pt>
                <c:pt idx="5">
                  <c:v>Heterosexual transmission</c:v>
                </c:pt>
                <c:pt idx="6">
                  <c:v>Other</c:v>
                </c:pt>
                <c:pt idx="7">
                  <c:v>Household</c:v>
                </c:pt>
                <c:pt idx="8">
                  <c:v>Blood and blood products</c:v>
                </c:pt>
                <c:pt idx="9">
                  <c:v>Needle-stick and other occupational exposure </c:v>
                </c:pt>
                <c:pt idx="10">
                  <c:v>Haemodialysis</c:v>
                </c:pt>
              </c:strCache>
            </c:strRef>
          </c:cat>
          <c:val>
            <c:numRef>
              <c:f>'Figure 4'!$C$2:$C$12</c:f>
              <c:numCache>
                <c:formatCode>General</c:formatCode>
                <c:ptCount val="11"/>
                <c:pt idx="0">
                  <c:v>3.7000000476837158</c:v>
                </c:pt>
                <c:pt idx="1">
                  <c:v>72.099998474121094</c:v>
                </c:pt>
                <c:pt idx="2">
                  <c:v>0.30000001192092896</c:v>
                </c:pt>
                <c:pt idx="3">
                  <c:v>7</c:v>
                </c:pt>
                <c:pt idx="4">
                  <c:v>3.7999999523162842</c:v>
                </c:pt>
                <c:pt idx="5">
                  <c:v>3.2000000476837158</c:v>
                </c:pt>
                <c:pt idx="6">
                  <c:v>2.7000000476837158</c:v>
                </c:pt>
                <c:pt idx="7">
                  <c:v>0.30000001192092896</c:v>
                </c:pt>
                <c:pt idx="8">
                  <c:v>5.1999998092651367</c:v>
                </c:pt>
                <c:pt idx="9">
                  <c:v>0.5</c:v>
                </c:pt>
                <c:pt idx="10">
                  <c:v>0.30000001192092896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A9-4585-A5CF-9CFCD4328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465163760"/>
        <c:axId val="465164152"/>
      </c:barChart>
      <c:catAx>
        <c:axId val="465163760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Transmission</a:t>
                </a:r>
                <a:r>
                  <a:rPr lang="en-GB" baseline="0"/>
                  <a:t> category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2.1095662399611965E-3"/>
              <c:y val="0.2504656683844298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465164152"/>
        <c:crosses val="autoZero"/>
        <c:auto val="1"/>
        <c:lblAlgn val="ctr"/>
        <c:lblOffset val="0"/>
        <c:noMultiLvlLbl val="0"/>
      </c:catAx>
      <c:valAx>
        <c:axId val="4651641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Proportion of cases (%) </a:t>
                </a:r>
              </a:p>
            </c:rich>
          </c:tx>
          <c:layout>
            <c:manualLayout>
              <c:xMode val="edge"/>
              <c:yMode val="edge"/>
              <c:x val="0.57887168338519024"/>
              <c:y val="0.9016412187606982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/>
        </c:spPr>
        <c:crossAx val="465163760"/>
        <c:crosses val="max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GB" sz="1000"/>
              <a:t>Data completeness (%)</a:t>
            </a:r>
          </a:p>
        </c:rich>
      </c:tx>
      <c:layout>
        <c:manualLayout>
          <c:xMode val="edge"/>
          <c:yMode val="edge"/>
          <c:x val="0.43041854744524255"/>
          <c:y val="0.9109947643979057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224752375230613"/>
          <c:y val="5.9249701117203284E-2"/>
          <c:w val="0.50377857055511543"/>
          <c:h val="0.766049937475093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Hepatitis B</c:v>
                </c:pt>
              </c:strCache>
            </c:strRef>
          </c:tx>
          <c:invertIfNegative val="0"/>
          <c:cat>
            <c:strRef>
              <c:f>Sheet1!$D$3:$D$17</c:f>
              <c:strCache>
                <c:ptCount val="15"/>
                <c:pt idx="0">
                  <c:v>Gender</c:v>
                </c:pt>
                <c:pt idx="1">
                  <c:v>Age</c:v>
                </c:pt>
                <c:pt idx="2">
                  <c:v>StageHEP</c:v>
                </c:pt>
                <c:pt idx="3">
                  <c:v>Imported</c:v>
                </c:pt>
                <c:pt idx="4">
                  <c:v>Outcome</c:v>
                </c:pt>
                <c:pt idx="5">
                  <c:v>Probable country infection</c:v>
                </c:pt>
                <c:pt idx="6">
                  <c:v>Country of birth</c:v>
                </c:pt>
                <c:pt idx="7">
                  <c:v>Healthcare worker status</c:v>
                </c:pt>
                <c:pt idx="8">
                  <c:v>Country of nationality</c:v>
                </c:pt>
                <c:pt idx="9">
                  <c:v>Transmission</c:v>
                </c:pt>
                <c:pt idx="10">
                  <c:v>Testing location</c:v>
                </c:pt>
                <c:pt idx="11">
                  <c:v>Sex worker status</c:v>
                </c:pt>
                <c:pt idx="12">
                  <c:v>Complications</c:v>
                </c:pt>
                <c:pt idx="13">
                  <c:v>HIV status</c:v>
                </c:pt>
                <c:pt idx="14">
                  <c:v>Recent injector status</c:v>
                </c:pt>
              </c:strCache>
            </c:strRef>
          </c:cat>
          <c:val>
            <c:numRef>
              <c:f>Sheet1!$E$3:$E$17</c:f>
              <c:numCache>
                <c:formatCode>General</c:formatCode>
                <c:ptCount val="15"/>
                <c:pt idx="0">
                  <c:v>99.055976867675781</c:v>
                </c:pt>
                <c:pt idx="1">
                  <c:v>92.467903137207031</c:v>
                </c:pt>
                <c:pt idx="2">
                  <c:v>74.274383544921875</c:v>
                </c:pt>
                <c:pt idx="3">
                  <c:v>33.281814575195312</c:v>
                </c:pt>
                <c:pt idx="4">
                  <c:v>25.747817993164063</c:v>
                </c:pt>
                <c:pt idx="5">
                  <c:v>17.00044059753418</c:v>
                </c:pt>
                <c:pt idx="6">
                  <c:v>14.919572830200195</c:v>
                </c:pt>
                <c:pt idx="7">
                  <c:v>10.753823280334473</c:v>
                </c:pt>
                <c:pt idx="8">
                  <c:v>10.585949897766113</c:v>
                </c:pt>
                <c:pt idx="9">
                  <c:v>9.5095739364624023</c:v>
                </c:pt>
                <c:pt idx="10">
                  <c:v>7.5039749145507813</c:v>
                </c:pt>
                <c:pt idx="11">
                  <c:v>7.4517521858215332</c:v>
                </c:pt>
                <c:pt idx="12">
                  <c:v>4.7562665939331055</c:v>
                </c:pt>
                <c:pt idx="13">
                  <c:v>4.0105633735656738</c:v>
                </c:pt>
                <c:pt idx="14">
                  <c:v>0.79940629005432129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89-443B-AFC0-B321D948C8DF}"/>
            </c:ext>
          </c:extLst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Hepatitis C</c:v>
                </c:pt>
              </c:strCache>
            </c:strRef>
          </c:tx>
          <c:invertIfNegative val="0"/>
          <c:cat>
            <c:strRef>
              <c:f>Sheet1!$D$3:$D$17</c:f>
              <c:strCache>
                <c:ptCount val="15"/>
                <c:pt idx="0">
                  <c:v>Gender</c:v>
                </c:pt>
                <c:pt idx="1">
                  <c:v>Age</c:v>
                </c:pt>
                <c:pt idx="2">
                  <c:v>StageHEP</c:v>
                </c:pt>
                <c:pt idx="3">
                  <c:v>Imported</c:v>
                </c:pt>
                <c:pt idx="4">
                  <c:v>Outcome</c:v>
                </c:pt>
                <c:pt idx="5">
                  <c:v>Probable country infection</c:v>
                </c:pt>
                <c:pt idx="6">
                  <c:v>Country of birth</c:v>
                </c:pt>
                <c:pt idx="7">
                  <c:v>Healthcare worker status</c:v>
                </c:pt>
                <c:pt idx="8">
                  <c:v>Country of nationality</c:v>
                </c:pt>
                <c:pt idx="9">
                  <c:v>Transmission</c:v>
                </c:pt>
                <c:pt idx="10">
                  <c:v>Testing location</c:v>
                </c:pt>
                <c:pt idx="11">
                  <c:v>Sex worker status</c:v>
                </c:pt>
                <c:pt idx="12">
                  <c:v>Complications</c:v>
                </c:pt>
                <c:pt idx="13">
                  <c:v>HIV status</c:v>
                </c:pt>
                <c:pt idx="14">
                  <c:v>Recent injector status</c:v>
                </c:pt>
              </c:strCache>
            </c:strRef>
          </c:cat>
          <c:val>
            <c:numRef>
              <c:f>Sheet1!$F$3:$F$17</c:f>
              <c:numCache>
                <c:formatCode>General</c:formatCode>
                <c:ptCount val="15"/>
                <c:pt idx="0">
                  <c:v>99.489509582519531</c:v>
                </c:pt>
                <c:pt idx="1">
                  <c:v>82.898780822753906</c:v>
                </c:pt>
                <c:pt idx="2">
                  <c:v>13.926749229431152</c:v>
                </c:pt>
                <c:pt idx="3">
                  <c:v>27.367706298828125</c:v>
                </c:pt>
                <c:pt idx="4">
                  <c:v>28.434146881103516</c:v>
                </c:pt>
                <c:pt idx="5">
                  <c:v>2.9394516944885254</c:v>
                </c:pt>
                <c:pt idx="6">
                  <c:v>10.853803634643555</c:v>
                </c:pt>
                <c:pt idx="7">
                  <c:v>8.8044147491455078</c:v>
                </c:pt>
                <c:pt idx="8">
                  <c:v>11.040180206298828</c:v>
                </c:pt>
                <c:pt idx="9">
                  <c:v>14.33238410949707</c:v>
                </c:pt>
                <c:pt idx="10">
                  <c:v>11.541882514953613</c:v>
                </c:pt>
                <c:pt idx="11">
                  <c:v>2.737922191619873</c:v>
                </c:pt>
                <c:pt idx="12">
                  <c:v>6.8059391975402832</c:v>
                </c:pt>
                <c:pt idx="13">
                  <c:v>7.1056575775146484</c:v>
                </c:pt>
                <c:pt idx="14">
                  <c:v>1.8080074787139893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89-443B-AFC0-B321D948C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5165720"/>
        <c:axId val="422000592"/>
      </c:barChart>
      <c:catAx>
        <c:axId val="4651657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422000592"/>
        <c:crossesAt val="0"/>
        <c:auto val="1"/>
        <c:lblAlgn val="ctr"/>
        <c:lblOffset val="100"/>
        <c:noMultiLvlLbl val="0"/>
      </c:catAx>
      <c:valAx>
        <c:axId val="422000592"/>
        <c:scaling>
          <c:orientation val="minMax"/>
          <c:max val="10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65165720"/>
        <c:crosses val="max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059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858838" y="534988"/>
            <a:ext cx="3165475" cy="2374900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759206" y="3235554"/>
            <a:ext cx="5618476" cy="53753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2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Time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534988"/>
            <a:ext cx="3167063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606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0108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368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18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97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171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079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857250" y="534988"/>
            <a:ext cx="3167063" cy="2374900"/>
          </a:xfrm>
        </p:spPr>
      </p:sp>
      <p:sp>
        <p:nvSpPr>
          <p:cNvPr id="3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640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065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302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8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30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14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82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54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216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845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043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269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874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14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977572" y="8841863"/>
            <a:ext cx="3043889" cy="4657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577" tIns="45784" rIns="91577" bIns="45784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8F6773-8E2F-470F-BD43-3CC6C56003F3}" type="slidenum">
              <a:t>31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2962" cy="3489325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03949" y="4420932"/>
            <a:ext cx="5615194" cy="419028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39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8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11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8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857250" y="534988"/>
            <a:ext cx="3167063" cy="2374900"/>
          </a:xfrm>
        </p:spPr>
      </p:sp>
      <p:sp>
        <p:nvSpPr>
          <p:cNvPr id="3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979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857250" y="534988"/>
            <a:ext cx="3167063" cy="2374900"/>
          </a:xfrm>
        </p:spPr>
      </p:sp>
      <p:sp>
        <p:nvSpPr>
          <p:cNvPr id="3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029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739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99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resentation_Template_Title_new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4292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2"/>
          <p:cNvPicPr>
            <a:picLocks noChangeAspect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>
          <a:xfrm>
            <a:off x="7423154" y="504821"/>
            <a:ext cx="1263645" cy="11366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 txBox="1">
            <a:spLocks noGrp="1"/>
          </p:cNvSpPr>
          <p:nvPr>
            <p:ph type="ctrTitle"/>
          </p:nvPr>
        </p:nvSpPr>
        <p:spPr>
          <a:xfrm>
            <a:off x="323853" y="3598858"/>
            <a:ext cx="8456608" cy="514350"/>
          </a:xfrm>
        </p:spPr>
        <p:txBody>
          <a:bodyPr/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ubTitle" idx="1"/>
          </p:nvPr>
        </p:nvSpPr>
        <p:spPr>
          <a:xfrm>
            <a:off x="323853" y="4317997"/>
            <a:ext cx="8456608" cy="100647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lang="en-US" sz="4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0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spcBef>
                <a:spcPts val="300"/>
              </a:spcBef>
              <a:spcAft>
                <a:spcPts val="600"/>
              </a:spcAft>
              <a:tabLst>
                <a:tab pos="269876" algn="l"/>
              </a:tabLst>
              <a:defRPr>
                <a:latin typeface="Tahoma" pitchFamily="34"/>
                <a:cs typeface="Tahoma" pitchFamily="34"/>
              </a:defRPr>
            </a:lvl2pPr>
            <a:lvl3pPr>
              <a:spcBef>
                <a:spcPts val="300"/>
              </a:spcBef>
              <a:spcAft>
                <a:spcPts val="600"/>
              </a:spcAft>
              <a:tabLst>
                <a:tab pos="541333" algn="l"/>
              </a:tabLst>
              <a:defRPr>
                <a:latin typeface="Tahoma" pitchFamily="34"/>
                <a:cs typeface="Tahoma" pitchFamily="34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08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6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24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323999" y="4320000"/>
            <a:ext cx="7772400" cy="18613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1" i="0" u="none" strike="noStrike" kern="0" cap="none" spc="0" baseline="0">
                <a:solidFill>
                  <a:srgbClr val="FFFFFF"/>
                </a:solidFill>
                <a:uFillTx/>
                <a:latin typeface="Tahoma" pitchFamily="34"/>
                <a:cs typeface="Tahom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09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resentation_Template_Title_new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4292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2"/>
          <p:cNvPicPr>
            <a:picLocks noChangeAspect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>
          <a:xfrm>
            <a:off x="7423154" y="504821"/>
            <a:ext cx="1263645" cy="11366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 txBox="1">
            <a:spLocks noGrp="1"/>
          </p:cNvSpPr>
          <p:nvPr>
            <p:ph type="ctrTitle"/>
          </p:nvPr>
        </p:nvSpPr>
        <p:spPr>
          <a:xfrm>
            <a:off x="323853" y="3598858"/>
            <a:ext cx="8456608" cy="514350"/>
          </a:xfrm>
        </p:spPr>
        <p:txBody>
          <a:bodyPr/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ubTitle" idx="1"/>
          </p:nvPr>
        </p:nvSpPr>
        <p:spPr>
          <a:xfrm>
            <a:off x="323853" y="4317997"/>
            <a:ext cx="8456608" cy="100647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lang="en-US" sz="4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spcBef>
                <a:spcPts val="300"/>
              </a:spcBef>
              <a:spcAft>
                <a:spcPts val="600"/>
              </a:spcAft>
              <a:tabLst>
                <a:tab pos="269876" algn="l"/>
              </a:tabLst>
              <a:defRPr>
                <a:latin typeface="Tahoma" pitchFamily="34"/>
                <a:cs typeface="Tahoma" pitchFamily="34"/>
              </a:defRPr>
            </a:lvl2pPr>
            <a:lvl3pPr>
              <a:spcBef>
                <a:spcPts val="300"/>
              </a:spcBef>
              <a:spcAft>
                <a:spcPts val="600"/>
              </a:spcAft>
              <a:tabLst>
                <a:tab pos="541333" algn="l"/>
              </a:tabLst>
              <a:defRPr>
                <a:latin typeface="Tahoma" pitchFamily="34"/>
                <a:cs typeface="Tahoma" pitchFamily="34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43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resentation_Template_Innerpage_new"/>
          <p:cNvPicPr>
            <a:picLocks noChangeAspect="1"/>
          </p:cNvPicPr>
          <p:nvPr/>
        </p:nvPicPr>
        <p:blipFill>
          <a:blip r:embed="rId6"/>
          <a:srcRect t="92053"/>
          <a:stretch>
            <a:fillRect/>
          </a:stretch>
        </p:blipFill>
        <p:spPr>
          <a:xfrm>
            <a:off x="0" y="6313017"/>
            <a:ext cx="9144000" cy="54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0"/>
          <p:cNvPicPr>
            <a:picLocks noChangeAspect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>
          <a:xfrm>
            <a:off x="8096253" y="107954"/>
            <a:ext cx="882652" cy="7937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 txBox="1">
            <a:spLocks noGrp="1"/>
          </p:cNvSpPr>
          <p:nvPr>
            <p:ph type="title"/>
          </p:nvPr>
        </p:nvSpPr>
        <p:spPr>
          <a:xfrm>
            <a:off x="323853" y="142875"/>
            <a:ext cx="8229600" cy="8223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body" idx="1"/>
          </p:nvPr>
        </p:nvSpPr>
        <p:spPr>
          <a:xfrm>
            <a:off x="323853" y="1079504"/>
            <a:ext cx="8526459" cy="51625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2800" b="1" i="0" u="none" strike="noStrike" kern="0" cap="none" spc="0" baseline="0">
          <a:solidFill>
            <a:srgbClr val="333333"/>
          </a:solidFill>
          <a:uFillTx/>
          <a:latin typeface="Tahoma" pitchFamily="34"/>
          <a:cs typeface="Tahoma" pitchFamily="34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300"/>
        </a:spcBef>
        <a:spcAft>
          <a:spcPts val="600"/>
        </a:spcAft>
        <a:buNone/>
        <a:tabLst/>
        <a:defRPr lang="en-GB" sz="2400" b="0" i="0" u="none" strike="noStrike" kern="0" cap="none" spc="0" baseline="0">
          <a:solidFill>
            <a:srgbClr val="000000"/>
          </a:solidFill>
          <a:uFillTx/>
          <a:latin typeface="Tahoma" pitchFamily="34"/>
          <a:cs typeface="Tahoma" pitchFamily="34"/>
        </a:defRPr>
      </a:lvl1pPr>
      <a:lvl2pPr marL="269876" marR="0" lvl="1" indent="-269876" algn="l" defTabSz="914400" rtl="0" fontAlgn="auto" hangingPunct="1">
        <a:lnSpc>
          <a:spcPct val="90000"/>
        </a:lnSpc>
        <a:spcBef>
          <a:spcPts val="0"/>
        </a:spcBef>
        <a:spcAft>
          <a:spcPts val="300"/>
        </a:spcAft>
        <a:buSzPct val="100000"/>
        <a:buFont typeface="Arial" pitchFamily="34"/>
        <a:buChar char="•"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Tahoma"/>
        </a:defRPr>
      </a:lvl2pPr>
      <a:lvl3pPr marL="541333" marR="0" lvl="2" indent="-271467" algn="l" defTabSz="914400" rtl="0" fontAlgn="auto" hangingPunct="1">
        <a:lnSpc>
          <a:spcPct val="90000"/>
        </a:lnSpc>
        <a:spcBef>
          <a:spcPts val="600"/>
        </a:spcBef>
        <a:spcAft>
          <a:spcPts val="300"/>
        </a:spcAft>
        <a:buSzPct val="100000"/>
        <a:buFont typeface="Tahoma" pitchFamily="34"/>
        <a:buChar char="–"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Tahoma"/>
        </a:defRPr>
      </a:lvl3pPr>
      <a:lvl4pPr marL="0" marR="0" lvl="0" indent="0" algn="l" defTabSz="914400" rtl="0" fontAlgn="auto" hangingPunct="1">
        <a:lnSpc>
          <a:spcPct val="90000"/>
        </a:lnSpc>
        <a:spcBef>
          <a:spcPts val="300"/>
        </a:spcBef>
        <a:spcAft>
          <a:spcPts val="600"/>
        </a:spcAft>
        <a:buNone/>
        <a:tabLst/>
        <a:defRPr lang="en-GB" sz="2400" b="0" i="0" u="none" strike="noStrike" kern="0" cap="none" spc="0" baseline="0">
          <a:solidFill>
            <a:srgbClr val="000000"/>
          </a:solidFill>
          <a:uFillTx/>
          <a:latin typeface="Tahoma" pitchFamily="34"/>
          <a:cs typeface="Tahoma" pitchFamily="34"/>
        </a:defRPr>
      </a:lvl4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resentation_Template_Section_new"/>
          <p:cNvPicPr>
            <a:picLocks noChangeAspect="1"/>
          </p:cNvPicPr>
          <p:nvPr/>
        </p:nvPicPr>
        <p:blipFill>
          <a:blip r:embed="rId3"/>
          <a:srcRect t="46065"/>
          <a:stretch>
            <a:fillRect/>
          </a:stretch>
        </p:blipFill>
        <p:spPr>
          <a:xfrm>
            <a:off x="0" y="3170233"/>
            <a:ext cx="9144000" cy="369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>
          <a:xfrm>
            <a:off x="8096253" y="107954"/>
            <a:ext cx="882652" cy="7937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Placeholder 7"/>
          <p:cNvSpPr txBox="1">
            <a:spLocks noGrp="1"/>
          </p:cNvSpPr>
          <p:nvPr>
            <p:ph type="title"/>
          </p:nvPr>
        </p:nvSpPr>
        <p:spPr>
          <a:xfrm>
            <a:off x="323999" y="4320000"/>
            <a:ext cx="8229600" cy="19418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1" i="0" u="none" strike="noStrike" kern="0" cap="none" spc="0" baseline="0">
          <a:solidFill>
            <a:srgbClr val="FFFFFF"/>
          </a:solidFill>
          <a:uFillTx/>
          <a:latin typeface="Tahoma" pitchFamily="34"/>
          <a:cs typeface="Tahoma" pitchFamily="34"/>
        </a:defRPr>
      </a:lvl1pPr>
    </p:titleStyle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5">
            <a:lum bright="-6000"/>
          </a:blip>
          <a:srcRect/>
          <a:stretch>
            <a:fillRect/>
          </a:stretch>
        </p:blipFill>
        <p:spPr>
          <a:xfrm>
            <a:off x="8096253" y="107954"/>
            <a:ext cx="882652" cy="7937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323853" y="142875"/>
            <a:ext cx="8229600" cy="8223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 txBox="1">
            <a:spLocks noGrp="1"/>
          </p:cNvSpPr>
          <p:nvPr>
            <p:ph type="body" idx="1"/>
          </p:nvPr>
        </p:nvSpPr>
        <p:spPr>
          <a:xfrm>
            <a:off x="323853" y="1079504"/>
            <a:ext cx="8526459" cy="51625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2800" b="1" i="0" u="none" strike="noStrike" kern="0" cap="none" spc="0" baseline="0">
          <a:solidFill>
            <a:srgbClr val="333333"/>
          </a:solidFill>
          <a:uFillTx/>
          <a:latin typeface="Tahoma" pitchFamily="34"/>
          <a:cs typeface="Tahoma" pitchFamily="34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300"/>
        </a:spcBef>
        <a:spcAft>
          <a:spcPts val="600"/>
        </a:spcAft>
        <a:buNone/>
        <a:tabLst/>
        <a:defRPr lang="en-GB" sz="2400" b="0" i="0" u="none" strike="noStrike" kern="0" cap="none" spc="0" baseline="0">
          <a:solidFill>
            <a:srgbClr val="000000"/>
          </a:solidFill>
          <a:uFillTx/>
          <a:latin typeface="Tahoma" pitchFamily="34"/>
          <a:cs typeface="Tahoma" pitchFamily="34"/>
        </a:defRPr>
      </a:lvl1pPr>
      <a:lvl2pPr marL="269876" marR="0" lvl="1" indent="-269876" algn="l" defTabSz="914400" rtl="0" fontAlgn="auto" hangingPunct="1">
        <a:lnSpc>
          <a:spcPct val="90000"/>
        </a:lnSpc>
        <a:spcBef>
          <a:spcPts val="0"/>
        </a:spcBef>
        <a:spcAft>
          <a:spcPts val="300"/>
        </a:spcAft>
        <a:buSzPct val="100000"/>
        <a:buFont typeface="Arial" pitchFamily="34"/>
        <a:buChar char="•"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Tahoma"/>
        </a:defRPr>
      </a:lvl2pPr>
      <a:lvl3pPr marL="541333" marR="0" lvl="2" indent="-271467" algn="l" defTabSz="914400" rtl="0" fontAlgn="auto" hangingPunct="1">
        <a:lnSpc>
          <a:spcPct val="90000"/>
        </a:lnSpc>
        <a:spcBef>
          <a:spcPts val="600"/>
        </a:spcBef>
        <a:spcAft>
          <a:spcPts val="300"/>
        </a:spcAft>
        <a:buSzPct val="100000"/>
        <a:buFont typeface="Tahoma" pitchFamily="34"/>
        <a:buChar char="–"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Tahoma"/>
        </a:defRPr>
      </a:lvl3pPr>
      <a:lvl4pPr marL="0" marR="0" lvl="0" indent="0" algn="l" defTabSz="914400" rtl="0" fontAlgn="auto" hangingPunct="1">
        <a:lnSpc>
          <a:spcPct val="90000"/>
        </a:lnSpc>
        <a:spcBef>
          <a:spcPts val="300"/>
        </a:spcBef>
        <a:spcAft>
          <a:spcPts val="600"/>
        </a:spcAft>
        <a:buNone/>
        <a:tabLst/>
        <a:defRPr lang="en-GB" sz="2400" b="0" i="0" u="none" strike="noStrike" kern="0" cap="none" spc="0" baseline="0">
          <a:solidFill>
            <a:srgbClr val="000000"/>
          </a:solidFill>
          <a:uFillTx/>
          <a:latin typeface="Tahoma" pitchFamily="34"/>
          <a:cs typeface="Tahoma" pitchFamily="34"/>
        </a:defRPr>
      </a:lvl4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323852" y="4421599"/>
            <a:ext cx="8453535" cy="951616"/>
          </a:xfrm>
        </p:spPr>
        <p:txBody>
          <a:bodyPr/>
          <a:lstStyle/>
          <a:p>
            <a:pPr lvl="0"/>
            <a:r>
              <a:rPr lang="en-US" sz="3600" b="1" dirty="0"/>
              <a:t>Surveillance of hepatitis B and C </a:t>
            </a:r>
            <a:br>
              <a:rPr lang="en-US" sz="3600" b="1" dirty="0"/>
            </a:br>
            <a:r>
              <a:rPr lang="en-US" sz="3600" b="1" dirty="0"/>
              <a:t>in the EU/EEA</a:t>
            </a:r>
            <a:endParaRPr lang="en-GB" sz="3600" b="1" dirty="0"/>
          </a:p>
        </p:txBody>
      </p:sp>
      <p:sp>
        <p:nvSpPr>
          <p:cNvPr id="3" name="Text Box 4"/>
          <p:cNvSpPr txBox="1"/>
          <p:nvPr/>
        </p:nvSpPr>
        <p:spPr>
          <a:xfrm>
            <a:off x="320780" y="5651997"/>
            <a:ext cx="8456608" cy="9985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0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</a:endParaRPr>
          </a:p>
          <a:p>
            <a:pPr marL="0" marR="0" lvl="0" indent="0" algn="l" defTabSz="914400" rtl="0" fontAlgn="auto" hangingPunct="0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Tahoma" pitchFamily="34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323853" y="3544269"/>
            <a:ext cx="8456608" cy="5070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 Programme for HIV, STI and </a:t>
            </a:r>
            <a:r>
              <a:rPr lang="en-GB" sz="26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Viral Hepatitis B and</a:t>
            </a:r>
            <a:r>
              <a:rPr lang="en-GB" sz="2600" b="1" i="0" u="none" strike="noStrike" kern="1200" cap="none" spc="0" dirty="0" smtClean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 C</a:t>
            </a:r>
            <a:r>
              <a:rPr lang="en-GB" sz="26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 </a:t>
            </a:r>
            <a:r>
              <a:rPr lang="en-GB" sz="26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infections</a:t>
            </a:r>
          </a:p>
          <a:p>
            <a:pPr marL="0" marR="0" lvl="0" indent="0" algn="l" defTabSz="914400" rtl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b="1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20780" y="5651996"/>
            <a:ext cx="8718547" cy="9985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smtClean="0">
                <a:solidFill>
                  <a:srgbClr val="FFFFFF"/>
                </a:solidFill>
                <a:latin typeface="Calibri"/>
                <a:cs typeface="Calibri" pitchFamily="34"/>
              </a:rPr>
              <a:t>2017</a:t>
            </a:r>
            <a:endParaRPr lang="en-GB" sz="1800" b="1" i="0" u="none" strike="noStrike" kern="1200" cap="none" spc="0" baseline="0" dirty="0" smtClean="0">
              <a:solidFill>
                <a:srgbClr val="FFFFFF"/>
              </a:solidFill>
              <a:uFillTx/>
              <a:latin typeface="Calibri"/>
              <a:cs typeface="Calibri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  <a:cs typeface="Calibri" pitchFamily="34"/>
              </a:rPr>
              <a:t>European </a:t>
            </a:r>
            <a:r>
              <a:rPr lang="en-GB" sz="1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Centre for Disease Prevention and Control</a:t>
            </a:r>
            <a:endParaRPr lang="en-GB" sz="18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alibri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1" i="0" u="none" strike="noStrike" kern="1200" cap="none" spc="0" baseline="0" dirty="0" smtClean="0">
              <a:solidFill>
                <a:srgbClr val="FFFFFF"/>
              </a:solidFill>
              <a:uFillTx/>
              <a:latin typeface="Calibri"/>
              <a:cs typeface="Calibri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999" y="143999"/>
            <a:ext cx="8229600" cy="822329"/>
          </a:xfrm>
        </p:spPr>
        <p:txBody>
          <a:bodyPr lIns="91440" tIns="45720" rIns="91440" bIns="45720"/>
          <a:lstStyle/>
          <a:p>
            <a:pPr lvl="0"/>
            <a:r>
              <a:rPr lang="en-GB" dirty="0" smtClean="0"/>
              <a:t>Rate </a:t>
            </a:r>
            <a:r>
              <a:rPr lang="en-GB" dirty="0"/>
              <a:t>of reported hepatitis B cases </a:t>
            </a:r>
            <a:r>
              <a:rPr lang="en-GB" dirty="0" smtClean="0"/>
              <a:t>per </a:t>
            </a:r>
            <a:br>
              <a:rPr lang="en-GB" dirty="0" smtClean="0"/>
            </a:br>
            <a:r>
              <a:rPr lang="en-GB" dirty="0" smtClean="0"/>
              <a:t>100 000 by </a:t>
            </a:r>
            <a:r>
              <a:rPr lang="en-GB" dirty="0"/>
              <a:t>age and disease status, </a:t>
            </a:r>
            <a:r>
              <a:rPr lang="en-GB" dirty="0" smtClean="0"/>
              <a:t>2015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3999" y="1335536"/>
            <a:ext cx="8526459" cy="5045787"/>
          </a:xfrm>
        </p:spPr>
        <p:txBody>
          <a:bodyPr lIns="91440" tIns="45720" rIns="91440" bIns="45720"/>
          <a:lstStyle/>
          <a:p>
            <a:pPr marL="457200" lvl="0" indent="-457200"/>
            <a:endParaRPr lang="en-GB"/>
          </a:p>
          <a:p>
            <a:pPr marL="457200" lvl="0" indent="-457200"/>
            <a:endParaRPr lang="en-GB"/>
          </a:p>
          <a:p>
            <a:pPr marL="457200" lvl="0" indent="-457200"/>
            <a:endParaRPr lang="en-GB"/>
          </a:p>
        </p:txBody>
      </p:sp>
      <p:sp>
        <p:nvSpPr>
          <p:cNvPr id="4" name="Rectangle 4"/>
          <p:cNvSpPr/>
          <p:nvPr/>
        </p:nvSpPr>
        <p:spPr>
          <a:xfrm>
            <a:off x="128665" y="5576310"/>
            <a:ext cx="8424934" cy="101566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eaLnBrk="0"/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Country reports from: Austria, Denmark, Estonia, Finland, </a:t>
            </a:r>
            <a:r>
              <a:rPr lang="en-GB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France, </a:t>
            </a: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Germany, Greece, Hungary, Iceland, Ireland, Italy, Latvia, Lithuania, Luxembourg, Malta, </a:t>
            </a:r>
            <a:r>
              <a:rPr lang="en-GB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Netherlands</a:t>
            </a: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Norway, Poland, Portugal, Romania, Slovakia, Slovenia, Spain, Sweden, and the United Kingdom</a:t>
            </a:r>
            <a:r>
              <a:rPr lang="en-GB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*.</a:t>
            </a:r>
          </a:p>
          <a:p>
            <a:pPr eaLnBrk="0"/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Note that UK data exclude Scotland. </a:t>
            </a:r>
          </a:p>
          <a:p>
            <a:pPr eaLnBrk="0"/>
            <a:endParaRPr lang="en-GB" sz="1200" i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91357296"/>
              </p:ext>
            </p:extLst>
          </p:nvPr>
        </p:nvGraphicFramePr>
        <p:xfrm>
          <a:off x="467544" y="966328"/>
          <a:ext cx="7416824" cy="439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86"/>
    </mc:Choice>
    <mc:Fallback xmlns="">
      <p:transition spd="slow" advTm="4728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528" y="116632"/>
            <a:ext cx="8229600" cy="822329"/>
          </a:xfrm>
        </p:spPr>
        <p:txBody>
          <a:bodyPr lIns="91440" tIns="45720" rIns="91440" bIns="45720"/>
          <a:lstStyle/>
          <a:p>
            <a:pPr lvl="0"/>
            <a:r>
              <a:rPr lang="en-GB" dirty="0" smtClean="0"/>
              <a:t>Reported transmission category for acute and chronic hepatitis B cases, 2015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51323" y="5579284"/>
            <a:ext cx="8454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/>
            <a:r>
              <a:rPr lang="en-GB" sz="1200" i="1" dirty="0"/>
              <a:t>Source: Country reports from: Austria, Denmark, Estonia, Finland, France,</a:t>
            </a:r>
            <a:r>
              <a:rPr lang="en-GB" sz="1200" dirty="0"/>
              <a:t> </a:t>
            </a:r>
            <a:r>
              <a:rPr lang="en-GB" sz="1200" i="1" dirty="0"/>
              <a:t> Germany, Hungary, Ireland, Italy, Latvia, Lithuania,  Malta, Netherlands, Norway, Poland, Portugal, Romania, Slovakia, Slovenia, Sweden, and the United </a:t>
            </a:r>
            <a:r>
              <a:rPr lang="en-GB" sz="1200" i="1" dirty="0" smtClean="0"/>
              <a:t>Kingdom*.</a:t>
            </a:r>
            <a:endParaRPr lang="en-GB" sz="1200" i="1" dirty="0"/>
          </a:p>
          <a:p>
            <a:pPr eaLnBrk="0"/>
            <a:r>
              <a:rPr lang="en-GB" sz="1200" dirty="0" smtClean="0"/>
              <a:t>* </a:t>
            </a:r>
            <a:r>
              <a:rPr lang="en-GB" sz="1200" dirty="0"/>
              <a:t>UK data exclude Scotland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396814"/>
              </p:ext>
            </p:extLst>
          </p:nvPr>
        </p:nvGraphicFramePr>
        <p:xfrm>
          <a:off x="351323" y="1001013"/>
          <a:ext cx="8350236" cy="451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78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323528" y="1287000"/>
            <a:ext cx="8147249" cy="4181730"/>
          </a:xfrm>
        </p:spPr>
        <p:txBody>
          <a:bodyPr lIns="91440" tIns="45720" rIns="91440" bIns="45720"/>
          <a:lstStyle/>
          <a:p>
            <a:pPr marL="0" lvl="1" indent="0" algn="ctr">
              <a:lnSpc>
                <a:spcPct val="80000"/>
              </a:lnSpc>
              <a:buNone/>
            </a:pPr>
            <a:endParaRPr lang="en-GB" dirty="0" smtClean="0"/>
          </a:p>
          <a:p>
            <a:pPr marL="0" lvl="1" indent="0" algn="ctr">
              <a:lnSpc>
                <a:spcPct val="80000"/>
              </a:lnSpc>
              <a:buNone/>
            </a:pPr>
            <a:endParaRPr lang="en-GB" dirty="0"/>
          </a:p>
          <a:p>
            <a:pPr marL="0" lvl="1" indent="0" algn="ctr">
              <a:lnSpc>
                <a:spcPct val="80000"/>
              </a:lnSpc>
              <a:buNone/>
            </a:pPr>
            <a:endParaRPr lang="en-GB" dirty="0" smtClean="0"/>
          </a:p>
          <a:p>
            <a:pPr marL="0" lvl="1" indent="0" algn="ctr">
              <a:lnSpc>
                <a:spcPct val="80000"/>
              </a:lnSpc>
              <a:buNone/>
            </a:pPr>
            <a:endParaRPr lang="en-GB" dirty="0"/>
          </a:p>
          <a:p>
            <a:pPr marL="0" lvl="1" indent="0" algn="ctr">
              <a:lnSpc>
                <a:spcPct val="80000"/>
              </a:lnSpc>
              <a:buNone/>
            </a:pPr>
            <a:r>
              <a:rPr lang="en-GB" sz="2800" b="1" dirty="0"/>
              <a:t>Hepatitis </a:t>
            </a:r>
            <a:r>
              <a:rPr lang="en-GB" sz="2800" b="1" dirty="0" smtClean="0"/>
              <a:t>C data and trends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859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37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999" y="143999"/>
            <a:ext cx="8229600" cy="822329"/>
          </a:xfrm>
        </p:spPr>
        <p:txBody>
          <a:bodyPr lIns="91440" tIns="45720" rIns="91440" bIns="45720"/>
          <a:lstStyle/>
          <a:p>
            <a:pPr lvl="0"/>
            <a:r>
              <a:rPr lang="en-GB" dirty="0" smtClean="0"/>
              <a:t>Hepatitis C data: reporting countries and </a:t>
            </a:r>
            <a:br>
              <a:rPr lang="en-GB" dirty="0" smtClean="0"/>
            </a:br>
            <a:r>
              <a:rPr lang="en-GB" dirty="0" smtClean="0"/>
              <a:t>case definitions used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47417" y="1340768"/>
            <a:ext cx="8526459" cy="4698876"/>
          </a:xfrm>
        </p:spPr>
        <p:txBody>
          <a:bodyPr lIns="91440" tIns="45720" rIns="91440" bIns="45720"/>
          <a:lstStyle/>
          <a:p>
            <a:pPr marL="457200" lvl="0" indent="-457200"/>
            <a:r>
              <a:rPr lang="en-GB" sz="2200" dirty="0"/>
              <a:t>28 countries provided hepatitis C data in 2015</a:t>
            </a:r>
          </a:p>
          <a:p>
            <a:pPr marL="998533" lvl="2" indent="-457200">
              <a:buFont typeface="Arial" pitchFamily="34"/>
              <a:buChar char="•"/>
            </a:pPr>
            <a:r>
              <a:rPr lang="en-GB" sz="2200" dirty="0"/>
              <a:t>Four countries could only provide data on acute cases</a:t>
            </a:r>
          </a:p>
          <a:p>
            <a:pPr marL="457200" lvl="0" indent="-457200"/>
            <a:endParaRPr lang="en-GB" sz="2200" dirty="0"/>
          </a:p>
          <a:p>
            <a:pPr marL="457200" lvl="0" indent="-457200"/>
            <a:r>
              <a:rPr lang="en-GB" sz="2200" dirty="0"/>
              <a:t>Case definitions varied:</a:t>
            </a:r>
          </a:p>
          <a:p>
            <a:pPr marL="901698" lvl="1" indent="-457200"/>
            <a:r>
              <a:rPr lang="en-GB" sz="2200" dirty="0" smtClean="0"/>
              <a:t>16 </a:t>
            </a:r>
            <a:r>
              <a:rPr lang="en-GB" sz="2200" dirty="0"/>
              <a:t>countries used the revised EU case definition</a:t>
            </a:r>
          </a:p>
          <a:p>
            <a:pPr marL="901698" lvl="1" indent="-457200"/>
            <a:r>
              <a:rPr lang="en-GB" sz="2200" dirty="0" smtClean="0"/>
              <a:t>Five countries </a:t>
            </a:r>
            <a:r>
              <a:rPr lang="en-GB" sz="2200" dirty="0"/>
              <a:t>used the EU 2008 case definition</a:t>
            </a:r>
          </a:p>
          <a:p>
            <a:pPr marL="901698" lvl="1" indent="-457200"/>
            <a:r>
              <a:rPr lang="en-GB" sz="2200" dirty="0" smtClean="0"/>
              <a:t>Seven  </a:t>
            </a:r>
            <a:r>
              <a:rPr lang="en-GB" sz="2200" dirty="0"/>
              <a:t>countries used national case definitions  </a:t>
            </a:r>
          </a:p>
          <a:p>
            <a:pPr marL="901698" lvl="1" indent="-457200">
              <a:buNone/>
            </a:pPr>
            <a:endParaRPr lang="en-GB" sz="2200" dirty="0"/>
          </a:p>
          <a:p>
            <a:pPr marL="457200" lvl="0" indent="-457200"/>
            <a:r>
              <a:rPr lang="en-GB" sz="2200" dirty="0"/>
              <a:t>Aggregate data from four countries (Belgium, Bulgaria, Croatia, </a:t>
            </a:r>
          </a:p>
          <a:p>
            <a:pPr marL="457200" lvl="0" indent="-457200"/>
            <a:r>
              <a:rPr lang="en-GB" sz="2200" dirty="0"/>
              <a:t>Poland)</a:t>
            </a:r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"/>
    </mc:Choice>
    <mc:Fallback xmlns="">
      <p:transition spd="slow" advTm="316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999" y="143999"/>
            <a:ext cx="8229600" cy="822329"/>
          </a:xfrm>
        </p:spPr>
        <p:txBody>
          <a:bodyPr lIns="91440" tIns="45720" rIns="91440" bIns="45720"/>
          <a:lstStyle/>
          <a:p>
            <a:pPr lvl="0"/>
            <a:r>
              <a:rPr lang="en-GB" dirty="0"/>
              <a:t>Hepatitis </a:t>
            </a:r>
            <a:r>
              <a:rPr lang="en-GB" dirty="0" smtClean="0"/>
              <a:t>C </a:t>
            </a:r>
            <a:r>
              <a:rPr lang="en-GB" dirty="0"/>
              <a:t>data: distribution by disease status, EU/EEA, </a:t>
            </a:r>
            <a:r>
              <a:rPr lang="en-GB" dirty="0" smtClean="0"/>
              <a:t>2015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9512" y="1412776"/>
            <a:ext cx="8784975" cy="4641008"/>
          </a:xfrm>
        </p:spPr>
        <p:txBody>
          <a:bodyPr lIns="91440" tIns="45720" rIns="91440" bIns="45720"/>
          <a:lstStyle/>
          <a:p>
            <a:pPr marL="457200" indent="-457200">
              <a:buSzPct val="100000"/>
              <a:buFont typeface="Arial" pitchFamily="34"/>
              <a:buChar char="•"/>
            </a:pPr>
            <a:r>
              <a:rPr lang="en-GB" dirty="0"/>
              <a:t>In </a:t>
            </a:r>
            <a:r>
              <a:rPr lang="en-GB" dirty="0" smtClean="0"/>
              <a:t>2015, 34 651 hepatitis </a:t>
            </a:r>
            <a:r>
              <a:rPr lang="en-GB" dirty="0"/>
              <a:t>C </a:t>
            </a:r>
            <a:r>
              <a:rPr lang="en-GB" dirty="0" smtClean="0"/>
              <a:t>cases* </a:t>
            </a:r>
            <a:r>
              <a:rPr lang="en-GB" dirty="0"/>
              <a:t>were notified </a:t>
            </a:r>
            <a:r>
              <a:rPr lang="en-GB" dirty="0" smtClean="0"/>
              <a:t>representing </a:t>
            </a:r>
            <a:r>
              <a:rPr lang="en-GB" dirty="0"/>
              <a:t>a rate of </a:t>
            </a:r>
            <a:r>
              <a:rPr lang="en-GB" dirty="0" smtClean="0"/>
              <a:t>8.6 </a:t>
            </a:r>
            <a:r>
              <a:rPr lang="en-GB" dirty="0"/>
              <a:t>cases per 100 </a:t>
            </a:r>
            <a:r>
              <a:rPr lang="en-GB" dirty="0" smtClean="0"/>
              <a:t>000:</a:t>
            </a:r>
            <a:endParaRPr lang="en-GB" dirty="0"/>
          </a:p>
          <a:p>
            <a:pPr marL="998533" lvl="2" indent="-457200"/>
            <a:r>
              <a:rPr lang="en-GB" dirty="0" smtClean="0"/>
              <a:t>346 (1%) </a:t>
            </a:r>
            <a:r>
              <a:rPr lang="en-GB" dirty="0"/>
              <a:t>Acute</a:t>
            </a:r>
          </a:p>
          <a:p>
            <a:pPr marL="998533" lvl="2" indent="-457200"/>
            <a:r>
              <a:rPr lang="en-GB" dirty="0" smtClean="0"/>
              <a:t>4 394 (13%) </a:t>
            </a:r>
            <a:r>
              <a:rPr lang="en-GB" dirty="0"/>
              <a:t>Chronic</a:t>
            </a:r>
          </a:p>
          <a:p>
            <a:pPr marL="998533" lvl="2" indent="-457200"/>
            <a:r>
              <a:rPr lang="en-GB" dirty="0" smtClean="0"/>
              <a:t>24 087 (70%) Unknown**</a:t>
            </a:r>
            <a:endParaRPr lang="en-GB" dirty="0"/>
          </a:p>
          <a:p>
            <a:pPr marL="998533" lvl="2" indent="-457200"/>
            <a:endParaRPr lang="en-GB" dirty="0" smtClean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</p:txBody>
      </p:sp>
      <p:sp>
        <p:nvSpPr>
          <p:cNvPr id="4" name="Content Placeholder 2"/>
          <p:cNvSpPr txBox="1"/>
          <p:nvPr/>
        </p:nvSpPr>
        <p:spPr>
          <a:xfrm>
            <a:off x="395536" y="5511787"/>
            <a:ext cx="8928992" cy="2081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*5 824 cases (17%) 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 not be classified by disease status due to incompatible format of the data provided</a:t>
            </a:r>
            <a:endParaRPr lang="en-GB"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0" cap="none" spc="0" baseline="0" dirty="0" smtClean="0">
                <a:solidFill>
                  <a:srgbClr val="000000"/>
                </a:solidFill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acute hepatitis C is difficult to diagnose clinically or serologically, </a:t>
            </a:r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‘unknown’ cases </a:t>
            </a:r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likely to be chronic infections.</a:t>
            </a:r>
            <a:endParaRPr lang="en-GB" sz="1200" b="0" i="0" u="none" strike="noStrike" kern="0" cap="none" spc="0" baseline="0" dirty="0">
              <a:solidFill>
                <a:srgbClr val="FFFFFF"/>
              </a:solidFill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154323" y="5776785"/>
            <a:ext cx="8568952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"/>
    </mc:Choice>
    <mc:Fallback xmlns="">
      <p:transition spd="slow" advTm="110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099" y="116632"/>
            <a:ext cx="8208916" cy="822329"/>
          </a:xfrm>
        </p:spPr>
        <p:txBody>
          <a:bodyPr lIns="91440" tIns="45720" rIns="91440" bIns="45720"/>
          <a:lstStyle/>
          <a:p>
            <a:pPr lvl="0"/>
            <a:r>
              <a:rPr lang="en-GB" sz="2600" dirty="0" smtClean="0"/>
              <a:t>Rate of all reported hepatitis </a:t>
            </a:r>
            <a:r>
              <a:rPr lang="en-GB" sz="2600" dirty="0"/>
              <a:t>C</a:t>
            </a:r>
            <a:r>
              <a:rPr lang="en-GB" sz="2600" dirty="0" smtClean="0"/>
              <a:t> </a:t>
            </a:r>
            <a:r>
              <a:rPr lang="en-GB" sz="2600" dirty="0"/>
              <a:t>cases </a:t>
            </a:r>
            <a:r>
              <a:rPr lang="en-GB" sz="2600" dirty="0" smtClean="0"/>
              <a:t>across EU/EEA </a:t>
            </a:r>
            <a:r>
              <a:rPr lang="en-GB" sz="2600" dirty="0"/>
              <a:t>countries, </a:t>
            </a:r>
            <a:r>
              <a:rPr lang="en-GB" sz="2600" dirty="0" smtClean="0"/>
              <a:t>2006-2015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	</a:t>
            </a:r>
            <a:endParaRPr lang="en-GB" sz="2000" b="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39617" y="921843"/>
            <a:ext cx="8526459" cy="5162546"/>
          </a:xfrm>
        </p:spPr>
        <p:txBody>
          <a:bodyPr lIns="91440" tIns="45720" rIns="91440" bIns="45720"/>
          <a:lstStyle/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</p:txBody>
      </p:sp>
      <p:sp>
        <p:nvSpPr>
          <p:cNvPr id="4" name="Rectangle 6"/>
          <p:cNvSpPr/>
          <p:nvPr/>
        </p:nvSpPr>
        <p:spPr>
          <a:xfrm>
            <a:off x="343902" y="5517232"/>
            <a:ext cx="8064896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eaLnBrk="0"/>
            <a:r>
              <a:rPr lang="en-GB" sz="1200" i="1" dirty="0"/>
              <a:t>Source: Country reports from: Austria, Bulgaria, Croatia, Cyprus, Czech Republic, Denmark, Estonia, Finland, Germany, Greece, Hungary, Iceland, Ireland, Italy, Latvia, Lithuania, Luxembourg, Malta, Netherlands, Norway, Poland, Portugal, Romania, Slovakia, Slovenia, Sweden, and the United Kingdom.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78184340"/>
              </p:ext>
            </p:extLst>
          </p:nvPr>
        </p:nvGraphicFramePr>
        <p:xfrm>
          <a:off x="339617" y="938962"/>
          <a:ext cx="7560840" cy="4499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89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67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90367" y="14383"/>
            <a:ext cx="9036493" cy="822329"/>
          </a:xfrm>
        </p:spPr>
        <p:txBody>
          <a:bodyPr/>
          <a:lstStyle/>
          <a:p>
            <a:pPr lvl="0"/>
            <a:r>
              <a:rPr lang="en-GB" dirty="0" smtClean="0"/>
              <a:t>Rate of reported hepatitis </a:t>
            </a:r>
            <a:r>
              <a:rPr lang="en-GB" dirty="0"/>
              <a:t>C </a:t>
            </a:r>
            <a:r>
              <a:rPr lang="en-GB" dirty="0" smtClean="0"/>
              <a:t>cases by country,  2015*</a:t>
            </a:r>
            <a:r>
              <a:rPr lang="en-GB" dirty="0"/>
              <a:t/>
            </a:r>
            <a:br>
              <a:rPr lang="en-GB" dirty="0"/>
            </a:br>
            <a:endParaRPr lang="en-GB" b="0" dirty="0"/>
          </a:p>
        </p:txBody>
      </p:sp>
      <p:sp>
        <p:nvSpPr>
          <p:cNvPr id="3" name="Content Placeholder 2"/>
          <p:cNvSpPr txBox="1"/>
          <p:nvPr/>
        </p:nvSpPr>
        <p:spPr>
          <a:xfrm>
            <a:off x="179512" y="6525344"/>
            <a:ext cx="8712970" cy="2081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/>
                <a:cs typeface="Tahoma" pitchFamily="34"/>
              </a:rPr>
              <a:t>*</a:t>
            </a: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/>
                <a:cs typeface="Tahoma" pitchFamily="34"/>
              </a:rPr>
              <a:t>Countries included if their surveillance systems captured data on </a:t>
            </a:r>
            <a:r>
              <a:rPr lang="en-GB" sz="1400" b="1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/>
                <a:cs typeface="Tahoma" pitchFamily="34"/>
              </a:rPr>
              <a:t>both acute and chronic cases</a:t>
            </a:r>
            <a:r>
              <a:rPr lang="en-GB" sz="1600" b="1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/>
                <a:cs typeface="Tahoma" pitchFamily="34"/>
              </a:rPr>
              <a:t>.</a:t>
            </a:r>
            <a:r>
              <a:rPr lang="en-GB" sz="1600" b="1" i="0" u="none" strike="noStrike" kern="0" cap="none" spc="0" baseline="0" dirty="0">
                <a:solidFill>
                  <a:srgbClr val="FFFFFF"/>
                </a:solidFill>
                <a:uFillTx/>
                <a:latin typeface="Tahoma" pitchFamily="34"/>
                <a:cs typeface="Tahoma" pitchFamily="34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0" cap="none" spc="0" baseline="0" dirty="0">
              <a:solidFill>
                <a:srgbClr val="FFFFFF"/>
              </a:solidFill>
              <a:uFillTx/>
              <a:latin typeface="Tahoma" pitchFamily="34"/>
              <a:cs typeface="Tahoma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" y="980728"/>
            <a:ext cx="9107088" cy="5328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"/>
    </mc:Choice>
    <mc:Fallback xmlns="">
      <p:transition spd="slow" advTm="81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999" y="143999"/>
            <a:ext cx="8229600" cy="822329"/>
          </a:xfrm>
        </p:spPr>
        <p:txBody>
          <a:bodyPr lIns="91440" tIns="45720" rIns="91440" bIns="45720"/>
          <a:lstStyle/>
          <a:p>
            <a:pPr lvl="0"/>
            <a:r>
              <a:rPr lang="en-GB" dirty="0"/>
              <a:t>Hepatitis C</a:t>
            </a:r>
            <a:r>
              <a:rPr lang="en-GB" dirty="0" smtClean="0"/>
              <a:t>: </a:t>
            </a:r>
            <a:r>
              <a:rPr lang="en-GB" dirty="0"/>
              <a:t>distribution by age, transmission and importation </a:t>
            </a:r>
            <a:r>
              <a:rPr lang="en-GB" dirty="0" smtClean="0"/>
              <a:t>status, 2015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3999" y="1412776"/>
            <a:ext cx="8526459" cy="4482852"/>
          </a:xfrm>
        </p:spPr>
        <p:txBody>
          <a:bodyPr lIns="91440" tIns="45720" rIns="91440" bIns="45720"/>
          <a:lstStyle/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dirty="0" smtClean="0"/>
              <a:t>51% of cases were </a:t>
            </a:r>
            <a:r>
              <a:rPr lang="en-GB" dirty="0"/>
              <a:t>aged between 25 and 44 </a:t>
            </a:r>
            <a:r>
              <a:rPr lang="en-GB" dirty="0" smtClean="0"/>
              <a:t> </a:t>
            </a:r>
            <a:endParaRPr lang="en-GB" dirty="0"/>
          </a:p>
          <a:p>
            <a:pPr marL="998533" lvl="2" indent="-457200"/>
            <a:r>
              <a:rPr lang="en-GB" dirty="0"/>
              <a:t>7</a:t>
            </a:r>
            <a:r>
              <a:rPr lang="en-GB" dirty="0" smtClean="0"/>
              <a:t>% </a:t>
            </a:r>
            <a:r>
              <a:rPr lang="en-GB" dirty="0"/>
              <a:t>were aged under 25</a:t>
            </a:r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dirty="0"/>
              <a:t>The overall </a:t>
            </a:r>
            <a:r>
              <a:rPr lang="en-GB" dirty="0" smtClean="0"/>
              <a:t>male-to-female  rate </a:t>
            </a:r>
            <a:r>
              <a:rPr lang="en-GB" dirty="0"/>
              <a:t>ratio was </a:t>
            </a:r>
            <a:r>
              <a:rPr lang="en-GB" dirty="0" smtClean="0"/>
              <a:t>1.9 to 1</a:t>
            </a:r>
            <a:endParaRPr lang="en-GB" dirty="0"/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dirty="0"/>
              <a:t>Transmission mode </a:t>
            </a:r>
            <a:r>
              <a:rPr lang="en-GB" dirty="0" smtClean="0"/>
              <a:t>(14% </a:t>
            </a:r>
            <a:r>
              <a:rPr lang="en-GB" dirty="0"/>
              <a:t>complete):</a:t>
            </a:r>
          </a:p>
          <a:p>
            <a:pPr marL="998533" lvl="2" indent="-457200"/>
            <a:r>
              <a:rPr lang="en-GB" dirty="0"/>
              <a:t>Acute: Injecting drug use </a:t>
            </a:r>
            <a:r>
              <a:rPr lang="en-GB" dirty="0" smtClean="0"/>
              <a:t>(23%); </a:t>
            </a:r>
            <a:r>
              <a:rPr lang="en-GB" dirty="0"/>
              <a:t>nosocomial </a:t>
            </a:r>
            <a:r>
              <a:rPr lang="en-GB" dirty="0" smtClean="0"/>
              <a:t>(28%); </a:t>
            </a:r>
            <a:r>
              <a:rPr lang="en-GB" dirty="0"/>
              <a:t>men who have sex with men </a:t>
            </a:r>
            <a:r>
              <a:rPr lang="en-GB" dirty="0" smtClean="0"/>
              <a:t>(20%)</a:t>
            </a:r>
            <a:endParaRPr lang="en-GB" dirty="0"/>
          </a:p>
          <a:p>
            <a:pPr marL="998533" lvl="2" indent="-457200"/>
            <a:r>
              <a:rPr lang="en-GB" dirty="0"/>
              <a:t>Chronic: Injecting drug use </a:t>
            </a:r>
            <a:r>
              <a:rPr lang="en-GB" dirty="0" smtClean="0"/>
              <a:t>(72%); unspecified sexual transmission (7%)</a:t>
            </a:r>
            <a:endParaRPr lang="en-GB" dirty="0"/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dirty="0" smtClean="0"/>
              <a:t>19% of cases with complete information were classified as ‘imported’  </a:t>
            </a:r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21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999" y="143999"/>
            <a:ext cx="8229600" cy="822329"/>
          </a:xfrm>
        </p:spPr>
        <p:txBody>
          <a:bodyPr lIns="91440" tIns="45720" rIns="91440" bIns="45720"/>
          <a:lstStyle/>
          <a:p>
            <a:pPr lvl="0"/>
            <a:r>
              <a:rPr lang="en-GB" dirty="0" smtClean="0"/>
              <a:t>Rate </a:t>
            </a:r>
            <a:r>
              <a:rPr lang="en-GB" dirty="0"/>
              <a:t>of reported hepatitis </a:t>
            </a:r>
            <a:r>
              <a:rPr lang="en-GB" dirty="0" smtClean="0"/>
              <a:t>C cases per </a:t>
            </a:r>
            <a:br>
              <a:rPr lang="en-GB" dirty="0" smtClean="0"/>
            </a:br>
            <a:r>
              <a:rPr lang="en-GB" dirty="0" smtClean="0"/>
              <a:t>100 000 by </a:t>
            </a:r>
            <a:r>
              <a:rPr lang="en-GB" dirty="0"/>
              <a:t>age and </a:t>
            </a:r>
            <a:r>
              <a:rPr lang="en-GB" dirty="0" smtClean="0"/>
              <a:t>gender, 2015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3999" y="1335536"/>
            <a:ext cx="8526459" cy="5045787"/>
          </a:xfrm>
        </p:spPr>
        <p:txBody>
          <a:bodyPr lIns="91440" tIns="45720" rIns="91440" bIns="45720"/>
          <a:lstStyle/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</p:txBody>
      </p:sp>
      <p:sp>
        <p:nvSpPr>
          <p:cNvPr id="4" name="Rectangle 4"/>
          <p:cNvSpPr/>
          <p:nvPr/>
        </p:nvSpPr>
        <p:spPr>
          <a:xfrm>
            <a:off x="611560" y="5517232"/>
            <a:ext cx="8424934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eaLnBrk="0"/>
            <a:r>
              <a:rPr lang="en-GB" sz="1200" i="1" dirty="0"/>
              <a:t>Source: Country reports from: Austria, Croatia, Cyprus, Czech Republic, Denmark, Estonia, Finland, Germany, Greece, Hungary, Iceland, Ireland, Italy, Latvia, Lithuania, Luxembourg, Malta, Netherlands, Norway, Portugal, Romania, Slovakia, Slovenia, Sweden, and the United Kingdom.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31956893"/>
              </p:ext>
            </p:extLst>
          </p:nvPr>
        </p:nvGraphicFramePr>
        <p:xfrm>
          <a:off x="323999" y="1124744"/>
          <a:ext cx="8064425" cy="417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1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86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528" y="116632"/>
            <a:ext cx="8229600" cy="822329"/>
          </a:xfrm>
        </p:spPr>
        <p:txBody>
          <a:bodyPr lIns="91440" tIns="45720" rIns="91440" bIns="45720"/>
          <a:lstStyle/>
          <a:p>
            <a:pPr lvl="0"/>
            <a:r>
              <a:rPr lang="en-GB" dirty="0" smtClean="0"/>
              <a:t>Reported transmission category for acute and chronic hepatitis C cases, 2015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02624" y="1052736"/>
            <a:ext cx="8526459" cy="4815632"/>
          </a:xfrm>
        </p:spPr>
        <p:txBody>
          <a:bodyPr lIns="91440" tIns="45720" rIns="91440" bIns="45720"/>
          <a:lstStyle/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5340" y="5670102"/>
            <a:ext cx="8443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/>
            <a:r>
              <a:rPr lang="en-GB" sz="1200" i="1" dirty="0"/>
              <a:t>Source: Country reports from: Austria, Denmark, Estonia, Hungary, Ireland, Italy, Latvia, Malta, Netherlands, Portugal, Romania, Slovakia, Slovenia, and the United Kingdom. </a:t>
            </a:r>
            <a:endParaRPr lang="en-GB" sz="1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00844860"/>
              </p:ext>
            </p:extLst>
          </p:nvPr>
        </p:nvGraphicFramePr>
        <p:xfrm>
          <a:off x="539552" y="1052737"/>
          <a:ext cx="7848872" cy="4503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56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"/>
    </mc:Choice>
    <mc:Fallback xmlns="">
      <p:transition spd="slow" advTm="194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323999" y="143999"/>
            <a:ext cx="7768166" cy="1143000"/>
          </a:xfrm>
          <a:solidFill>
            <a:srgbClr val="FFFFFF"/>
          </a:solidFill>
        </p:spPr>
        <p:txBody>
          <a:bodyPr lIns="91440" tIns="45720" rIns="91440" bIns="45720"/>
          <a:lstStyle/>
          <a:p>
            <a:pPr lvl="0"/>
            <a:r>
              <a:rPr lang="en-GB" dirty="0" smtClean="0"/>
              <a:t>Surveillance </a:t>
            </a:r>
            <a:r>
              <a:rPr lang="en-GB" dirty="0"/>
              <a:t>of hepatitis B </a:t>
            </a:r>
            <a:r>
              <a:rPr lang="en-GB" dirty="0" smtClean="0"/>
              <a:t>and </a:t>
            </a:r>
            <a:r>
              <a:rPr lang="en-GB" dirty="0"/>
              <a:t>C</a:t>
            </a:r>
            <a:br>
              <a:rPr lang="en-GB" dirty="0"/>
            </a:br>
            <a:r>
              <a:rPr lang="en-GB" dirty="0"/>
              <a:t>- Principles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323528" y="1287000"/>
            <a:ext cx="8424936" cy="4181730"/>
          </a:xfrm>
        </p:spPr>
        <p:txBody>
          <a:bodyPr lIns="91440" tIns="45720" rIns="91440" bIns="45720"/>
          <a:lstStyle/>
          <a:p>
            <a:pPr lvl="1">
              <a:lnSpc>
                <a:spcPct val="80000"/>
              </a:lnSpc>
            </a:pPr>
            <a:r>
              <a:rPr lang="en-GB" dirty="0"/>
              <a:t>Surveillance programme coordinated by ECDC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Data from 31 </a:t>
            </a:r>
            <a:r>
              <a:rPr lang="en-GB" dirty="0" smtClean="0"/>
              <a:t>countries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are </a:t>
            </a:r>
            <a:r>
              <a:rPr lang="en-GB" dirty="0"/>
              <a:t>uploaded annually into the European Surveillance System (</a:t>
            </a:r>
            <a:r>
              <a:rPr lang="en-GB" dirty="0" err="1" smtClean="0"/>
              <a:t>TESSy</a:t>
            </a:r>
            <a:r>
              <a:rPr lang="en-GB" dirty="0" smtClean="0"/>
              <a:t>) - a </a:t>
            </a:r>
            <a:r>
              <a:rPr lang="en-GB" dirty="0"/>
              <a:t>purpose-built web-based system for data collection  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Case-based and aggregate reporting possible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Countries requested to follow the EU 2012 case definitions, including acute and newly diagnosed chronic infections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Data collected on </a:t>
            </a:r>
            <a:r>
              <a:rPr lang="en-GB" dirty="0" smtClean="0"/>
              <a:t>35 </a:t>
            </a:r>
            <a:r>
              <a:rPr lang="en-GB" dirty="0"/>
              <a:t>variables  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Data validated by Member States</a:t>
            </a:r>
          </a:p>
        </p:txBody>
      </p:sp>
    </p:spTree>
    <p:extLst>
      <p:ext uri="{BB962C8B-B14F-4D97-AF65-F5344CB8AC3E}">
        <p14:creationId xmlns:p14="http://schemas.microsoft.com/office/powerpoint/2010/main" val="33121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37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323528" y="1287000"/>
            <a:ext cx="8147249" cy="4181730"/>
          </a:xfrm>
        </p:spPr>
        <p:txBody>
          <a:bodyPr lIns="91440" tIns="45720" rIns="91440" bIns="45720"/>
          <a:lstStyle/>
          <a:p>
            <a:pPr marL="0" lvl="1" indent="0" algn="ctr">
              <a:lnSpc>
                <a:spcPct val="80000"/>
              </a:lnSpc>
              <a:buNone/>
            </a:pPr>
            <a:endParaRPr lang="en-GB" dirty="0" smtClean="0"/>
          </a:p>
          <a:p>
            <a:pPr marL="0" lvl="1" indent="0" algn="ctr">
              <a:lnSpc>
                <a:spcPct val="80000"/>
              </a:lnSpc>
              <a:buNone/>
            </a:pPr>
            <a:endParaRPr lang="en-GB" dirty="0"/>
          </a:p>
          <a:p>
            <a:pPr marL="0" lvl="1" indent="0" algn="ctr">
              <a:lnSpc>
                <a:spcPct val="80000"/>
              </a:lnSpc>
              <a:buNone/>
            </a:pPr>
            <a:endParaRPr lang="en-GB" dirty="0" smtClean="0"/>
          </a:p>
          <a:p>
            <a:pPr marL="0" lvl="1" indent="0" algn="ctr">
              <a:lnSpc>
                <a:spcPct val="80000"/>
              </a:lnSpc>
              <a:buNone/>
            </a:pPr>
            <a:endParaRPr lang="en-GB" dirty="0"/>
          </a:p>
          <a:p>
            <a:pPr marL="0" lvl="1" indent="0" algn="ctr">
              <a:lnSpc>
                <a:spcPct val="80000"/>
              </a:lnSpc>
              <a:buNone/>
            </a:pPr>
            <a:r>
              <a:rPr lang="en-GB" sz="2800" b="1" dirty="0" smtClean="0"/>
              <a:t>Conclusions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9120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37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999" y="143999"/>
            <a:ext cx="8229600" cy="822329"/>
          </a:xfrm>
        </p:spPr>
        <p:txBody>
          <a:bodyPr lIns="91440" tIns="45720" rIns="91440" bIns="45720"/>
          <a:lstStyle/>
          <a:p>
            <a:pPr lvl="0"/>
            <a:r>
              <a:rPr lang="en-GB"/>
              <a:t>Summary of key findings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7505" y="836712"/>
            <a:ext cx="8742954" cy="5405831"/>
          </a:xfrm>
        </p:spPr>
        <p:txBody>
          <a:bodyPr lIns="91440" tIns="45720" rIns="91440" bIns="45720"/>
          <a:lstStyle/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dirty="0" smtClean="0"/>
              <a:t>High </a:t>
            </a:r>
            <a:r>
              <a:rPr lang="en-GB" dirty="0"/>
              <a:t>numbers of </a:t>
            </a:r>
            <a:r>
              <a:rPr lang="en-GB" dirty="0" smtClean="0"/>
              <a:t>newly diagnosed hepatitis </a:t>
            </a:r>
            <a:r>
              <a:rPr lang="en-GB" dirty="0"/>
              <a:t>B and </a:t>
            </a:r>
            <a:r>
              <a:rPr lang="en-GB" dirty="0" smtClean="0"/>
              <a:t>C cases notified across </a:t>
            </a:r>
            <a:r>
              <a:rPr lang="en-GB" dirty="0"/>
              <a:t>Europe</a:t>
            </a:r>
          </a:p>
          <a:p>
            <a:pPr marL="998533" lvl="2" indent="-457200"/>
            <a:r>
              <a:rPr lang="en-GB" dirty="0" smtClean="0"/>
              <a:t>Hepatitis C more commonly reported than </a:t>
            </a:r>
            <a:r>
              <a:rPr lang="en-GB" smtClean="0"/>
              <a:t>hepatitis B</a:t>
            </a:r>
            <a:endParaRPr lang="en-GB" dirty="0"/>
          </a:p>
          <a:p>
            <a:pPr marL="998533" lvl="2" indent="-457200"/>
            <a:r>
              <a:rPr lang="en-GB" dirty="0"/>
              <a:t>Chronic cases dominate across both diseases </a:t>
            </a:r>
          </a:p>
          <a:p>
            <a:pPr marL="998533" lvl="2" indent="-457200"/>
            <a:r>
              <a:rPr lang="en-GB" dirty="0" smtClean="0"/>
              <a:t>Marked variation </a:t>
            </a:r>
            <a:r>
              <a:rPr lang="en-GB" dirty="0"/>
              <a:t>between countries</a:t>
            </a:r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dirty="0" smtClean="0">
                <a:ea typeface="Tahoma" pitchFamily="34"/>
              </a:rPr>
              <a:t>Hepatitis B:</a:t>
            </a:r>
          </a:p>
          <a:p>
            <a:pPr marL="998533" lvl="2" indent="-457200"/>
            <a:r>
              <a:rPr lang="en-GB" dirty="0" smtClean="0">
                <a:ea typeface="Tahoma" pitchFamily="34"/>
              </a:rPr>
              <a:t>a </a:t>
            </a:r>
            <a:r>
              <a:rPr lang="en-GB" dirty="0">
                <a:ea typeface="Tahoma" pitchFamily="34"/>
              </a:rPr>
              <a:t>decrease in acute cases </a:t>
            </a:r>
            <a:r>
              <a:rPr lang="en-GB" dirty="0" smtClean="0">
                <a:ea typeface="Tahoma" pitchFamily="34"/>
              </a:rPr>
              <a:t> </a:t>
            </a:r>
          </a:p>
          <a:p>
            <a:pPr marL="998533" lvl="2" indent="-457200"/>
            <a:r>
              <a:rPr lang="en-GB" dirty="0" smtClean="0">
                <a:ea typeface="Tahoma" pitchFamily="34"/>
              </a:rPr>
              <a:t>a </a:t>
            </a:r>
            <a:r>
              <a:rPr lang="en-GB" dirty="0">
                <a:ea typeface="Tahoma" pitchFamily="34"/>
              </a:rPr>
              <a:t>rise in newly reported chronic infections </a:t>
            </a:r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kern="1200" dirty="0" smtClean="0">
                <a:ea typeface="Tahoma" pitchFamily="34"/>
              </a:rPr>
              <a:t>Hepatitis C: strong north-south geographical trend </a:t>
            </a:r>
            <a:endParaRPr lang="en-GB" kern="1200" dirty="0">
              <a:ea typeface="Tahoma" pitchFamily="34"/>
            </a:endParaRPr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dirty="0"/>
              <a:t>Transmission routes for hepatitis B differ from hepatitis C, and for hepatitis B these routes </a:t>
            </a:r>
            <a:r>
              <a:rPr lang="en-GB" dirty="0" smtClean="0"/>
              <a:t>vary </a:t>
            </a:r>
            <a:r>
              <a:rPr lang="en-GB" dirty="0"/>
              <a:t>by disease status</a:t>
            </a:r>
            <a:endParaRPr lang="en-GB" kern="1200" dirty="0">
              <a:ea typeface="Tahoma" pitchFamily="34"/>
            </a:endParaRPr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dirty="0"/>
              <a:t>Imported cases are significant, especially for </a:t>
            </a:r>
            <a:r>
              <a:rPr lang="en-GB" dirty="0" smtClean="0"/>
              <a:t>hepatitis </a:t>
            </a:r>
            <a:r>
              <a:rPr lang="en-GB" dirty="0"/>
              <a:t>B </a:t>
            </a:r>
            <a:endParaRPr lang="en-GB" dirty="0" smtClean="0"/>
          </a:p>
          <a:p>
            <a:pPr lvl="0"/>
            <a:endParaRPr lang="en-GB" dirty="0">
              <a:ea typeface="Tahoma" pitchFamily="34"/>
            </a:endParaRPr>
          </a:p>
          <a:p>
            <a:pPr marL="457200" lvl="0" indent="-457200"/>
            <a:endParaRPr lang="en-GB" kern="1200" dirty="0">
              <a:ea typeface="Tahoma" pitchFamily="34"/>
            </a:endParaRPr>
          </a:p>
          <a:p>
            <a:pPr marL="457200" lvl="0" indent="-457200"/>
            <a:endParaRPr lang="en-GB" dirty="0">
              <a:ea typeface="Tahoma" pitchFamily="34"/>
            </a:endParaRPr>
          </a:p>
          <a:p>
            <a:pPr marL="457200" lvl="0" indent="-457200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"/>
    </mc:Choice>
    <mc:Fallback xmlns="">
      <p:transition spd="slow" advTm="183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999" y="143999"/>
            <a:ext cx="8229600" cy="822329"/>
          </a:xfrm>
        </p:spPr>
        <p:txBody>
          <a:bodyPr lIns="91440" tIns="45720" rIns="91440" bIns="45720"/>
          <a:lstStyle/>
          <a:p>
            <a:pPr lvl="0"/>
            <a:r>
              <a:rPr lang="en-GB" dirty="0"/>
              <a:t>Key limitations of the data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9513" y="1052736"/>
            <a:ext cx="8784976" cy="5361085"/>
          </a:xfrm>
        </p:spPr>
        <p:txBody>
          <a:bodyPr lIns="91440" tIns="45720" rIns="91440" bIns="45720"/>
          <a:lstStyle/>
          <a:p>
            <a:pPr marL="457200" indent="-457200">
              <a:buSzPct val="100000"/>
              <a:buFont typeface="Arial" pitchFamily="34"/>
              <a:buChar char="•"/>
            </a:pPr>
            <a:r>
              <a:rPr lang="en-GB" dirty="0"/>
              <a:t>Due to the largely </a:t>
            </a:r>
            <a:r>
              <a:rPr lang="en-GB" b="1" dirty="0"/>
              <a:t>asymptomatic</a:t>
            </a:r>
            <a:r>
              <a:rPr lang="en-GB" dirty="0"/>
              <a:t> nature of hepatitis infections, data are strongly related to local testing practices</a:t>
            </a:r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dirty="0" smtClean="0"/>
              <a:t>Challenges relating to the </a:t>
            </a:r>
            <a:r>
              <a:rPr lang="en-GB" b="1" dirty="0" smtClean="0"/>
              <a:t>case definitions:</a:t>
            </a:r>
          </a:p>
          <a:p>
            <a:pPr marL="998533" lvl="2" indent="-457200"/>
            <a:r>
              <a:rPr lang="en-GB" dirty="0" smtClean="0"/>
              <a:t>Different definitions used by countries</a:t>
            </a:r>
          </a:p>
          <a:p>
            <a:pPr marL="998533" lvl="2" indent="-457200"/>
            <a:r>
              <a:rPr lang="en-GB" dirty="0" smtClean="0"/>
              <a:t>Some countries only report acute </a:t>
            </a:r>
            <a:r>
              <a:rPr lang="en-GB" dirty="0"/>
              <a:t>hepatitis </a:t>
            </a:r>
            <a:r>
              <a:rPr lang="en-GB" dirty="0" smtClean="0"/>
              <a:t>cases</a:t>
            </a:r>
          </a:p>
          <a:p>
            <a:pPr marL="998533" lvl="2" indent="-457200"/>
            <a:r>
              <a:rPr lang="en-GB" dirty="0" smtClean="0"/>
              <a:t>High proportion of </a:t>
            </a:r>
            <a:r>
              <a:rPr lang="en-GB" dirty="0"/>
              <a:t>cases </a:t>
            </a:r>
            <a:r>
              <a:rPr lang="en-GB" dirty="0" smtClean="0"/>
              <a:t>coded </a:t>
            </a:r>
            <a:r>
              <a:rPr lang="en-GB" dirty="0"/>
              <a:t>as unknown</a:t>
            </a:r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dirty="0" smtClean="0"/>
              <a:t>Data </a:t>
            </a:r>
            <a:r>
              <a:rPr lang="en-GB" b="1" dirty="0"/>
              <a:t>completeness</a:t>
            </a:r>
            <a:r>
              <a:rPr lang="en-GB" dirty="0"/>
              <a:t> low </a:t>
            </a:r>
            <a:r>
              <a:rPr lang="en-GB" dirty="0" smtClean="0"/>
              <a:t>for </a:t>
            </a:r>
            <a:r>
              <a:rPr lang="en-GB" dirty="0"/>
              <a:t>certain variables:</a:t>
            </a:r>
          </a:p>
          <a:p>
            <a:pPr marL="998533" lvl="2" indent="-457200"/>
            <a:r>
              <a:rPr lang="en-GB" dirty="0" smtClean="0"/>
              <a:t>Transmission, genotype</a:t>
            </a:r>
            <a:r>
              <a:rPr lang="en-GB" dirty="0"/>
              <a:t>, complications, country of nationality, HCV status (for HBV cases), HBV status (for HCV cases), HIV status, sex worker, healthcare worker</a:t>
            </a:r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b="1" dirty="0"/>
              <a:t>Under-reporting</a:t>
            </a:r>
            <a:r>
              <a:rPr lang="en-GB" dirty="0"/>
              <a:t> </a:t>
            </a:r>
            <a:r>
              <a:rPr lang="en-GB" dirty="0" smtClean="0"/>
              <a:t>major issue reported by </a:t>
            </a:r>
            <a:r>
              <a:rPr lang="en-GB" dirty="0"/>
              <a:t>some </a:t>
            </a:r>
            <a:r>
              <a:rPr lang="en-GB" dirty="0" smtClean="0"/>
              <a:t>countries</a:t>
            </a:r>
          </a:p>
          <a:p>
            <a:pPr marL="457200" lvl="0" indent="-457200">
              <a:buSzPct val="100000"/>
              <a:buFont typeface="Arial" pitchFamily="34"/>
              <a:buChar char="•"/>
            </a:pPr>
            <a:endParaRPr lang="en-GB" sz="2200" dirty="0"/>
          </a:p>
          <a:p>
            <a:pPr marL="457200" lvl="0" indent="-457200"/>
            <a:endParaRPr lang="en-GB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"/>
    </mc:Choice>
    <mc:Fallback xmlns="">
      <p:transition spd="slow" advTm="183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323528" y="1287000"/>
            <a:ext cx="8147249" cy="4181730"/>
          </a:xfrm>
        </p:spPr>
        <p:txBody>
          <a:bodyPr lIns="91440" tIns="45720" rIns="91440" bIns="45720"/>
          <a:lstStyle/>
          <a:p>
            <a:pPr marL="0" lvl="1" indent="0" algn="ctr">
              <a:lnSpc>
                <a:spcPct val="80000"/>
              </a:lnSpc>
              <a:buNone/>
            </a:pPr>
            <a:endParaRPr lang="en-GB" dirty="0" smtClean="0"/>
          </a:p>
          <a:p>
            <a:pPr marL="0" lvl="1" indent="0" algn="ctr">
              <a:lnSpc>
                <a:spcPct val="80000"/>
              </a:lnSpc>
              <a:buNone/>
            </a:pPr>
            <a:endParaRPr lang="en-GB" dirty="0"/>
          </a:p>
          <a:p>
            <a:pPr marL="0" lvl="1" indent="0" algn="ctr">
              <a:lnSpc>
                <a:spcPct val="80000"/>
              </a:lnSpc>
              <a:buNone/>
            </a:pPr>
            <a:endParaRPr lang="en-GB" dirty="0" smtClean="0"/>
          </a:p>
          <a:p>
            <a:pPr marL="0" lvl="1" indent="0" algn="ctr">
              <a:lnSpc>
                <a:spcPct val="80000"/>
              </a:lnSpc>
              <a:buNone/>
            </a:pPr>
            <a:endParaRPr lang="en-GB" dirty="0"/>
          </a:p>
          <a:p>
            <a:pPr marL="0" lvl="1" indent="0" algn="ctr">
              <a:lnSpc>
                <a:spcPct val="80000"/>
              </a:lnSpc>
              <a:buNone/>
            </a:pPr>
            <a:r>
              <a:rPr lang="en-GB" sz="2800" b="1" dirty="0" smtClean="0"/>
              <a:t>Other information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185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37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323999" y="143999"/>
            <a:ext cx="7768166" cy="1143000"/>
          </a:xfrm>
          <a:solidFill>
            <a:srgbClr val="FFFFFF"/>
          </a:solidFill>
        </p:spPr>
        <p:txBody>
          <a:bodyPr lIns="91440" tIns="45720" rIns="91440" bIns="45720"/>
          <a:lstStyle/>
          <a:p>
            <a:pPr lvl="0"/>
            <a:r>
              <a:rPr lang="en-GB" dirty="0"/>
              <a:t>S</a:t>
            </a:r>
            <a:r>
              <a:rPr lang="en-GB" dirty="0" smtClean="0"/>
              <a:t>urveillance </a:t>
            </a:r>
            <a:r>
              <a:rPr lang="en-GB" dirty="0"/>
              <a:t>of hepatitis B </a:t>
            </a:r>
            <a:r>
              <a:rPr lang="en-GB" dirty="0" smtClean="0"/>
              <a:t>and </a:t>
            </a:r>
            <a:r>
              <a:rPr lang="en-GB" dirty="0"/>
              <a:t>C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smtClean="0"/>
              <a:t>Epidemiological objectives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19674" y="1484784"/>
          <a:ext cx="8526463" cy="392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6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3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1. To monitor  the incidence 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and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routes of transmission of 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newly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diagnosed cases of hepatitis B and C in the general and vulnerable populations</a:t>
                      </a:r>
                      <a:endParaRPr lang="en-GB" sz="1200" b="1" kern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76772" marR="76772" marT="38386" marB="3838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2. To monitor the prevalence of chronic hepatitis B and C virus infection to determine burden of infection (and estimate the proportion undiagnosed) in the general and vulnerable populations</a:t>
                      </a:r>
                      <a:endParaRPr lang="en-GB" sz="1200" b="1" kern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76772" marR="76772" marT="38386" marB="3838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3. To monitor the proportion of chronic 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cases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that are engaged in care (continuum of care)</a:t>
                      </a:r>
                      <a:endParaRPr lang="en-GB" sz="1200" b="1" kern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76772" marR="76772" marT="38386" marB="3838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4. To monitor the proportion of newly diagnosed chronic 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cases presenting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late</a:t>
                      </a:r>
                      <a:endParaRPr lang="en-GB" sz="1200" b="1" kern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76772" marR="76772" marT="38386" marB="3838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6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5. To determine genotype and sequence  distributions  of newly acquired 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infections to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better follow transmission patterns, the emergence of resistance and vaccine escape mutants and  potentially more virulent virus strains (priority on hepatitis C infections)</a:t>
                      </a:r>
                      <a:endParaRPr lang="en-GB" sz="1200" b="1" kern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76772" marR="76772" marT="38386" marB="3838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6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6. To determine and describe the proportion of co-infections (HIV/HBV/HCV/HDV)</a:t>
                      </a:r>
                      <a:endParaRPr lang="en-GB" sz="1200" b="1" kern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76772" marR="76772" marT="38386" marB="3838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4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7. To determine the proportion of HCV re-infections  (especially among key risk groups with high incidence e.g. PWIDs)</a:t>
                      </a:r>
                      <a:endParaRPr lang="en-GB" sz="1200" b="1" kern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76772" marR="76772" marT="38386" marB="3838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4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37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381848" y="116632"/>
            <a:ext cx="7776868" cy="1143000"/>
          </a:xfrm>
          <a:solidFill>
            <a:srgbClr val="FFFFFF"/>
          </a:solidFill>
        </p:spPr>
        <p:txBody>
          <a:bodyPr lIns="91440" tIns="45720" rIns="91440" bIns="45720"/>
          <a:lstStyle/>
          <a:p>
            <a:pPr lvl="0"/>
            <a:r>
              <a:rPr lang="en-GB" dirty="0" smtClean="0"/>
              <a:t>Hepatitis </a:t>
            </a:r>
            <a:r>
              <a:rPr lang="en-GB" dirty="0"/>
              <a:t>B case definition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395532" y="5157188"/>
            <a:ext cx="8064898" cy="608935"/>
          </a:xfrm>
        </p:spPr>
        <p:txBody>
          <a:bodyPr lIns="91440" tIns="45720" rIns="91440" bIns="45720"/>
          <a:lstStyle/>
          <a:p>
            <a:pPr lvl="0">
              <a:lnSpc>
                <a:spcPct val="100000"/>
              </a:lnSpc>
            </a:pPr>
            <a:r>
              <a:rPr lang="en-GB" sz="1000">
                <a:latin typeface="Arial" pitchFamily="34"/>
                <a:cs typeface="Arial" pitchFamily="34"/>
              </a:rPr>
              <a:t>The following combination of lab tests shall not be included or reported: </a:t>
            </a:r>
          </a:p>
          <a:p>
            <a:pPr marL="171450" lvl="0" indent="-171450">
              <a:lnSpc>
                <a:spcPct val="100000"/>
              </a:lnSpc>
              <a:buSzPct val="100000"/>
              <a:buFont typeface="Arial" pitchFamily="34"/>
              <a:buChar char="•"/>
            </a:pPr>
            <a:r>
              <a:rPr lang="en-GB" sz="1000">
                <a:latin typeface="Arial" pitchFamily="34"/>
                <a:cs typeface="Arial" pitchFamily="34"/>
              </a:rPr>
              <a:t>Resolved hepatitis ‐ Hepatitis B total core antibody (anti‐HBc) positive and hepatitis B surface antibody (anti‐HBs) positive </a:t>
            </a:r>
          </a:p>
          <a:p>
            <a:pPr marL="171450" lvl="0" indent="-171450">
              <a:lnSpc>
                <a:spcPct val="100000"/>
              </a:lnSpc>
              <a:buSzPct val="100000"/>
              <a:buFont typeface="Arial" pitchFamily="34"/>
              <a:buChar char="•"/>
            </a:pPr>
            <a:r>
              <a:rPr lang="en-GB" sz="1000">
                <a:latin typeface="Arial" pitchFamily="34"/>
                <a:cs typeface="Arial" pitchFamily="34"/>
              </a:rPr>
              <a:t>Immunity following vaccination ‐ Hepatitis B total core antibody (anti‐HBc) negative and hepatitis B surface antibody (anti‐HBs) positive  </a:t>
            </a:r>
          </a:p>
          <a:p>
            <a:pPr marL="171450" lvl="0" indent="-171450">
              <a:lnSpc>
                <a:spcPct val="100000"/>
              </a:lnSpc>
              <a:buSzPct val="100000"/>
              <a:buFont typeface="Arial" pitchFamily="34"/>
              <a:buChar char="•"/>
            </a:pPr>
            <a:r>
              <a:rPr lang="en-GB" sz="1000">
                <a:latin typeface="Arial" pitchFamily="34"/>
                <a:cs typeface="Arial" pitchFamily="34"/>
              </a:rPr>
              <a:t>Anti‐HBc IgG positivity only</a:t>
            </a:r>
          </a:p>
          <a:p>
            <a:pPr lvl="0">
              <a:lnSpc>
                <a:spcPct val="80000"/>
              </a:lnSpc>
            </a:pPr>
            <a:endParaRPr lang="en-GB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39552" y="979940"/>
          <a:ext cx="7776864" cy="417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384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Hepatitis B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EU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</a:rPr>
                        <a:t> 2008 Case definition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EU 2012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</a:rPr>
                        <a:t> case definition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660"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Clinical criteria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Any person with a discrete onset of symptoms (e.g. fatigue, abdominal</a:t>
                      </a:r>
                      <a:r>
                        <a:rPr lang="en-GB" sz="1000" baseline="0" dirty="0" smtClean="0"/>
                        <a:t> pain, loss of appetite, intermittent nausea and vomiting)</a:t>
                      </a:r>
                    </a:p>
                    <a:p>
                      <a:r>
                        <a:rPr lang="en-GB" sz="1000" baseline="0" dirty="0" smtClean="0"/>
                        <a:t>AND</a:t>
                      </a:r>
                    </a:p>
                    <a:p>
                      <a:r>
                        <a:rPr lang="en-GB" sz="1000" baseline="0" dirty="0" smtClean="0"/>
                        <a:t>At least on of the following three: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000" baseline="0" dirty="0" smtClean="0"/>
                        <a:t>Fever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000" baseline="0" dirty="0" smtClean="0"/>
                        <a:t>Jaundice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000" baseline="0" dirty="0" smtClean="0"/>
                        <a:t>Elevated serum aminotransferase levels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relevant for surveillance purposes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7805"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Laboratory</a:t>
                      </a:r>
                      <a:r>
                        <a:rPr lang="en-GB" sz="1000" b="1" baseline="0" dirty="0" smtClean="0"/>
                        <a:t> criteria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Hepatitis</a:t>
                      </a:r>
                      <a:r>
                        <a:rPr lang="en-GB" sz="1000" baseline="0" dirty="0" smtClean="0"/>
                        <a:t> B virus core IgM antigen specific antibody response</a:t>
                      </a:r>
                    </a:p>
                    <a:p>
                      <a:endParaRPr lang="en-GB" sz="1000" baseline="0" dirty="0" smtClean="0"/>
                    </a:p>
                    <a:p>
                      <a:r>
                        <a:rPr lang="en-GB" sz="1000" baseline="0" dirty="0" smtClean="0"/>
                        <a:t>Laboratory results need to be interpreted according to vaccination status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Positive results of at least one or more of the following tests or combination of tests:</a:t>
                      </a:r>
                    </a:p>
                    <a:p>
                      <a:pPr lvl="0"/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IgM hepatitis B core antibody (anti-</a:t>
                      </a:r>
                      <a:r>
                        <a:rPr lang="en-GB" sz="1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HBc</a:t>
                      </a: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IgM)</a:t>
                      </a:r>
                    </a:p>
                    <a:p>
                      <a:pPr lvl="0"/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Hepatitis B surface antigen (</a:t>
                      </a:r>
                      <a:r>
                        <a:rPr lang="en-GB" sz="1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HBsAg</a:t>
                      </a: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nl-NL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Hepatitis B e antigen (HBeAg)</a:t>
                      </a:r>
                      <a:endParaRPr lang="en-GB" sz="1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Hepatitis B nucleic acid (HBV-DNA)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660"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Epidemiological criteria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An epidemiological link by human to human transmission (e.g. sexual contact, vertical transmission or blood transmission)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448"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Case definition</a:t>
                      </a:r>
                      <a:r>
                        <a:rPr lang="en-GB" sz="1000" b="1" baseline="0" dirty="0" smtClean="0"/>
                        <a:t> - Possible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73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smtClean="0"/>
                        <a:t>Case definition</a:t>
                      </a:r>
                      <a:r>
                        <a:rPr lang="en-GB" sz="1000" b="1" baseline="0" dirty="0" smtClean="0"/>
                        <a:t> - Probable</a:t>
                      </a:r>
                      <a:endParaRPr lang="en-GB" sz="1000" b="1" dirty="0" smtClean="0"/>
                    </a:p>
                    <a:p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Any person meeting the clinical criteria and with an epidemiological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4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smtClean="0"/>
                        <a:t>Case definition</a:t>
                      </a:r>
                      <a:r>
                        <a:rPr lang="en-GB" sz="1000" b="1" baseline="0" dirty="0" smtClean="0"/>
                        <a:t> - Confirmed</a:t>
                      </a:r>
                      <a:endParaRPr lang="en-GB" sz="1000" b="1" dirty="0" smtClean="0"/>
                    </a:p>
                    <a:p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Any person meeting the clinical and laboratory</a:t>
                      </a:r>
                      <a:r>
                        <a:rPr lang="en-GB" sz="1000" baseline="0" dirty="0" smtClean="0"/>
                        <a:t> criteria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person meeting the laboratory criteria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3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28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pPr lvl="0"/>
            <a:r>
              <a:rPr lang="en-GB" dirty="0" smtClean="0"/>
              <a:t>Differentiation </a:t>
            </a:r>
            <a:r>
              <a:rPr lang="en-GB" dirty="0"/>
              <a:t>of hepatitis </a:t>
            </a:r>
            <a:r>
              <a:rPr lang="en-GB" dirty="0" smtClean="0"/>
              <a:t>B </a:t>
            </a:r>
            <a:r>
              <a:rPr lang="en-GB" dirty="0"/>
              <a:t>by stage of infection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pPr marL="457200" lvl="0" indent="-457200"/>
            <a:r>
              <a:rPr lang="en-GB" sz="1800" dirty="0" smtClean="0"/>
              <a:t> </a:t>
            </a:r>
            <a:endParaRPr lang="en-GB" dirty="0"/>
          </a:p>
          <a:p>
            <a:pPr marL="457200" lvl="0" indent="-457200"/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/>
          <a:srcRect l="29275"/>
          <a:stretch/>
        </p:blipFill>
        <p:spPr>
          <a:xfrm>
            <a:off x="827584" y="1196752"/>
            <a:ext cx="6790144" cy="4581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5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77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381848" y="116632"/>
            <a:ext cx="7776868" cy="1143000"/>
          </a:xfrm>
          <a:solidFill>
            <a:srgbClr val="FFFFFF"/>
          </a:solidFill>
        </p:spPr>
        <p:txBody>
          <a:bodyPr lIns="91440" tIns="45720" rIns="91440" bIns="45720"/>
          <a:lstStyle/>
          <a:p>
            <a:pPr lvl="0"/>
            <a:r>
              <a:rPr lang="en-GB" dirty="0" smtClean="0"/>
              <a:t>Hepatitis C </a:t>
            </a:r>
            <a:r>
              <a:rPr lang="en-GB" dirty="0"/>
              <a:t>case definition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1848" y="979940"/>
          <a:ext cx="8294608" cy="3961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8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24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9186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Hepatitis C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EU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</a:rPr>
                        <a:t> 2008 Case definition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EU 2012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</a:rPr>
                        <a:t> case definition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329"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Clinical criteria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relevant for surveillance purposes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relevant for surveillance purposes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4358"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Laboratory</a:t>
                      </a:r>
                      <a:r>
                        <a:rPr lang="en-GB" sz="1000" b="1" baseline="0" dirty="0" smtClean="0"/>
                        <a:t> criteria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least one of the following two: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Detection of hepatitis C virus nucleic acid in</a:t>
                      </a:r>
                      <a:r>
                        <a:rPr lang="en-GB" sz="10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serum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Hepatitis C specific antibody response confirmed by a different antibody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least one of the following three: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Detection of hepatitis C virus nucleic acid (HCV RNA)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Detection of hepatitis C virus specific antigen (HCV-core)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Hepatitis C virus specific antibody (anti-HCV) response confirmed by a confirmatory (e.g. </a:t>
                      </a:r>
                      <a:r>
                        <a:rPr lang="en-GB" sz="1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immunoblot</a:t>
                      </a: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antibody test in persons older than 18 months without evidence of resolved infection</a:t>
                      </a:r>
                      <a:endParaRPr lang="en-GB" sz="1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329"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Epidemiological criteria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183"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Case definition</a:t>
                      </a:r>
                      <a:r>
                        <a:rPr lang="en-GB" sz="1000" b="1" baseline="0" dirty="0" smtClean="0"/>
                        <a:t> - Possible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smtClean="0"/>
                        <a:t>Case definition</a:t>
                      </a:r>
                      <a:r>
                        <a:rPr lang="en-GB" sz="1000" b="1" baseline="0" dirty="0" smtClean="0"/>
                        <a:t> - Probable</a:t>
                      </a:r>
                      <a:endParaRPr lang="en-GB" sz="1000" b="1" dirty="0" smtClean="0"/>
                    </a:p>
                    <a:p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smtClean="0"/>
                        <a:t>Case definition</a:t>
                      </a:r>
                      <a:r>
                        <a:rPr lang="en-GB" sz="1000" b="1" baseline="0" dirty="0" smtClean="0"/>
                        <a:t> - Confirmed</a:t>
                      </a:r>
                      <a:endParaRPr lang="en-GB" sz="1000" b="1" dirty="0" smtClean="0"/>
                    </a:p>
                    <a:p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Any person meeting the clinical and laboratory</a:t>
                      </a:r>
                      <a:r>
                        <a:rPr lang="en-GB" sz="1000" baseline="0" dirty="0" smtClean="0"/>
                        <a:t> criteria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person meeting the laboratory criteria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Grp="1"/>
          </p:cNvSpPr>
          <p:nvPr>
            <p:ph idx="1"/>
          </p:nvPr>
        </p:nvSpPr>
        <p:spPr>
          <a:xfrm>
            <a:off x="381848" y="5125070"/>
            <a:ext cx="8526459" cy="1732930"/>
          </a:xfrm>
        </p:spPr>
        <p:txBody>
          <a:bodyPr lIns="91440" tIns="45720" rIns="91440" bIns="45720"/>
          <a:lstStyle/>
          <a:p>
            <a:pPr lvl="0"/>
            <a:r>
              <a:rPr lang="en-GB" sz="1000" dirty="0">
                <a:latin typeface="Arial" pitchFamily="34"/>
                <a:cs typeface="Arial" pitchFamily="34"/>
              </a:rPr>
              <a:t>The following combination of lab tests shall not be included or reported:  </a:t>
            </a:r>
          </a:p>
          <a:p>
            <a:pPr marL="171450" lvl="0" indent="-171450">
              <a:buSzPct val="100000"/>
              <a:buFont typeface="Arial" pitchFamily="34"/>
              <a:buChar char="•"/>
            </a:pPr>
            <a:r>
              <a:rPr lang="en-GB" sz="1000" dirty="0">
                <a:latin typeface="Arial" pitchFamily="34"/>
                <a:cs typeface="Arial" pitchFamily="34"/>
              </a:rPr>
              <a:t>Resolved infection: Detection of hepatitis C virus antibody and no detection of hepatitis C virus nucleic acid (HCV RNA negative result) or hepatitis C virus core antigen (HCV‐core negative result) in serum/plasma.</a:t>
            </a:r>
          </a:p>
          <a:p>
            <a:pPr lvl="0">
              <a:lnSpc>
                <a:spcPct val="80000"/>
              </a:lnSpc>
            </a:pPr>
            <a:endParaRPr lang="en-GB" sz="900" dirty="0"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3067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28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853" y="116632"/>
            <a:ext cx="8229600" cy="822329"/>
          </a:xfrm>
        </p:spPr>
        <p:txBody>
          <a:bodyPr lIns="91440" tIns="45720" rIns="91440" bIns="45720"/>
          <a:lstStyle/>
          <a:p>
            <a:pPr lvl="0"/>
            <a:r>
              <a:rPr lang="en-GB" dirty="0" smtClean="0"/>
              <a:t>Differentiation of hepatitis C by stage of infection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pPr marL="457200" lvl="0" indent="-457200"/>
            <a:r>
              <a:rPr lang="en-GB" sz="1800" dirty="0" smtClean="0"/>
              <a:t> </a:t>
            </a:r>
            <a:endParaRPr lang="en-GB" dirty="0" smtClean="0"/>
          </a:p>
          <a:p>
            <a:pPr marL="457200" lvl="0" indent="-457200"/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/>
          <a:srcRect l="29181"/>
          <a:stretch/>
        </p:blipFill>
        <p:spPr>
          <a:xfrm>
            <a:off x="657475" y="1227728"/>
            <a:ext cx="7361628" cy="36531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657475" y="4951133"/>
            <a:ext cx="7859213" cy="432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None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Tahoma" pitchFamily="34"/>
                <a:cs typeface="Tahoma" pitchFamily="34"/>
              </a:defRPr>
            </a:lvl1pPr>
            <a:lvl2pPr marL="269876" marR="0" lvl="1" indent="-269876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>
                <a:tab pos="269876" algn="l"/>
              </a:tabLst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Tahoma" pitchFamily="34"/>
                <a:cs typeface="Tahoma" pitchFamily="34"/>
              </a:defRPr>
            </a:lvl2pPr>
            <a:lvl3pPr marL="541333" marR="0" lvl="2" indent="-271467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Tahoma" pitchFamily="34"/>
              <a:buChar char="–"/>
              <a:tabLst>
                <a:tab pos="541333" algn="l"/>
              </a:tabLst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Tahoma" pitchFamily="34"/>
                <a:cs typeface="Tahoma" pitchFamily="34"/>
              </a:defRPr>
            </a:lvl3pPr>
            <a:lvl4pPr marL="0" marR="0" lvl="0" indent="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None/>
              <a:tabLst/>
              <a:defRPr lang="en-GB" sz="2400" b="0" i="0" u="none" strike="noStrike" kern="0" cap="none" spc="0" baseline="0">
                <a:solidFill>
                  <a:srgbClr val="000000"/>
                </a:solidFill>
                <a:uFillTx/>
                <a:latin typeface="Tahoma" pitchFamily="34"/>
                <a:cs typeface="Tahoma" pitchFamily="34"/>
              </a:defRPr>
            </a:lvl4pPr>
          </a:lstStyle>
          <a:p>
            <a:pPr>
              <a:lnSpc>
                <a:spcPct val="80000"/>
              </a:lnSpc>
            </a:pPr>
            <a:r>
              <a:rPr lang="en-GB" sz="900" baseline="30000" dirty="0" smtClean="0"/>
              <a:t>1 </a:t>
            </a:r>
            <a:r>
              <a:rPr lang="en-GB" sz="900" dirty="0" smtClean="0"/>
              <a:t>In </a:t>
            </a:r>
            <a:r>
              <a:rPr lang="en-GB" sz="900" dirty="0"/>
              <a:t>the event that the case was not notified the first time</a:t>
            </a:r>
            <a:endParaRPr lang="en-GB" sz="900" dirty="0"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11111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77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999" y="143999"/>
            <a:ext cx="8409371" cy="822329"/>
          </a:xfrm>
        </p:spPr>
        <p:txBody>
          <a:bodyPr lIns="91440" tIns="45720" rIns="91440" bIns="45720"/>
          <a:lstStyle/>
          <a:p>
            <a:pPr lvl="0"/>
            <a:r>
              <a:rPr lang="en-GB" dirty="0" smtClean="0"/>
              <a:t>Surveillance of hepatitis B and C: </a:t>
            </a:r>
            <a:br>
              <a:rPr lang="en-GB" dirty="0" smtClean="0"/>
            </a:br>
            <a:r>
              <a:rPr lang="en-GB" dirty="0" smtClean="0"/>
              <a:t>data </a:t>
            </a:r>
            <a:r>
              <a:rPr lang="en-GB" dirty="0"/>
              <a:t>completeness in </a:t>
            </a:r>
            <a:r>
              <a:rPr lang="en-GB" dirty="0" smtClean="0"/>
              <a:t>2015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3999" y="1394423"/>
            <a:ext cx="8526459" cy="4554864"/>
          </a:xfrm>
        </p:spPr>
        <p:txBody>
          <a:bodyPr lIns="91440" tIns="45720" rIns="91440" bIns="45720"/>
          <a:lstStyle/>
          <a:p>
            <a:pPr marL="457200" lvl="0" indent="-457200"/>
            <a:r>
              <a:rPr lang="en-GB" sz="2200"/>
              <a:t> </a:t>
            </a:r>
          </a:p>
          <a:p>
            <a:pPr marL="457200" lvl="0" indent="-457200"/>
            <a:endParaRPr lang="en-GB" sz="2200"/>
          </a:p>
          <a:p>
            <a:pPr marL="457200" lvl="0" indent="-457200"/>
            <a:endParaRPr lang="en-GB"/>
          </a:p>
          <a:p>
            <a:pPr marL="457200" lvl="0" indent="-457200"/>
            <a:endParaRPr lang="en-GB"/>
          </a:p>
          <a:p>
            <a:pPr marL="457200" lvl="0" indent="-457200"/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233990"/>
              </p:ext>
            </p:extLst>
          </p:nvPr>
        </p:nvGraphicFramePr>
        <p:xfrm>
          <a:off x="323999" y="902042"/>
          <a:ext cx="7905601" cy="534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83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44"/>
    </mc:Choice>
    <mc:Fallback xmlns="">
      <p:transition spd="slow" advTm="11414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323528" y="1287000"/>
            <a:ext cx="8147249" cy="4181730"/>
          </a:xfrm>
        </p:spPr>
        <p:txBody>
          <a:bodyPr lIns="91440" tIns="45720" rIns="91440" bIns="45720"/>
          <a:lstStyle/>
          <a:p>
            <a:pPr marL="0" lvl="1" indent="0" algn="ctr">
              <a:lnSpc>
                <a:spcPct val="80000"/>
              </a:lnSpc>
              <a:buNone/>
            </a:pPr>
            <a:endParaRPr lang="en-GB" dirty="0" smtClean="0"/>
          </a:p>
          <a:p>
            <a:pPr marL="0" lvl="1" indent="0" algn="ctr">
              <a:lnSpc>
                <a:spcPct val="80000"/>
              </a:lnSpc>
              <a:buNone/>
            </a:pPr>
            <a:endParaRPr lang="en-GB" dirty="0"/>
          </a:p>
          <a:p>
            <a:pPr marL="0" lvl="1" indent="0" algn="ctr">
              <a:lnSpc>
                <a:spcPct val="80000"/>
              </a:lnSpc>
              <a:buNone/>
            </a:pPr>
            <a:endParaRPr lang="en-GB" dirty="0" smtClean="0"/>
          </a:p>
          <a:p>
            <a:pPr marL="0" lvl="1" indent="0" algn="ctr">
              <a:lnSpc>
                <a:spcPct val="80000"/>
              </a:lnSpc>
              <a:buNone/>
            </a:pPr>
            <a:endParaRPr lang="en-GB" dirty="0"/>
          </a:p>
          <a:p>
            <a:pPr marL="0" lvl="1" indent="0" algn="ctr">
              <a:lnSpc>
                <a:spcPct val="80000"/>
              </a:lnSpc>
              <a:buNone/>
            </a:pPr>
            <a:r>
              <a:rPr lang="en-GB" sz="2800" b="1" dirty="0"/>
              <a:t>Hepatitis B </a:t>
            </a:r>
            <a:r>
              <a:rPr lang="en-GB" sz="2800" b="1" dirty="0" smtClean="0"/>
              <a:t>data and trends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845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37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999" y="143999"/>
            <a:ext cx="8229600" cy="822329"/>
          </a:xfrm>
        </p:spPr>
        <p:txBody>
          <a:bodyPr lIns="91440" tIns="45720" rIns="91440" bIns="45720"/>
          <a:lstStyle/>
          <a:p>
            <a:pPr lvl="0"/>
            <a:r>
              <a:rPr lang="en-GB"/>
              <a:t>Acknowledgements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3999" y="1079997"/>
            <a:ext cx="8640485" cy="5549850"/>
          </a:xfrm>
        </p:spPr>
        <p:txBody>
          <a:bodyPr lIns="91440" tIns="45720" rIns="91440" bIns="45720"/>
          <a:lstStyle/>
          <a:p>
            <a:pPr marL="457200" lvl="0" indent="-457200"/>
            <a:r>
              <a:rPr lang="en-GB" dirty="0"/>
              <a:t>Thank you to the following groups and individuals:</a:t>
            </a:r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dirty="0"/>
              <a:t>The European Hepatitis B and C Network and Coordination </a:t>
            </a:r>
            <a:r>
              <a:rPr lang="en-GB" dirty="0" smtClean="0"/>
              <a:t>Committee.</a:t>
            </a:r>
            <a:endParaRPr lang="en-GB" dirty="0"/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dirty="0" smtClean="0"/>
              <a:t>EU/EEA </a:t>
            </a:r>
            <a:r>
              <a:rPr lang="en-GB" dirty="0"/>
              <a:t>country hepatitis and surveillance contact points.</a:t>
            </a:r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dirty="0"/>
              <a:t>Surveillance colleagues at </a:t>
            </a:r>
            <a:r>
              <a:rPr lang="en-GB" dirty="0" smtClean="0"/>
              <a:t>ECDC: Catalin Albu, Julien </a:t>
            </a:r>
            <a:r>
              <a:rPr lang="en-GB" dirty="0" err="1" smtClean="0"/>
              <a:t>Beauté</a:t>
            </a:r>
            <a:r>
              <a:rPr lang="en-GB" dirty="0" smtClean="0"/>
              <a:t>, Denis </a:t>
            </a:r>
            <a:r>
              <a:rPr lang="en-GB" dirty="0"/>
              <a:t>Coulombier, </a:t>
            </a:r>
            <a:r>
              <a:rPr lang="en-GB" dirty="0" smtClean="0"/>
              <a:t>Catia Cunha, Gaetan </a:t>
            </a:r>
            <a:r>
              <a:rPr lang="en-GB" dirty="0"/>
              <a:t>Guyodo, </a:t>
            </a:r>
            <a:r>
              <a:rPr lang="en-GB" dirty="0" err="1" smtClean="0"/>
              <a:t>Františka</a:t>
            </a:r>
            <a:r>
              <a:rPr lang="en-GB" dirty="0" smtClean="0"/>
              <a:t> </a:t>
            </a:r>
            <a:r>
              <a:rPr lang="en-GB" dirty="0"/>
              <a:t>Hruba, </a:t>
            </a:r>
            <a:r>
              <a:rPr lang="en-GB" dirty="0" smtClean="0"/>
              <a:t>Valentina Lazdina, Phillip </a:t>
            </a:r>
            <a:r>
              <a:rPr lang="en-GB" dirty="0"/>
              <a:t>Zucs. </a:t>
            </a:r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dirty="0"/>
              <a:t>Colleagues in the programme on </a:t>
            </a:r>
            <a:r>
              <a:rPr lang="en-GB" dirty="0" smtClean="0"/>
              <a:t>HIV/AIDS, STI and Viral Hepatitis B and C: Andrew Amato-</a:t>
            </a:r>
            <a:r>
              <a:rPr lang="en-GB" dirty="0" err="1" smtClean="0"/>
              <a:t>Gauci</a:t>
            </a:r>
            <a:r>
              <a:rPr lang="en-GB" dirty="0" smtClean="0"/>
              <a:t>, </a:t>
            </a:r>
            <a:r>
              <a:rPr lang="en-GB" smtClean="0"/>
              <a:t>Caroline Daamen.</a:t>
            </a:r>
            <a:endParaRPr lang="en-GB" dirty="0" smtClean="0"/>
          </a:p>
          <a:p>
            <a:pPr lvl="0"/>
            <a:endParaRPr lang="en-GB" dirty="0" smtClean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0"/>
    </mc:Choice>
    <mc:Fallback xmlns="">
      <p:transition spd="slow" advTm="48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ctrTitle"/>
          </p:nvPr>
        </p:nvSpPr>
        <p:spPr>
          <a:xfrm>
            <a:off x="895353" y="3844018"/>
            <a:ext cx="7772400" cy="1470026"/>
          </a:xfrm>
        </p:spPr>
        <p:txBody>
          <a:bodyPr lIns="91440" tIns="45720" rIns="91440" bIns="45720"/>
          <a:lstStyle/>
          <a:p>
            <a:pPr lvl="0"/>
            <a:r>
              <a:rPr lang="en-GB" sz="2400"/>
              <a:t/>
            </a:r>
            <a:br>
              <a:rPr lang="en-GB" sz="2400"/>
            </a:br>
            <a:r>
              <a:rPr lang="en-GB" sz="2400" b="1"/>
              <a:t>www.ecdc.europa.eu</a:t>
            </a:r>
            <a:r>
              <a:rPr lang="en-GB" sz="2400"/>
              <a:t/>
            </a:r>
            <a:br>
              <a:rPr lang="en-GB" sz="2400"/>
            </a:br>
            <a:r>
              <a:rPr lang="en-GB" sz="2400"/>
              <a:t/>
            </a:r>
            <a:br>
              <a:rPr lang="en-GB" sz="2400"/>
            </a:br>
            <a:r>
              <a:rPr lang="en-GB" sz="2400"/>
              <a:t>Contact: stihivhep@ecdc.europa.eu</a:t>
            </a:r>
            <a:br>
              <a:rPr lang="en-GB" sz="2400"/>
            </a:br>
            <a:endParaRPr lang="en-GB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999" y="143999"/>
            <a:ext cx="8409371" cy="822329"/>
          </a:xfrm>
        </p:spPr>
        <p:txBody>
          <a:bodyPr lIns="91440" tIns="45720" rIns="91440" bIns="45720"/>
          <a:lstStyle/>
          <a:p>
            <a:pPr lvl="0"/>
            <a:r>
              <a:rPr lang="en-GB" dirty="0" smtClean="0"/>
              <a:t>Hepatitis B data: reporting countries and </a:t>
            </a:r>
            <a:br>
              <a:rPr lang="en-GB" dirty="0" smtClean="0"/>
            </a:br>
            <a:r>
              <a:rPr lang="en-GB" dirty="0" smtClean="0"/>
              <a:t>case definitions used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3999" y="1295148"/>
            <a:ext cx="8526459" cy="4366100"/>
          </a:xfrm>
        </p:spPr>
        <p:txBody>
          <a:bodyPr lIns="91440" tIns="45720" rIns="91440" bIns="45720"/>
          <a:lstStyle/>
          <a:p>
            <a:pPr marL="457200" lvl="0" indent="-457200"/>
            <a:r>
              <a:rPr lang="en-GB" dirty="0"/>
              <a:t>30 countries provided hepatitis B data in 2015</a:t>
            </a:r>
          </a:p>
          <a:p>
            <a:pPr marL="884233" lvl="2" indent="-342900">
              <a:buFont typeface="Arial" pitchFamily="34"/>
              <a:buChar char="•"/>
            </a:pPr>
            <a:r>
              <a:rPr lang="en-GB" dirty="0" smtClean="0"/>
              <a:t>Eight </a:t>
            </a:r>
            <a:r>
              <a:rPr lang="en-GB" dirty="0"/>
              <a:t>countries could only provide data on acute cases</a:t>
            </a:r>
          </a:p>
          <a:p>
            <a:pPr lvl="0"/>
            <a:endParaRPr lang="en-GB" dirty="0"/>
          </a:p>
          <a:p>
            <a:pPr marL="457200" lvl="0" indent="-457200"/>
            <a:r>
              <a:rPr lang="en-GB" dirty="0"/>
              <a:t>Case definitions varied:</a:t>
            </a:r>
          </a:p>
          <a:p>
            <a:pPr marL="901698" lvl="1" indent="-457200"/>
            <a:r>
              <a:rPr lang="en-GB" dirty="0"/>
              <a:t>18 countries used the EU 2012 case definition</a:t>
            </a:r>
          </a:p>
          <a:p>
            <a:pPr marL="901698" lvl="1" indent="-457200"/>
            <a:r>
              <a:rPr lang="en-GB" dirty="0" smtClean="0"/>
              <a:t>Five </a:t>
            </a:r>
            <a:r>
              <a:rPr lang="en-GB" dirty="0"/>
              <a:t>countries used the EU 2008/EU 2002 case definitions</a:t>
            </a:r>
          </a:p>
          <a:p>
            <a:pPr marL="901698" lvl="1" indent="-457200"/>
            <a:r>
              <a:rPr lang="en-GB" dirty="0" smtClean="0"/>
              <a:t>Seven </a:t>
            </a:r>
            <a:r>
              <a:rPr lang="en-GB" dirty="0"/>
              <a:t>countries used national case definitions  </a:t>
            </a:r>
          </a:p>
          <a:p>
            <a:pPr marL="901698" lvl="1" indent="-457200">
              <a:buNone/>
            </a:pPr>
            <a:endParaRPr lang="en-GB" dirty="0"/>
          </a:p>
          <a:p>
            <a:pPr marL="457200" lvl="0" indent="-457200"/>
            <a:r>
              <a:rPr lang="en-GB" dirty="0"/>
              <a:t>Aggregate data from three countries (Belgium, Bulgaria, </a:t>
            </a:r>
          </a:p>
          <a:p>
            <a:pPr marL="457200" lvl="0" indent="-457200"/>
            <a:r>
              <a:rPr lang="en-GB" dirty="0"/>
              <a:t>Croatia)</a:t>
            </a:r>
          </a:p>
          <a:p>
            <a:pPr marL="457200" lvl="0" indent="-457200"/>
            <a:endParaRPr lang="en-GB" dirty="0"/>
          </a:p>
          <a:p>
            <a:pPr marL="457200" lvl="0" indent="-457200"/>
            <a:endParaRPr lang="en-GB" sz="2800" dirty="0"/>
          </a:p>
          <a:p>
            <a:pPr marL="457200" lvl="0" indent="-457200"/>
            <a:endParaRPr lang="en-GB" sz="2800" dirty="0"/>
          </a:p>
          <a:p>
            <a:pPr marL="457200" lvl="0" indent="-457200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2215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44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322468" y="1628799"/>
            <a:ext cx="8526459" cy="4421999"/>
          </a:xfrm>
        </p:spPr>
        <p:txBody>
          <a:bodyPr lIns="91440" tIns="45720" rIns="91440" bIns="45720"/>
          <a:lstStyle/>
          <a:p>
            <a:r>
              <a:rPr lang="en-GB" dirty="0"/>
              <a:t> </a:t>
            </a:r>
            <a:r>
              <a:rPr lang="en-GB" dirty="0" smtClean="0"/>
              <a:t>In 2015 </a:t>
            </a:r>
            <a:r>
              <a:rPr lang="en-GB" dirty="0"/>
              <a:t>24 </a:t>
            </a:r>
            <a:r>
              <a:rPr lang="en-GB" dirty="0" smtClean="0"/>
              <a:t>573 cases</a:t>
            </a:r>
            <a:r>
              <a:rPr lang="en-GB" dirty="0"/>
              <a:t>* (</a:t>
            </a:r>
            <a:r>
              <a:rPr lang="en-GB" dirty="0" smtClean="0"/>
              <a:t>4.7 </a:t>
            </a:r>
            <a:r>
              <a:rPr lang="en-GB" dirty="0"/>
              <a:t>per 100 000)</a:t>
            </a:r>
          </a:p>
          <a:p>
            <a:pPr marL="612776" lvl="1" indent="-342900">
              <a:buFont typeface="Arial" panose="020B0604020202020204" pitchFamily="34" charset="0"/>
              <a:buChar char="•"/>
            </a:pPr>
            <a:r>
              <a:rPr lang="en-GB" dirty="0"/>
              <a:t>Acute</a:t>
            </a:r>
            <a:r>
              <a:rPr lang="en-GB" dirty="0" smtClean="0"/>
              <a:t>: 2 505 </a:t>
            </a:r>
            <a:r>
              <a:rPr lang="en-GB" dirty="0"/>
              <a:t>(</a:t>
            </a:r>
            <a:r>
              <a:rPr lang="en-GB" dirty="0" smtClean="0"/>
              <a:t>10%)</a:t>
            </a:r>
            <a:endParaRPr lang="en-GB" dirty="0"/>
          </a:p>
          <a:p>
            <a:pPr marL="612776" lvl="1" indent="-342900">
              <a:buFont typeface="Arial" panose="020B0604020202020204" pitchFamily="34" charset="0"/>
              <a:buChar char="•"/>
            </a:pPr>
            <a:r>
              <a:rPr lang="en-GB" dirty="0"/>
              <a:t>Chronic: </a:t>
            </a:r>
            <a:r>
              <a:rPr lang="en-GB" dirty="0" smtClean="0"/>
              <a:t>15 595 </a:t>
            </a:r>
            <a:r>
              <a:rPr lang="en-GB" dirty="0"/>
              <a:t>(</a:t>
            </a:r>
            <a:r>
              <a:rPr lang="en-GB" dirty="0" smtClean="0"/>
              <a:t>64%)</a:t>
            </a:r>
            <a:endParaRPr lang="en-GB" dirty="0"/>
          </a:p>
          <a:p>
            <a:pPr marL="612776" lvl="1" indent="-342900">
              <a:buFont typeface="Arial" panose="020B0604020202020204" pitchFamily="34" charset="0"/>
              <a:buChar char="•"/>
            </a:pPr>
            <a:r>
              <a:rPr lang="en-GB" dirty="0"/>
              <a:t>Unknown: </a:t>
            </a:r>
            <a:r>
              <a:rPr lang="en-GB" dirty="0" smtClean="0"/>
              <a:t>4 777 (20%)</a:t>
            </a:r>
            <a:endParaRPr lang="en-GB" dirty="0"/>
          </a:p>
          <a:p>
            <a:r>
              <a:rPr lang="en-GB" dirty="0"/>
              <a:t> </a:t>
            </a:r>
          </a:p>
          <a:p>
            <a:pPr marL="457200" lvl="0" indent="-457200"/>
            <a:r>
              <a:rPr lang="en-GB" dirty="0" smtClean="0"/>
              <a:t> </a:t>
            </a:r>
            <a:endParaRPr lang="en-GB" dirty="0"/>
          </a:p>
          <a:p>
            <a:pPr marL="457200" lvl="0" indent="-457200"/>
            <a:endParaRPr lang="en-GB" dirty="0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8409371" cy="822329"/>
          </a:xfrm>
        </p:spPr>
        <p:txBody>
          <a:bodyPr lIns="91440" tIns="45720" rIns="91440" bIns="45720"/>
          <a:lstStyle/>
          <a:p>
            <a:pPr lvl="0"/>
            <a:r>
              <a:rPr lang="en-GB" dirty="0" smtClean="0"/>
              <a:t>Hepatitis B data: distribution by disease status, EU/EEA, 2015</a:t>
            </a:r>
            <a:endParaRPr lang="en-GB" dirty="0"/>
          </a:p>
        </p:txBody>
      </p:sp>
      <p:sp>
        <p:nvSpPr>
          <p:cNvPr id="4" name="Rectangle 6"/>
          <p:cNvSpPr/>
          <p:nvPr/>
        </p:nvSpPr>
        <p:spPr>
          <a:xfrm>
            <a:off x="206908" y="5517232"/>
            <a:ext cx="8757577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1 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696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cases 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could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be 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classified by disease status due to incompatible format of the data provided</a:t>
            </a: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3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07505" y="142875"/>
            <a:ext cx="9082718" cy="822329"/>
          </a:xfrm>
        </p:spPr>
        <p:txBody>
          <a:bodyPr/>
          <a:lstStyle/>
          <a:p>
            <a:pPr lvl="0"/>
            <a:r>
              <a:rPr lang="en-GB" dirty="0" smtClean="0"/>
              <a:t>Rate of reported </a:t>
            </a:r>
            <a:r>
              <a:rPr lang="en-GB" dirty="0"/>
              <a:t>acute hepatitis B </a:t>
            </a:r>
            <a:r>
              <a:rPr lang="en-GB" dirty="0" smtClean="0"/>
              <a:t>cases by country, 2015*</a:t>
            </a:r>
            <a:r>
              <a:rPr lang="en-GB" dirty="0"/>
              <a:t/>
            </a:r>
            <a:br>
              <a:rPr lang="en-GB" dirty="0"/>
            </a:br>
            <a:endParaRPr lang="en-GB" b="0" dirty="0"/>
          </a:p>
        </p:txBody>
      </p:sp>
      <p:sp>
        <p:nvSpPr>
          <p:cNvPr id="3" name="Content Placeholder 2"/>
          <p:cNvSpPr txBox="1"/>
          <p:nvPr/>
        </p:nvSpPr>
        <p:spPr>
          <a:xfrm>
            <a:off x="395536" y="6525344"/>
            <a:ext cx="2741599" cy="4862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/>
                <a:cs typeface="Tahoma" pitchFamily="34"/>
              </a:rPr>
              <a:t>*Data for UK </a:t>
            </a:r>
            <a:r>
              <a:rPr lang="en-GB" sz="1200" b="0" i="0" u="none" strike="noStrike" kern="0" cap="none" spc="0" baseline="0" dirty="0" smtClean="0">
                <a:solidFill>
                  <a:srgbClr val="000000"/>
                </a:solidFill>
                <a:uFillTx/>
                <a:latin typeface="Tahoma" pitchFamily="34"/>
                <a:cs typeface="Tahoma" pitchFamily="34"/>
              </a:rPr>
              <a:t>exclude </a:t>
            </a:r>
            <a:r>
              <a:rPr lang="en-GB" sz="12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/>
                <a:cs typeface="Tahoma" pitchFamily="34"/>
              </a:rPr>
              <a:t>Scotland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0" cap="none" spc="0" baseline="0" dirty="0">
              <a:solidFill>
                <a:srgbClr val="FFFFFF"/>
              </a:solidFill>
              <a:uFillTx/>
              <a:latin typeface="Tahoma" pitchFamily="34"/>
              <a:cs typeface="Tahoma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0" cap="none" spc="0" baseline="0" dirty="0">
              <a:solidFill>
                <a:srgbClr val="FFFFFF"/>
              </a:solidFill>
              <a:uFillTx/>
              <a:latin typeface="Tahoma" pitchFamily="34"/>
              <a:cs typeface="Tahoma" pitchFamily="34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5204"/>
            <a:ext cx="9144000" cy="53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323999" y="143999"/>
            <a:ext cx="9144000" cy="632545"/>
          </a:xfrm>
        </p:spPr>
        <p:txBody>
          <a:bodyPr/>
          <a:lstStyle/>
          <a:p>
            <a:pPr lvl="0"/>
            <a:r>
              <a:rPr lang="en-GB" dirty="0" smtClean="0"/>
              <a:t>Rate of reported chronic hepatitis B cases </a:t>
            </a:r>
            <a:br>
              <a:rPr lang="en-GB" dirty="0" smtClean="0"/>
            </a:br>
            <a:r>
              <a:rPr lang="en-GB" dirty="0" smtClean="0"/>
              <a:t>by country, 2015* </a:t>
            </a:r>
            <a:br>
              <a:rPr lang="en-GB" dirty="0" smtClean="0"/>
            </a:br>
            <a:endParaRPr lang="en-GB" b="0" dirty="0"/>
          </a:p>
        </p:txBody>
      </p:sp>
      <p:sp>
        <p:nvSpPr>
          <p:cNvPr id="3" name="Content Placeholder 2"/>
          <p:cNvSpPr txBox="1"/>
          <p:nvPr/>
        </p:nvSpPr>
        <p:spPr>
          <a:xfrm>
            <a:off x="539552" y="6543181"/>
            <a:ext cx="8003814" cy="4862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/>
                <a:cs typeface="Tahoma" pitchFamily="34"/>
              </a:rPr>
              <a:t>*Data for UK </a:t>
            </a:r>
            <a:r>
              <a:rPr lang="en-GB" sz="1200" b="0" i="0" u="none" strike="noStrike" kern="0" cap="none" spc="0" baseline="0" dirty="0" smtClean="0">
                <a:solidFill>
                  <a:srgbClr val="000000"/>
                </a:solidFill>
                <a:uFillTx/>
                <a:latin typeface="Tahoma" pitchFamily="34"/>
                <a:cs typeface="Tahoma" pitchFamily="34"/>
              </a:rPr>
              <a:t>exclude </a:t>
            </a:r>
            <a:r>
              <a:rPr lang="en-GB" sz="12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/>
                <a:cs typeface="Tahoma" pitchFamily="34"/>
              </a:rPr>
              <a:t>Scotland</a:t>
            </a:r>
            <a:endParaRPr lang="en-GB" sz="1200" b="0" i="0" u="none" strike="noStrike" kern="0" cap="none" spc="0" baseline="0" dirty="0">
              <a:solidFill>
                <a:srgbClr val="FFFFFF"/>
              </a:solidFill>
              <a:uFillTx/>
              <a:latin typeface="Tahoma" pitchFamily="34"/>
              <a:cs typeface="Tahoma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0" cap="none" spc="0" baseline="0" dirty="0">
              <a:solidFill>
                <a:srgbClr val="FFFFFF"/>
              </a:solidFill>
              <a:uFillTx/>
              <a:latin typeface="Tahoma" pitchFamily="34"/>
              <a:cs typeface="Tahoma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0" cap="none" spc="0" baseline="0" dirty="0">
              <a:solidFill>
                <a:srgbClr val="FFFFFF"/>
              </a:solidFill>
              <a:uFillTx/>
              <a:latin typeface="Tahoma" pitchFamily="34"/>
              <a:cs typeface="Tahoma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" y="911933"/>
            <a:ext cx="9108504" cy="54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099" y="116632"/>
            <a:ext cx="8208916" cy="822329"/>
          </a:xfrm>
        </p:spPr>
        <p:txBody>
          <a:bodyPr lIns="91440" tIns="45720" rIns="91440" bIns="45720"/>
          <a:lstStyle/>
          <a:p>
            <a:pPr lvl="0"/>
            <a:r>
              <a:rPr lang="en-GB" sz="2600" dirty="0" smtClean="0"/>
              <a:t>Rates of acute </a:t>
            </a:r>
            <a:r>
              <a:rPr lang="en-GB" sz="2600" dirty="0"/>
              <a:t>and chronic hepatitis B cases in </a:t>
            </a:r>
            <a:r>
              <a:rPr lang="en-GB" sz="2600" dirty="0" smtClean="0"/>
              <a:t>EU/EEA </a:t>
            </a:r>
            <a:r>
              <a:rPr lang="en-GB" sz="2600" dirty="0"/>
              <a:t>countries, </a:t>
            </a:r>
            <a:r>
              <a:rPr lang="en-GB" sz="2600" dirty="0" smtClean="0"/>
              <a:t>2006-2015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	</a:t>
            </a:r>
            <a:endParaRPr lang="en-GB" sz="2000" b="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39617" y="921843"/>
            <a:ext cx="8526459" cy="5162546"/>
          </a:xfrm>
        </p:spPr>
        <p:txBody>
          <a:bodyPr lIns="91440" tIns="45720" rIns="91440" bIns="45720"/>
          <a:lstStyle/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</p:txBody>
      </p:sp>
      <p:sp>
        <p:nvSpPr>
          <p:cNvPr id="4" name="Rectangle 6"/>
          <p:cNvSpPr/>
          <p:nvPr/>
        </p:nvSpPr>
        <p:spPr>
          <a:xfrm>
            <a:off x="539552" y="5517232"/>
            <a:ext cx="8326524" cy="1046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eaLnBrk="0"/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Country reports from: Austria, Bulgaria, Cyprus, Denmark, Estonia, Finland, </a:t>
            </a:r>
            <a:r>
              <a:rPr lang="en-GB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France, </a:t>
            </a: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Germany, Greece, Hungary, Iceland, Ireland, Latvia, Lithuania, Luxembourg, Malta, </a:t>
            </a:r>
            <a:r>
              <a:rPr lang="en-GB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Netherlands</a:t>
            </a: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Norway, Poland, Portugal, Romania, Slovakia, Slovenia, Spain, Sweden, and the United Kingdom</a:t>
            </a:r>
            <a:r>
              <a:rPr lang="en-GB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*.</a:t>
            </a:r>
            <a:endParaRPr lang="en-GB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that UK data exclude Scotland. </a:t>
            </a:r>
          </a:p>
          <a:p>
            <a:pPr marL="0" marR="0" lvl="0" indent="0" algn="l" defTabSz="914400" rtl="0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1" u="none" strike="noStrike" kern="120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69672875"/>
              </p:ext>
            </p:extLst>
          </p:nvPr>
        </p:nvGraphicFramePr>
        <p:xfrm>
          <a:off x="539552" y="1124744"/>
          <a:ext cx="741682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67"/>
    </mc:Choice>
    <mc:Fallback xmlns="">
      <p:transition spd="slow" advTm="5616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999" y="143999"/>
            <a:ext cx="8229600" cy="822329"/>
          </a:xfrm>
        </p:spPr>
        <p:txBody>
          <a:bodyPr lIns="91440" tIns="45720" rIns="91440" bIns="45720"/>
          <a:lstStyle/>
          <a:p>
            <a:pPr lvl="0"/>
            <a:r>
              <a:rPr lang="en-GB" dirty="0" smtClean="0"/>
              <a:t>Hepatitis B data: distribution by age, transmission and importation status, 2015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9513" y="1079997"/>
            <a:ext cx="8856984" cy="5045787"/>
          </a:xfrm>
        </p:spPr>
        <p:txBody>
          <a:bodyPr lIns="91440" tIns="45720" rIns="91440" bIns="45720"/>
          <a:lstStyle/>
          <a:p>
            <a:pPr marL="342900" lvl="0" indent="-342900">
              <a:buSzPct val="100000"/>
              <a:buFont typeface="Arial" pitchFamily="34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32% of cases were aged between 25 and </a:t>
            </a:r>
            <a:r>
              <a:rPr lang="en-GB" dirty="0">
                <a:solidFill>
                  <a:schemeClr val="tx1"/>
                </a:solidFill>
              </a:rPr>
              <a:t>34</a:t>
            </a:r>
          </a:p>
          <a:p>
            <a:pPr marL="612776" lvl="1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14% of acute cases and 13% </a:t>
            </a:r>
            <a:r>
              <a:rPr lang="en-GB" dirty="0">
                <a:solidFill>
                  <a:schemeClr val="tx1"/>
                </a:solidFill>
              </a:rPr>
              <a:t>of </a:t>
            </a:r>
            <a:r>
              <a:rPr lang="en-GB" dirty="0" smtClean="0">
                <a:solidFill>
                  <a:schemeClr val="tx1"/>
                </a:solidFill>
              </a:rPr>
              <a:t>chronic cases aged </a:t>
            </a:r>
            <a:r>
              <a:rPr lang="en-GB" dirty="0">
                <a:solidFill>
                  <a:schemeClr val="tx1"/>
                </a:solidFill>
              </a:rPr>
              <a:t>under </a:t>
            </a:r>
            <a:r>
              <a:rPr lang="en-GB" dirty="0" smtClean="0">
                <a:solidFill>
                  <a:schemeClr val="tx1"/>
                </a:solidFill>
              </a:rPr>
              <a:t>25</a:t>
            </a:r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male-to-female rate ratio: 1.6 to 1</a:t>
            </a:r>
            <a:endParaRPr lang="en-GB" dirty="0">
              <a:solidFill>
                <a:schemeClr val="tx1"/>
              </a:solidFill>
            </a:endParaRPr>
          </a:p>
          <a:p>
            <a:pPr marL="457200" lvl="0" indent="-457200">
              <a:buSzPct val="100000"/>
              <a:buFont typeface="Arial" pitchFamily="34"/>
              <a:buChar char="•"/>
            </a:pPr>
            <a:r>
              <a:rPr lang="en-GB" dirty="0">
                <a:solidFill>
                  <a:schemeClr val="tx1"/>
                </a:solidFill>
              </a:rPr>
              <a:t>Transmission mode </a:t>
            </a:r>
            <a:r>
              <a:rPr lang="en-GB" dirty="0" smtClean="0">
                <a:solidFill>
                  <a:schemeClr val="tx1"/>
                </a:solidFill>
              </a:rPr>
              <a:t>(10% </a:t>
            </a:r>
            <a:r>
              <a:rPr lang="en-GB" dirty="0">
                <a:solidFill>
                  <a:schemeClr val="tx1"/>
                </a:solidFill>
              </a:rPr>
              <a:t>complete):</a:t>
            </a:r>
          </a:p>
          <a:p>
            <a:pPr marL="612776" lvl="1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Acute</a:t>
            </a:r>
            <a:r>
              <a:rPr lang="en-GB" dirty="0">
                <a:solidFill>
                  <a:schemeClr val="tx1"/>
                </a:solidFill>
              </a:rPr>
              <a:t>: Heterosexual transmission </a:t>
            </a:r>
            <a:r>
              <a:rPr lang="en-GB" dirty="0" smtClean="0">
                <a:solidFill>
                  <a:schemeClr val="tx1"/>
                </a:solidFill>
              </a:rPr>
              <a:t>(31%) nosocomial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 smtClean="0">
                <a:solidFill>
                  <a:schemeClr val="tx1"/>
                </a:solidFill>
              </a:rPr>
              <a:t>16%); </a:t>
            </a:r>
            <a:r>
              <a:rPr lang="en-GB" dirty="0">
                <a:solidFill>
                  <a:schemeClr val="tx1"/>
                </a:solidFill>
              </a:rPr>
              <a:t>transmission among men who have sex with men </a:t>
            </a:r>
            <a:r>
              <a:rPr lang="en-GB" dirty="0" smtClean="0">
                <a:solidFill>
                  <a:schemeClr val="tx1"/>
                </a:solidFill>
              </a:rPr>
              <a:t>(12%); injecting </a:t>
            </a:r>
            <a:r>
              <a:rPr lang="en-GB" dirty="0">
                <a:solidFill>
                  <a:schemeClr val="tx1"/>
                </a:solidFill>
              </a:rPr>
              <a:t>drug use </a:t>
            </a:r>
            <a:r>
              <a:rPr lang="en-GB" dirty="0" smtClean="0">
                <a:solidFill>
                  <a:schemeClr val="tx1"/>
                </a:solidFill>
              </a:rPr>
              <a:t>(11%)</a:t>
            </a:r>
          </a:p>
          <a:p>
            <a:pPr marL="612776" lvl="1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Chronic: mother-to-child transmission (65%); heterosexual transmission (8%); nosocomial transmission (7%)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Migration variables poorly reported but 61% of cases with complete information were classified as ‘imported’</a:t>
            </a:r>
          </a:p>
          <a:p>
            <a:pPr marL="612776" lvl="1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88% of </a:t>
            </a:r>
            <a:r>
              <a:rPr lang="en-GB" dirty="0">
                <a:solidFill>
                  <a:schemeClr val="tx1"/>
                </a:solidFill>
              </a:rPr>
              <a:t>‘imported’ infections </a:t>
            </a:r>
            <a:r>
              <a:rPr lang="en-GB" dirty="0" smtClean="0">
                <a:solidFill>
                  <a:schemeClr val="tx1"/>
                </a:solidFill>
              </a:rPr>
              <a:t>are chronic</a:t>
            </a:r>
          </a:p>
          <a:p>
            <a:pPr marL="342900" lvl="0" indent="-342900">
              <a:buSzPct val="100000"/>
              <a:buFontTx/>
              <a:buChar char="-"/>
            </a:pPr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86"/>
    </mc:Choice>
    <mc:Fallback xmlns="">
      <p:transition spd="slow" advTm="4728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CDC_PowerPoint_Template_2009_rev_1_2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CDC_PowerPoint_Template_2009_rev_1_2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BF0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BF0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BF0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BF0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BF0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37315</TotalTime>
  <Words>1964</Words>
  <Application>Microsoft Office PowerPoint</Application>
  <PresentationFormat>On-screen Show (4:3)</PresentationFormat>
  <Paragraphs>255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Batang</vt:lpstr>
      <vt:lpstr>Arial</vt:lpstr>
      <vt:lpstr>Calibri</vt:lpstr>
      <vt:lpstr>Tahoma</vt:lpstr>
      <vt:lpstr>Times</vt:lpstr>
      <vt:lpstr>1_ECDC_PowerPoint_Template_2009_rev_1_2</vt:lpstr>
      <vt:lpstr>Custom Design</vt:lpstr>
      <vt:lpstr>2_ECDC_PowerPoint_Template_2009_rev_1_2</vt:lpstr>
      <vt:lpstr>Surveillance of hepatitis B and C  in the EU/EEA</vt:lpstr>
      <vt:lpstr>Surveillance of hepatitis B and C - Principles</vt:lpstr>
      <vt:lpstr>PowerPoint Presentation</vt:lpstr>
      <vt:lpstr>Hepatitis B data: reporting countries and  case definitions used</vt:lpstr>
      <vt:lpstr>Hepatitis B data: distribution by disease status, EU/EEA, 2015</vt:lpstr>
      <vt:lpstr>Rate of reported acute hepatitis B cases by country, 2015* </vt:lpstr>
      <vt:lpstr>Rate of reported chronic hepatitis B cases  by country, 2015*  </vt:lpstr>
      <vt:lpstr>Rates of acute and chronic hepatitis B cases in EU/EEA countries, 2006-2015   </vt:lpstr>
      <vt:lpstr>Hepatitis B data: distribution by age, transmission and importation status, 2015</vt:lpstr>
      <vt:lpstr>Rate of reported hepatitis B cases per  100 000 by age and disease status, 2015 </vt:lpstr>
      <vt:lpstr>Reported transmission category for acute and chronic hepatitis B cases, 2015</vt:lpstr>
      <vt:lpstr>PowerPoint Presentation</vt:lpstr>
      <vt:lpstr>Hepatitis C data: reporting countries and  case definitions used</vt:lpstr>
      <vt:lpstr>Hepatitis C data: distribution by disease status, EU/EEA, 2015</vt:lpstr>
      <vt:lpstr>Rate of all reported hepatitis C cases across EU/EEA countries, 2006-2015   </vt:lpstr>
      <vt:lpstr>Rate of reported hepatitis C cases by country,  2015* </vt:lpstr>
      <vt:lpstr>Hepatitis C: distribution by age, transmission and importation status, 2015</vt:lpstr>
      <vt:lpstr>Rate of reported hepatitis C cases per  100 000 by age and gender, 2015 </vt:lpstr>
      <vt:lpstr>Reported transmission category for acute and chronic hepatitis C cases, 2015</vt:lpstr>
      <vt:lpstr>PowerPoint Presentation</vt:lpstr>
      <vt:lpstr>Summary of key findings</vt:lpstr>
      <vt:lpstr>Key limitations of the data</vt:lpstr>
      <vt:lpstr>PowerPoint Presentation</vt:lpstr>
      <vt:lpstr>Surveillance of hepatitis B and C - Epidemiological objectives</vt:lpstr>
      <vt:lpstr>Hepatitis B case definition</vt:lpstr>
      <vt:lpstr>Differentiation of hepatitis B by stage of infection</vt:lpstr>
      <vt:lpstr>Hepatitis C case definition</vt:lpstr>
      <vt:lpstr>Differentiation of hepatitis C by stage of infection</vt:lpstr>
      <vt:lpstr>Surveillance of hepatitis B and C:  data completeness in 2015</vt:lpstr>
      <vt:lpstr>Acknowledgements</vt:lpstr>
      <vt:lpstr> www.ecdc.europa.eu  Contact: stihivhep@ecdc.europa.eu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ECDC</dc:creator>
  <cp:lastModifiedBy>Caroline Daamen</cp:lastModifiedBy>
  <cp:revision>447</cp:revision>
  <cp:lastPrinted>2015-05-26T10:28:55Z</cp:lastPrinted>
  <dcterms:created xsi:type="dcterms:W3CDTF">2010-03-03T08:12:21Z</dcterms:created>
  <dcterms:modified xsi:type="dcterms:W3CDTF">2017-07-14T09:31:51Z</dcterms:modified>
</cp:coreProperties>
</file>