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</p:sldMasterIdLst>
  <p:notesMasterIdLst>
    <p:notesMasterId r:id="rId11"/>
  </p:notesMasterIdLst>
  <p:sldIdLst>
    <p:sldId id="256" r:id="rId7"/>
    <p:sldId id="261" r:id="rId8"/>
    <p:sldId id="262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ABE24-127C-08CF-4B3A-7BB3CA08400D}" name="Kim Brolin" initials="KB" userId="S::Kim.Brolin@ecdc.europa.eu::b99b7898-5c03-4f56-acf7-cceb5bcab9ca" providerId="AD"/>
  <p188:author id="{CCC73C8A-95AF-F80A-EE4B-E594268BD963}" name="Catalin Bercaru" initials="CB" userId="S::Catalin.Bercaru@ecdc.europa.eu::109e1993-3ab9-4be9-a616-539569d873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97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D7A1A-5219-661F-65B3-F1D80E1B71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Vaccine Effectiveness Burden and Impact Studies (VEBIS), Primary Care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868785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br>
              <a:rPr lang="en-GB" sz="20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Latest update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25358-F3B1-7E13-B126-4F9CDFB6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2A3FE-2C01-D3B1-60AE-756733935F91}"/>
              </a:ext>
            </a:extLst>
          </p:cNvPr>
          <p:cNvSpPr txBox="1"/>
          <p:nvPr/>
        </p:nvSpPr>
        <p:spPr>
          <a:xfrm>
            <a:off x="6638961" y="740860"/>
            <a:ext cx="4372303" cy="545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Participating countries </a:t>
            </a: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 the VEBIS </a:t>
            </a: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primary care</a:t>
            </a: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study. A total of 11 countries: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Croatia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France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Hungary</a:t>
            </a:r>
            <a:endParaRPr lang="en-GB" sz="18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Ireland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Italy</a:t>
            </a:r>
            <a:endParaRPr lang="en-GB" sz="18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Netherlands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Germany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Portugal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Romania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Spain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Navarra (Spain)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Sweden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1E745-291E-EEB8-9F2D-EE95F10E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741833"/>
            <a:ext cx="5273042" cy="53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9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8BF2-DFD4-A659-0E5A-A4E38DA1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Participating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52DB-C41B-0843-ED19-9C9E1382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9" y="997987"/>
            <a:ext cx="5248365" cy="4702726"/>
          </a:xfrm>
        </p:spPr>
        <p:txBody>
          <a:bodyPr>
            <a:noAutofit/>
          </a:bodyPr>
          <a:lstStyle/>
          <a:p>
            <a:r>
              <a:rPr lang="en-GB" sz="1600" b="1" dirty="0"/>
              <a:t>Croatia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Croatian Institute of Public Health, Zagreb </a:t>
            </a:r>
          </a:p>
          <a:p>
            <a:r>
              <a:rPr lang="en-GB" sz="1600" b="1" dirty="0"/>
              <a:t>France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/>
              <a:t>INSERM, Sorbonne Université, Institut Pierre Louis d'épidémiologie et de Santé Publique (IPLESP UMRS 1136), Paris, France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/>
              <a:t>Institut Pasteur, Paris, France</a:t>
            </a:r>
          </a:p>
          <a:p>
            <a:r>
              <a:rPr lang="en-GB" sz="1600" b="1" dirty="0"/>
              <a:t>Germany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Robert Koch Institute, Berlin, Germany</a:t>
            </a:r>
          </a:p>
          <a:p>
            <a:r>
              <a:rPr lang="fr-FR" sz="1600" b="1" dirty="0" err="1"/>
              <a:t>Hungary</a:t>
            </a:r>
            <a:endParaRPr lang="fr-FR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National Laboratory for Health Security, Epidemiology and Surveillance Centre, Semmelweis University, Budapest, Hungary</a:t>
            </a:r>
            <a:endParaRPr lang="fr-FR" sz="1600" dirty="0"/>
          </a:p>
          <a:p>
            <a:r>
              <a:rPr lang="en-GB" sz="1600" b="1" dirty="0"/>
              <a:t>Ireland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Health Service Executive- Health Protection Surveillance Centre, Dublin, Ireland</a:t>
            </a:r>
          </a:p>
          <a:p>
            <a:r>
              <a:rPr lang="en-GB" sz="1600" b="1" dirty="0"/>
              <a:t>Italy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Istituto Superiore di Sanità, Rome, Italy</a:t>
            </a:r>
          </a:p>
          <a:p>
            <a:endParaRPr lang="en-GB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830E9-375C-2CF8-86FE-55ADFCE6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4FFDF-8A54-8B3A-B937-45E183CFB93D}"/>
              </a:ext>
            </a:extLst>
          </p:cNvPr>
          <p:cNvSpPr txBox="1"/>
          <p:nvPr/>
        </p:nvSpPr>
        <p:spPr>
          <a:xfrm>
            <a:off x="5664000" y="966342"/>
            <a:ext cx="6096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Navarra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600" dirty="0"/>
              <a:t>Instituto de Salud Pública y Laboral de Navarra, </a:t>
            </a:r>
            <a:r>
              <a:rPr lang="es-ES" sz="1600" dirty="0" err="1"/>
              <a:t>IdiSNA</a:t>
            </a:r>
            <a:r>
              <a:rPr lang="es-ES" sz="1600" dirty="0"/>
              <a:t>, Pamplona, </a:t>
            </a:r>
            <a:r>
              <a:rPr lang="es-ES" sz="1600" dirty="0" err="1"/>
              <a:t>Spain</a:t>
            </a:r>
            <a:endParaRPr lang="es-ES" sz="1600" dirty="0"/>
          </a:p>
          <a:p>
            <a:endParaRPr lang="en-GB" sz="1600" b="1" dirty="0"/>
          </a:p>
          <a:p>
            <a:r>
              <a:rPr lang="en-GB" sz="1600" b="1" dirty="0"/>
              <a:t>Netherlands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Nivel, Utrecht, the Netherlands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National Institute for Public Health and the Environment (RIVM), </a:t>
            </a:r>
            <a:r>
              <a:rPr lang="en-GB" sz="1600" dirty="0" err="1"/>
              <a:t>Bilthoven</a:t>
            </a:r>
            <a:r>
              <a:rPr lang="en-GB" sz="1600" dirty="0"/>
              <a:t>, the Netherlands</a:t>
            </a:r>
          </a:p>
          <a:p>
            <a:endParaRPr lang="en-GB" sz="1600" dirty="0"/>
          </a:p>
          <a:p>
            <a:r>
              <a:rPr lang="en-GB" sz="1600" b="1" dirty="0"/>
              <a:t>Portugal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600" dirty="0"/>
              <a:t>Instituto Nacional de Saúde Dr. Ricardo Jorge, Lisbon, Portugal</a:t>
            </a:r>
          </a:p>
          <a:p>
            <a:endParaRPr lang="pt-BR" sz="1600" dirty="0"/>
          </a:p>
          <a:p>
            <a:r>
              <a:rPr lang="en-GB" sz="1600" b="1" dirty="0"/>
              <a:t>Romania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err="1"/>
              <a:t>Cantacuzino</a:t>
            </a:r>
            <a:r>
              <a:rPr lang="en-GB" sz="1600" dirty="0"/>
              <a:t> National Military-Medical Institute for Research and Development, Bucharest, Romania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/>
          </a:p>
          <a:p>
            <a:r>
              <a:rPr lang="en-GB" sz="1600" b="1" dirty="0"/>
              <a:t>Spain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Institute of Health Carlos III, Madrid, Spain</a:t>
            </a:r>
          </a:p>
          <a:p>
            <a:endParaRPr lang="en-GB" sz="1600" dirty="0"/>
          </a:p>
          <a:p>
            <a:r>
              <a:rPr lang="en-GB" sz="1600" b="1" dirty="0"/>
              <a:t>Sweden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/>
              <a:t>Public Health Agency of Sweden, Stockholm, Sweden</a:t>
            </a:r>
          </a:p>
        </p:txBody>
      </p:sp>
    </p:spTree>
    <p:extLst>
      <p:ext uri="{BB962C8B-B14F-4D97-AF65-F5344CB8AC3E}">
        <p14:creationId xmlns:p14="http://schemas.microsoft.com/office/powerpoint/2010/main" val="172630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1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presentation 16x9.potx" id="{F9A439B5-E3B5-4C47-AEC6-81354BBE7B50}" vid="{95A74E6E-18FD-4B65-AACE-AEE10B6FD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4AF01FEA29F4484BAF64AFE80290A003" ma:contentTypeVersion="155" ma:contentTypeDescription="Create a new document." ma:contentTypeScope="" ma:versionID="1cbe7f6daf6432b1c4518ac55205608d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496bb72e-267c-4799-acf0-3d3f843bcc59" targetNamespace="http://schemas.microsoft.com/office/2006/metadata/properties" ma:root="true" ma:fieldsID="d9254595e7651996772c6548741f8cfd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496bb72e-267c-4799-acf0-3d3f843bcc59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153;#Disease programmes|cee751c4-2d26-4b69-8170-8cbaaf007eb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2dc5d9a-d96e-445a-a5ef-7a7b0342f149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2dc5d9a-d96e-445a-a5ef-7a7b0342f149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b72e-267c-4799-acf0-3d3f843bcc59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Presentation</TermName>
          <TermId xmlns="http://schemas.microsoft.com/office/infopath/2007/PartnerControls">55c49e31-a2b7-4d00-a3df-2a5b019e6695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Administrative support</TermName>
          <TermId xmlns="http://schemas.microsoft.com/office/infopath/2007/PartnerControls">ae42036e-c6b1-4c1f-b70a-f687a12a3110</TermId>
        </TermInfo>
      </Terms>
    </c67668d6730c4bc2a26c654fc875ab99>
    <TaxCatchAll xmlns="fe73b3f6-a427-4a99-886e-da32c6de835d">
      <Value>52</Value>
      <Value>3</Value>
      <Value>101</Value>
      <Value>2</Value>
      <Value>98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IORGVPI-40552108-16724</_dlc_DocId>
    <_dlc_DocIdUrl xmlns="ad844e80-7513-4d59-8106-40a8f6a315d3">
      <Url>https://ecdc365.sharepoint.com/teams/iorg_dpr_vpi/_layouts/15/DocIdRedir.aspx?ID=IORGVPI-40552108-16724</Url>
      <Description>IORGVPI-40552108-16724</Description>
    </_dlc_DocIdUrl>
    <TaxKeywordTaxHTField xmlns="ad844e80-7513-4d59-8106-40a8f6a315d3">
      <Terms xmlns="http://schemas.microsoft.com/office/infopath/2007/PartnerControls"/>
    </TaxKeywordTaxHTFiel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443CF9E-3899-4357-B231-B220260E0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A5093-9FCF-4568-9EA8-0BE2DEB5A2A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EA8479E-DA91-495D-9A9C-1683046B5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40f11c-4df2-4a37-9be1-bdf0d4dfc218"/>
    <ds:schemaRef ds:uri="fe73b3f6-a427-4a99-886e-da32c6de835d"/>
    <ds:schemaRef ds:uri="ad844e80-7513-4d59-8106-40a8f6a315d3"/>
    <ds:schemaRef ds:uri="496bb72e-267c-4799-acf0-3d3f843bc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2398C16-02B1-4051-A11A-D71FA6A323B1}">
  <ds:schemaRefs>
    <ds:schemaRef ds:uri="http://schemas.microsoft.com/office/2006/metadata/properties"/>
    <ds:schemaRef ds:uri="4240f11c-4df2-4a37-9be1-bdf0d4dfc218"/>
    <ds:schemaRef ds:uri="http://purl.org/dc/elements/1.1/"/>
    <ds:schemaRef ds:uri="http://schemas.microsoft.com/office/2006/documentManagement/types"/>
    <ds:schemaRef ds:uri="fe73b3f6-a427-4a99-886e-da32c6de835d"/>
    <ds:schemaRef ds:uri="http://schemas.microsoft.com/office/infopath/2007/PartnerControls"/>
    <ds:schemaRef ds:uri="http://www.w3.org/XML/1998/namespace"/>
    <ds:schemaRef ds:uri="http://purl.org/dc/terms/"/>
    <ds:schemaRef ds:uri="496bb72e-267c-4799-acf0-3d3f843bcc59"/>
    <ds:schemaRef ds:uri="http://schemas.microsoft.com/sharepoint/v3"/>
    <ds:schemaRef ds:uri="http://schemas.openxmlformats.org/package/2006/metadata/core-properties"/>
    <ds:schemaRef ds:uri="ad844e80-7513-4d59-8106-40a8f6a315d3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A71212C-C84A-4707-B7B5-17C790D05A57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 16x9</Template>
  <TotalTime>1379</TotalTime>
  <Words>217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Source Sans Pro</vt:lpstr>
      <vt:lpstr>Tahoma</vt:lpstr>
      <vt:lpstr>Theme_ECDC</vt:lpstr>
      <vt:lpstr>Vaccine Effectiveness Burden and Impact Studies (VEBIS), Primary Care</vt:lpstr>
      <vt:lpstr>PowerPoint Presentation</vt:lpstr>
      <vt:lpstr>Participating sites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Kim Brolin</dc:creator>
  <cp:keywords/>
  <cp:lastModifiedBy>e.kissling</cp:lastModifiedBy>
  <cp:revision>10</cp:revision>
  <dcterms:created xsi:type="dcterms:W3CDTF">2023-04-26T08:40:04Z</dcterms:created>
  <dcterms:modified xsi:type="dcterms:W3CDTF">2025-12-19T08:50:24Z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0x010100EE95EE7DB3A482488E68FA4A7091999F004AF01FEA29F4484BAF64AFE80290A003</vt:lpwstr>
  </property>
  <property fmtid="{D5CDD505-2E9C-101B-9397-08002B2CF9AE}" pid="3" name="b80f357c25a94dacb60f1fd0d4d680fc">
    <vt:lpwstr/>
  </property>
  <property fmtid="{D5CDD505-2E9C-101B-9397-08002B2CF9AE}" pid="4" name="ECMX_DISEASEPATHOGEN">
    <vt:lpwstr/>
  </property>
  <property fmtid="{D5CDD505-2E9C-101B-9397-08002B2CF9AE}" pid="5" name="h05cc6f867ac4da49e4569497b7e270e">
    <vt:lpwstr>General Presentation|55c49e31-a2b7-4d00-a3df-2a5b019e6695</vt:lpwstr>
  </property>
  <property fmtid="{D5CDD505-2E9C-101B-9397-08002B2CF9AE}" pid="6" name="DocumentType">
    <vt:lpwstr>39;#General Presentation|55c49e31-a2b7-4d00-a3df-2a5b019e6695</vt:lpwstr>
  </property>
  <property fmtid="{D5CDD505-2E9C-101B-9397-08002B2CF9AE}" pid="7" name="CategoryLabel">
    <vt:lpwstr/>
  </property>
  <property fmtid="{D5CDD505-2E9C-101B-9397-08002B2CF9AE}" pid="8" name="ClassificationContentMarkingHeaderLocations">
    <vt:lpwstr>Theme_ECDC:8</vt:lpwstr>
  </property>
  <property fmtid="{D5CDD505-2E9C-101B-9397-08002B2CF9AE}" pid="9" name="ClassificationContentMarkingHeaderText">
    <vt:lpwstr>ECDC NORMAL</vt:lpwstr>
  </property>
  <property fmtid="{D5CDD505-2E9C-101B-9397-08002B2CF9AE}" pid="10" name="ECMX_CATEGORYLABEL">
    <vt:lpwstr>98;#Administrative support|ae42036e-c6b1-4c1f-b70a-f687a12a3110</vt:lpwstr>
  </property>
  <property fmtid="{D5CDD505-2E9C-101B-9397-08002B2CF9AE}" pid="11" name="ECMX_ENTITY">
    <vt:lpwstr>3;#ECDC|931345c4-86d9-4b39-a79a-5a8b0b90257f</vt:lpwstr>
  </property>
  <property fmtid="{D5CDD505-2E9C-101B-9397-08002B2CF9AE}" pid="12" name="TaxKeyword">
    <vt:lpwstr/>
  </property>
  <property fmtid="{D5CDD505-2E9C-101B-9397-08002B2CF9AE}" pid="13" name="ECMX_LIFECYCLE">
    <vt:lpwstr>2;#Active|50127695-0d4f-4ac1-ab93-ebc716c3e584</vt:lpwstr>
  </property>
  <property fmtid="{D5CDD505-2E9C-101B-9397-08002B2CF9AE}" pid="14" name="lcf76f155ced4ddcb4097134ff3c332f">
    <vt:lpwstr/>
  </property>
  <property fmtid="{D5CDD505-2E9C-101B-9397-08002B2CF9AE}" pid="15" name="MediaServiceImageTags">
    <vt:lpwstr/>
  </property>
  <property fmtid="{D5CDD505-2E9C-101B-9397-08002B2CF9AE}" pid="16" name="ECMX_DOCUMENTSTATUS">
    <vt:lpwstr>52;#Final|a32a3a8d-4a80-4138-955a-de688ad92766</vt:lpwstr>
  </property>
  <property fmtid="{D5CDD505-2E9C-101B-9397-08002B2CF9AE}" pid="17" name="ECMX_DOCUMENTTYPE">
    <vt:lpwstr>101;#General Presentation|55c49e31-a2b7-4d00-a3df-2a5b019e6695</vt:lpwstr>
  </property>
  <property fmtid="{D5CDD505-2E9C-101B-9397-08002B2CF9AE}" pid="18" name="_dlc_DocIdItemGuid">
    <vt:lpwstr>d14a8bd1-e0c6-4999-bf99-a5302362efd8</vt:lpwstr>
  </property>
</Properties>
</file>