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6"/>
  </p:sldMasterIdLst>
  <p:notesMasterIdLst>
    <p:notesMasterId r:id="rId13"/>
  </p:notesMasterIdLst>
  <p:sldIdLst>
    <p:sldId id="256" r:id="rId7"/>
    <p:sldId id="266" r:id="rId8"/>
    <p:sldId id="262" r:id="rId9"/>
    <p:sldId id="264" r:id="rId10"/>
    <p:sldId id="265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EABE24-127C-08CF-4B3A-7BB3CA08400D}" name="Kim Brolin" initials="KB" userId="S::Kim.Brolin@ecdc.europa.eu::b99b7898-5c03-4f56-acf7-cceb5bcab9ca" providerId="AD"/>
  <p188:author id="{CCC73C8A-95AF-F80A-EE4B-E594268BD963}" name="Catalin Bercaru" initials="CB" userId="S::Catalin.Bercaru@ecdc.europa.eu::109e1993-3ab9-4be9-a616-539569d873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A5A4-8B6D-4504-A8C4-1D05537D5F0E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C4438-05CF-4422-80F6-43EA6CF53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2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9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5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D7A1A-5219-661F-65B3-F1D80E1B710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41514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Vaccine Effectiveness Burden and Impact Studies (VEBIS), SARI, hospital study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868785"/>
            <a:ext cx="10869432" cy="7817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br>
              <a:rPr lang="en-GB" sz="2000">
                <a:solidFill>
                  <a:prstClr val="white"/>
                </a:solidFill>
                <a:latin typeface="Tahoma" pitchFamily="34" charset="0"/>
              </a:rPr>
            </a:br>
            <a:r>
              <a:rPr lang="en-GB" sz="2000">
                <a:solidFill>
                  <a:prstClr val="white"/>
                </a:solidFill>
                <a:latin typeface="Tahoma" pitchFamily="34" charset="0"/>
              </a:rPr>
              <a:t>Latest update December 2025</a:t>
            </a:r>
          </a:p>
        </p:txBody>
      </p:sp>
    </p:spTree>
    <p:extLst>
      <p:ext uri="{BB962C8B-B14F-4D97-AF65-F5344CB8AC3E}">
        <p14:creationId xmlns:p14="http://schemas.microsoft.com/office/powerpoint/2010/main" val="227450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928A5-A9FF-F026-16A7-8703DE18B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EE23D-93B7-1BEA-50E7-E95CACCE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15BC52-76A5-0784-593F-2583BE17ED05}"/>
              </a:ext>
            </a:extLst>
          </p:cNvPr>
          <p:cNvSpPr txBox="1"/>
          <p:nvPr/>
        </p:nvSpPr>
        <p:spPr>
          <a:xfrm>
            <a:off x="7119257" y="318344"/>
            <a:ext cx="3987187" cy="5771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80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Participating countries </a:t>
            </a:r>
            <a:r>
              <a:rPr lang="en-GB" sz="180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in the VEBIS SARI hospital study, season 2025-2026. A total of 12 countries: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Belgium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Croatia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France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Germany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Hungary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Ireland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Lithuania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Malta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Portugal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Romania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Spain (incl. </a:t>
            </a:r>
            <a:r>
              <a:rPr lang="en-GB" sz="180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Navarra)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Sweden</a:t>
            </a:r>
            <a:endParaRPr lang="en-GB" sz="180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9010C6F-4459-7228-C952-BFC2002AA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4" y="669471"/>
            <a:ext cx="6598831" cy="46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2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64F54-22E1-FE14-CFC8-0EDACCA2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CC4A1-47C0-D087-AD95-E4C440CCF3B3}"/>
              </a:ext>
            </a:extLst>
          </p:cNvPr>
          <p:cNvSpPr txBox="1"/>
          <p:nvPr/>
        </p:nvSpPr>
        <p:spPr>
          <a:xfrm>
            <a:off x="589021" y="1133538"/>
            <a:ext cx="48254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b="1" dirty="0"/>
              <a:t>Belgium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AZ Sint Jan Brugge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Centre Hospitalier de </a:t>
            </a:r>
            <a:r>
              <a:rPr lang="en-GB" sz="1400" dirty="0" err="1"/>
              <a:t>Wallonie</a:t>
            </a:r>
            <a:r>
              <a:rPr lang="en-GB" sz="1400" dirty="0"/>
              <a:t> </a:t>
            </a:r>
            <a:r>
              <a:rPr lang="en-GB" sz="1400" dirty="0" err="1"/>
              <a:t>Picarde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Grand </a:t>
            </a:r>
            <a:r>
              <a:rPr lang="en-GB" sz="1400" dirty="0" err="1"/>
              <a:t>Hôpital</a:t>
            </a:r>
            <a:r>
              <a:rPr lang="en-GB" sz="1400" dirty="0"/>
              <a:t> de Charleroi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Jessa </a:t>
            </a:r>
            <a:r>
              <a:rPr lang="en-GB" sz="1400" dirty="0" err="1"/>
              <a:t>Ziekenhuis</a:t>
            </a:r>
            <a:r>
              <a:rPr lang="en-GB" sz="1400" dirty="0"/>
              <a:t> Hasselt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UCL Namur (Mont </a:t>
            </a:r>
            <a:r>
              <a:rPr lang="en-GB" sz="1400" dirty="0" err="1"/>
              <a:t>Godinne</a:t>
            </a:r>
            <a:r>
              <a:rPr lang="en-GB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Universitair</a:t>
            </a:r>
            <a:r>
              <a:rPr lang="en-GB" sz="1400" dirty="0"/>
              <a:t> </a:t>
            </a:r>
            <a:r>
              <a:rPr lang="en-GB" sz="1400" dirty="0" err="1"/>
              <a:t>Ziekenhuis</a:t>
            </a:r>
            <a:r>
              <a:rPr lang="en-GB" sz="1400" dirty="0"/>
              <a:t> Antwerpen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Universitair</a:t>
            </a:r>
            <a:r>
              <a:rPr lang="en-GB" sz="1400" dirty="0"/>
              <a:t> </a:t>
            </a:r>
            <a:r>
              <a:rPr lang="en-GB" sz="1400" dirty="0" err="1"/>
              <a:t>Ziekenhuis</a:t>
            </a:r>
            <a:r>
              <a:rPr lang="en-GB" sz="1400" dirty="0"/>
              <a:t> Brussel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CHU St Pierre Bruxelles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Universitair</a:t>
            </a:r>
            <a:r>
              <a:rPr lang="en-GB" sz="1400" dirty="0"/>
              <a:t> </a:t>
            </a:r>
            <a:r>
              <a:rPr lang="en-GB" sz="1400" dirty="0" err="1"/>
              <a:t>Ziekenhuis</a:t>
            </a:r>
            <a:r>
              <a:rPr lang="en-GB" sz="1400" dirty="0"/>
              <a:t> 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Ziekenhuisnetwerk</a:t>
            </a:r>
            <a:r>
              <a:rPr lang="en-GB" sz="1400" dirty="0"/>
              <a:t> Antwerpen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lt-LT" sz="1400" b="1" dirty="0"/>
              <a:t>Croatia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Clinical Hospital Centre Split</a:t>
            </a:r>
          </a:p>
          <a:p>
            <a:endParaRPr lang="en-GB" sz="1400" dirty="0"/>
          </a:p>
          <a:p>
            <a:r>
              <a:rPr lang="en-GB" sz="1400" b="1" dirty="0"/>
              <a:t>France</a:t>
            </a:r>
            <a:r>
              <a:rPr lang="en-GB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University hospital Strasbourg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University hospital Toulouse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7246C4-C08E-D176-0FE8-F0F1F75A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05" y="17333"/>
            <a:ext cx="10354188" cy="951722"/>
          </a:xfrm>
        </p:spPr>
        <p:txBody>
          <a:bodyPr/>
          <a:lstStyle/>
          <a:p>
            <a:r>
              <a:rPr lang="en-GB"/>
              <a:t>Participating sites season 2025-2026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05721-C0BA-7DCB-2EF3-EA5ACFA23240}"/>
              </a:ext>
            </a:extLst>
          </p:cNvPr>
          <p:cNvSpPr txBox="1"/>
          <p:nvPr/>
        </p:nvSpPr>
        <p:spPr>
          <a:xfrm>
            <a:off x="6096000" y="1133538"/>
            <a:ext cx="4128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/>
              <a:t>Germany</a:t>
            </a:r>
            <a:endParaRPr lang="en-GB" sz="1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Helios </a:t>
            </a:r>
            <a:r>
              <a:rPr lang="en-GB" sz="1400" err="1"/>
              <a:t>Klinikum</a:t>
            </a:r>
            <a:r>
              <a:rPr lang="en-GB" sz="1400"/>
              <a:t> Emil von Behring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Helios </a:t>
            </a:r>
            <a:r>
              <a:rPr lang="en-GB" sz="1400" err="1"/>
              <a:t>Kliniken</a:t>
            </a:r>
            <a:r>
              <a:rPr lang="en-GB" sz="1400"/>
              <a:t> Schwerin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Helios </a:t>
            </a:r>
            <a:r>
              <a:rPr lang="en-GB" sz="1400" err="1"/>
              <a:t>Hanseklinikum</a:t>
            </a:r>
            <a:r>
              <a:rPr lang="en-GB" sz="1400"/>
              <a:t> Stralsund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Helios </a:t>
            </a:r>
            <a:r>
              <a:rPr lang="en-GB" sz="1400" err="1"/>
              <a:t>Klinikum</a:t>
            </a:r>
            <a:r>
              <a:rPr lang="en-GB" sz="1400"/>
              <a:t> </a:t>
            </a:r>
            <a:r>
              <a:rPr lang="en-GB" sz="1400" err="1"/>
              <a:t>Gifhorn</a:t>
            </a: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Helios St. </a:t>
            </a:r>
            <a:r>
              <a:rPr lang="en-GB" sz="1400" err="1"/>
              <a:t>Marienberg</a:t>
            </a:r>
            <a:r>
              <a:rPr lang="en-GB" sz="1400"/>
              <a:t> </a:t>
            </a:r>
            <a:r>
              <a:rPr lang="en-GB" sz="1400" err="1"/>
              <a:t>Klinik</a:t>
            </a:r>
            <a:r>
              <a:rPr lang="en-GB" sz="1400"/>
              <a:t> </a:t>
            </a:r>
            <a:r>
              <a:rPr lang="en-GB" sz="1400" err="1"/>
              <a:t>Helmstedt</a:t>
            </a: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Helios </a:t>
            </a:r>
            <a:r>
              <a:rPr lang="en-GB" sz="1400" err="1"/>
              <a:t>Klinikum</a:t>
            </a:r>
            <a:r>
              <a:rPr lang="en-GB" sz="1400"/>
              <a:t> Hildesheim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Helios </a:t>
            </a:r>
            <a:r>
              <a:rPr lang="en-GB" sz="1400" err="1"/>
              <a:t>Klinikum</a:t>
            </a:r>
            <a:r>
              <a:rPr lang="en-GB" sz="1400"/>
              <a:t> </a:t>
            </a:r>
            <a:r>
              <a:rPr lang="en-GB" sz="1400" err="1"/>
              <a:t>Pirna</a:t>
            </a: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Helios </a:t>
            </a:r>
            <a:r>
              <a:rPr lang="en-GB" sz="1400" err="1"/>
              <a:t>Klinikum</a:t>
            </a:r>
            <a:r>
              <a:rPr lang="en-GB" sz="1400"/>
              <a:t> Erfurt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Helios </a:t>
            </a:r>
            <a:r>
              <a:rPr lang="en-GB" sz="1400" err="1"/>
              <a:t>Klinikum</a:t>
            </a:r>
            <a:r>
              <a:rPr lang="en-GB" sz="1400"/>
              <a:t> Pforzheim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Helios St. Johannes </a:t>
            </a:r>
            <a:r>
              <a:rPr lang="en-GB" sz="1400" err="1"/>
              <a:t>Klinik</a:t>
            </a:r>
            <a:r>
              <a:rPr lang="en-GB" sz="1400"/>
              <a:t> Duisburg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Helios </a:t>
            </a:r>
            <a:r>
              <a:rPr lang="en-GB" sz="1400" err="1"/>
              <a:t>Universitätsklinikum</a:t>
            </a:r>
            <a:r>
              <a:rPr lang="en-GB" sz="1400"/>
              <a:t> Wuppertal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Helios </a:t>
            </a:r>
            <a:r>
              <a:rPr lang="en-GB" sz="1400" err="1"/>
              <a:t>Klinikum</a:t>
            </a:r>
            <a:r>
              <a:rPr lang="en-GB" sz="1400"/>
              <a:t> Krefeld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Helios </a:t>
            </a:r>
            <a:r>
              <a:rPr lang="en-GB" sz="1400" err="1"/>
              <a:t>Klinikum</a:t>
            </a:r>
            <a:r>
              <a:rPr lang="en-GB" sz="1400"/>
              <a:t> </a:t>
            </a:r>
            <a:r>
              <a:rPr lang="en-GB" sz="1400" err="1"/>
              <a:t>Siegburg</a:t>
            </a: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Helios </a:t>
            </a:r>
            <a:r>
              <a:rPr lang="en-GB" sz="1400" err="1"/>
              <a:t>Klinikum</a:t>
            </a:r>
            <a:r>
              <a:rPr lang="en-GB" sz="1400"/>
              <a:t> Bonn/Rhein-</a:t>
            </a:r>
            <a:r>
              <a:rPr lang="en-GB" sz="1400" err="1"/>
              <a:t>Sieg</a:t>
            </a: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r>
              <a:rPr lang="lt-LT" sz="1400" b="1"/>
              <a:t>Hungary</a:t>
            </a:r>
            <a:r>
              <a:rPr lang="en-GB" sz="1400" b="1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/>
              <a:t>Petz Aladar Hospital, Győr</a:t>
            </a:r>
            <a:endParaRPr lang="en-GB" sz="1400"/>
          </a:p>
          <a:p>
            <a:endParaRPr lang="en-GB" sz="1400" b="1"/>
          </a:p>
          <a:p>
            <a:r>
              <a:rPr lang="lt-LT" sz="1400" b="1"/>
              <a:t>Ireland</a:t>
            </a:r>
            <a:r>
              <a:rPr lang="en-GB" sz="1400" b="1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Saint Vincent's University Hospital</a:t>
            </a:r>
          </a:p>
        </p:txBody>
      </p:sp>
    </p:spTree>
    <p:extLst>
      <p:ext uri="{BB962C8B-B14F-4D97-AF65-F5344CB8AC3E}">
        <p14:creationId xmlns:p14="http://schemas.microsoft.com/office/powerpoint/2010/main" val="53385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808E1-5734-DC6F-EE06-7B202947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A44E9-8E93-A041-4E25-C2236404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997C7-E58E-B998-3C3B-923E0F2D2596}"/>
              </a:ext>
            </a:extLst>
          </p:cNvPr>
          <p:cNvSpPr txBox="1"/>
          <p:nvPr/>
        </p:nvSpPr>
        <p:spPr>
          <a:xfrm>
            <a:off x="5667909" y="187278"/>
            <a:ext cx="611665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</a:t>
            </a:r>
            <a:r>
              <a:rPr lang="es-ES" sz="1400" err="1"/>
              <a:t>Clinic</a:t>
            </a:r>
            <a:r>
              <a:rPr lang="es-ES" sz="1400"/>
              <a:t> Barcelona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Sant Joan de </a:t>
            </a:r>
            <a:r>
              <a:rPr lang="es-ES" sz="1400" err="1"/>
              <a:t>Deu</a:t>
            </a:r>
            <a:endParaRPr lang="es-E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Complejo Hospitalario de Badajoz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Complejo Hospitalario de Cáceres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Complejo Hospital Universitario Doctor Negrín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General Universitario de Elche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de Melilla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de Ceuta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Burgos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Juan Ramón Jiménez de Huelva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de Jerez de la Frontera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Regional de Málaga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Virgen de la Macarena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Universitario Central de Oviedo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Virgen del Rocío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Virgen de la Victoria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Universitario de La Ribera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Universitario de La Plana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Clínico Universitario Virgen de la Arrixaca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Complejo Hospitalario de Albacete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Complexo </a:t>
            </a:r>
            <a:r>
              <a:rPr lang="es-ES" sz="1400" err="1"/>
              <a:t>Hospitalarario</a:t>
            </a:r>
            <a:r>
              <a:rPr lang="es-ES" sz="1400"/>
              <a:t> Santiago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H. U. </a:t>
            </a:r>
            <a:r>
              <a:rPr lang="es-ES" sz="1400" err="1"/>
              <a:t>Germans</a:t>
            </a:r>
            <a:r>
              <a:rPr lang="es-ES" sz="1400"/>
              <a:t> </a:t>
            </a:r>
            <a:r>
              <a:rPr lang="es-ES" sz="1400" err="1"/>
              <a:t>Trias</a:t>
            </a:r>
            <a:r>
              <a:rPr lang="es-ES" sz="1400"/>
              <a:t> i Pujol de Badalona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</a:t>
            </a:r>
            <a:r>
              <a:rPr lang="es-ES" sz="1400" err="1"/>
              <a:t>Universitari</a:t>
            </a:r>
            <a:r>
              <a:rPr lang="es-ES" sz="1400"/>
              <a:t> Vall </a:t>
            </a:r>
            <a:r>
              <a:rPr lang="es-ES" sz="1400" err="1"/>
              <a:t>d'Hebron</a:t>
            </a:r>
            <a:endParaRPr lang="es-E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Univ.  Joan XXIII de Tarragona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de Valdecilla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U. Arnau de Vilanova de Lleida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de Tortosa </a:t>
            </a:r>
            <a:r>
              <a:rPr lang="es-ES" sz="1400" err="1"/>
              <a:t>Verge</a:t>
            </a:r>
            <a:r>
              <a:rPr lang="es-ES" sz="1400"/>
              <a:t> de la Cinta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</a:t>
            </a:r>
            <a:r>
              <a:rPr lang="es-ES" sz="1400" err="1"/>
              <a:t>Universitari</a:t>
            </a:r>
            <a:r>
              <a:rPr lang="es-ES" sz="1400"/>
              <a:t> de Bellvitge</a:t>
            </a:r>
          </a:p>
          <a:p>
            <a:endParaRPr lang="es-ES" sz="1400"/>
          </a:p>
          <a:p>
            <a:endParaRPr lang="en-GB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EFBC6-34CE-765C-63AF-043A8B8C7EE6}"/>
              </a:ext>
            </a:extLst>
          </p:cNvPr>
          <p:cNvSpPr txBox="1"/>
          <p:nvPr/>
        </p:nvSpPr>
        <p:spPr>
          <a:xfrm>
            <a:off x="848629" y="338615"/>
            <a:ext cx="345021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/>
              <a:t>Lithuania</a:t>
            </a:r>
            <a:r>
              <a:rPr lang="en-GB" sz="1400" b="1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Vilnius University </a:t>
            </a:r>
            <a:r>
              <a:rPr lang="en-GB" sz="1400" err="1"/>
              <a:t>Santaros</a:t>
            </a:r>
            <a:r>
              <a:rPr lang="en-GB" sz="1400"/>
              <a:t> Clinics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Kaunas Hospital of the Lithuanian University of health Sciences </a:t>
            </a:r>
          </a:p>
          <a:p>
            <a:endParaRPr lang="en-GB" sz="1400" b="1"/>
          </a:p>
          <a:p>
            <a:r>
              <a:rPr lang="lt-LT" sz="1400" b="1"/>
              <a:t>Malta</a:t>
            </a:r>
            <a:r>
              <a:rPr lang="en-GB" sz="1400" b="1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/>
              <a:t>Mater Dei Hospital </a:t>
            </a:r>
          </a:p>
          <a:p>
            <a:endParaRPr lang="en-GB" sz="1400" b="1"/>
          </a:p>
          <a:p>
            <a:r>
              <a:rPr lang="lt-LT" sz="1400" b="1"/>
              <a:t>Portugal</a:t>
            </a:r>
            <a:r>
              <a:rPr lang="en-GB" sz="1400" b="1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Centro Hospitalar Universitário de São João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Centro Hospitalar e Universitário de Lisboa Norte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/>
          </a:p>
          <a:p>
            <a:r>
              <a:rPr lang="lt-LT" sz="1400" b="1"/>
              <a:t>Romania </a:t>
            </a:r>
            <a:endParaRPr lang="en-GB" sz="1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Victor Babes Hospital, Bucharest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Sf </a:t>
            </a:r>
            <a:r>
              <a:rPr lang="en-GB" sz="1400" err="1"/>
              <a:t>Parascheva</a:t>
            </a:r>
            <a:r>
              <a:rPr lang="en-GB" sz="1400"/>
              <a:t> Hospital, Iasi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r>
              <a:rPr lang="en-GB" sz="1400" b="1"/>
              <a:t>Spain – Navarra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Universitario de Navarra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Reina Sofía de Tudela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Garcia Orcoyen de Estella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/>
          </a:p>
          <a:p>
            <a:r>
              <a:rPr lang="en-GB" sz="1400" b="1"/>
              <a:t>Spain – Other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Clínico Valladolid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General Universitario Gregorio Marañón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Hospital Universitario Ramón y Cajal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/>
          </a:p>
          <a:p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52428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D3BA-F1D0-6207-2C85-5580627AA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>
                <a:latin typeface="+mn-lt"/>
                <a:ea typeface="+mn-ea"/>
                <a:cs typeface="+mn-cs"/>
              </a:rPr>
              <a:t>Hospital Virgen de las Nieves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>
                <a:latin typeface="+mn-lt"/>
                <a:ea typeface="+mn-ea"/>
                <a:cs typeface="+mn-cs"/>
              </a:rPr>
              <a:t>Hospital U de Girona Doctor Josep </a:t>
            </a:r>
            <a:r>
              <a:rPr lang="en-GB" sz="1400" err="1">
                <a:latin typeface="+mn-lt"/>
                <a:ea typeface="+mn-ea"/>
                <a:cs typeface="+mn-cs"/>
              </a:rPr>
              <a:t>Trueta</a:t>
            </a:r>
            <a:endParaRPr lang="en-GB" sz="140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>
                <a:latin typeface="+mn-lt"/>
                <a:ea typeface="+mn-ea"/>
                <a:cs typeface="+mn-cs"/>
              </a:rPr>
              <a:t>Hospital Son </a:t>
            </a:r>
            <a:r>
              <a:rPr lang="en-GB" sz="1400" err="1">
                <a:latin typeface="+mn-lt"/>
                <a:ea typeface="+mn-ea"/>
                <a:cs typeface="+mn-cs"/>
              </a:rPr>
              <a:t>Espases</a:t>
            </a:r>
            <a:endParaRPr lang="en-GB" sz="140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err="1">
                <a:latin typeface="+mn-lt"/>
                <a:ea typeface="+mn-ea"/>
                <a:cs typeface="+mn-cs"/>
              </a:rPr>
              <a:t>Complexo</a:t>
            </a:r>
            <a:r>
              <a:rPr lang="en-GB" sz="1400">
                <a:latin typeface="+mn-lt"/>
                <a:ea typeface="+mn-ea"/>
                <a:cs typeface="+mn-cs"/>
              </a:rPr>
              <a:t> </a:t>
            </a:r>
            <a:r>
              <a:rPr lang="en-GB" sz="1400" err="1">
                <a:latin typeface="+mn-lt"/>
                <a:ea typeface="+mn-ea"/>
                <a:cs typeface="+mn-cs"/>
              </a:rPr>
              <a:t>Hospitalarario</a:t>
            </a:r>
            <a:r>
              <a:rPr lang="en-GB" sz="1400">
                <a:latin typeface="+mn-lt"/>
                <a:ea typeface="+mn-ea"/>
                <a:cs typeface="+mn-cs"/>
              </a:rPr>
              <a:t> Santiago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>
                <a:latin typeface="+mn-lt"/>
                <a:ea typeface="+mn-ea"/>
                <a:cs typeface="+mn-cs"/>
              </a:rPr>
              <a:t>Hospital Miguel </a:t>
            </a:r>
            <a:r>
              <a:rPr lang="en-GB" sz="1400" err="1">
                <a:latin typeface="+mn-lt"/>
                <a:ea typeface="+mn-ea"/>
                <a:cs typeface="+mn-cs"/>
              </a:rPr>
              <a:t>Servet</a:t>
            </a:r>
            <a:endParaRPr lang="en-GB" sz="140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>
                <a:latin typeface="+mn-lt"/>
                <a:ea typeface="+mn-ea"/>
                <a:cs typeface="+mn-cs"/>
              </a:rPr>
              <a:t>Hospital Universitario La Paz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>
              <a:latin typeface="+mn-lt"/>
              <a:ea typeface="+mn-ea"/>
              <a:cs typeface="+mn-cs"/>
            </a:endParaRPr>
          </a:p>
          <a:p>
            <a:r>
              <a:rPr lang="es-ES" sz="1400" b="1"/>
              <a:t>Sweden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/>
              <a:t>Uppsala Hospital</a:t>
            </a:r>
          </a:p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B5665-4CAF-4C6D-30A5-36530018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81D8F-683C-D7EC-DC0E-F6C4BBA7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06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13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 presentation 16x9.potx" id="{F9A439B5-E3B5-4C47-AEC6-81354BBE7B50}" vid="{95A74E6E-18FD-4B65-AACE-AEE10B6FDF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4AF01FEA29F4484BAF64AFE80290A003" ma:contentTypeVersion="155" ma:contentTypeDescription="Create a new document." ma:contentTypeScope="" ma:versionID="1cbe7f6daf6432b1c4518ac55205608d">
  <xsd:schema xmlns:xsd="http://www.w3.org/2001/XMLSchema" xmlns:xs="http://www.w3.org/2001/XMLSchema" xmlns:p="http://schemas.microsoft.com/office/2006/metadata/properties" xmlns:ns1="http://schemas.microsoft.com/sharepoint/v3" xmlns:ns2="4240f11c-4df2-4a37-9be1-bdf0d4dfc218" xmlns:ns3="fe73b3f6-a427-4a99-886e-da32c6de835d" xmlns:ns4="ad844e80-7513-4d59-8106-40a8f6a315d3" xmlns:ns5="496bb72e-267c-4799-acf0-3d3f843bcc59" targetNamespace="http://schemas.microsoft.com/office/2006/metadata/properties" ma:root="true" ma:fieldsID="d9254595e7651996772c6548741f8cfd" ns1:_="" ns2:_="" ns3:_="" ns4:_="" ns5:_="">
    <xsd:import namespace="http://schemas.microsoft.com/sharepoint/v3"/>
    <xsd:import namespace="4240f11c-4df2-4a37-9be1-bdf0d4dfc218"/>
    <xsd:import namespace="fe73b3f6-a427-4a99-886e-da32c6de835d"/>
    <xsd:import namespace="ad844e80-7513-4d59-8106-40a8f6a315d3"/>
    <xsd:import namespace="496bb72e-267c-4799-acf0-3d3f843bcc59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153;#Disease programmes|cee751c4-2d26-4b69-8170-8cbaaf007eb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2dc5d9a-d96e-445a-a5ef-7a7b0342f149}" ma:internalName="TaxCatchAll" ma:showField="CatchAllData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c2dc5d9a-d96e-445a-a5ef-7a7b0342f149}" ma:internalName="TaxCatchAllLabel" ma:readOnly="true" ma:showField="CatchAllDataLabel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4e80-7513-4d59-8106-40a8f6a315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bb72e-267c-4799-acf0-3d3f843bcc59" elementFormDefault="qualified">
    <xsd:import namespace="http://schemas.microsoft.com/office/2006/documentManagement/types"/>
    <xsd:import namespace="http://schemas.microsoft.com/office/infopath/2007/PartnerControls"/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a32a3a8d-4a80-4138-955a-de688ad92766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Presentation</TermName>
          <TermId xmlns="http://schemas.microsoft.com/office/infopath/2007/PartnerControls">55c49e31-a2b7-4d00-a3df-2a5b019e6695</TermId>
        </TermInfo>
      </Terms>
    </o13d78bceb4b4178ab3c456bf4db706a>
    <ECMX_PUBLISHDATE xmlns="4240f11c-4df2-4a37-9be1-bdf0d4dfc218">2022-09-11T22:00:00+00:00</ECMX_PUBLISHDATE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Administrative support</TermName>
          <TermId xmlns="http://schemas.microsoft.com/office/infopath/2007/PartnerControls">ae42036e-c6b1-4c1f-b70a-f687a12a3110</TermId>
        </TermInfo>
      </Terms>
    </c67668d6730c4bc2a26c654fc875ab99>
    <TaxCatchAll xmlns="fe73b3f6-a427-4a99-886e-da32c6de835d">
      <Value>52</Value>
      <Value>3</Value>
      <Value>101</Value>
      <Value>2</Value>
      <Value>98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 xmlns="ad844e80-7513-4d59-8106-40a8f6a315d3">IORGVPI-40552108-16721</_dlc_DocId>
    <_dlc_DocIdUrl xmlns="ad844e80-7513-4d59-8106-40a8f6a315d3">
      <Url>https://ecdc365.sharepoint.com/teams/iorg_dpr_vpi/_layouts/15/DocIdRedir.aspx?ID=IORGVPI-40552108-16721</Url>
      <Description>IORGVPI-40552108-16721</Description>
    </_dlc_DocIdUrl>
    <TaxKeywordTaxHTField xmlns="ad844e80-7513-4d59-8106-40a8f6a315d3">
      <Terms xmlns="http://schemas.microsoft.com/office/infopath/2007/PartnerControls"/>
    </TaxKeywordTaxHTField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102E58-CA5A-477D-B079-4708BD97E1D2}">
  <ds:schemaRefs>
    <ds:schemaRef ds:uri="4240f11c-4df2-4a37-9be1-bdf0d4dfc218"/>
    <ds:schemaRef ds:uri="496bb72e-267c-4799-acf0-3d3f843bcc59"/>
    <ds:schemaRef ds:uri="ad844e80-7513-4d59-8106-40a8f6a315d3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398C16-02B1-4051-A11A-D71FA6A323B1}">
  <ds:schemaRefs>
    <ds:schemaRef ds:uri="4240f11c-4df2-4a37-9be1-bdf0d4dfc218"/>
    <ds:schemaRef ds:uri="496bb72e-267c-4799-acf0-3d3f843bcc59"/>
    <ds:schemaRef ds:uri="ad844e80-7513-4d59-8106-40a8f6a315d3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71212C-C84A-4707-B7B5-17C790D05A5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11A5093-9FCF-4568-9EA8-0BE2DEB5A2A4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3443CF9E-3899-4357-B231-B220260E045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General presentation 16x9</Template>
  <TotalTime>1</TotalTime>
  <Words>425</Words>
  <Application>Microsoft Office PowerPoint</Application>
  <PresentationFormat>Widescreen</PresentationFormat>
  <Paragraphs>124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Source Sans Pro</vt:lpstr>
      <vt:lpstr>Tahoma</vt:lpstr>
      <vt:lpstr>Theme_ECDC</vt:lpstr>
      <vt:lpstr>Vaccine Effectiveness Burden and Impact Studies (VEBIS), SARI, hospital study</vt:lpstr>
      <vt:lpstr>PowerPoint Presentation</vt:lpstr>
      <vt:lpstr>Participating sites season 2025-2026</vt:lpstr>
      <vt:lpstr>PowerPoint Presentation</vt:lpstr>
      <vt:lpstr>PowerPoint Presentation</vt:lpstr>
      <vt:lpstr>PowerPoint Presentation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Kim Brolin</dc:creator>
  <cp:keywords/>
  <cp:lastModifiedBy>Nathalie Nicolay</cp:lastModifiedBy>
  <cp:revision>2</cp:revision>
  <dcterms:created xsi:type="dcterms:W3CDTF">2023-04-26T08:40:04Z</dcterms:created>
  <dcterms:modified xsi:type="dcterms:W3CDTF">2026-03-25T12:49:21Z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0x010100EE95EE7DB3A482488E68FA4A7091999F004AF01FEA29F4484BAF64AFE80290A003</vt:lpwstr>
  </property>
  <property fmtid="{D5CDD505-2E9C-101B-9397-08002B2CF9AE}" pid="3" name="b80f357c25a94dacb60f1fd0d4d680fc">
    <vt:lpwstr/>
  </property>
  <property fmtid="{D5CDD505-2E9C-101B-9397-08002B2CF9AE}" pid="4" name="ECMX_DISEASEPATHOGEN">
    <vt:lpwstr/>
  </property>
  <property fmtid="{D5CDD505-2E9C-101B-9397-08002B2CF9AE}" pid="5" name="h05cc6f867ac4da49e4569497b7e270e">
    <vt:lpwstr>General Presentation|55c49e31-a2b7-4d00-a3df-2a5b019e6695</vt:lpwstr>
  </property>
  <property fmtid="{D5CDD505-2E9C-101B-9397-08002B2CF9AE}" pid="6" name="DocumentType">
    <vt:lpwstr>39;#General Presentation|55c49e31-a2b7-4d00-a3df-2a5b019e6695</vt:lpwstr>
  </property>
  <property fmtid="{D5CDD505-2E9C-101B-9397-08002B2CF9AE}" pid="7" name="CategoryLabel">
    <vt:lpwstr/>
  </property>
  <property fmtid="{D5CDD505-2E9C-101B-9397-08002B2CF9AE}" pid="8" name="ClassificationContentMarkingHeaderLocations">
    <vt:lpwstr>Theme_ECDC:8</vt:lpwstr>
  </property>
  <property fmtid="{D5CDD505-2E9C-101B-9397-08002B2CF9AE}" pid="9" name="ClassificationContentMarkingHeaderText">
    <vt:lpwstr>ECDC NORMAL</vt:lpwstr>
  </property>
  <property fmtid="{D5CDD505-2E9C-101B-9397-08002B2CF9AE}" pid="10" name="ECMX_CATEGORYLABEL">
    <vt:lpwstr>98;#Administrative support|ae42036e-c6b1-4c1f-b70a-f687a12a3110</vt:lpwstr>
  </property>
  <property fmtid="{D5CDD505-2E9C-101B-9397-08002B2CF9AE}" pid="11" name="ECMX_ENTITY">
    <vt:lpwstr>3;#ECDC|931345c4-86d9-4b39-a79a-5a8b0b90257f</vt:lpwstr>
  </property>
  <property fmtid="{D5CDD505-2E9C-101B-9397-08002B2CF9AE}" pid="12" name="_dlc_DocIdItemGuid">
    <vt:lpwstr>2f43c99f-2343-4ee0-917c-601d6506a670</vt:lpwstr>
  </property>
  <property fmtid="{D5CDD505-2E9C-101B-9397-08002B2CF9AE}" pid="13" name="TaxKeyword">
    <vt:lpwstr/>
  </property>
  <property fmtid="{D5CDD505-2E9C-101B-9397-08002B2CF9AE}" pid="14" name="ECMX_LIFECYCLE">
    <vt:lpwstr>2;#Active|50127695-0d4f-4ac1-ab93-ebc716c3e584</vt:lpwstr>
  </property>
  <property fmtid="{D5CDD505-2E9C-101B-9397-08002B2CF9AE}" pid="15" name="lcf76f155ced4ddcb4097134ff3c332f">
    <vt:lpwstr/>
  </property>
  <property fmtid="{D5CDD505-2E9C-101B-9397-08002B2CF9AE}" pid="16" name="MediaServiceImageTags">
    <vt:lpwstr/>
  </property>
  <property fmtid="{D5CDD505-2E9C-101B-9397-08002B2CF9AE}" pid="17" name="ECMX_DOCUMENTSTATUS">
    <vt:lpwstr>52;#Final|a32a3a8d-4a80-4138-955a-de688ad92766</vt:lpwstr>
  </property>
  <property fmtid="{D5CDD505-2E9C-101B-9397-08002B2CF9AE}" pid="18" name="ECMX_DOCUMENTTYPE">
    <vt:lpwstr>101;#General Presentation|55c49e31-a2b7-4d00-a3df-2a5b019e6695</vt:lpwstr>
  </property>
</Properties>
</file>