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6"/>
    <p:sldMasterId id="2147483659" r:id="rId7"/>
  </p:sldMasterIdLst>
  <p:notesMasterIdLst>
    <p:notesMasterId r:id="rId35"/>
  </p:notesMasterIdLst>
  <p:handoutMasterIdLst>
    <p:handoutMasterId r:id="rId36"/>
  </p:handoutMasterIdLst>
  <p:sldIdLst>
    <p:sldId id="724" r:id="rId8"/>
    <p:sldId id="766" r:id="rId9"/>
    <p:sldId id="264" r:id="rId10"/>
    <p:sldId id="265" r:id="rId11"/>
    <p:sldId id="266" r:id="rId12"/>
    <p:sldId id="267" r:id="rId13"/>
    <p:sldId id="269" r:id="rId14"/>
    <p:sldId id="271" r:id="rId15"/>
    <p:sldId id="268" r:id="rId16"/>
    <p:sldId id="270" r:id="rId17"/>
    <p:sldId id="287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91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9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6D86A2A-0285-259B-A723-51C9F7095CCE}" name="Anastasia Pharris" initials="AP" userId="S::anastasia.pharris@ecdc.europa.eu::0e2f6954-7491-443c-bfa0-62bad654e75e" providerId="AD"/>
  <p188:author id="{A4BF0E43-AE62-CC6C-6CDE-EF620E1E102B}" name="Veronica Cristea" initials="VC" userId="S::Veronica.Cristea@ecdc.europa.eu::a459633a-efaa-457d-8035-cc025f252898" providerId="AD"/>
  <p188:author id="{8249F14D-D0AC-746B-135C-E62503B80E35}" name="Marieke van der Werf" initials="Mv" userId="S::Marieke.vanderWerf@ecdc.europa.eu::1e24bfb6-7cbc-4c0e-9017-f2a420c643ec" providerId="AD"/>
  <p188:author id="{9D880087-4BB9-F6DB-A548-F946E854566E}" name="Anastasia Pharris" initials="AP" userId="S::Anastasia.Pharris@ecdc.europa.eu::0e2f6954-7491-443c-bfa0-62bad654e75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2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E82804-8749-B969-0B36-ED7ADFA9BEC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062D68-7107-A1FE-B146-A2B99F0DA5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936D0-C0E0-4456-B429-9DF9DB9974FD}" type="datetimeFigureOut">
              <a:rPr lang="en-GB" smtClean="0"/>
              <a:t>20/03/2026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A8DFA3-D7CE-25E2-C830-0DA15CD879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EBC416-104F-4709-E74B-C76198E9239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C02D7-9C28-4C8C-8BA8-D916A8CBAB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3093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2A5A4-8B6D-4504-A8C4-1D05537D5F0E}" type="datetimeFigureOut">
              <a:rPr lang="en-GB" smtClean="0"/>
              <a:t>20/03/2026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C4438-05CF-4422-80F6-43EA6CF533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2275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7C65C-7466-4665-825E-8440C81153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1535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D18800-03A3-4371-B392-80B672D011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8059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D18800-03A3-4371-B392-80B672D011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5755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D18800-03A3-4371-B392-80B672D011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96784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D18800-03A3-4371-B392-80B672D011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0668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D18800-03A3-4371-B392-80B672D011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6904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D18800-03A3-4371-B392-80B672D011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53182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D18800-03A3-4371-B392-80B672D011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79506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D18800-03A3-4371-B392-80B672D011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57919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D18800-03A3-4371-B392-80B672D011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5703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D18800-03A3-4371-B392-80B672D011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6863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D18800-03A3-4371-B392-80B672D011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8673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D18800-03A3-4371-B392-80B672D011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3769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D18800-03A3-4371-B392-80B672D011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35148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D18800-03A3-4371-B392-80B672D011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4401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D18800-03A3-4371-B392-80B672D011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9030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D18800-03A3-4371-B392-80B672D011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7488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D18800-03A3-4371-B392-80B672D011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17921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D18800-03A3-4371-B392-80B672D011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484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D18800-03A3-4371-B392-80B672D011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268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D18800-03A3-4371-B392-80B672D011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988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D18800-03A3-4371-B392-80B672D011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716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D18800-03A3-4371-B392-80B672D011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2162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D18800-03A3-4371-B392-80B672D011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257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D18800-03A3-4371-B392-80B672D011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765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D18800-03A3-4371-B392-80B672D011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606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cid:image001.png@01D86F70.71A8D560" TargetMode="Externa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cid:image001.png@01D86F70.71A8D560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144"/>
            <a:ext cx="12192000" cy="6858000"/>
          </a:xfrm>
          <a:prstGeom prst="rect">
            <a:avLst/>
          </a:prstGeom>
          <a:noFill/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6249" y="3080951"/>
            <a:ext cx="7421037" cy="1334530"/>
          </a:xfrm>
        </p:spPr>
        <p:txBody>
          <a:bodyPr/>
          <a:lstStyle>
            <a:lvl1pPr>
              <a:defRPr sz="4400" b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6249" y="4555524"/>
            <a:ext cx="7421038" cy="1184094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9108000" y="6480000"/>
            <a:ext cx="255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527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defRPr sz="1800"/>
            </a:lvl1pPr>
            <a:lvl2pPr marL="269861" indent="-26986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69861" algn="l"/>
              </a:tabLst>
              <a:defRPr sz="1800">
                <a:latin typeface="Tahoma" pitchFamily="34" charset="0"/>
                <a:cs typeface="Tahoma" pitchFamily="34" charset="0"/>
              </a:defRPr>
            </a:lvl2pPr>
            <a:lvl3pPr marL="541312" indent="-271449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541312" algn="l"/>
              </a:tabLst>
              <a:defRPr sz="1800">
                <a:latin typeface="Tahoma" pitchFamily="34" charset="0"/>
                <a:cs typeface="Tahoma" pitchFamily="34" charset="0"/>
              </a:defRPr>
            </a:lvl3pPr>
            <a:lvl5pPr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86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6250" y="3598863"/>
            <a:ext cx="7421037" cy="514350"/>
          </a:xfrm>
        </p:spPr>
        <p:txBody>
          <a:bodyPr/>
          <a:lstStyle>
            <a:lvl1pPr>
              <a:defRPr sz="2400"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6250" y="4318000"/>
            <a:ext cx="7421039" cy="142161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0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9108000" y="6480002"/>
            <a:ext cx="255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29CD8F7-9314-4DE2-92F4-C894F7B87474}"/>
              </a:ext>
            </a:extLst>
          </p:cNvPr>
          <p:cNvGrpSpPr/>
          <p:nvPr userDrawn="1"/>
        </p:nvGrpSpPr>
        <p:grpSpPr>
          <a:xfrm>
            <a:off x="-11443" y="0"/>
            <a:ext cx="12192000" cy="6858000"/>
            <a:chOff x="-11443" y="0"/>
            <a:chExt cx="12192000" cy="6858000"/>
          </a:xfrm>
        </p:grpSpPr>
        <p:pic>
          <p:nvPicPr>
            <p:cNvPr id="6" name="Picture 1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1443" y="0"/>
              <a:ext cx="12192000" cy="6858000"/>
            </a:xfrm>
            <a:prstGeom prst="rect">
              <a:avLst/>
            </a:prstGeom>
            <a:noFill/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6CEC5C9-7948-45B8-B6FB-77B93E8F55B9}"/>
                </a:ext>
              </a:extLst>
            </p:cNvPr>
            <p:cNvGrpSpPr/>
            <p:nvPr userDrawn="1"/>
          </p:nvGrpSpPr>
          <p:grpSpPr>
            <a:xfrm>
              <a:off x="8684693" y="214160"/>
              <a:ext cx="3402613" cy="1613139"/>
              <a:chOff x="8684693" y="214160"/>
              <a:chExt cx="3402613" cy="1613139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6DC94493-A0F5-46A4-9BA9-443201EF24D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8684693" y="214160"/>
                <a:ext cx="3402613" cy="1613139"/>
              </a:xfrm>
              <a:prstGeom prst="rect">
                <a:avLst/>
              </a:prstGeom>
            </p:spPr>
          </p:pic>
          <p:pic>
            <p:nvPicPr>
              <p:cNvPr id="1029" name="Picture 2">
                <a:extLst>
                  <a:ext uri="{FF2B5EF4-FFF2-40B4-BE49-F238E27FC236}">
                    <a16:creationId xmlns:a16="http://schemas.microsoft.com/office/drawing/2014/main" id="{A1847620-1CF6-4457-B79C-1A1D3151F2BF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r:link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23230" y="450092"/>
                <a:ext cx="2501660" cy="12187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667983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ts val="225"/>
              </a:spcBef>
              <a:spcAft>
                <a:spcPts val="450"/>
              </a:spcAft>
              <a:defRPr sz="1800"/>
            </a:lvl1pPr>
            <a:lvl2pPr marL="202396" indent="-202396">
              <a:lnSpc>
                <a:spcPct val="90000"/>
              </a:lnSpc>
              <a:spcBef>
                <a:spcPts val="225"/>
              </a:spcBef>
              <a:spcAft>
                <a:spcPts val="450"/>
              </a:spcAft>
              <a:buFont typeface="Arial" pitchFamily="34" charset="0"/>
              <a:buChar char="•"/>
              <a:tabLst>
                <a:tab pos="202396" algn="l"/>
              </a:tabLst>
              <a:defRPr sz="1800">
                <a:latin typeface="Tahoma" pitchFamily="34" charset="0"/>
                <a:cs typeface="Tahoma" pitchFamily="34" charset="0"/>
              </a:defRPr>
            </a:lvl2pPr>
            <a:lvl3pPr marL="405984" indent="-203587">
              <a:lnSpc>
                <a:spcPct val="90000"/>
              </a:lnSpc>
              <a:spcBef>
                <a:spcPts val="225"/>
              </a:spcBef>
              <a:spcAft>
                <a:spcPts val="450"/>
              </a:spcAft>
              <a:buFont typeface="Tahoma" pitchFamily="34" charset="0"/>
              <a:buChar char="–"/>
              <a:tabLst>
                <a:tab pos="405984" algn="l"/>
              </a:tabLst>
              <a:defRPr sz="1800">
                <a:latin typeface="Tahoma" pitchFamily="34" charset="0"/>
                <a:cs typeface="Tahoma" pitchFamily="34" charset="0"/>
              </a:defRPr>
            </a:lvl3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C4DBA95-4005-4682-AD2C-6F36E407BEF0}"/>
              </a:ext>
            </a:extLst>
          </p:cNvPr>
          <p:cNvGrpSpPr/>
          <p:nvPr userDrawn="1"/>
        </p:nvGrpSpPr>
        <p:grpSpPr>
          <a:xfrm>
            <a:off x="9903392" y="1"/>
            <a:ext cx="2277002" cy="1079500"/>
            <a:chOff x="9903392" y="1"/>
            <a:chExt cx="2277002" cy="10795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6216246-3C82-4CB6-AE93-FFCD345B80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903392" y="1"/>
              <a:ext cx="2277002" cy="1079500"/>
            </a:xfrm>
            <a:prstGeom prst="rect">
              <a:avLst/>
            </a:prstGeom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EE223E1C-B7D0-431C-9004-51335B61650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r:link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04370" y="146795"/>
              <a:ext cx="1696054" cy="826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19524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89686" y="142890"/>
            <a:ext cx="784242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686" y="1079500"/>
            <a:ext cx="10511482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0"/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9108000" y="6480015"/>
            <a:ext cx="2556000" cy="365125"/>
          </a:xfrm>
          <a:prstGeom prst="rect">
            <a:avLst/>
          </a:prstGeom>
        </p:spPr>
        <p:txBody>
          <a:bodyPr vert="horz" lIns="91440" tIns="36000" rIns="91440" bIns="36000" rtlCol="0" anchor="ctr" anchorCtr="0"/>
          <a:lstStyle>
            <a:lvl1pPr algn="r">
              <a:lnSpc>
                <a:spcPct val="100000"/>
              </a:lnSpc>
              <a:defRPr sz="1200" b="0"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66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>
          <a:solidFill>
            <a:srgbClr val="333333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17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3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53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70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300"/>
        </a:spcBef>
        <a:spcAft>
          <a:spcPts val="600"/>
        </a:spcAft>
        <a:buFont typeface="Wingdings" pitchFamily="2" charset="2"/>
        <a:tabLst/>
        <a:defRPr sz="2000">
          <a:solidFill>
            <a:schemeClr val="tx1">
              <a:lumMod val="85000"/>
              <a:lumOff val="15000"/>
            </a:schemeClr>
          </a:solidFill>
          <a:latin typeface="Tahoma" pitchFamily="34" charset="0"/>
          <a:ea typeface="+mn-ea"/>
          <a:cs typeface="Tahoma" pitchFamily="34" charset="0"/>
        </a:defRPr>
      </a:lvl1pPr>
      <a:lvl2pPr marL="269861" indent="-269861"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buFont typeface="Arial" pitchFamily="34" charset="0"/>
        <a:buChar char="•"/>
        <a:defRPr sz="2000">
          <a:solidFill>
            <a:schemeClr val="tx1">
              <a:lumMod val="85000"/>
              <a:lumOff val="15000"/>
            </a:schemeClr>
          </a:solidFill>
          <a:latin typeface="+mn-lt"/>
        </a:defRPr>
      </a:lvl2pPr>
      <a:lvl3pPr marL="541312" indent="-271449" algn="l" rtl="0" eaLnBrk="1" fontAlgn="base" hangingPunct="1">
        <a:lnSpc>
          <a:spcPct val="90000"/>
        </a:lnSpc>
        <a:spcBef>
          <a:spcPct val="20000"/>
        </a:spcBef>
        <a:spcAft>
          <a:spcPts val="300"/>
        </a:spcAft>
        <a:buFont typeface="Tahoma" pitchFamily="34" charset="0"/>
        <a:buChar char="–"/>
        <a:defRPr sz="2000">
          <a:solidFill>
            <a:schemeClr val="tx1">
              <a:lumMod val="85000"/>
              <a:lumOff val="15000"/>
            </a:schemeClr>
          </a:solidFill>
          <a:latin typeface="+mn-lt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1" y="142892"/>
            <a:ext cx="103183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7" y="1079500"/>
            <a:ext cx="11368617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0"/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9108000" y="6480017"/>
            <a:ext cx="2556000" cy="365125"/>
          </a:xfrm>
          <a:prstGeom prst="rect">
            <a:avLst/>
          </a:prstGeom>
        </p:spPr>
        <p:txBody>
          <a:bodyPr vert="horz" lIns="91440" tIns="36000" rIns="91440" bIns="36000" rtlCol="0" anchor="ctr" anchorCtr="0"/>
          <a:lstStyle>
            <a:lvl1pPr algn="r">
              <a:lnSpc>
                <a:spcPct val="100000"/>
              </a:lnSpc>
              <a:defRPr sz="900" b="0"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4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5pPr>
      <a:lvl6pPr marL="34288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6pPr>
      <a:lvl7pPr marL="6857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7pPr>
      <a:lvl8pPr marL="102864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8pPr>
      <a:lvl9pPr marL="137153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225"/>
        </a:spcBef>
        <a:spcAft>
          <a:spcPts val="450"/>
        </a:spcAft>
        <a:buFont typeface="Wingdings" pitchFamily="2" charset="2"/>
        <a:tabLst/>
        <a:defRPr sz="18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202396" indent="-202396" algn="l" rtl="0" eaLnBrk="1" fontAlgn="base" hangingPunct="1">
        <a:lnSpc>
          <a:spcPct val="90000"/>
        </a:lnSpc>
        <a:spcBef>
          <a:spcPct val="0"/>
        </a:spcBef>
        <a:spcAft>
          <a:spcPts val="225"/>
        </a:spcAft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2pPr>
      <a:lvl3pPr marL="405984" indent="-203587" algn="l" rtl="0" eaLnBrk="1" fontAlgn="base" hangingPunct="1">
        <a:lnSpc>
          <a:spcPct val="90000"/>
        </a:lnSpc>
        <a:spcBef>
          <a:spcPct val="20000"/>
        </a:spcBef>
        <a:spcAft>
          <a:spcPts val="225"/>
        </a:spcAft>
        <a:buFont typeface="Tahoma" pitchFamily="34" charset="0"/>
        <a:buChar char="–"/>
        <a:defRPr sz="1800">
          <a:solidFill>
            <a:schemeClr val="tx1"/>
          </a:solidFill>
          <a:latin typeface="+mn-lt"/>
        </a:defRPr>
      </a:lvl3pPr>
      <a:lvl4pPr marL="1200090" indent="-171442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4pPr>
      <a:lvl5pPr marL="1542974" indent="-171442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1885856" indent="-171442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228739" indent="-171442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2571622" indent="-171442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2914505" indent="-171442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C1F6B3BA-BFAB-7E28-116A-0F9461A1D1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h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CB9A0697-9B0D-5187-1D44-0DC2F6AD9E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6249" y="3080951"/>
            <a:ext cx="7421037" cy="1334530"/>
          </a:xfrm>
        </p:spPr>
        <p:txBody>
          <a:bodyPr/>
          <a:lstStyle/>
          <a:p>
            <a:r>
              <a:rPr lang="en-GB"/>
              <a:t>Tuberculosis situation in the EU/EEA, 2021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C7DAEAFF-0A72-5F25-734A-597E227C3049}"/>
              </a:ext>
            </a:extLst>
          </p:cNvPr>
          <p:cNvSpPr txBox="1">
            <a:spLocks/>
          </p:cNvSpPr>
          <p:nvPr/>
        </p:nvSpPr>
        <p:spPr bwMode="auto">
          <a:xfrm>
            <a:off x="4361012" y="3297622"/>
            <a:ext cx="7421037" cy="133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0">
                <a:solidFill>
                  <a:schemeClr val="bg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5pPr>
            <a:lvl6pPr marL="34288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6pPr>
            <a:lvl7pPr marL="6857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7pPr>
            <a:lvl8pPr marL="102864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8pPr>
            <a:lvl9pPr marL="137153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9pPr>
          </a:lstStyle>
          <a:p>
            <a:r>
              <a:rPr lang="en-GB" sz="3800" b="1" kern="0">
                <a:solidFill>
                  <a:schemeClr val="tx1"/>
                </a:solidFill>
              </a:rPr>
              <a:t>Tuberculosis situation in the EU/EEA, 2024</a:t>
            </a:r>
          </a:p>
        </p:txBody>
      </p:sp>
      <p:sp>
        <p:nvSpPr>
          <p:cNvPr id="12" name="Subtitle 5">
            <a:extLst>
              <a:ext uri="{FF2B5EF4-FFF2-40B4-BE49-F238E27FC236}">
                <a16:creationId xmlns:a16="http://schemas.microsoft.com/office/drawing/2014/main" id="{6047EB2F-903C-6C8E-10BC-868B2291C82D}"/>
              </a:ext>
            </a:extLst>
          </p:cNvPr>
          <p:cNvSpPr txBox="1">
            <a:spLocks/>
          </p:cNvSpPr>
          <p:nvPr/>
        </p:nvSpPr>
        <p:spPr bwMode="auto">
          <a:xfrm>
            <a:off x="4286248" y="4848822"/>
            <a:ext cx="7421038" cy="98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tabLst/>
              <a:defRPr sz="3000" b="1">
                <a:solidFill>
                  <a:schemeClr val="bg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202396" indent="-20239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225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2pPr>
            <a:lvl3pPr marL="405984" indent="-203587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225"/>
              </a:spcAft>
              <a:buFont typeface="Tahoma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3pPr>
            <a:lvl4pPr marL="1200090" indent="-171442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4pPr>
            <a:lvl5pPr marL="1542974" indent="-17144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1885856" indent="-17144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228739" indent="-17144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571622" indent="-17144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2914505" indent="-17144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000" b="0" i="1" kern="0">
                <a:solidFill>
                  <a:schemeClr val="tx1"/>
                </a:solidFill>
              </a:rPr>
              <a:t>Findings from the joint report Tuberculosis surveillance and monitoring in Europe by ECDC and WHO Regional Office for Europe</a:t>
            </a:r>
          </a:p>
          <a:p>
            <a:r>
              <a:rPr lang="en-GB" b="0" ker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GB" b="0" kern="0">
              <a:solidFill>
                <a:schemeClr val="tx1"/>
              </a:solidFill>
            </a:endParaRPr>
          </a:p>
          <a:p>
            <a:r>
              <a:rPr lang="en-GB" sz="2000" b="0" kern="0">
                <a:solidFill>
                  <a:schemeClr val="tx1"/>
                </a:solidFill>
              </a:rPr>
              <a:t>Stockholm, 24 March 2026</a:t>
            </a:r>
          </a:p>
          <a:p>
            <a:endParaRPr lang="en-GB" b="0" ker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239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818" y="178494"/>
            <a:ext cx="8085182" cy="822325"/>
          </a:xfrm>
        </p:spPr>
        <p:txBody>
          <a:bodyPr/>
          <a:lstStyle/>
          <a:p>
            <a:r>
              <a:rPr lang="en-GB" sz="2400" b="1"/>
              <a:t>TB cases in persons of foreign origin*, EU/EEA</a:t>
            </a:r>
            <a:r>
              <a:rPr lang="en-GB" sz="2400" b="1" baseline="30000"/>
              <a:t>†</a:t>
            </a:r>
            <a:r>
              <a:rPr lang="en-GB" sz="2400" b="1"/>
              <a:t>, 2015–2024</a:t>
            </a:r>
          </a:p>
        </p:txBody>
      </p:sp>
      <p:sp>
        <p:nvSpPr>
          <p:cNvPr id="12" name="Text Box 83"/>
          <p:cNvSpPr txBox="1">
            <a:spLocks noChangeArrowheads="1"/>
          </p:cNvSpPr>
          <p:nvPr/>
        </p:nvSpPr>
        <p:spPr bwMode="auto">
          <a:xfrm>
            <a:off x="275215" y="6662577"/>
            <a:ext cx="5199895" cy="1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20" charset="-128"/>
                <a:cs typeface="+mn-cs"/>
              </a:rPr>
              <a:t>Source: ECDC/WHO (2026). Tuberculosis surveillance and monitoring in Europe 2026–2024 data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89686" y="1207097"/>
            <a:ext cx="10774314" cy="887048"/>
          </a:xfrm>
          <a:prstGeom prst="snip2DiagRect">
            <a:avLst/>
          </a:prstGeom>
          <a:solidFill>
            <a:srgbClr val="ACDDEF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The proportion of cases in persons of foreign origin increased from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25.9%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in 2015 to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37.6%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in 2024.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The rate of TB cases of foreign origin per 100 000 of the total population varied between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2.5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and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3.4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95EBBA-FFF7-47BF-BB25-EA9D7DF03E8F}"/>
              </a:ext>
            </a:extLst>
          </p:cNvPr>
          <p:cNvSpPr/>
          <p:nvPr/>
        </p:nvSpPr>
        <p:spPr>
          <a:xfrm>
            <a:off x="103499" y="6279396"/>
            <a:ext cx="78424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* Notified in persons originating from other countries than the reporting country.</a:t>
            </a:r>
            <a:b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†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Liechtenstein did not report data for 2019.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11988F-37D5-43A5-28D7-E8DE843E10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147AB9-1C59-EE1E-733D-97AE077491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101" y="2300423"/>
            <a:ext cx="7713213" cy="385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615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535" y="113324"/>
            <a:ext cx="8093890" cy="822325"/>
          </a:xfrm>
        </p:spPr>
        <p:txBody>
          <a:bodyPr/>
          <a:lstStyle/>
          <a:p>
            <a:r>
              <a:rPr lang="nn-NO" sz="2700" b="1"/>
              <a:t>RR/MDR TB</a:t>
            </a:r>
            <a:r>
              <a:rPr lang="nn-NO" sz="2700" b="1" baseline="30000">
                <a:latin typeface="Source Code Pro" panose="020F0502020204030204" pitchFamily="49" charset="0"/>
                <a:ea typeface="Source Code Pro" panose="020F0502020204030204" pitchFamily="49" charset="0"/>
              </a:rPr>
              <a:t>#</a:t>
            </a:r>
            <a:r>
              <a:rPr lang="nn-NO" sz="2700" b="1"/>
              <a:t> cases with available DST results, EU/EEA*, 2024</a:t>
            </a:r>
            <a:endParaRPr lang="en-GB" sz="2700" b="1"/>
          </a:p>
        </p:txBody>
      </p:sp>
      <p:sp>
        <p:nvSpPr>
          <p:cNvPr id="10" name="TextBox 9"/>
          <p:cNvSpPr txBox="1"/>
          <p:nvPr/>
        </p:nvSpPr>
        <p:spPr>
          <a:xfrm>
            <a:off x="388575" y="1693307"/>
            <a:ext cx="3259500" cy="2956828"/>
          </a:xfrm>
          <a:prstGeom prst="snip2DiagRect">
            <a:avLst/>
          </a:prstGeom>
          <a:solidFill>
            <a:srgbClr val="ACDDEF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marL="96834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>
                <a:solidFill>
                  <a:prstClr val="black"/>
                </a:solidFill>
                <a:latin typeface="Tahoma" pitchFamily="34" charset="0"/>
              </a:rPr>
              <a:t>817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pulmonary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RR/MDR TB cases notified by all EU/EEA countries*</a:t>
            </a:r>
          </a:p>
          <a:p>
            <a:pPr marL="96834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96834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>
                <a:solidFill>
                  <a:prstClr val="black"/>
                </a:solidFill>
                <a:latin typeface="Tahoma" pitchFamily="34" charset="0"/>
              </a:rPr>
              <a:t>4.3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%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of all TB cases with available DST</a:t>
            </a:r>
            <a:r>
              <a:rPr kumimoji="0" lang="en-GB" sz="18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†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results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had RR/MDR TB (range 0.0–17.7%, excluding France)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903136-6722-42BE-BF5D-7973F308E9F1}"/>
              </a:ext>
            </a:extLst>
          </p:cNvPr>
          <p:cNvSpPr/>
          <p:nvPr/>
        </p:nvSpPr>
        <p:spPr>
          <a:xfrm>
            <a:off x="177895" y="5582573"/>
            <a:ext cx="3693863" cy="897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en-GB" sz="1000" spc="-30" baseline="30000">
                <a:solidFill>
                  <a:prstClr val="black"/>
                </a:solidFill>
                <a:latin typeface="Tahoma" pitchFamily="34" charset="0"/>
              </a:rPr>
              <a:t># </a:t>
            </a:r>
            <a:r>
              <a:rPr lang="en-GB" sz="1400" spc="-30" baseline="-25000">
                <a:solidFill>
                  <a:prstClr val="black"/>
                </a:solidFill>
                <a:latin typeface="Tahoma" pitchFamily="34" charset="0"/>
              </a:rPr>
              <a:t>RR/MDR TB – Rifampicin resistant or multidrug resistant.</a:t>
            </a:r>
          </a:p>
          <a:p>
            <a:pPr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kumimoji="0" lang="en-GB" sz="1000" b="0" i="0" u="none" strike="noStrike" kern="1200" cap="none" spc="-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* </a:t>
            </a:r>
            <a:r>
              <a:rPr lang="en-GB" sz="1000" spc="-30">
                <a:solidFill>
                  <a:prstClr val="black"/>
                </a:solidFill>
                <a:latin typeface="Tahoma" pitchFamily="34" charset="0"/>
              </a:rPr>
              <a:t>Data from France included in the total cases notified and percentage, but not </a:t>
            </a:r>
            <a:r>
              <a:rPr kumimoji="0" lang="en-GB" sz="1000" b="0" i="0" u="none" strike="noStrike" kern="1200" cap="none" spc="-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included in the range or the map, as DST results are only available for RR/MDR</a:t>
            </a:r>
            <a:r>
              <a:rPr lang="en-GB" sz="1000" spc="-30">
                <a:solidFill>
                  <a:prstClr val="black"/>
                </a:solidFill>
                <a:latin typeface="Tahoma" pitchFamily="34" charset="0"/>
              </a:rPr>
              <a:t> </a:t>
            </a:r>
            <a:r>
              <a:rPr kumimoji="0" lang="en-GB" sz="1000" b="0" i="0" u="none" strike="noStrike" kern="1200" cap="none" spc="-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TB cases. </a:t>
            </a:r>
            <a:b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000" b="0" i="0" u="none" strike="noStrike" kern="1200" cap="none" spc="-3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†</a:t>
            </a:r>
            <a:r>
              <a:rPr kumimoji="0" lang="en-GB" sz="1000" b="0" i="0" u="none" strike="noStrike" kern="1200" cap="none" spc="-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DST – drug susceptibility test.</a:t>
            </a: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6" name="Text Box 83"/>
          <p:cNvSpPr txBox="1">
            <a:spLocks noChangeArrowheads="1"/>
          </p:cNvSpPr>
          <p:nvPr/>
        </p:nvSpPr>
        <p:spPr bwMode="auto">
          <a:xfrm>
            <a:off x="275215" y="6480255"/>
            <a:ext cx="3693863" cy="2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20" charset="-128"/>
                <a:cs typeface="+mn-cs"/>
              </a:rPr>
              <a:t>Source: ECDC/WHO (2026). Tuberculosis surveillance and monitoring in Europe 2026–2024 data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D2AC98-FC77-B748-0646-58F0263CE0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442" y="1134348"/>
            <a:ext cx="8093890" cy="572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001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818" y="182215"/>
            <a:ext cx="10318363" cy="822325"/>
          </a:xfrm>
        </p:spPr>
        <p:txBody>
          <a:bodyPr/>
          <a:lstStyle/>
          <a:p>
            <a:r>
              <a:rPr lang="en-GB" sz="2800" b="1"/>
              <a:t>Proportion of RR/MDR TB, EU/EEA*, 2024</a:t>
            </a:r>
          </a:p>
        </p:txBody>
      </p:sp>
      <p:sp>
        <p:nvSpPr>
          <p:cNvPr id="12" name="Text Box 83"/>
          <p:cNvSpPr txBox="1">
            <a:spLocks noChangeArrowheads="1"/>
          </p:cNvSpPr>
          <p:nvPr/>
        </p:nvSpPr>
        <p:spPr bwMode="auto">
          <a:xfrm>
            <a:off x="275215" y="6662577"/>
            <a:ext cx="5199895" cy="1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20" charset="-128"/>
                <a:cs typeface="+mn-cs"/>
              </a:rPr>
              <a:t>Source: ECDC/WHO (2026). Tuberculosis surveillance and monitoring in Europe 2026–2024 data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5934" y="1046095"/>
            <a:ext cx="11538620" cy="705231"/>
          </a:xfrm>
          <a:prstGeom prst="snip2DiagRect">
            <a:avLst/>
          </a:prstGeom>
          <a:solidFill>
            <a:srgbClr val="ACDDEF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1">
                <a:solidFill>
                  <a:prstClr val="black"/>
                </a:solidFill>
                <a:latin typeface="Tahoma" pitchFamily="34" charset="0"/>
              </a:rPr>
              <a:t>817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RR/MDR TB cases notified by all EU/EEA countries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1">
                <a:solidFill>
                  <a:prstClr val="black"/>
                </a:solidFill>
                <a:latin typeface="Tahoma" pitchFamily="34" charset="0"/>
              </a:rPr>
              <a:t>4.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3%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of all bacteriologically-confirmed TB cases with available DST</a:t>
            </a:r>
            <a:r>
              <a:rPr kumimoji="0" lang="en-GB" sz="18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†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results had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RR/MDR TB (range 0–17.7%)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9129" y="6142062"/>
            <a:ext cx="107919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* RR/MDR TB data from France is not included in the graph. Cyprus, Iceland, Liechtenstein</a:t>
            </a:r>
            <a:r>
              <a:rPr lang="en-GB" sz="1000">
                <a:solidFill>
                  <a:prstClr val="black"/>
                </a:solidFill>
                <a:latin typeface="Tahoma" pitchFamily="34" charset="0"/>
              </a:rPr>
              <a:t> and Luxembourg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reported zero RR/MDR TB cases for 2024. </a:t>
            </a:r>
            <a:b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000" b="0" i="0" u="none" strike="noStrike" kern="1200" cap="none" spc="-3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†</a:t>
            </a:r>
            <a:r>
              <a:rPr kumimoji="0" lang="en-GB" sz="1000" b="0" i="0" u="none" strike="noStrike" kern="1200" cap="none" spc="-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DST – drug susceptibility test.</a:t>
            </a: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BB6D74-BAC8-C08A-F48E-9160A84BBE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6264E3-74C1-AFA5-2725-7757D72851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9163" y="1871731"/>
            <a:ext cx="6291707" cy="431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5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686" y="138191"/>
            <a:ext cx="8088851" cy="822325"/>
          </a:xfrm>
        </p:spPr>
        <p:txBody>
          <a:bodyPr/>
          <a:lstStyle/>
          <a:p>
            <a:r>
              <a:rPr lang="en-GB" sz="2600" b="1"/>
              <a:t>RR/MDR TB cases and proportions of all TB cases tested for drug resistance, EU/EEA*, 2015–2024</a:t>
            </a:r>
          </a:p>
        </p:txBody>
      </p:sp>
      <p:sp>
        <p:nvSpPr>
          <p:cNvPr id="11" name="Text Box 83"/>
          <p:cNvSpPr txBox="1">
            <a:spLocks noChangeArrowheads="1"/>
          </p:cNvSpPr>
          <p:nvPr/>
        </p:nvSpPr>
        <p:spPr bwMode="auto">
          <a:xfrm>
            <a:off x="275215" y="6662577"/>
            <a:ext cx="5199895" cy="1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20" charset="-128"/>
                <a:cs typeface="+mn-cs"/>
              </a:rPr>
              <a:t>Source: ECDC/WHO (2026). Tuberculosis surveillance and monitoring in Europe 2026–2024 data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0320" y="6129165"/>
            <a:ext cx="107895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* Countries and the years they are not included due to reporting discrepancies or no data: </a:t>
            </a: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France (2015) and Liechtenstein (2019-2020).</a:t>
            </a:r>
            <a:b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000" b="0" i="0" u="none" strike="noStrike" kern="1200" cap="none" spc="-3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†</a:t>
            </a:r>
            <a:r>
              <a:rPr kumimoji="0" lang="en-GB" sz="1000" b="0" i="0" u="none" strike="noStrike" kern="1200" cap="none" spc="-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DST – drug susceptibility test.</a:t>
            </a: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9686" y="1360841"/>
            <a:ext cx="10175109" cy="1184568"/>
          </a:xfrm>
          <a:prstGeom prst="snip2DiagRect">
            <a:avLst/>
          </a:prstGeom>
          <a:solidFill>
            <a:srgbClr val="ACDDEF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The total number of notified RR/MDR TB cases decreased from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1 </a:t>
            </a:r>
            <a:r>
              <a:rPr lang="en-GB" b="1">
                <a:solidFill>
                  <a:prstClr val="black"/>
                </a:solidFill>
                <a:latin typeface="Tahoma" pitchFamily="34" charset="0"/>
              </a:rPr>
              <a:t>297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in 2015 to </a:t>
            </a:r>
            <a:r>
              <a:rPr lang="en-GB" b="1">
                <a:solidFill>
                  <a:prstClr val="black"/>
                </a:solidFill>
                <a:latin typeface="Tahoma" pitchFamily="34" charset="0"/>
              </a:rPr>
              <a:t>817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in 2024.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Proportion of RR/MDR TB cases among all TB cases with available DST</a:t>
            </a:r>
            <a:r>
              <a:rPr kumimoji="0" lang="en-GB" sz="18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†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results decreased from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5.</a:t>
            </a:r>
            <a:r>
              <a:rPr lang="en-GB" b="1">
                <a:solidFill>
                  <a:prstClr val="black"/>
                </a:solidFill>
                <a:latin typeface="Tahoma" pitchFamily="34" charset="0"/>
              </a:rPr>
              <a:t>1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%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in 2015 to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4.6%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in 2024 in the countries where data was available during 2015-2024.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F5168-A95C-4644-8A6D-C9C511C5D4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0F58A5-01F1-5136-6656-0262DEBA1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196" y="2678711"/>
            <a:ext cx="6874208" cy="328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546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978" y="275908"/>
            <a:ext cx="10318363" cy="822325"/>
          </a:xfrm>
        </p:spPr>
        <p:txBody>
          <a:bodyPr/>
          <a:lstStyle/>
          <a:p>
            <a:r>
              <a:rPr lang="en-GB" sz="2800" b="1"/>
              <a:t>Pulmonary pre-XDR</a:t>
            </a:r>
            <a:r>
              <a:rPr lang="en-GB" sz="2800" b="1" baseline="30000"/>
              <a:t>*</a:t>
            </a:r>
            <a:r>
              <a:rPr lang="en-GB" sz="2800" b="1"/>
              <a:t> TB cases, EU/EEA, 2024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2930" y="1916837"/>
            <a:ext cx="2810803" cy="3035379"/>
          </a:xfrm>
          <a:prstGeom prst="snip2DiagRect">
            <a:avLst/>
          </a:prstGeom>
          <a:solidFill>
            <a:srgbClr val="ACDDEF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marL="96834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-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145</a:t>
            </a:r>
            <a:r>
              <a:rPr kumimoji="0" lang="en-GB" sz="1800" b="0" i="0" u="none" strike="noStrike" kern="1200" cap="none" spc="-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pre-XDR</a:t>
            </a:r>
            <a:r>
              <a:rPr kumimoji="0" lang="en-GB" sz="1800" b="0" i="0" u="none" strike="noStrike" kern="1200" cap="none" spc="-5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*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TB cases notified </a:t>
            </a:r>
            <a:r>
              <a:rPr lang="en-GB">
                <a:solidFill>
                  <a:prstClr val="black"/>
                </a:solidFill>
                <a:latin typeface="Tahoma" pitchFamily="34" charset="0"/>
              </a:rPr>
              <a:t>in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EU/EEA countries</a:t>
            </a:r>
          </a:p>
          <a:p>
            <a:pPr marL="92075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-5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92075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-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26.4% </a:t>
            </a:r>
            <a:r>
              <a:rPr kumimoji="0" lang="en-GB" sz="1800" b="0" i="0" u="none" strike="noStrike" kern="1200" cap="none" spc="-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of RR/MDR TB cases with second-line DST</a:t>
            </a:r>
            <a:r>
              <a:rPr kumimoji="0" lang="en-GB" sz="1800" b="0" i="0" u="none" strike="noStrike" kern="1200" cap="none" spc="-5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†</a:t>
            </a:r>
            <a:r>
              <a:rPr kumimoji="0" lang="en-GB" sz="1800" b="0" i="0" u="none" strike="noStrike" kern="1200" cap="none" spc="-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results met the pre-XDR TB definition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F4CC0F-2A30-4906-991C-BA2179267B1D}"/>
              </a:ext>
            </a:extLst>
          </p:cNvPr>
          <p:cNvSpPr/>
          <p:nvPr/>
        </p:nvSpPr>
        <p:spPr>
          <a:xfrm>
            <a:off x="1" y="6028094"/>
            <a:ext cx="44005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* pre-XDR TB – cases with multidrug resistance and rifampicin-resistance (RR/MDR TB) and which are also resistant to any fluoroquinolone. </a:t>
            </a:r>
            <a:b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</a:t>
            </a:r>
            <a:r>
              <a:rPr kumimoji="0" lang="en-GB" sz="1000" b="0" i="0" u="none" strike="noStrike" kern="1200" cap="none" spc="-3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†</a:t>
            </a:r>
            <a:r>
              <a:rPr kumimoji="0" lang="en-GB" sz="1000" b="0" i="0" u="none" strike="noStrike" kern="1200" cap="none" spc="-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DST – drug susceptibility test.</a:t>
            </a: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" name="Text Box 83"/>
          <p:cNvSpPr txBox="1">
            <a:spLocks noChangeArrowheads="1"/>
          </p:cNvSpPr>
          <p:nvPr/>
        </p:nvSpPr>
        <p:spPr bwMode="auto">
          <a:xfrm>
            <a:off x="275215" y="6571037"/>
            <a:ext cx="3706235" cy="2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20" charset="-128"/>
                <a:cs typeface="+mn-cs"/>
              </a:rPr>
              <a:t>Source: ECDC/WHO (2026). Tuberculosis surveillance and monitoring in Europe 2026–2024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98823A-91AB-CC83-AB9C-30A25DB2AD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855" y="1295400"/>
            <a:ext cx="7866145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473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4" y="79838"/>
            <a:ext cx="8494485" cy="822325"/>
          </a:xfrm>
        </p:spPr>
        <p:txBody>
          <a:bodyPr/>
          <a:lstStyle/>
          <a:p>
            <a:r>
              <a:rPr lang="en-GB" sz="2500" b="1"/>
              <a:t>Proportion of pulmonary pre-XDR</a:t>
            </a:r>
            <a:r>
              <a:rPr lang="en-GB" sz="2500" b="1" baseline="30000"/>
              <a:t>#</a:t>
            </a:r>
            <a:r>
              <a:rPr lang="en-GB" sz="2500" b="1"/>
              <a:t> TB among RR/MDR TB cases with 2</a:t>
            </a:r>
            <a:r>
              <a:rPr lang="en-GB" sz="2500" b="1" baseline="30000"/>
              <a:t>nd</a:t>
            </a:r>
            <a:r>
              <a:rPr lang="en-GB" sz="2500" b="1"/>
              <a:t> line DST results, EU/EEA*, 2024</a:t>
            </a:r>
          </a:p>
        </p:txBody>
      </p:sp>
      <p:sp>
        <p:nvSpPr>
          <p:cNvPr id="9" name="Content Placeholder 153"/>
          <p:cNvSpPr txBox="1">
            <a:spLocks/>
          </p:cNvSpPr>
          <p:nvPr/>
        </p:nvSpPr>
        <p:spPr>
          <a:xfrm>
            <a:off x="889686" y="1099023"/>
            <a:ext cx="10214913" cy="819863"/>
          </a:xfrm>
          <a:prstGeom prst="snip2DiagRect">
            <a:avLst/>
          </a:prstGeom>
          <a:solidFill>
            <a:srgbClr val="ACDDE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96834" indent="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ingdings" pitchFamily="2" charset="2"/>
              <a:tabLst/>
              <a:defRPr sz="1600" kern="0">
                <a:cs typeface="Tahoma" pitchFamily="34" charset="0"/>
              </a:defRPr>
            </a:lvl1pPr>
            <a:lvl2pPr marL="269848" indent="-269848" eaLnBrk="1" hangingPunct="1"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69848" algn="l"/>
              </a:tabLst>
              <a:defRPr sz="2400">
                <a:cs typeface="Tahoma" pitchFamily="34" charset="0"/>
              </a:defRPr>
            </a:lvl2pPr>
            <a:lvl3pPr marL="541285" indent="-271436" eaLnBrk="1" hangingPunct="1"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541285" algn="l"/>
              </a:tabLst>
              <a:defRPr sz="2400">
                <a:cs typeface="Tahoma" pitchFamily="34" charset="0"/>
              </a:defRPr>
            </a:lvl3pPr>
            <a:lvl4pPr marL="1600040" indent="-228578" eaLnBrk="1" hangingPunct="1">
              <a:spcBef>
                <a:spcPct val="20000"/>
              </a:spcBef>
              <a:defRPr sz="1600">
                <a:latin typeface="+mn-lt"/>
              </a:defRPr>
            </a:lvl4pPr>
            <a:lvl5pPr marL="2057195" indent="-228578" eaLnBrk="1" hangingPunct="1">
              <a:spcBef>
                <a:spcPct val="20000"/>
              </a:spcBef>
              <a:buNone/>
              <a:defRPr sz="1600">
                <a:latin typeface="+mn-lt"/>
              </a:defRPr>
            </a:lvl5pPr>
            <a:lvl6pPr marL="2514349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6pPr>
            <a:lvl7pPr marL="2971504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7pPr>
            <a:lvl8pPr marL="3428658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8pPr>
            <a:lvl9pPr marL="3885814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9pPr>
          </a:lstStyle>
          <a:p>
            <a:pPr marL="96834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145 </a:t>
            </a:r>
            <a:r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pre-XDR</a:t>
            </a:r>
            <a:r>
              <a:rPr kumimoji="0" lang="en-GB" sz="1800" b="0" i="0" u="none" strike="noStrike" kern="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#</a:t>
            </a:r>
            <a:r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TB cases notified in </a:t>
            </a:r>
            <a:r>
              <a:rPr lang="en-GB" sz="1800">
                <a:solidFill>
                  <a:prstClr val="black"/>
                </a:solidFill>
                <a:latin typeface="Tahoma" pitchFamily="34" charset="0"/>
              </a:rPr>
              <a:t>21</a:t>
            </a:r>
            <a:r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EU/EEA countries* </a:t>
            </a:r>
          </a:p>
          <a:p>
            <a:pPr marL="96834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26.4%</a:t>
            </a:r>
            <a:r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of all RR/MDR TB cases with </a:t>
            </a:r>
            <a:r>
              <a:rPr kumimoji="0" lang="en-GB" sz="1800" b="0" i="0" u="none" strike="noStrike" kern="0" cap="none" spc="-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second-line DST</a:t>
            </a:r>
            <a:r>
              <a:rPr kumimoji="0" lang="en-GB" sz="1800" b="0" i="0" u="none" strike="noStrike" kern="0" cap="none" spc="-5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†</a:t>
            </a:r>
            <a:r>
              <a:rPr kumimoji="0" lang="en-GB" sz="1800" b="0" i="0" u="none" strike="noStrike" kern="0" cap="none" spc="-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results </a:t>
            </a:r>
            <a:r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(range 0.0%–</a:t>
            </a:r>
            <a:r>
              <a:rPr lang="en-GB" sz="1800">
                <a:solidFill>
                  <a:prstClr val="black"/>
                </a:solidFill>
                <a:latin typeface="Tahoma" pitchFamily="34" charset="0"/>
              </a:rPr>
              <a:t>50</a:t>
            </a:r>
            <a:r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.0%)</a:t>
            </a:r>
          </a:p>
        </p:txBody>
      </p:sp>
      <p:sp>
        <p:nvSpPr>
          <p:cNvPr id="13" name="Text Box 83"/>
          <p:cNvSpPr txBox="1">
            <a:spLocks noChangeArrowheads="1"/>
          </p:cNvSpPr>
          <p:nvPr/>
        </p:nvSpPr>
        <p:spPr bwMode="auto">
          <a:xfrm>
            <a:off x="265979" y="6653512"/>
            <a:ext cx="5199895" cy="1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20" charset="-128"/>
                <a:cs typeface="+mn-cs"/>
              </a:rPr>
              <a:t>Source: ECDC/WHO (2026). Tuberculosis surveillance and monitoring in Europe 2026–2024 data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3948" y="5961784"/>
            <a:ext cx="10920224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kumimoji="0" lang="en-GB" sz="10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#</a:t>
            </a:r>
            <a:r>
              <a:rPr lang="en-GB" sz="1000">
                <a:solidFill>
                  <a:prstClr val="black"/>
                </a:solidFill>
                <a:latin typeface="Tahoma" pitchFamily="34" charset="0"/>
              </a:rPr>
              <a:t> pre-XDR TB – cases with multidrug resistance and rifampicin-resistance (RR/MDR TB) and which are also resistant to any fluoroquinolone. </a:t>
            </a:r>
            <a:endParaRPr kumimoji="0" lang="en-GB" sz="10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lvl="0"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* The graph shows countries that reported pre-XDR TB. No pre-XDR TB cases were reported by Belgium, Bulgaria, Croatia, Cyprus, Greece, Iceland,</a:t>
            </a:r>
            <a:b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Liechtenstein, Luxembourg</a:t>
            </a:r>
            <a:r>
              <a:rPr lang="en-GB" sz="1000">
                <a:solidFill>
                  <a:prstClr val="black"/>
                </a:solidFill>
                <a:latin typeface="Tahoma" pitchFamily="34" charset="0"/>
              </a:rPr>
              <a:t> and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Malta.</a:t>
            </a:r>
            <a:b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000" b="0" i="0" u="none" strike="noStrike" kern="1200" cap="none" spc="-3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†</a:t>
            </a:r>
            <a:r>
              <a:rPr kumimoji="0" lang="en-GB" sz="1000" b="0" i="0" u="none" strike="noStrike" kern="1200" cap="none" spc="-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DST – drug susceptibility test.</a:t>
            </a: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542EA8-8AFF-A28F-205D-90BFBD5E67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F73499-CF24-24D0-AFE2-87DA82804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445" y="1918885"/>
            <a:ext cx="6478010" cy="411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720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394" y="98382"/>
            <a:ext cx="8538028" cy="822325"/>
          </a:xfrm>
        </p:spPr>
        <p:txBody>
          <a:bodyPr/>
          <a:lstStyle/>
          <a:p>
            <a:r>
              <a:rPr lang="en-GB" sz="2200" b="1"/>
              <a:t>Pulmonary pre-XDR</a:t>
            </a:r>
            <a:r>
              <a:rPr lang="en-GB" sz="2200" b="1" baseline="30000"/>
              <a:t>#</a:t>
            </a:r>
            <a:r>
              <a:rPr lang="en-GB" sz="2200" b="1"/>
              <a:t> TB cases and proportion </a:t>
            </a:r>
            <a:r>
              <a:rPr lang="en-GB" sz="2200" b="1">
                <a:solidFill>
                  <a:schemeClr val="tx1"/>
                </a:solidFill>
              </a:rPr>
              <a:t>among all pulmonary RR/MDR TB cases with 2</a:t>
            </a:r>
            <a:r>
              <a:rPr lang="en-GB" sz="2200" b="1" baseline="30000">
                <a:solidFill>
                  <a:schemeClr val="tx1"/>
                </a:solidFill>
              </a:rPr>
              <a:t>nd</a:t>
            </a:r>
            <a:r>
              <a:rPr lang="en-GB" sz="2200" b="1">
                <a:solidFill>
                  <a:schemeClr val="tx1"/>
                </a:solidFill>
              </a:rPr>
              <a:t> line DST results, </a:t>
            </a:r>
            <a:r>
              <a:rPr lang="en-GB" sz="2200" b="1"/>
              <a:t>EU/EEA*, 2015–2024</a:t>
            </a:r>
          </a:p>
        </p:txBody>
      </p:sp>
      <p:sp>
        <p:nvSpPr>
          <p:cNvPr id="12" name="Text Box 83"/>
          <p:cNvSpPr txBox="1">
            <a:spLocks noChangeArrowheads="1"/>
          </p:cNvSpPr>
          <p:nvPr/>
        </p:nvSpPr>
        <p:spPr bwMode="auto">
          <a:xfrm>
            <a:off x="275215" y="6662577"/>
            <a:ext cx="5199895" cy="1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20" charset="-128"/>
                <a:cs typeface="+mn-cs"/>
              </a:rPr>
              <a:t>Source: ECDC/WHO (2026). Tuberculosis surveillance and monitoring in Europe 2026–2024 data</a:t>
            </a:r>
          </a:p>
        </p:txBody>
      </p:sp>
      <p:sp>
        <p:nvSpPr>
          <p:cNvPr id="8" name="Content Placeholder 153"/>
          <p:cNvSpPr txBox="1">
            <a:spLocks/>
          </p:cNvSpPr>
          <p:nvPr/>
        </p:nvSpPr>
        <p:spPr>
          <a:xfrm>
            <a:off x="676914" y="1168566"/>
            <a:ext cx="10978697" cy="1334094"/>
          </a:xfrm>
          <a:prstGeom prst="snip2DiagRect">
            <a:avLst/>
          </a:prstGeom>
          <a:solidFill>
            <a:srgbClr val="ACDDE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96834" indent="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ingdings" pitchFamily="2" charset="2"/>
              <a:tabLst/>
              <a:defRPr sz="1600" kern="0">
                <a:cs typeface="Tahoma" pitchFamily="34" charset="0"/>
              </a:defRPr>
            </a:lvl1pPr>
            <a:lvl2pPr marL="269848" indent="-269848" eaLnBrk="1" hangingPunct="1"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69848" algn="l"/>
              </a:tabLst>
              <a:defRPr sz="2400">
                <a:cs typeface="Tahoma" pitchFamily="34" charset="0"/>
              </a:defRPr>
            </a:lvl2pPr>
            <a:lvl3pPr marL="541285" indent="-271436" eaLnBrk="1" hangingPunct="1"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541285" algn="l"/>
              </a:tabLst>
              <a:defRPr sz="2400">
                <a:cs typeface="Tahoma" pitchFamily="34" charset="0"/>
              </a:defRPr>
            </a:lvl3pPr>
            <a:lvl4pPr marL="1600040" indent="-228578" eaLnBrk="1" hangingPunct="1">
              <a:spcBef>
                <a:spcPct val="20000"/>
              </a:spcBef>
              <a:defRPr sz="1600">
                <a:latin typeface="+mn-lt"/>
              </a:defRPr>
            </a:lvl4pPr>
            <a:lvl5pPr marL="2057195" indent="-228578" eaLnBrk="1" hangingPunct="1">
              <a:spcBef>
                <a:spcPct val="20000"/>
              </a:spcBef>
              <a:buNone/>
              <a:defRPr sz="1600">
                <a:latin typeface="+mn-lt"/>
              </a:defRPr>
            </a:lvl5pPr>
            <a:lvl6pPr marL="2514349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6pPr>
            <a:lvl7pPr marL="2971504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7pPr>
            <a:lvl8pPr marL="3428658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8pPr>
            <a:lvl9pPr marL="3885814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9pPr>
          </a:lstStyle>
          <a:p>
            <a:pPr marL="96520" fontAlgn="base"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The total number of pulmonary pre-XDR TB cases peaked at </a:t>
            </a: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312</a:t>
            </a: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 in </a:t>
            </a:r>
            <a:r>
              <a:rPr lang="en-GB">
                <a:solidFill>
                  <a:prstClr val="black"/>
                </a:solidFill>
                <a:latin typeface="Tahoma"/>
                <a:ea typeface="Tahoma"/>
                <a:cs typeface="Tahoma"/>
              </a:rPr>
              <a:t>2015, decreased</a:t>
            </a: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 to </a:t>
            </a: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1</a:t>
            </a:r>
            <a:r>
              <a:rPr lang="en-GB" b="1">
                <a:solidFill>
                  <a:prstClr val="black"/>
                </a:solidFill>
                <a:latin typeface="Tahoma"/>
                <a:ea typeface="Tahoma"/>
                <a:cs typeface="Tahoma"/>
              </a:rPr>
              <a:t>12</a:t>
            </a: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 in 2021 and was</a:t>
            </a: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 145 </a:t>
            </a: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in 2024</a:t>
            </a:r>
            <a:endParaRPr lang="en-US">
              <a:solidFill>
                <a:prstClr val="black"/>
              </a:solidFill>
              <a:latin typeface="Tahoma"/>
              <a:ea typeface="Tahoma"/>
              <a:cs typeface="Tahoma"/>
            </a:endParaRPr>
          </a:p>
          <a:p>
            <a:pPr marL="96520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The proportion of pre-XDR TB cases among pulmonary RR/MDR TB cases ranged between </a:t>
            </a: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27.0%</a:t>
            </a: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 in 2021 to </a:t>
            </a: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3</a:t>
            </a:r>
            <a:r>
              <a:rPr lang="en-GB" b="1">
                <a:solidFill>
                  <a:prstClr val="black"/>
                </a:solidFill>
                <a:latin typeface="Tahoma"/>
                <a:ea typeface="Tahoma"/>
                <a:cs typeface="Tahoma"/>
              </a:rPr>
              <a:t>4.6</a:t>
            </a: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%</a:t>
            </a: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 in 2015</a:t>
            </a:r>
            <a:endParaRPr lang="en-GB" sz="16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Tahoma"/>
              <a:cs typeface="Tahom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0938" y="6293245"/>
            <a:ext cx="102849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baseline="30000">
                <a:solidFill>
                  <a:prstClr val="black"/>
                </a:solidFill>
                <a:latin typeface="Tahoma" pitchFamily="34" charset="0"/>
              </a:rPr>
              <a:t>#</a:t>
            </a:r>
            <a:r>
              <a:rPr lang="en-GB" sz="1000">
                <a:solidFill>
                  <a:prstClr val="black"/>
                </a:solidFill>
                <a:latin typeface="Tahoma" pitchFamily="34" charset="0"/>
              </a:rPr>
              <a:t> Pre-XDR TB – cases with multidrug resistance and rifampicin-resistance (RR/MDR TB) and which are also resistant to any fluoroquinolone.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* Countries and the years for which they are not included due to reporting discrepancies or no data: Liechtenstein (2019).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EE4A97-6FBC-04B1-CAF3-770B5A630F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16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A21378-5D4D-6168-A9FE-D50475363B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650" y="2476247"/>
            <a:ext cx="7516373" cy="375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443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818" y="182563"/>
            <a:ext cx="10318363" cy="822325"/>
          </a:xfrm>
        </p:spPr>
        <p:txBody>
          <a:bodyPr/>
          <a:lstStyle/>
          <a:p>
            <a:r>
              <a:rPr lang="en-GB" sz="2800" b="1"/>
              <a:t>TB/HIV co-infection, EU/EEA*, 2024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9017" y="1693176"/>
            <a:ext cx="2846658" cy="3035379"/>
          </a:xfrm>
          <a:prstGeom prst="snip2DiagRect">
            <a:avLst/>
          </a:prstGeom>
          <a:solidFill>
            <a:srgbClr val="ACDDEF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marL="96834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1">
                <a:solidFill>
                  <a:prstClr val="black"/>
                </a:solidFill>
                <a:latin typeface="Tahoma" pitchFamily="34" charset="0"/>
              </a:rPr>
              <a:t>567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HIV-positive TB cases were notified by 18 EU/EEA countries in 2024 </a:t>
            </a:r>
          </a:p>
          <a:p>
            <a:pPr marL="96834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96834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1">
                <a:solidFill>
                  <a:prstClr val="black"/>
                </a:solidFill>
                <a:latin typeface="Tahoma" pitchFamily="34" charset="0"/>
              </a:rPr>
              <a:t>3.5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%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of all TB cases with known HIV status were HIV-positive</a:t>
            </a:r>
          </a:p>
          <a:p>
            <a:pPr marL="96834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(range 0.2–17.1%)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059114"/>
            <a:ext cx="463867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* </a:t>
            </a:r>
            <a:r>
              <a:rPr lang="en-GB" sz="1000">
                <a:solidFill>
                  <a:prstClr val="black"/>
                </a:solidFill>
                <a:latin typeface="Tahoma" pitchFamily="34" charset="0"/>
              </a:rPr>
              <a:t>Twelve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countries did not report HIV status data: Austria, Finland, France, Germany, Greece, Iceland, Italy, Liechtenstein, Luxembourg, Malta, Poland, Sweden. </a:t>
            </a:r>
          </a:p>
        </p:txBody>
      </p:sp>
      <p:sp>
        <p:nvSpPr>
          <p:cNvPr id="12" name="Text Box 83"/>
          <p:cNvSpPr txBox="1">
            <a:spLocks noChangeArrowheads="1"/>
          </p:cNvSpPr>
          <p:nvPr/>
        </p:nvSpPr>
        <p:spPr bwMode="auto">
          <a:xfrm>
            <a:off x="80457" y="6613111"/>
            <a:ext cx="4279836" cy="2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20" charset="-128"/>
                <a:cs typeface="+mn-cs"/>
              </a:rPr>
              <a:t>Source: ECDC/WHO (2026). Tuberculosis surveillance and monitoring in Europe 2026–2024 data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841E252-EB27-F31D-9AAD-0BB42E65B6AD}"/>
              </a:ext>
            </a:extLst>
          </p:cNvPr>
          <p:cNvGrpSpPr/>
          <p:nvPr/>
        </p:nvGrpSpPr>
        <p:grpSpPr>
          <a:xfrm>
            <a:off x="4411643" y="1358024"/>
            <a:ext cx="7777587" cy="5499976"/>
            <a:chOff x="4411643" y="1358024"/>
            <a:chExt cx="7777587" cy="549997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991BA9A-680E-4A9A-73A9-8DBC7787B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1643" y="1358024"/>
              <a:ext cx="7777587" cy="5499976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445DF8D-9C8B-5D89-B9B6-A8C8DB838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59712" y="1835537"/>
              <a:ext cx="119874" cy="1198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1895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61C4149-8C58-515F-C3F0-203599582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011" y="2663230"/>
            <a:ext cx="5292792" cy="35149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521" y="176310"/>
            <a:ext cx="8285479" cy="822325"/>
          </a:xfrm>
        </p:spPr>
        <p:txBody>
          <a:bodyPr/>
          <a:lstStyle/>
          <a:p>
            <a:r>
              <a:rPr lang="en-GB" sz="2800" b="1"/>
              <a:t>HIV-positive TB cases and proportion among all those tested, EU/EEA, 2015–2024*</a:t>
            </a:r>
          </a:p>
        </p:txBody>
      </p:sp>
      <p:sp>
        <p:nvSpPr>
          <p:cNvPr id="11" name="Text Box 83"/>
          <p:cNvSpPr txBox="1">
            <a:spLocks noChangeArrowheads="1"/>
          </p:cNvSpPr>
          <p:nvPr/>
        </p:nvSpPr>
        <p:spPr bwMode="auto">
          <a:xfrm>
            <a:off x="275215" y="6662577"/>
            <a:ext cx="5199895" cy="1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20" charset="-128"/>
                <a:cs typeface="+mn-cs"/>
              </a:rPr>
              <a:t>Source: ECDC/WHO (2026). Tuberculosis surveillance and monitoring in Europe 2026–2024 data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648" y="6120275"/>
            <a:ext cx="1067574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* Countries and the years for which they are not included due to reporting discrepancies or no data: Austria (all years), Croatia (2013-2015), Cyprus (2013), </a:t>
            </a:r>
            <a:b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Denmark (2013), Finland (all years), France (all years), Germany (all years), Hungary (2013), Iceland (2020-2023), Italy (all years), Latvia (2018-2019;2023), </a:t>
            </a:r>
            <a:b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Liechtenstein (all years), Malta (2018-2019), Norway (2011-2012), Poland (all years) and Sweden (all years).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1506" y="1216135"/>
            <a:ext cx="11628256" cy="1482087"/>
          </a:xfrm>
          <a:prstGeom prst="snip2DiagRect">
            <a:avLst/>
          </a:prstGeom>
          <a:solidFill>
            <a:srgbClr val="ACDDEF">
              <a:alpha val="50000"/>
            </a:srgb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The total number of HIV-positive TB cases decreased from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1 030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 in 2015 to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531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 in 2020 and reached </a:t>
            </a:r>
            <a:r>
              <a:rPr lang="en-GB" b="1">
                <a:solidFill>
                  <a:prstClr val="black"/>
                </a:solidFill>
                <a:latin typeface="Tahoma"/>
                <a:ea typeface="Tahoma"/>
                <a:cs typeface="Tahoma"/>
              </a:rPr>
              <a:t>567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 cases in 2024.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-4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The proportion of HIV-positive TB cases among those tested decreased from </a:t>
            </a:r>
            <a:r>
              <a:rPr kumimoji="0" lang="en-GB" sz="1800" b="1" i="0" u="none" strike="noStrike" kern="1200" cap="none" spc="-4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4.7%</a:t>
            </a:r>
            <a:r>
              <a:rPr kumimoji="0" lang="en-GB" sz="1800" b="0" i="0" u="none" strike="noStrike" kern="1200" cap="none" spc="-4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 in 2015 to the lowest reported at </a:t>
            </a:r>
            <a:r>
              <a:rPr kumimoji="0" lang="en-GB" sz="1800" b="1" i="0" u="none" strike="noStrike" kern="1200" cap="none" spc="-4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3.5%</a:t>
            </a:r>
            <a:r>
              <a:rPr kumimoji="0" lang="en-GB" sz="1800" b="0" i="0" u="none" strike="noStrike" kern="1200" cap="none" spc="-4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 in 2018 and 2024.</a:t>
            </a:r>
            <a:endParaRPr lang="en-GB" sz="1800" b="0" i="0" u="none" strike="noStrike" kern="1200" cap="none" spc="-4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Tahoma"/>
              <a:cs typeface="Tahom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4C71F8-4344-6260-A860-9C4C2DBC9B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484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316" y="80901"/>
            <a:ext cx="8414941" cy="822325"/>
          </a:xfrm>
        </p:spPr>
        <p:txBody>
          <a:bodyPr/>
          <a:lstStyle/>
          <a:p>
            <a:r>
              <a:rPr lang="en-GB" sz="2600" b="1"/>
              <a:t>Treatment </a:t>
            </a:r>
            <a:r>
              <a:rPr lang="en-GB" sz="2600" b="1">
                <a:solidFill>
                  <a:schemeClr val="tx1"/>
                </a:solidFill>
              </a:rPr>
              <a:t>success after 12 months among new </a:t>
            </a:r>
            <a:br>
              <a:rPr lang="en-GB" sz="2600" b="1">
                <a:solidFill>
                  <a:schemeClr val="tx1"/>
                </a:solidFill>
              </a:rPr>
            </a:br>
            <a:r>
              <a:rPr lang="en-GB" sz="2600" b="1">
                <a:solidFill>
                  <a:schemeClr val="tx1"/>
                </a:solidFill>
              </a:rPr>
              <a:t>&amp; relapse </a:t>
            </a:r>
            <a:r>
              <a:rPr lang="en-GB" sz="2600" b="1"/>
              <a:t>TB cases notified in 2023, EU/EEA*, 2024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9405" y="2778865"/>
            <a:ext cx="3216154" cy="1300270"/>
          </a:xfrm>
          <a:prstGeom prst="snip2DiagRect">
            <a:avLst/>
          </a:prstGeom>
          <a:solidFill>
            <a:srgbClr val="ACDDEF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marL="96834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64.2%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of all TB cases </a:t>
            </a:r>
          </a:p>
          <a:p>
            <a:pPr marL="96834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had a successful treatment outcome after 12 months </a:t>
            </a:r>
          </a:p>
          <a:p>
            <a:pPr marL="96834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(range 0.0–100%)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7B2F86-15FF-478D-BA50-B8F4F39F6234}"/>
              </a:ext>
            </a:extLst>
          </p:cNvPr>
          <p:cNvSpPr/>
          <p:nvPr/>
        </p:nvSpPr>
        <p:spPr>
          <a:xfrm>
            <a:off x="275215" y="5954774"/>
            <a:ext cx="38067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* </a:t>
            </a:r>
            <a:r>
              <a:rPr lang="en-GB" sz="1000">
                <a:solidFill>
                  <a:prstClr val="black"/>
                </a:solidFill>
                <a:latin typeface="Tahoma" pitchFamily="34" charset="0"/>
              </a:rPr>
              <a:t>Five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countries did not report treatment outcome data: Greece, Italy, Luxembourg, Malta and Poland. Latvia reported zero cases with a successful treatment outcome. </a:t>
            </a:r>
          </a:p>
        </p:txBody>
      </p:sp>
      <p:sp>
        <p:nvSpPr>
          <p:cNvPr id="9" name="Text Box 83"/>
          <p:cNvSpPr txBox="1">
            <a:spLocks noChangeArrowheads="1"/>
          </p:cNvSpPr>
          <p:nvPr/>
        </p:nvSpPr>
        <p:spPr bwMode="auto">
          <a:xfrm>
            <a:off x="275215" y="6480250"/>
            <a:ext cx="3382385" cy="2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20" charset="-128"/>
                <a:cs typeface="+mn-cs"/>
              </a:rPr>
              <a:t>Source: ECDC/ WHO (2026). Tuberculosis surveillance and monitoring in Europe 2026–2024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E497D4-4ABF-3287-3196-F634CAEA81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524" y="1215753"/>
            <a:ext cx="7992243" cy="565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689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C736F4-9E93-C8D7-D7F7-7B50EF86F0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0567E-5E8F-47A5-90DF-8BFEB1A71525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5AA7CAB-977F-F804-671E-48AD12647630}"/>
              </a:ext>
            </a:extLst>
          </p:cNvPr>
          <p:cNvSpPr txBox="1">
            <a:spLocks/>
          </p:cNvSpPr>
          <p:nvPr/>
        </p:nvSpPr>
        <p:spPr bwMode="auto">
          <a:xfrm>
            <a:off x="889686" y="142890"/>
            <a:ext cx="784242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5pPr>
            <a:lvl6pPr marL="34288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6pPr>
            <a:lvl7pPr marL="6857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7pPr>
            <a:lvl8pPr marL="102864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8pPr>
            <a:lvl9pPr marL="137153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9pPr>
          </a:lstStyle>
          <a:p>
            <a:r>
              <a:rPr lang="en-GB" sz="2800" kern="0"/>
              <a:t>TB notifications, EU/EEA, 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C01411-F53F-1708-5662-10654A5717A2}"/>
              </a:ext>
            </a:extLst>
          </p:cNvPr>
          <p:cNvSpPr txBox="1"/>
          <p:nvPr/>
        </p:nvSpPr>
        <p:spPr>
          <a:xfrm>
            <a:off x="769263" y="2099191"/>
            <a:ext cx="2535685" cy="2659618"/>
          </a:xfrm>
          <a:prstGeom prst="snip2DiagRect">
            <a:avLst/>
          </a:prstGeom>
          <a:solidFill>
            <a:srgbClr val="ACDDEF">
              <a:alpha val="50000"/>
            </a:srgb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9652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38 </a:t>
            </a:r>
            <a:r>
              <a:rPr lang="en-GB" b="1">
                <a:solidFill>
                  <a:prstClr val="black"/>
                </a:solidFill>
                <a:latin typeface="Tahoma"/>
                <a:ea typeface="Tahoma"/>
                <a:cs typeface="Tahoma"/>
              </a:rPr>
              <a:t>249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TB cases notified in all EU/EEA countries</a:t>
            </a:r>
            <a:endParaRPr lang="en-US">
              <a:solidFill>
                <a:prstClr val="black"/>
              </a:solidFill>
              <a:latin typeface="Tahoma"/>
              <a:ea typeface="Tahoma"/>
              <a:cs typeface="Tahoma"/>
            </a:endParaRPr>
          </a:p>
          <a:p>
            <a:pPr marL="9652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9652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Notification rate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8.4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per 100 000 population (range 2.1 – 46.3)</a:t>
            </a:r>
            <a:endParaRPr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B366D9-C06B-6E87-B483-152F99B7F127}"/>
              </a:ext>
            </a:extLst>
          </p:cNvPr>
          <p:cNvSpPr/>
          <p:nvPr/>
        </p:nvSpPr>
        <p:spPr>
          <a:xfrm>
            <a:off x="88601" y="6146455"/>
            <a:ext cx="53884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5B8553AE-4982-8A84-4052-B1DA42955485}"/>
              </a:ext>
            </a:extLst>
          </p:cNvPr>
          <p:cNvSpPr txBox="1">
            <a:spLocks/>
          </p:cNvSpPr>
          <p:nvPr/>
        </p:nvSpPr>
        <p:spPr>
          <a:xfrm>
            <a:off x="11811000" y="6492875"/>
            <a:ext cx="381000" cy="365125"/>
          </a:xfrm>
          <a:prstGeom prst="rect">
            <a:avLst/>
          </a:prstGeom>
        </p:spPr>
        <p:txBody>
          <a:bodyPr vert="horz" lIns="91440" tIns="36000" rIns="91440" bIns="3600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lnSpc>
                <a:spcPct val="100000"/>
              </a:lnSpc>
              <a:defRPr sz="9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0580567E-5E8F-47A5-90DF-8BFEB1A71525}" type="slidenum">
              <a:rPr lang="en-GB" sz="1200" smtClean="0">
                <a:solidFill>
                  <a:prstClr val="black"/>
                </a:solidFill>
                <a:latin typeface="Tahom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sz="120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Text Box 83">
            <a:extLst>
              <a:ext uri="{FF2B5EF4-FFF2-40B4-BE49-F238E27FC236}">
                <a16:creationId xmlns:a16="http://schemas.microsoft.com/office/drawing/2014/main" id="{187DA262-8551-FA29-7209-58D2D2C67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815" y="6605080"/>
            <a:ext cx="3538879" cy="2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20" charset="-128"/>
                <a:cs typeface="+mn-cs"/>
              </a:rPr>
              <a:t>Source: ECDC/WHO (2025). Tuberculosis surveillance and monitoring in Europe 2026–2024 data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05834FE-7B88-B380-1B4B-CD6169D22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578" y="1318172"/>
            <a:ext cx="7842422" cy="554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32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00EB92A-28A0-F8B3-15F9-2719B10A6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664" y="1928218"/>
            <a:ext cx="7556672" cy="4393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898" y="124236"/>
            <a:ext cx="8207102" cy="822325"/>
          </a:xfrm>
        </p:spPr>
        <p:txBody>
          <a:bodyPr/>
          <a:lstStyle/>
          <a:p>
            <a:r>
              <a:rPr lang="en-GB" sz="2600" b="1"/>
              <a:t>Treatment </a:t>
            </a:r>
            <a:r>
              <a:rPr lang="en-GB" sz="2600" b="1">
                <a:solidFill>
                  <a:schemeClr val="tx1"/>
                </a:solidFill>
              </a:rPr>
              <a:t>success after 12 months among new &amp; relapse </a:t>
            </a:r>
            <a:r>
              <a:rPr lang="en-GB" sz="2600" b="1"/>
              <a:t>TB cases notified in 202</a:t>
            </a:r>
            <a:r>
              <a:rPr lang="en-GB" sz="2600"/>
              <a:t>3</a:t>
            </a:r>
            <a:r>
              <a:rPr lang="en-GB" sz="2600" b="1"/>
              <a:t>, EU/EEA*, 2024</a:t>
            </a:r>
            <a:endParaRPr lang="en-GB" sz="2600" b="1" strike="sngStrike">
              <a:solidFill>
                <a:srgbClr val="FF0000"/>
              </a:solidFill>
            </a:endParaRPr>
          </a:p>
        </p:txBody>
      </p:sp>
      <p:sp>
        <p:nvSpPr>
          <p:cNvPr id="9" name="Content Placeholder 153"/>
          <p:cNvSpPr txBox="1">
            <a:spLocks/>
          </p:cNvSpPr>
          <p:nvPr/>
        </p:nvSpPr>
        <p:spPr>
          <a:xfrm>
            <a:off x="1148479" y="1185442"/>
            <a:ext cx="9660420" cy="773949"/>
          </a:xfrm>
          <a:prstGeom prst="snip2DiagRect">
            <a:avLst/>
          </a:prstGeom>
          <a:solidFill>
            <a:srgbClr val="ACDDE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96834" indent="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ingdings" pitchFamily="2" charset="2"/>
              <a:tabLst/>
              <a:defRPr sz="1600" kern="0">
                <a:cs typeface="Tahoma" pitchFamily="34" charset="0"/>
              </a:defRPr>
            </a:lvl1pPr>
            <a:lvl2pPr marL="269848" indent="-269848" eaLnBrk="1" hangingPunct="1"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69848" algn="l"/>
              </a:tabLst>
              <a:defRPr sz="2400">
                <a:cs typeface="Tahoma" pitchFamily="34" charset="0"/>
              </a:defRPr>
            </a:lvl2pPr>
            <a:lvl3pPr marL="541285" indent="-271436" eaLnBrk="1" hangingPunct="1"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541285" algn="l"/>
              </a:tabLst>
              <a:defRPr sz="2400">
                <a:cs typeface="Tahoma" pitchFamily="34" charset="0"/>
              </a:defRPr>
            </a:lvl3pPr>
            <a:lvl4pPr marL="1600040" indent="-228578" eaLnBrk="1" hangingPunct="1">
              <a:spcBef>
                <a:spcPct val="20000"/>
              </a:spcBef>
              <a:defRPr sz="1600">
                <a:latin typeface="+mn-lt"/>
              </a:defRPr>
            </a:lvl4pPr>
            <a:lvl5pPr marL="2057195" indent="-228578" eaLnBrk="1" hangingPunct="1">
              <a:spcBef>
                <a:spcPct val="20000"/>
              </a:spcBef>
              <a:buNone/>
              <a:defRPr sz="1600">
                <a:latin typeface="+mn-lt"/>
              </a:defRPr>
            </a:lvl5pPr>
            <a:lvl6pPr marL="2514349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6pPr>
            <a:lvl7pPr marL="2971504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7pPr>
            <a:lvl8pPr marL="3428658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8pPr>
            <a:lvl9pPr marL="3885814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9pPr>
          </a:lstStyle>
          <a:p>
            <a:pPr lvl="0" fontAlgn="base"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64.2%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of new and relapse TB cases had a successful treatment outcome</a:t>
            </a:r>
            <a:r>
              <a:rPr lang="en-US" sz="1800">
                <a:solidFill>
                  <a:prstClr val="black"/>
                </a:solidFill>
                <a:latin typeface="Tahoma" pitchFamily="34" charset="0"/>
              </a:rPr>
              <a:t> after 12 months in 2024 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(range 0.0-100%) </a:t>
            </a:r>
          </a:p>
        </p:txBody>
      </p:sp>
      <p:sp>
        <p:nvSpPr>
          <p:cNvPr id="10" name="Text Box 83"/>
          <p:cNvSpPr txBox="1">
            <a:spLocks noChangeArrowheads="1"/>
          </p:cNvSpPr>
          <p:nvPr/>
        </p:nvSpPr>
        <p:spPr bwMode="auto">
          <a:xfrm>
            <a:off x="275215" y="6662577"/>
            <a:ext cx="5199895" cy="1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20" charset="-128"/>
                <a:cs typeface="+mn-cs"/>
              </a:rPr>
              <a:t>Source: ECDC/WHO (2026). Tuberculosis surveillance and monitoring in Europe 2026–2024 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194435" y="6233229"/>
            <a:ext cx="984892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* </a:t>
            </a:r>
            <a:r>
              <a:rPr lang="en-GB" sz="1000" spc="-30">
                <a:solidFill>
                  <a:prstClr val="black"/>
                </a:solidFill>
                <a:latin typeface="Tahoma" pitchFamily="34" charset="0"/>
              </a:rPr>
              <a:t>Five </a:t>
            </a:r>
            <a:r>
              <a:rPr kumimoji="0" lang="en-GB" sz="1000" b="0" i="0" u="none" strike="noStrike" kern="1200" cap="none" spc="-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EU/EEA countries did not report treatment outcome data: Greece, Italy, Luxembourg, Malta and Poland. </a:t>
            </a:r>
            <a:br>
              <a:rPr kumimoji="0" lang="en-GB" sz="1000" b="0" i="0" u="none" strike="noStrike" kern="1200" cap="none" spc="-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000" b="0" i="0" u="none" strike="noStrike" kern="1200" cap="none" spc="-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Latvia 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reported zero cases with successful treatment outcome.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-3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E742F8-26FE-C136-9931-67891AFFB6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420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686" y="72047"/>
            <a:ext cx="8207102" cy="822325"/>
          </a:xfrm>
        </p:spPr>
        <p:txBody>
          <a:bodyPr/>
          <a:lstStyle/>
          <a:p>
            <a:r>
              <a:rPr lang="en-GB" sz="2600" b="1"/>
              <a:t>Treatment success after 12 months among new &amp; relapse TB cases notified during 2014–2023, EU/EEA*, 2024 </a:t>
            </a:r>
          </a:p>
        </p:txBody>
      </p:sp>
      <p:sp>
        <p:nvSpPr>
          <p:cNvPr id="9" name="Content Placeholder 153"/>
          <p:cNvSpPr txBox="1">
            <a:spLocks/>
          </p:cNvSpPr>
          <p:nvPr/>
        </p:nvSpPr>
        <p:spPr>
          <a:xfrm>
            <a:off x="889686" y="1215233"/>
            <a:ext cx="10675749" cy="443372"/>
          </a:xfrm>
          <a:prstGeom prst="snip2DiagRect">
            <a:avLst/>
          </a:prstGeom>
          <a:solidFill>
            <a:srgbClr val="ACDDE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96834" indent="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ingdings" pitchFamily="2" charset="2"/>
              <a:tabLst/>
              <a:defRPr sz="1600" kern="0">
                <a:cs typeface="Tahoma" pitchFamily="34" charset="0"/>
              </a:defRPr>
            </a:lvl1pPr>
            <a:lvl2pPr marL="269848" indent="-269848" eaLnBrk="1" hangingPunct="1"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69848" algn="l"/>
              </a:tabLst>
              <a:defRPr sz="2400">
                <a:cs typeface="Tahoma" pitchFamily="34" charset="0"/>
              </a:defRPr>
            </a:lvl2pPr>
            <a:lvl3pPr marL="541285" indent="-271436" eaLnBrk="1" hangingPunct="1"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541285" algn="l"/>
              </a:tabLst>
              <a:defRPr sz="2400">
                <a:cs typeface="Tahoma" pitchFamily="34" charset="0"/>
              </a:defRPr>
            </a:lvl3pPr>
            <a:lvl4pPr marL="1600040" indent="-228578" eaLnBrk="1" hangingPunct="1">
              <a:spcBef>
                <a:spcPct val="20000"/>
              </a:spcBef>
              <a:defRPr sz="1600">
                <a:latin typeface="+mn-lt"/>
              </a:defRPr>
            </a:lvl4pPr>
            <a:lvl5pPr marL="2057195" indent="-228578" eaLnBrk="1" hangingPunct="1">
              <a:spcBef>
                <a:spcPct val="20000"/>
              </a:spcBef>
              <a:buNone/>
              <a:defRPr sz="1600">
                <a:latin typeface="+mn-lt"/>
              </a:defRPr>
            </a:lvl5pPr>
            <a:lvl6pPr marL="2514349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6pPr>
            <a:lvl7pPr marL="2971504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7pPr>
            <a:lvl8pPr marL="3428658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8pPr>
            <a:lvl9pPr marL="3885814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9pPr>
          </a:lstStyle>
          <a:p>
            <a:pPr marL="96834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Proportion reported with a successful treatment varied between 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76.8%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in 2014 and 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64.2% 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in 2023</a:t>
            </a:r>
          </a:p>
        </p:txBody>
      </p:sp>
      <p:sp>
        <p:nvSpPr>
          <p:cNvPr id="11" name="Text Box 83"/>
          <p:cNvSpPr txBox="1">
            <a:spLocks noChangeArrowheads="1"/>
          </p:cNvSpPr>
          <p:nvPr/>
        </p:nvSpPr>
        <p:spPr bwMode="auto">
          <a:xfrm>
            <a:off x="275215" y="6662577"/>
            <a:ext cx="5199895" cy="1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20" charset="-128"/>
                <a:cs typeface="+mn-cs"/>
              </a:rPr>
              <a:t>Source: ECDC/WHO (2026). Tuberculosis surveillance and monitoring in Europe 2026–2024 data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281B7C-6085-4CC5-82B1-9145FFF7E461}"/>
              </a:ext>
            </a:extLst>
          </p:cNvPr>
          <p:cNvSpPr/>
          <p:nvPr/>
        </p:nvSpPr>
        <p:spPr>
          <a:xfrm>
            <a:off x="64655" y="6262467"/>
            <a:ext cx="106757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* Countries and the years for which they are not included due to reporting discrepancies or no data: Croatia (2010-2011), Greece (all years), Italy (all years), Liechtenstein (2010-2014, 2018-2019, 2022), Luxembourg (2010-2018,2022), Malta (2014-2019, 2022), Poland (2017-2022).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ED779A-741D-3395-F7B5-C23C5E00CF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21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D166BA-5EB4-1349-2C45-9517FFBA6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1380" y="2093349"/>
            <a:ext cx="7598490" cy="384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2872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7527" y="191580"/>
            <a:ext cx="8172268" cy="822325"/>
          </a:xfrm>
        </p:spPr>
        <p:txBody>
          <a:bodyPr/>
          <a:lstStyle/>
          <a:p>
            <a:r>
              <a:rPr lang="en-GB" sz="2600" b="1"/>
              <a:t>Treatment </a:t>
            </a:r>
            <a:r>
              <a:rPr lang="en-GB" sz="2600" b="1">
                <a:solidFill>
                  <a:schemeClr val="tx1"/>
                </a:solidFill>
              </a:rPr>
              <a:t>success after 24 months among RR/MDR </a:t>
            </a:r>
            <a:r>
              <a:rPr lang="en-GB" sz="2600" b="1"/>
              <a:t>TB cases started on second-line treatment in 2022, EU/EEA*, 2024</a:t>
            </a:r>
            <a:endParaRPr lang="en-GB" sz="2600" b="1" strike="sngStrike">
              <a:solidFill>
                <a:srgbClr val="FF0000"/>
              </a:solidFill>
            </a:endParaRPr>
          </a:p>
        </p:txBody>
      </p:sp>
      <p:sp>
        <p:nvSpPr>
          <p:cNvPr id="12" name="Text Box 83"/>
          <p:cNvSpPr txBox="1">
            <a:spLocks noChangeArrowheads="1"/>
          </p:cNvSpPr>
          <p:nvPr/>
        </p:nvSpPr>
        <p:spPr bwMode="auto">
          <a:xfrm>
            <a:off x="275215" y="6662577"/>
            <a:ext cx="5199895" cy="1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20" charset="-128"/>
                <a:cs typeface="+mn-cs"/>
              </a:rPr>
              <a:t>Source: ECDC/WHO (2026). Tuberculosis surveillance and monitoring in Europe 2026–2024 data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9080" y="6025266"/>
            <a:ext cx="9776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8113" marR="0" lvl="0" indent="-138113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*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lang="en-GB" sz="1000">
                <a:solidFill>
                  <a:prstClr val="black"/>
                </a:solidFill>
                <a:latin typeface="Tahoma" pitchFamily="34" charset="0"/>
              </a:rPr>
              <a:t>One 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country did not report any RR/MDR TB cases in 2022: Liechtenstein.</a:t>
            </a:r>
            <a:b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lang="en-GB" sz="1000">
                <a:solidFill>
                  <a:prstClr val="black"/>
                </a:solidFill>
                <a:latin typeface="Tahoma" pitchFamily="34" charset="0"/>
              </a:rPr>
              <a:t>Twelve 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countries did not report treatment outcome data: Bulgaria, Cyprus, Denmark, France, Greece, Iceland, Italy, Luxembourg, Malta, Netherlands, Poland and Spain. </a:t>
            </a:r>
          </a:p>
          <a:p>
            <a:pPr marL="138113" marR="0" lvl="0" indent="-138113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>
                <a:solidFill>
                  <a:prstClr val="black"/>
                </a:solidFill>
                <a:latin typeface="Tahoma" pitchFamily="34" charset="0"/>
              </a:rPr>
              <a:t>	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Latvia did not report any successful treatment outcome for the </a:t>
            </a:r>
            <a:r>
              <a:rPr lang="en-GB" sz="1000">
                <a:solidFill>
                  <a:prstClr val="black"/>
                </a:solidFill>
                <a:latin typeface="Tahoma" pitchFamily="34" charset="0"/>
              </a:rPr>
              <a:t>RR/MDR TB 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cases.</a:t>
            </a:r>
            <a:endParaRPr kumimoji="0" lang="en-GB" sz="1000" b="0" i="0" u="none" strike="noStrike" kern="1200" cap="none" spc="-3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" name="Content Placeholder 153"/>
          <p:cNvSpPr txBox="1">
            <a:spLocks/>
          </p:cNvSpPr>
          <p:nvPr/>
        </p:nvSpPr>
        <p:spPr>
          <a:xfrm>
            <a:off x="275215" y="2252958"/>
            <a:ext cx="3331279" cy="2472748"/>
          </a:xfrm>
          <a:prstGeom prst="snip2DiagRect">
            <a:avLst/>
          </a:prstGeom>
          <a:solidFill>
            <a:srgbClr val="ACDDE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96834" indent="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ingdings" pitchFamily="2" charset="2"/>
              <a:tabLst/>
              <a:defRPr sz="1600" kern="0">
                <a:cs typeface="Tahoma" pitchFamily="34" charset="0"/>
              </a:defRPr>
            </a:lvl1pPr>
            <a:lvl2pPr marL="269848" indent="-269848" eaLnBrk="1" hangingPunct="1"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69848" algn="l"/>
              </a:tabLst>
              <a:defRPr sz="2400">
                <a:cs typeface="Tahoma" pitchFamily="34" charset="0"/>
              </a:defRPr>
            </a:lvl2pPr>
            <a:lvl3pPr marL="541285" indent="-271436" eaLnBrk="1" hangingPunct="1"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541285" algn="l"/>
              </a:tabLst>
              <a:defRPr sz="2400">
                <a:cs typeface="Tahoma" pitchFamily="34" charset="0"/>
              </a:defRPr>
            </a:lvl3pPr>
            <a:lvl4pPr marL="1600040" indent="-228578" eaLnBrk="1" hangingPunct="1">
              <a:spcBef>
                <a:spcPct val="20000"/>
              </a:spcBef>
              <a:defRPr sz="1600">
                <a:latin typeface="+mn-lt"/>
              </a:defRPr>
            </a:lvl4pPr>
            <a:lvl5pPr marL="2057195" indent="-228578" eaLnBrk="1" hangingPunct="1">
              <a:spcBef>
                <a:spcPct val="20000"/>
              </a:spcBef>
              <a:buNone/>
              <a:defRPr sz="1600">
                <a:latin typeface="+mn-lt"/>
              </a:defRPr>
            </a:lvl5pPr>
            <a:lvl6pPr marL="2514349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6pPr>
            <a:lvl7pPr marL="2971504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7pPr>
            <a:lvl8pPr marL="3428658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8pPr>
            <a:lvl9pPr marL="3885814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9pPr>
          </a:lstStyle>
          <a:p>
            <a:pPr marL="96834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56.0%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of all RR/MDR TB cases started on second-line treatment in 2022 were reported to have treatment success after 24 months </a:t>
            </a:r>
          </a:p>
          <a:p>
            <a:pPr marL="96834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(range </a:t>
            </a:r>
            <a:r>
              <a:rPr lang="en-US" sz="1800">
                <a:solidFill>
                  <a:prstClr val="black"/>
                </a:solidFill>
                <a:latin typeface="Tahoma" pitchFamily="34" charset="0"/>
              </a:rPr>
              <a:t>0.0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–100%)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B25438-3B8D-A86F-D8E9-9D8F2BB52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22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00A745-AC64-0867-49FD-13F839959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3056" y="1651216"/>
            <a:ext cx="7425658" cy="396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263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151" y="97617"/>
            <a:ext cx="8511902" cy="822325"/>
          </a:xfrm>
        </p:spPr>
        <p:txBody>
          <a:bodyPr/>
          <a:lstStyle/>
          <a:p>
            <a:r>
              <a:rPr lang="en-GB" sz="2600" b="1"/>
              <a:t>Treatment </a:t>
            </a:r>
            <a:r>
              <a:rPr lang="en-GB" sz="2600" b="1">
                <a:solidFill>
                  <a:schemeClr val="tx1"/>
                </a:solidFill>
              </a:rPr>
              <a:t>success after 24 months among RR/MDR </a:t>
            </a:r>
            <a:r>
              <a:rPr lang="en-GB" sz="2600" b="1"/>
              <a:t>TB cases started on second-line treatment in 2022, EU/EEA*, 202</a:t>
            </a:r>
            <a:r>
              <a:rPr lang="en-GB" sz="2600"/>
              <a:t>4</a:t>
            </a:r>
            <a:endParaRPr lang="en-GB" sz="2600" b="1" strike="sngStrike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1949" y="1661993"/>
            <a:ext cx="2419571" cy="3534013"/>
          </a:xfrm>
          <a:prstGeom prst="snip2DiagRect">
            <a:avLst/>
          </a:prstGeom>
          <a:solidFill>
            <a:srgbClr val="ACDDE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marL="96834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56.0%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of all RR/MDR TB cases started on second-line treatment in 2022 were reported to have treatment success after 24 months (range 0.0–100%)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" name="Text Box 83"/>
          <p:cNvSpPr txBox="1">
            <a:spLocks noChangeArrowheads="1"/>
          </p:cNvSpPr>
          <p:nvPr/>
        </p:nvSpPr>
        <p:spPr bwMode="auto">
          <a:xfrm>
            <a:off x="75190" y="6561166"/>
            <a:ext cx="3744335" cy="2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20" charset="-128"/>
                <a:cs typeface="+mn-cs"/>
              </a:rPr>
              <a:t>Source: ECDC/WHO (2026). Tuberculosis surveillance and monitoring in Europe 2026–2024 data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BAF098-F6DA-7257-59E1-151E8D074F8E}"/>
              </a:ext>
            </a:extLst>
          </p:cNvPr>
          <p:cNvSpPr/>
          <p:nvPr/>
        </p:nvSpPr>
        <p:spPr>
          <a:xfrm>
            <a:off x="75190" y="5499337"/>
            <a:ext cx="41321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8113" marR="0" lvl="0" indent="-138113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*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lang="en-GB" sz="1000">
                <a:solidFill>
                  <a:prstClr val="black"/>
                </a:solidFill>
                <a:latin typeface="Tahoma" pitchFamily="34" charset="0"/>
              </a:rPr>
              <a:t>One 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country did not report any RR/MDR TB cases in 2022: Liechtenstein. </a:t>
            </a:r>
            <a:r>
              <a:rPr lang="en-GB" sz="1000">
                <a:solidFill>
                  <a:prstClr val="black"/>
                </a:solidFill>
                <a:latin typeface="Tahoma" pitchFamily="34" charset="0"/>
              </a:rPr>
              <a:t>Twelve 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countries did not report treatment outcome data: Bulgaria, Cyprus, Denmark, France, Greece, Iceland, Italy, Luxembourg, Malta, Netherlands, Poland and Spain. </a:t>
            </a:r>
          </a:p>
          <a:p>
            <a:pPr marL="138113" marR="0" lvl="0" indent="-138113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>
                <a:solidFill>
                  <a:prstClr val="black"/>
                </a:solidFill>
                <a:latin typeface="Tahoma" pitchFamily="34" charset="0"/>
              </a:rPr>
              <a:t>	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Latvia did not report any successful treatment outcome for the </a:t>
            </a:r>
            <a:r>
              <a:rPr lang="en-GB" sz="1000">
                <a:solidFill>
                  <a:prstClr val="black"/>
                </a:solidFill>
                <a:latin typeface="Tahoma" pitchFamily="34" charset="0"/>
              </a:rPr>
              <a:t>RR/MDR TB 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cases.</a:t>
            </a:r>
            <a:endParaRPr kumimoji="0" lang="en-GB" sz="1000" b="0" i="0" u="none" strike="noStrike" kern="1200" cap="none" spc="-3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3D3BD9-47C6-B1F0-38E4-5FA2672FA7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431" y="1238250"/>
            <a:ext cx="7946962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706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686" y="100231"/>
            <a:ext cx="8025714" cy="822325"/>
          </a:xfrm>
        </p:spPr>
        <p:txBody>
          <a:bodyPr/>
          <a:lstStyle/>
          <a:p>
            <a:r>
              <a:rPr lang="en-GB" sz="2800" b="1"/>
              <a:t>Treatment outcomes among RR/MDR TB cases started on second-line treatment in 2019–202</a:t>
            </a:r>
            <a:r>
              <a:rPr lang="en-GB" sz="2800"/>
              <a:t>2</a:t>
            </a:r>
            <a:r>
              <a:rPr lang="en-GB" sz="2800" b="1"/>
              <a:t>, EU/EEA</a:t>
            </a:r>
            <a:r>
              <a:rPr lang="en-GB" sz="2800" b="1" baseline="30000"/>
              <a:t>†</a:t>
            </a:r>
            <a:r>
              <a:rPr lang="en-GB" sz="2800" b="1"/>
              <a:t>, 2024</a:t>
            </a:r>
          </a:p>
        </p:txBody>
      </p:sp>
      <p:sp>
        <p:nvSpPr>
          <p:cNvPr id="11" name="Text Box 83"/>
          <p:cNvSpPr txBox="1">
            <a:spLocks noChangeArrowheads="1"/>
          </p:cNvSpPr>
          <p:nvPr/>
        </p:nvSpPr>
        <p:spPr bwMode="auto">
          <a:xfrm>
            <a:off x="275215" y="6662577"/>
            <a:ext cx="5199895" cy="1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20" charset="-128"/>
                <a:cs typeface="+mn-cs"/>
              </a:rPr>
              <a:t>Source: ECDC/WHO (2026). Tuberculosis surveillance and monitoring in Europe 2026–2024 data</a:t>
            </a:r>
          </a:p>
        </p:txBody>
      </p:sp>
      <p:sp>
        <p:nvSpPr>
          <p:cNvPr id="10" name="Content Placeholder 153"/>
          <p:cNvSpPr txBox="1">
            <a:spLocks/>
          </p:cNvSpPr>
          <p:nvPr/>
        </p:nvSpPr>
        <p:spPr>
          <a:xfrm>
            <a:off x="889686" y="1398701"/>
            <a:ext cx="10568306" cy="443372"/>
          </a:xfrm>
          <a:prstGeom prst="snip2DiagRect">
            <a:avLst/>
          </a:prstGeom>
          <a:solidFill>
            <a:srgbClr val="ACDDE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96834" indent="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ingdings" pitchFamily="2" charset="2"/>
              <a:tabLst/>
              <a:defRPr sz="1600" kern="0">
                <a:cs typeface="Tahoma" pitchFamily="34" charset="0"/>
              </a:defRPr>
            </a:lvl1pPr>
            <a:lvl2pPr marL="269848" indent="-269848" eaLnBrk="1" hangingPunct="1"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69848" algn="l"/>
              </a:tabLst>
              <a:defRPr sz="2400">
                <a:cs typeface="Tahoma" pitchFamily="34" charset="0"/>
              </a:defRPr>
            </a:lvl2pPr>
            <a:lvl3pPr marL="541285" indent="-271436" eaLnBrk="1" hangingPunct="1"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541285" algn="l"/>
              </a:tabLst>
              <a:defRPr sz="2400">
                <a:cs typeface="Tahoma" pitchFamily="34" charset="0"/>
              </a:defRPr>
            </a:lvl3pPr>
            <a:lvl4pPr marL="1600040" indent="-228578" eaLnBrk="1" hangingPunct="1">
              <a:spcBef>
                <a:spcPct val="20000"/>
              </a:spcBef>
              <a:defRPr sz="1600">
                <a:latin typeface="+mn-lt"/>
              </a:defRPr>
            </a:lvl4pPr>
            <a:lvl5pPr marL="2057195" indent="-228578" eaLnBrk="1" hangingPunct="1">
              <a:spcBef>
                <a:spcPct val="20000"/>
              </a:spcBef>
              <a:buNone/>
              <a:defRPr sz="1600">
                <a:latin typeface="+mn-lt"/>
              </a:defRPr>
            </a:lvl5pPr>
            <a:lvl6pPr marL="2514349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6pPr>
            <a:lvl7pPr marL="2971504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7pPr>
            <a:lvl8pPr marL="3428658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8pPr>
            <a:lvl9pPr marL="3885814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9pPr>
          </a:lstStyle>
          <a:p>
            <a:pPr marL="96834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Reported treatment success remained below </a:t>
            </a:r>
            <a:r>
              <a:rPr lang="en-US" sz="1800" b="1">
                <a:solidFill>
                  <a:prstClr val="black"/>
                </a:solidFill>
                <a:latin typeface="Tahoma" pitchFamily="34" charset="0"/>
              </a:rPr>
              <a:t>6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0% 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for all RR/MDR TB cohorts between 2019-2022</a:t>
            </a: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360" y="6024781"/>
            <a:ext cx="962281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8113" marR="0" lvl="0" indent="-138113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† Countries and the cohorts for which they are not included due to reporting discrepancies or no data: Croatia (2016-2017, 2021), Cyprus (all years), France (all years), Greece (all years), Iceland (all years) , Italy (all years), Liechtenstein (all years), Luxembourg (all years), Malta (all years), Poland (all years), Slovenia (2018-2019), Spain (all years).</a:t>
            </a:r>
            <a:endParaRPr kumimoji="0" lang="en-US" sz="1000" b="0" i="0" u="none" strike="noStrike" kern="1200" cap="none" spc="-4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9ADFEE-EAD7-7490-3432-68CF373F35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24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5835A0-5ED7-D861-E194-993C44949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035" y="1905789"/>
            <a:ext cx="7094816" cy="3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3493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687" y="123609"/>
            <a:ext cx="8416108" cy="822325"/>
          </a:xfrm>
        </p:spPr>
        <p:txBody>
          <a:bodyPr/>
          <a:lstStyle/>
          <a:p>
            <a:r>
              <a:rPr lang="en-GB" sz="2600"/>
              <a:t>Treatment success after 24 months among </a:t>
            </a:r>
            <a:br>
              <a:rPr lang="en-GB" sz="2600"/>
            </a:br>
            <a:r>
              <a:rPr lang="en-GB" sz="2600"/>
              <a:t>pre-XDR TB cases started on second-line treatment in 2022, EU/EEA*, 2024</a:t>
            </a:r>
            <a:endParaRPr lang="en-GB" sz="2600">
              <a:solidFill>
                <a:schemeClr val="tx1"/>
              </a:solidFill>
            </a:endParaRPr>
          </a:p>
        </p:txBody>
      </p:sp>
      <p:sp>
        <p:nvSpPr>
          <p:cNvPr id="5" name="Content Placeholder 153"/>
          <p:cNvSpPr txBox="1">
            <a:spLocks/>
          </p:cNvSpPr>
          <p:nvPr/>
        </p:nvSpPr>
        <p:spPr>
          <a:xfrm>
            <a:off x="889687" y="1313430"/>
            <a:ext cx="10101774" cy="773949"/>
          </a:xfrm>
          <a:prstGeom prst="snip2DiagRect">
            <a:avLst/>
          </a:prstGeom>
          <a:solidFill>
            <a:srgbClr val="ACDDE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96834" indent="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ingdings" pitchFamily="2" charset="2"/>
              <a:tabLst/>
              <a:defRPr sz="1600" kern="0">
                <a:cs typeface="Tahoma" pitchFamily="34" charset="0"/>
              </a:defRPr>
            </a:lvl1pPr>
            <a:lvl2pPr marL="269848" indent="-269848" eaLnBrk="1" hangingPunct="1"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69848" algn="l"/>
              </a:tabLst>
              <a:defRPr sz="2400">
                <a:cs typeface="Tahoma" pitchFamily="34" charset="0"/>
              </a:defRPr>
            </a:lvl2pPr>
            <a:lvl3pPr marL="541285" indent="-271436" eaLnBrk="1" hangingPunct="1"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541285" algn="l"/>
              </a:tabLst>
              <a:defRPr sz="2400">
                <a:cs typeface="Tahoma" pitchFamily="34" charset="0"/>
              </a:defRPr>
            </a:lvl3pPr>
            <a:lvl4pPr marL="1600040" indent="-228578" eaLnBrk="1" hangingPunct="1">
              <a:spcBef>
                <a:spcPct val="20000"/>
              </a:spcBef>
              <a:defRPr sz="1600">
                <a:latin typeface="+mn-lt"/>
              </a:defRPr>
            </a:lvl4pPr>
            <a:lvl5pPr marL="2057195" indent="-228578" eaLnBrk="1" hangingPunct="1">
              <a:spcBef>
                <a:spcPct val="20000"/>
              </a:spcBef>
              <a:buNone/>
              <a:defRPr sz="1600">
                <a:latin typeface="+mn-lt"/>
              </a:defRPr>
            </a:lvl5pPr>
            <a:lvl6pPr marL="2514349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6pPr>
            <a:lvl7pPr marL="2971504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7pPr>
            <a:lvl8pPr marL="3428658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8pPr>
            <a:lvl9pPr marL="3885814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9pPr>
          </a:lstStyle>
          <a:p>
            <a:pPr marL="96834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1800" b="1">
                <a:solidFill>
                  <a:prstClr val="black"/>
                </a:solidFill>
                <a:latin typeface="Tahoma" pitchFamily="34" charset="0"/>
              </a:rPr>
              <a:t>51.5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% 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of the pre-XDR TB cases started on second-line treatment in 2022 were reported to have treatment success after 24 months (range 0-100%)*</a:t>
            </a:r>
          </a:p>
        </p:txBody>
      </p:sp>
      <p:sp>
        <p:nvSpPr>
          <p:cNvPr id="9" name="Text Box 83"/>
          <p:cNvSpPr txBox="1">
            <a:spLocks noChangeArrowheads="1"/>
          </p:cNvSpPr>
          <p:nvPr/>
        </p:nvSpPr>
        <p:spPr bwMode="auto">
          <a:xfrm>
            <a:off x="275215" y="6662577"/>
            <a:ext cx="5199895" cy="1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20" charset="-128"/>
                <a:cs typeface="+mn-cs"/>
              </a:rPr>
              <a:t>Source: ECDC/WHO (2026). Tuberculosis surveillance and monitoring in Europe 2026–2024 data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06CA4D-4176-4255-B3CD-57BFC32A68E5}"/>
              </a:ext>
            </a:extLst>
          </p:cNvPr>
          <p:cNvSpPr/>
          <p:nvPr/>
        </p:nvSpPr>
        <p:spPr>
          <a:xfrm>
            <a:off x="121411" y="6052658"/>
            <a:ext cx="107073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i="0" u="none" strike="noStrike" kern="1200" cap="none" spc="-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* One country reported zero pre-XDR TB cases in 2022: Croatia.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i="0" u="none" strike="noStrike" kern="1200" cap="none" spc="-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Sixteen countries did not report treatment outcome data: Belgium, Cyprus, Denmark, France, Greece, Hungary, Iceland, Italy, Latvia, Liechtenstein, Luxembourg, Malta, Netherlands, Poland, Portugal          and Spain.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spc="-30">
                <a:solidFill>
                  <a:prstClr val="black"/>
                </a:solidFill>
                <a:latin typeface="Tahoma" pitchFamily="34" charset="0"/>
              </a:rPr>
              <a:t>Austria and Bulgaria reported zero cases with a successful treatment outcome.</a:t>
            </a:r>
            <a:br>
              <a:rPr kumimoji="0" lang="en-GB" sz="1000" i="0" u="none" strike="noStrike" kern="1200" cap="none" spc="-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endParaRPr kumimoji="0" lang="en-GB" sz="1000" i="0" u="none" strike="noStrike" kern="1200" cap="none" spc="-3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i="0" u="none" strike="noStrike" kern="1200" cap="none" spc="-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848A54-359F-CACA-65AE-5179FD3CE0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25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AF15A7-DA44-74CA-FC4C-60999D265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840" y="2087379"/>
            <a:ext cx="6004297" cy="396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1614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150" y="126364"/>
            <a:ext cx="8154850" cy="822325"/>
          </a:xfrm>
        </p:spPr>
        <p:txBody>
          <a:bodyPr/>
          <a:lstStyle/>
          <a:p>
            <a:r>
              <a:rPr lang="en-GB" sz="2600" b="1"/>
              <a:t>Treatment success after 24 months among </a:t>
            </a:r>
            <a:br>
              <a:rPr lang="en-GB" sz="2600" b="1"/>
            </a:br>
            <a:r>
              <a:rPr lang="en-GB" sz="2600" b="1"/>
              <a:t>pre-XDR TB cases started on second-line treatment in 2022, EU/EEA*, 2024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2662" y="1961316"/>
            <a:ext cx="2212500" cy="2935367"/>
          </a:xfrm>
          <a:prstGeom prst="snip2DiagRect">
            <a:avLst/>
          </a:prstGeom>
          <a:solidFill>
            <a:srgbClr val="ACDDEF">
              <a:alpha val="50196"/>
            </a:srgb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9652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prstClr val="black"/>
                </a:solidFill>
                <a:latin typeface="Tahoma"/>
                <a:ea typeface="Tahoma"/>
                <a:cs typeface="Tahoma"/>
              </a:rPr>
              <a:t>51.5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%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of all pre-XDR TB cases started on second-line treatment in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ahoma"/>
                <a:ea typeface="Tahoma"/>
                <a:cs typeface="Tahoma"/>
              </a:rPr>
              <a:t>2022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 were successfully treated (range 0–100%)</a:t>
            </a:r>
            <a:endParaRPr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Tahoma"/>
              <a:cs typeface="Tahoma"/>
            </a:endParaRPr>
          </a:p>
        </p:txBody>
      </p:sp>
      <p:sp>
        <p:nvSpPr>
          <p:cNvPr id="11" name="Text Box 83"/>
          <p:cNvSpPr txBox="1">
            <a:spLocks noChangeArrowheads="1"/>
          </p:cNvSpPr>
          <p:nvPr/>
        </p:nvSpPr>
        <p:spPr bwMode="auto">
          <a:xfrm>
            <a:off x="59969" y="6608701"/>
            <a:ext cx="4330649" cy="2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20" charset="-128"/>
                <a:cs typeface="+mn-cs"/>
              </a:rPr>
              <a:t>Source: ECDC/WHO (2026). Tuberculosis surveillance and monitoring in Europe 2026–2024 data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6864F5-0E9A-F35E-426B-E751440DF074}"/>
              </a:ext>
            </a:extLst>
          </p:cNvPr>
          <p:cNvSpPr/>
          <p:nvPr/>
        </p:nvSpPr>
        <p:spPr>
          <a:xfrm>
            <a:off x="10688" y="5669807"/>
            <a:ext cx="445058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i="0" u="none" strike="noStrike" kern="1200" cap="none" spc="-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* One country reported zero pre-XDR TB cases in 2022: Croatia.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i="0" u="none" strike="noStrike" kern="1200" cap="none" spc="-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Sixteen countries did not report treatment outcome data: Belgium, Cyprus,    Denmark, France, Greece, Hungary, Iceland, Italy, Latvia, Liechtenstein, Luxembourg, Malta, Netherlands, Poland, Portugal and Spain.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spc="-30">
                <a:solidFill>
                  <a:prstClr val="black"/>
                </a:solidFill>
                <a:latin typeface="Tahoma" pitchFamily="34" charset="0"/>
              </a:rPr>
              <a:t>Austria and Bulgaria reported zero cases with a successful treatment outcome.</a:t>
            </a:r>
            <a:br>
              <a:rPr kumimoji="0" lang="en-GB" sz="1000" i="0" u="none" strike="noStrike" kern="1200" cap="none" spc="-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endParaRPr kumimoji="0" lang="en-GB" sz="1000" i="0" u="none" strike="noStrike" kern="1200" cap="none" spc="-3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i="0" u="none" strike="noStrike" kern="1200" cap="none" spc="-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B18CEA-B6CC-123F-C130-54C85F5A42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936" y="1400175"/>
            <a:ext cx="7717982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0444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23BD6-C1B7-4976-8220-6337967DB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692" y="153843"/>
            <a:ext cx="8346439" cy="822325"/>
          </a:xfrm>
        </p:spPr>
        <p:txBody>
          <a:bodyPr/>
          <a:lstStyle/>
          <a:p>
            <a:r>
              <a:rPr lang="en-GB" sz="2800" b="1"/>
              <a:t>Treatment outcomes new &amp; relapse TB,  RR/MDR, pre-XDR, XDR TB cases, EU/EEA*, 2024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4D2CCF5-255C-4E2C-BE23-7CEB219C1B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855332"/>
              </p:ext>
            </p:extLst>
          </p:nvPr>
        </p:nvGraphicFramePr>
        <p:xfrm>
          <a:off x="1356709" y="2171700"/>
          <a:ext cx="9029291" cy="201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91895">
                  <a:extLst>
                    <a:ext uri="{9D8B030D-6E8A-4147-A177-3AD203B41FA5}">
                      <a16:colId xmlns:a16="http://schemas.microsoft.com/office/drawing/2014/main" val="1780025521"/>
                    </a:ext>
                  </a:extLst>
                </a:gridCol>
                <a:gridCol w="1815167">
                  <a:extLst>
                    <a:ext uri="{9D8B030D-6E8A-4147-A177-3AD203B41FA5}">
                      <a16:colId xmlns:a16="http://schemas.microsoft.com/office/drawing/2014/main" val="3289410401"/>
                    </a:ext>
                  </a:extLst>
                </a:gridCol>
                <a:gridCol w="1815167">
                  <a:extLst>
                    <a:ext uri="{9D8B030D-6E8A-4147-A177-3AD203B41FA5}">
                      <a16:colId xmlns:a16="http://schemas.microsoft.com/office/drawing/2014/main" val="537447407"/>
                    </a:ext>
                  </a:extLst>
                </a:gridCol>
                <a:gridCol w="1803531">
                  <a:extLst>
                    <a:ext uri="{9D8B030D-6E8A-4147-A177-3AD203B41FA5}">
                      <a16:colId xmlns:a16="http://schemas.microsoft.com/office/drawing/2014/main" val="359899764"/>
                    </a:ext>
                  </a:extLst>
                </a:gridCol>
                <a:gridCol w="1803531">
                  <a:extLst>
                    <a:ext uri="{9D8B030D-6E8A-4147-A177-3AD203B41FA5}">
                      <a16:colId xmlns:a16="http://schemas.microsoft.com/office/drawing/2014/main" val="3741341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New &amp; relapse TB,</a:t>
                      </a:r>
                    </a:p>
                    <a:p>
                      <a:pPr algn="ctr"/>
                      <a:r>
                        <a:rPr lang="en-GB"/>
                        <a:t> 12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RR/MDR, </a:t>
                      </a:r>
                    </a:p>
                    <a:p>
                      <a:pPr algn="ctr"/>
                      <a:r>
                        <a:rPr lang="en-GB"/>
                        <a:t>24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Pre-XDR, </a:t>
                      </a:r>
                    </a:p>
                    <a:p>
                      <a:pPr algn="ctr"/>
                      <a:r>
                        <a:rPr lang="en-GB"/>
                        <a:t>24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XDR, </a:t>
                      </a:r>
                    </a:p>
                    <a:p>
                      <a:pPr algn="ctr"/>
                      <a:r>
                        <a:rPr lang="en-GB"/>
                        <a:t>36 months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6434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/>
                        <a:t>Cases started on 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28 376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736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3022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/>
                        <a:t>Countries reporting cases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445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/>
                        <a:t>Treatment success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64.2%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56.0%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51.5%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0.0%</a:t>
                      </a:r>
                      <a:endParaRPr lang="en-GB" baseline="30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728847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9311E8-1594-A002-A888-FF20C99415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318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933" y="161221"/>
            <a:ext cx="10318363" cy="822325"/>
          </a:xfrm>
        </p:spPr>
        <p:txBody>
          <a:bodyPr/>
          <a:lstStyle/>
          <a:p>
            <a:r>
              <a:rPr lang="en-GB" sz="2800" b="1"/>
              <a:t>Notified TB cases, EU/EEA*, 2015–2024</a:t>
            </a:r>
          </a:p>
        </p:txBody>
      </p:sp>
      <p:sp>
        <p:nvSpPr>
          <p:cNvPr id="7" name="Text Box 83"/>
          <p:cNvSpPr txBox="1">
            <a:spLocks noChangeArrowheads="1"/>
          </p:cNvSpPr>
          <p:nvPr/>
        </p:nvSpPr>
        <p:spPr bwMode="auto">
          <a:xfrm>
            <a:off x="275215" y="6662577"/>
            <a:ext cx="5199895" cy="37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20" charset="-128"/>
                <a:cs typeface="+mn-cs"/>
              </a:rPr>
              <a:t>Source: ECDC/WHO (202</a:t>
            </a:r>
            <a:r>
              <a:rPr lang="en-GB" sz="90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ＭＳ Ｐゴシック" pitchFamily="20" charset="-128"/>
              </a:rPr>
              <a:t>6</a:t>
            </a: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20" charset="-128"/>
                <a:cs typeface="+mn-cs"/>
              </a:rPr>
              <a:t>). Tuberculosis surveillance and monitoring in Europe 2026–2024 data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2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20" charset="-128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2B0AF0-3834-45D9-9F2E-C38B23C84EF1}"/>
              </a:ext>
            </a:extLst>
          </p:cNvPr>
          <p:cNvSpPr/>
          <p:nvPr/>
        </p:nvSpPr>
        <p:spPr>
          <a:xfrm>
            <a:off x="79270" y="6431552"/>
            <a:ext cx="831058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* Liechtenstein did not report data for 2019.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7074" y="1871165"/>
            <a:ext cx="3401236" cy="3382905"/>
          </a:xfrm>
          <a:prstGeom prst="snip2DiagRect">
            <a:avLst/>
          </a:prstGeom>
          <a:solidFill>
            <a:srgbClr val="ACDDEF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The recovery of cases after the COVID-19 pandemic halted in 2024</a:t>
            </a:r>
            <a:r>
              <a:rPr lang="en-GB">
                <a:solidFill>
                  <a:prstClr val="black"/>
                </a:solidFill>
                <a:latin typeface="Tahoma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Despite the increases in recent years, the overall trend continues to decline between 2015 and 2024:</a:t>
            </a:r>
          </a:p>
          <a:p>
            <a:pPr marL="439717" marR="0" lvl="0" indent="-342882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Number of TB cases decreased by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32.8%</a:t>
            </a:r>
          </a:p>
          <a:p>
            <a:pPr marL="439717" marR="0" lvl="0" indent="-342882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Notification rate decreased by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33.6%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ECAEF0-47F9-A11B-5ECF-532450C2E2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2046B3-82F0-5639-52C2-CBF894001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788" y="1608578"/>
            <a:ext cx="7605712" cy="415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911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686" y="162424"/>
            <a:ext cx="8268062" cy="822325"/>
          </a:xfrm>
        </p:spPr>
        <p:txBody>
          <a:bodyPr/>
          <a:lstStyle/>
          <a:p>
            <a:r>
              <a:rPr lang="en-GB" sz="2600" b="1"/>
              <a:t>TB notification rate by sex and age group, EU/EEA, 2024</a:t>
            </a:r>
          </a:p>
        </p:txBody>
      </p:sp>
      <p:sp>
        <p:nvSpPr>
          <p:cNvPr id="10" name="Text Box 83"/>
          <p:cNvSpPr txBox="1">
            <a:spLocks noChangeArrowheads="1"/>
          </p:cNvSpPr>
          <p:nvPr/>
        </p:nvSpPr>
        <p:spPr bwMode="auto">
          <a:xfrm>
            <a:off x="275215" y="6662577"/>
            <a:ext cx="5199895" cy="1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20" charset="-128"/>
                <a:cs typeface="+mn-cs"/>
              </a:rPr>
              <a:t>Source: ECDC/WHO (2026). Tuberculosis surveillance and monitoring in Europe 2026–2024 data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9686" y="1227964"/>
            <a:ext cx="10052293" cy="705231"/>
          </a:xfrm>
          <a:prstGeom prst="snip2DiagRect">
            <a:avLst/>
          </a:prstGeom>
          <a:solidFill>
            <a:srgbClr val="ACDDEF">
              <a:alpha val="50000"/>
            </a:srgb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9652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The highest notification rate was observed in the age group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25–44 years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(14.8 per 100 000)</a:t>
            </a:r>
            <a:endParaRPr lang="en-US">
              <a:ea typeface="+mn-ea"/>
              <a:cs typeface="+mn-cs"/>
            </a:endParaRPr>
          </a:p>
          <a:p>
            <a:pPr marL="9652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Males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 were over-represented in all age groups over 14 years.</a:t>
            </a:r>
            <a:endParaRPr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Tahoma"/>
              <a:cs typeface="Tahoma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17FBCA-FCCB-3B54-3074-FD49E04B86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14AA65-C97E-38A5-00AE-3C62F7A7A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979" y="1981373"/>
            <a:ext cx="8443692" cy="44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475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214" y="138191"/>
            <a:ext cx="10318363" cy="822325"/>
          </a:xfrm>
        </p:spPr>
        <p:txBody>
          <a:bodyPr/>
          <a:lstStyle/>
          <a:p>
            <a:r>
              <a:rPr lang="en-GB" sz="2600" b="1"/>
              <a:t>TB notification rate by age group, EU/EEA*, </a:t>
            </a:r>
            <a:br>
              <a:rPr lang="en-GB" sz="2600" b="1"/>
            </a:br>
            <a:r>
              <a:rPr lang="en-GB" sz="2600" b="1"/>
              <a:t>2015–2024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74789" y="1412820"/>
            <a:ext cx="7842422" cy="407712"/>
          </a:xfrm>
          <a:prstGeom prst="snip2DiagRect">
            <a:avLst/>
          </a:prstGeom>
          <a:solidFill>
            <a:srgbClr val="ACDDEF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Annual average decrease of between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2.1 to 5.1%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 all age groups</a:t>
            </a:r>
          </a:p>
        </p:txBody>
      </p:sp>
      <p:sp>
        <p:nvSpPr>
          <p:cNvPr id="10" name="Text Box 83">
            <a:extLst>
              <a:ext uri="{FF2B5EF4-FFF2-40B4-BE49-F238E27FC236}">
                <a16:creationId xmlns:a16="http://schemas.microsoft.com/office/drawing/2014/main" id="{D696129D-951B-4077-A92E-831BA7E92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215" y="6662577"/>
            <a:ext cx="5199895" cy="2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20" charset="-128"/>
                <a:cs typeface="+mn-cs"/>
              </a:rPr>
              <a:t>Source: ECDC/WHO (2026). Tuberculosis surveillance and monitoring in Europe 2026–2024 data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20" charset="-128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2C9ABA-6985-482B-BAC7-799C2CCF7B24}"/>
              </a:ext>
            </a:extLst>
          </p:cNvPr>
          <p:cNvSpPr/>
          <p:nvPr/>
        </p:nvSpPr>
        <p:spPr>
          <a:xfrm>
            <a:off x="88599" y="6412890"/>
            <a:ext cx="75094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* Liechtenstein did not report data for 2019.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906E02-E6CB-1C05-DDA2-3742F8358D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FCBBE8-4744-30F9-3B76-C20AB8BDA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602" y="2039109"/>
            <a:ext cx="8442966" cy="422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096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818" y="183753"/>
            <a:ext cx="10318363" cy="822325"/>
          </a:xfrm>
        </p:spPr>
        <p:txBody>
          <a:bodyPr/>
          <a:lstStyle/>
          <a:p>
            <a:r>
              <a:rPr lang="en-GB" sz="2800" b="1"/>
              <a:t>TB in children under 15 years, EU/EEA, 2024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6705" y="1754981"/>
            <a:ext cx="3098520" cy="3859054"/>
          </a:xfrm>
          <a:prstGeom prst="snip2DiagRect">
            <a:avLst/>
          </a:prstGeom>
          <a:solidFill>
            <a:srgbClr val="ACDDEF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marL="96834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1 612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TB cases notified in children under 15 years (new and relapse cases accounted for 1 457)</a:t>
            </a:r>
          </a:p>
          <a:p>
            <a:pPr marL="96834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96834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96834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4.2%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of all TB cases </a:t>
            </a:r>
          </a:p>
          <a:p>
            <a:pPr marL="96834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(range 0.0–34.1%)</a:t>
            </a:r>
          </a:p>
          <a:p>
            <a:pPr marL="96834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96834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2.4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per 100 000 child population</a:t>
            </a:r>
          </a:p>
          <a:p>
            <a:pPr marL="96834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(range 0.0–11.0)</a:t>
            </a:r>
          </a:p>
        </p:txBody>
      </p:sp>
      <p:sp>
        <p:nvSpPr>
          <p:cNvPr id="9" name="Text Box 83"/>
          <p:cNvSpPr txBox="1">
            <a:spLocks noChangeArrowheads="1"/>
          </p:cNvSpPr>
          <p:nvPr/>
        </p:nvSpPr>
        <p:spPr bwMode="auto">
          <a:xfrm>
            <a:off x="208714" y="6492875"/>
            <a:ext cx="3822960" cy="37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20" charset="-128"/>
                <a:cs typeface="+mn-cs"/>
              </a:rPr>
              <a:t>Source: ECDC/WHO (2026). Tuberculosis surveillance and monitoring in Europe 2026–2024 data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20" charset="-128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DD0FB3B-50AC-47E9-7F96-BD5613A38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879" y="1243964"/>
            <a:ext cx="7938880" cy="561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358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487" y="111845"/>
            <a:ext cx="10318363" cy="822325"/>
          </a:xfrm>
        </p:spPr>
        <p:txBody>
          <a:bodyPr/>
          <a:lstStyle/>
          <a:p>
            <a:r>
              <a:rPr lang="en-GB" sz="2800" b="1"/>
              <a:t>Confirmed TB cases*, EU/EEA, 2024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6218" y="2418302"/>
            <a:ext cx="3097098" cy="1763078"/>
          </a:xfrm>
          <a:prstGeom prst="snip2DiagRect">
            <a:avLst/>
          </a:prstGeom>
          <a:solidFill>
            <a:srgbClr val="ACDDEF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marL="96834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26 500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TB cases were confirmed </a:t>
            </a:r>
          </a:p>
          <a:p>
            <a:pPr marL="96834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96834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69.3%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of all TB cases</a:t>
            </a:r>
          </a:p>
          <a:p>
            <a:pPr marL="96834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(range 4</a:t>
            </a:r>
            <a:r>
              <a:rPr lang="en-GB">
                <a:solidFill>
                  <a:prstClr val="black"/>
                </a:solidFill>
                <a:latin typeface="Tahoma" pitchFamily="34" charset="0"/>
              </a:rPr>
              <a:t>4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-100%)</a:t>
            </a:r>
          </a:p>
        </p:txBody>
      </p:sp>
      <p:sp>
        <p:nvSpPr>
          <p:cNvPr id="14" name="Text Box 83"/>
          <p:cNvSpPr txBox="1">
            <a:spLocks noChangeArrowheads="1"/>
          </p:cNvSpPr>
          <p:nvPr/>
        </p:nvSpPr>
        <p:spPr bwMode="auto">
          <a:xfrm>
            <a:off x="276162" y="6434051"/>
            <a:ext cx="3905142" cy="37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20" charset="-128"/>
                <a:cs typeface="+mn-cs"/>
              </a:rPr>
              <a:t>Source: ECDC/WHO (2026). Tuberculosis surveillance and monitoring in Europe 2026–2024 data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20" charset="-128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8056" y="6028927"/>
            <a:ext cx="4083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* Confirmation by culture, or by microscopy and </a:t>
            </a:r>
            <a:r>
              <a:rPr kumimoji="0" lang="en-GB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Mycobacterium tuberculosis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nucleic acid amplification test.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CE916E6-44FB-8991-743B-6385BDA224B7}"/>
              </a:ext>
            </a:extLst>
          </p:cNvPr>
          <p:cNvGrpSpPr/>
          <p:nvPr/>
        </p:nvGrpSpPr>
        <p:grpSpPr>
          <a:xfrm>
            <a:off x="4087110" y="1131217"/>
            <a:ext cx="8111649" cy="5736210"/>
            <a:chOff x="4087110" y="1131217"/>
            <a:chExt cx="8111649" cy="573621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24EDBEF-0FC0-6DFF-AB62-278F3B1EE8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7110" y="1131217"/>
              <a:ext cx="8111649" cy="573621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9F52D2B-DA4D-2AE3-D896-A2929A2D8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48919" y="1534269"/>
              <a:ext cx="131861" cy="1318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4606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2361" y="127149"/>
            <a:ext cx="10318363" cy="822325"/>
          </a:xfrm>
        </p:spPr>
        <p:txBody>
          <a:bodyPr/>
          <a:lstStyle/>
          <a:p>
            <a:r>
              <a:rPr lang="en-GB" sz="2800" b="1"/>
              <a:t>Extrapulmonary TB, EU/EEA, 2024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1561" y="2085082"/>
            <a:ext cx="2673530" cy="2424232"/>
          </a:xfrm>
          <a:prstGeom prst="snip2DiagRect">
            <a:avLst/>
          </a:prstGeom>
          <a:solidFill>
            <a:srgbClr val="ACDDEF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marL="96834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7 827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notified cases had extrapulmonary TB</a:t>
            </a:r>
          </a:p>
          <a:p>
            <a:pPr marL="96834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96834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>
                <a:solidFill>
                  <a:prstClr val="black"/>
                </a:solidFill>
                <a:latin typeface="Tahoma" pitchFamily="34" charset="0"/>
              </a:rPr>
              <a:t>20.5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%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of all TB cases (range 0.0–40.5%) </a:t>
            </a:r>
          </a:p>
        </p:txBody>
      </p:sp>
      <p:sp>
        <p:nvSpPr>
          <p:cNvPr id="12" name="Text Box 83"/>
          <p:cNvSpPr txBox="1">
            <a:spLocks noChangeArrowheads="1"/>
          </p:cNvSpPr>
          <p:nvPr/>
        </p:nvSpPr>
        <p:spPr bwMode="auto">
          <a:xfrm>
            <a:off x="275216" y="6492875"/>
            <a:ext cx="3570920" cy="2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20" charset="-128"/>
                <a:cs typeface="+mn-cs"/>
              </a:rPr>
              <a:t>Source: ECDC/WHO (2026). Tuberculosis surveillance and monitoring in Europe 2026–2024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12ED80-3CA4-E873-2FDA-6E4EC4B1B4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162" y="1232452"/>
            <a:ext cx="7955161" cy="562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943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812" y="204787"/>
            <a:ext cx="8128725" cy="822325"/>
          </a:xfrm>
        </p:spPr>
        <p:txBody>
          <a:bodyPr/>
          <a:lstStyle/>
          <a:p>
            <a:r>
              <a:rPr lang="en-GB" sz="2800" b="1"/>
              <a:t>TB in persons of foreign origin*, EU/EEA, 2024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1686" y="2244923"/>
            <a:ext cx="2283476" cy="2368153"/>
          </a:xfrm>
          <a:prstGeom prst="snip2DiagRect">
            <a:avLst/>
          </a:prstGeom>
          <a:solidFill>
            <a:srgbClr val="ACDDEF">
              <a:alpha val="50000"/>
            </a:srgb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9652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14 </a:t>
            </a:r>
            <a:r>
              <a:rPr lang="en-GB" b="1">
                <a:solidFill>
                  <a:prstClr val="black"/>
                </a:solidFill>
                <a:latin typeface="Tahoma"/>
                <a:ea typeface="Tahoma"/>
                <a:cs typeface="Tahoma"/>
              </a:rPr>
              <a:t>400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 </a:t>
            </a:r>
            <a:r>
              <a:rPr kumimoji="0" lang="en-GB" sz="1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TB cases of foreign* origin</a:t>
            </a:r>
            <a:endParaRPr lang="en-US">
              <a:solidFill>
                <a:prstClr val="black"/>
              </a:solidFill>
              <a:latin typeface="Tahoma"/>
              <a:ea typeface="Tahoma"/>
              <a:cs typeface="Tahoma"/>
            </a:endParaRPr>
          </a:p>
          <a:p>
            <a:pPr marL="9652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9652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37.6% </a:t>
            </a:r>
            <a:r>
              <a:rPr kumimoji="0" lang="en-GB" sz="1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of all TB cases (range 0.0–100%)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 </a:t>
            </a:r>
            <a:endParaRPr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Tahoma"/>
              <a:cs typeface="Tahom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4945" y="5936330"/>
            <a:ext cx="4223254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* </a:t>
            </a:r>
            <a:r>
              <a:rPr kumimoji="0" lang="en-GB" sz="10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Notified in persons originating from other countries than the reporting country. Latvia reported all cases as of unknown origin in 2024.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" name="Text Box 83"/>
          <p:cNvSpPr txBox="1">
            <a:spLocks noChangeArrowheads="1"/>
          </p:cNvSpPr>
          <p:nvPr/>
        </p:nvSpPr>
        <p:spPr bwMode="auto">
          <a:xfrm>
            <a:off x="275216" y="6492875"/>
            <a:ext cx="3922712" cy="37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20" charset="-128"/>
                <a:cs typeface="+mn-cs"/>
              </a:rPr>
              <a:t>Source: ECDC/WHO (2026). Tuberculosis surveillance and monitoring in Europe 2026–2024 data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20" charset="-128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708D6D-98A7-6E24-8B1E-188B4B2E40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685" y="1131217"/>
            <a:ext cx="8111649" cy="573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56934"/>
      </p:ext>
    </p:extLst>
  </p:cSld>
  <p:clrMapOvr>
    <a:masterClrMapping/>
  </p:clrMapOvr>
</p:sld>
</file>

<file path=ppt/theme/theme1.xml><?xml version="1.0" encoding="utf-8"?>
<a:theme xmlns:a="http://schemas.openxmlformats.org/drawingml/2006/main" name="ECDC_PowerPoint_Template_2017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Joint Branding_PowerPoint_Template.pptx" id="{9F014410-DC11-49A3-8DC0-8387B6B42DF8}" vid="{58FCF2E3-E0B0-4833-A7F0-C1091673177A}"/>
    </a:ext>
  </a:extLst>
</a:theme>
</file>

<file path=ppt/theme/theme2.xml><?xml version="1.0" encoding="utf-8"?>
<a:theme xmlns:a="http://schemas.openxmlformats.org/drawingml/2006/main" name="1_ECDC_PowerPoint_Template_2017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E7F6E69A-E17B-4CE5-A99E-477FC96C55C2}" vid="{A604A499-AD39-4436-83D0-FC2BBC58E31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14c281f0-fdb2-43d6-8bd5-8268950107ba" ContentTypeId="0x010100EE95EE7DB3A482488E68FA4A7091999F" PreviousValue="false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489bfe21c7249aba6a1ae186fa4e51c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bed60e9a-f1b8-4691-a7e2-534f78067ff3</TermId>
        </TermInfo>
      </Terms>
    </b489bfe21c7249aba6a1ae186fa4e51c>
    <cbaf9fdaaf87475a8d0ae10d3e79318e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Active</TermName>
          <TermId xmlns="http://schemas.microsoft.com/office/infopath/2007/PartnerControls">50127695-0d4f-4ac1-ab93-ebc716c3e584</TermId>
        </TermInfo>
      </Terms>
    </cbaf9fdaaf87475a8d0ae10d3e79318e>
    <ECMX_SUMMARY xmlns="4240f11c-4df2-4a37-9be1-bdf0d4dfc218" xsi:nil="true"/>
    <ECMX_ADDITIONALINFO xmlns="4240f11c-4df2-4a37-9be1-bdf0d4dfc218" xsi:nil="true"/>
    <ECMX_OWNER xmlns="fe73b3f6-a427-4a99-886e-da32c6de835d">
      <UserInfo>
        <DisplayName/>
        <AccountId xsi:nil="true"/>
        <AccountType/>
      </UserInfo>
    </ECMX_OWNER>
    <kf1264ba1b22407abef15b09c01e8cf0 xmlns="fe73b3f6-a427-4a99-886e-da32c6de835d">
      <Terms xmlns="http://schemas.microsoft.com/office/infopath/2007/PartnerControls"/>
    </kf1264ba1b22407abef15b09c01e8cf0>
    <o13d78bceb4b4178ab3c456bf4db706a xmlns="fe73b3f6-a427-4a99-886e-da32c6de835d">
      <Terms xmlns="http://schemas.microsoft.com/office/infopath/2007/PartnerControls"/>
    </o13d78bceb4b4178ab3c456bf4db706a>
    <ECMX_PUBLISHDATE xmlns="4240f11c-4df2-4a37-9be1-bdf0d4dfc218" xsi:nil="true"/>
    <ECMX_BUSINESSID xmlns="4240f11c-4df2-4a37-9be1-bdf0d4dfc218" xsi:nil="true"/>
    <c67668d6730c4bc2a26c654fc875ab99 xmlns="fe73b3f6-a427-4a99-886e-da32c6de835d">
      <Terms xmlns="http://schemas.microsoft.com/office/infopath/2007/PartnerControls"/>
    </c67668d6730c4bc2a26c654fc875ab99>
    <TaxCatchAll xmlns="fe73b3f6-a427-4a99-886e-da32c6de835d">
      <Value>3</Value>
      <Value>2</Value>
      <Value>1</Value>
    </TaxCatchAll>
    <na274824997947589a1bfdfb0b645b50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ECDC</TermName>
          <TermId xmlns="http://schemas.microsoft.com/office/infopath/2007/PartnerControls">931345c4-86d9-4b39-a79a-5a8b0b90257f</TermId>
        </TermInfo>
      </Terms>
    </na274824997947589a1bfdfb0b645b50>
    <ECMX_OPERATIONALID xmlns="4240f11c-4df2-4a37-9be1-bdf0d4dfc218" xsi:nil="true"/>
    <_ip_UnifiedCompliancePolicyUIAction xmlns="http://schemas.microsoft.com/sharepoint/v3" xsi:nil="true"/>
    <lcf76f155ced4ddcb4097134ff3c332f xmlns="fcde38cf-7e98-4223-9237-53d611fa0c77">
      <Terms xmlns="http://schemas.microsoft.com/office/infopath/2007/PartnerControls"/>
    </lcf76f155ced4ddcb4097134ff3c332f>
    <documentstatus xmlns="fcde38cf-7e98-4223-9237-53d611fa0c77">valid</documentstatus>
    <_ip_UnifiedCompliancePolicyProperties xmlns="http://schemas.microsoft.com/sharepoint/v3" xsi:nil="true"/>
    <TaxKeywordTaxHTField xmlns="ad844e80-7513-4d59-8106-40a8f6a315d3">
      <Terms xmlns="http://schemas.microsoft.com/office/infopath/2007/PartnerControls"/>
    </TaxKeywordTaxHTField>
    <_dlc_DocId xmlns="ad844e80-7513-4d59-8106-40a8f6a315d3">IORGSBT-2104121967-171521</_dlc_DocId>
    <_dlc_DocIdUrl xmlns="ad844e80-7513-4d59-8106-40a8f6a315d3">
      <Url>https://ecdc365.sharepoint.com/teams/iorg_dvd_sbt/_layouts/15/DocIdRedir.aspx?ID=IORGSBT-2104121967-171521</Url>
      <Description>IORGSBT-2104121967-171521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Standard Document" ma:contentTypeID="0x010100EE95EE7DB3A482488E68FA4A7091999F005A8DB7CBF7F5BD4A958F1A4CFEB2CF95" ma:contentTypeVersion="156" ma:contentTypeDescription="Create a new document." ma:contentTypeScope="" ma:versionID="478e94c7ea6c99ef43f596d06b64eccf">
  <xsd:schema xmlns:xsd="http://www.w3.org/2001/XMLSchema" xmlns:xs="http://www.w3.org/2001/XMLSchema" xmlns:p="http://schemas.microsoft.com/office/2006/metadata/properties" xmlns:ns1="http://schemas.microsoft.com/sharepoint/v3" xmlns:ns2="4240f11c-4df2-4a37-9be1-bdf0d4dfc218" xmlns:ns3="fe73b3f6-a427-4a99-886e-da32c6de835d" xmlns:ns4="ad844e80-7513-4d59-8106-40a8f6a315d3" xmlns:ns5="fcde38cf-7e98-4223-9237-53d611fa0c77" targetNamespace="http://schemas.microsoft.com/office/2006/metadata/properties" ma:root="true" ma:fieldsID="e908fc3f69f2969f9213f66d6de3746f" ns1:_="" ns2:_="" ns3:_="" ns4:_="" ns5:_="">
    <xsd:import namespace="http://schemas.microsoft.com/sharepoint/v3"/>
    <xsd:import namespace="4240f11c-4df2-4a37-9be1-bdf0d4dfc218"/>
    <xsd:import namespace="fe73b3f6-a427-4a99-886e-da32c6de835d"/>
    <xsd:import namespace="ad844e80-7513-4d59-8106-40a8f6a315d3"/>
    <xsd:import namespace="fcde38cf-7e98-4223-9237-53d611fa0c77"/>
    <xsd:element name="properties">
      <xsd:complexType>
        <xsd:sequence>
          <xsd:element name="documentManagement">
            <xsd:complexType>
              <xsd:all>
                <xsd:element ref="ns2:ECMX_SUMMARY" minOccurs="0"/>
                <xsd:element ref="ns3:c67668d6730c4bc2a26c654fc875ab99" minOccurs="0"/>
                <xsd:element ref="ns3:TaxCatchAll" minOccurs="0"/>
                <xsd:element ref="ns3:TaxCatchAllLabel" minOccurs="0"/>
                <xsd:element ref="ns3:o13d78bceb4b4178ab3c456bf4db706a" minOccurs="0"/>
                <xsd:element ref="ns3:na274824997947589a1bfdfb0b645b50" minOccurs="0"/>
                <xsd:element ref="ns3:kf1264ba1b22407abef15b09c01e8cf0" minOccurs="0"/>
                <xsd:element ref="ns3:b489bfe21c7249aba6a1ae186fa4e51c" minOccurs="0"/>
                <xsd:element ref="ns3:cbaf9fdaaf87475a8d0ae10d3e79318e" minOccurs="0"/>
                <xsd:element ref="ns2:ECMX_PUBLISHDATE" minOccurs="0"/>
                <xsd:element ref="ns2:ECMX_BUSINESSID" minOccurs="0"/>
                <xsd:element ref="ns2:ECMX_OPERATIONALID" minOccurs="0"/>
                <xsd:element ref="ns2:ECMX_ADDITIONALINFO" minOccurs="0"/>
                <xsd:element ref="ns3:ECMX_OWNER" minOccurs="0"/>
                <xsd:element ref="ns4:TaxKeywordTaxHTField" minOccurs="0"/>
                <xsd:element ref="ns5:lcf76f155ced4ddcb4097134ff3c332f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MediaServiceLocation" minOccurs="0"/>
                <xsd:element ref="ns5:documentstatus" minOccurs="0"/>
                <xsd:element ref="ns4:_dlc_DocId" minOccurs="0"/>
                <xsd:element ref="ns4:_dlc_DocIdUrl" minOccurs="0"/>
                <xsd:element ref="ns4:_dlc_DocIdPersistId" minOccurs="0"/>
                <xsd:element ref="ns5:MediaServiceObjectDetectorVersions" minOccurs="0"/>
                <xsd:element ref="ns5:MediaServiceSearchProperties" minOccurs="0"/>
                <xsd:element ref="ns1:_ip_UnifiedCompliancePolicyProperties" minOccurs="0"/>
                <xsd:element ref="ns1:_ip_UnifiedCompliancePolicyUIAction" minOccurs="0"/>
                <xsd:element ref="ns5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4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4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0f11c-4df2-4a37-9be1-bdf0d4dfc218" elementFormDefault="qualified">
    <xsd:import namespace="http://schemas.microsoft.com/office/2006/documentManagement/types"/>
    <xsd:import namespace="http://schemas.microsoft.com/office/infopath/2007/PartnerControls"/>
    <xsd:element name="ECMX_SUMMARY" ma:index="8" nillable="true" ma:displayName="Summary" ma:description="Short and distinct description of the document" ma:internalName="ECMX_SUMMARY">
      <xsd:simpleType>
        <xsd:restriction base="dms:Note">
          <xsd:maxLength value="255"/>
        </xsd:restriction>
      </xsd:simpleType>
    </xsd:element>
    <xsd:element name="ECMX_PUBLISHDATE" ma:index="23" nillable="true" ma:displayName="Publish Date" ma:description="Enter the date of publication or finalisation of this document" ma:format="DateOnly" ma:internalName="ECMX_PUBLISHDATE">
      <xsd:simpleType>
        <xsd:restriction base="dms:DateTime"/>
      </xsd:simpleType>
    </xsd:element>
    <xsd:element name="ECMX_BUSINESSID" ma:index="24" nillable="true" ma:displayName="Business ID" ma:description="Enter the business identifier of the document such as ECDC/IP/25" ma:internalName="ECMX_BUSINESSID">
      <xsd:simpleType>
        <xsd:restriction base="dms:Text">
          <xsd:maxLength value="255"/>
        </xsd:restriction>
      </xsd:simpleType>
    </xsd:element>
    <xsd:element name="ECMX_OPERATIONALID" ma:index="25" nillable="true" ma:displayName="Operational ID" ma:description="Enter the operational or workflow identifier such as 104.2.2.1" ma:internalName="ECMX_OPERATIONALID">
      <xsd:simpleType>
        <xsd:restriction base="dms:Text">
          <xsd:maxLength value="255"/>
        </xsd:restriction>
      </xsd:simpleType>
    </xsd:element>
    <xsd:element name="ECMX_ADDITIONALINFO" ma:index="26" nillable="true" ma:displayName="Additional Info" ma:description="Provide any additional notes or information about the document" ma:internalName="ECMX_ADDITIONALINFO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3b3f6-a427-4a99-886e-da32c6de835d" elementFormDefault="qualified">
    <xsd:import namespace="http://schemas.microsoft.com/office/2006/documentManagement/types"/>
    <xsd:import namespace="http://schemas.microsoft.com/office/infopath/2007/PartnerControls"/>
    <xsd:element name="c67668d6730c4bc2a26c654fc875ab99" ma:index="9" nillable="true" ma:taxonomy="true" ma:internalName="c67668d6730c4bc2a26c654fc875ab99" ma:taxonomyFieldName="ECMX_CATEGORYLABEL" ma:displayName="Category Label" ma:default="372;#Disease programmes|cee751c4-2d26-4b69-8170-8cbaaf007eb4" ma:fieldId="{c67668d6-730c-4bc2-a26c-654fc875ab99}" ma:sspId="14c281f0-fdb2-43d6-8bd5-8268950107ba" ma:termSetId="c558570e-7e10-421a-aae8-97c91a67507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bb83a8e4-c100-49aa-8573-21d3e15ce477}" ma:internalName="TaxCatchAll" ma:showField="CatchAllData" ma:web="ad844e80-7513-4d59-8106-40a8f6a315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bb83a8e4-c100-49aa-8573-21d3e15ce477}" ma:internalName="TaxCatchAllLabel" ma:readOnly="true" ma:showField="CatchAllDataLabel" ma:web="ad844e80-7513-4d59-8106-40a8f6a315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13d78bceb4b4178ab3c456bf4db706a" ma:index="13" nillable="true" ma:taxonomy="true" ma:internalName="o13d78bceb4b4178ab3c456bf4db706a" ma:taxonomyFieldName="ECMX_DOCUMENTTYPE" ma:displayName="Document Type" ma:fieldId="{813d78bc-eb4b-4178-ab3c-456bf4db706a}" ma:sspId="14c281f0-fdb2-43d6-8bd5-8268950107ba" ma:termSetId="c389c416-3255-4b96-b67a-477bf9d78a2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a274824997947589a1bfdfb0b645b50" ma:index="15" nillable="true" ma:taxonomy="true" ma:internalName="na274824997947589a1bfdfb0b645b50" ma:taxonomyFieldName="ECMX_ENTITY" ma:displayName="Entity" ma:fieldId="{7a274824-9979-4758-9a1b-fdfb0b645b50}" ma:sspId="14c281f0-fdb2-43d6-8bd5-8268950107ba" ma:termSetId="642df4da-6b01-472d-8f33-07d3ed3a3a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f1264ba1b22407abef15b09c01e8cf0" ma:index="17" nillable="true" ma:taxonomy="true" ma:internalName="kf1264ba1b22407abef15b09c01e8cf0" ma:taxonomyFieldName="ECMX_DISEASEPATHOGEN" ma:displayName="Disease/Pathogen" ma:fieldId="{4f1264ba-1b22-407a-bef1-5b09c01e8cf0}" ma:sspId="14c281f0-fdb2-43d6-8bd5-8268950107ba" ma:termSetId="0299f09b-7697-48da-88c2-893786836ca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489bfe21c7249aba6a1ae186fa4e51c" ma:index="19" nillable="true" ma:taxonomy="true" ma:internalName="b489bfe21c7249aba6a1ae186fa4e51c" ma:taxonomyFieldName="ECMX_DOCUMENTSTATUS" ma:displayName="Document Status" ma:default="1;#Draft|bed60e9a-f1b8-4691-a7e2-534f78067ff3" ma:fieldId="{b489bfe2-1c72-49ab-a6a1-ae186fa4e51c}" ma:sspId="14c281f0-fdb2-43d6-8bd5-8268950107ba" ma:termSetId="142c0697-2f33-49ef-84e0-8a01165d72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baf9fdaaf87475a8d0ae10d3e79318e" ma:index="21" nillable="true" ma:taxonomy="true" ma:internalName="cbaf9fdaaf87475a8d0ae10d3e79318e" ma:taxonomyFieldName="ECMX_LIFECYCLE" ma:displayName="Lifecycle" ma:default="2;#Active|50127695-0d4f-4ac1-ab93-ebc716c3e584" ma:fieldId="{cbaf9fda-af87-475a-8d0a-e10d3e79318e}" ma:sspId="14c281f0-fdb2-43d6-8bd5-8268950107ba" ma:termSetId="84fb9b37-c2b8-4969-9234-b37fe8170d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MX_OWNER" ma:index="27" nillable="true" ma:displayName="Owner" ma:list="UserInfo" ma:SharePointGroup="0" ma:internalName="ECMX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844e80-7513-4d59-8106-40a8f6a315d3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8" nillable="true" ma:taxonomy="true" ma:internalName="TaxKeywordTaxHTField" ma:taxonomyFieldName="TaxKeyword" ma:displayName="Enterprise Keywords" ma:fieldId="{23f27201-bee3-471e-b2e7-b64fd8b7ca38}" ma:taxonomyMulti="true" ma:sspId="14c281f0-fdb2-43d6-8bd5-8268950107b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_dlc_DocId" ma:index="37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9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de38cf-7e98-4223-9237-53d611fa0c7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31" nillable="true" ma:taxonomy="true" ma:internalName="lcf76f155ced4ddcb4097134ff3c332f" ma:taxonomyFieldName="MediaServiceImageTags" ma:displayName="Image Tags" ma:readOnly="false" ma:fieldId="{5cf76f15-5ced-4ddc-b409-7134ff3c332f}" ma:taxonomyMulti="true" ma:sspId="14c281f0-fdb2-43d6-8bd5-8268950107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35" nillable="true" ma:displayName="Location" ma:description="" ma:indexed="true" ma:internalName="MediaServiceLocation" ma:readOnly="true">
      <xsd:simpleType>
        <xsd:restriction base="dms:Text"/>
      </xsd:simpleType>
    </xsd:element>
    <xsd:element name="documentstatus" ma:index="36" nillable="true" ma:displayName="document status" ma:default="valid" ma:description="indication of validity status of the document" ma:format="Dropdown" ma:internalName="documentstatus">
      <xsd:simpleType>
        <xsd:restriction base="dms:Text"/>
      </xsd:simpleType>
    </xsd:element>
    <xsd:element name="MediaServiceObjectDetectorVersions" ma:index="4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4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8AF300BE-3D39-4216-AF7B-30BB29014F4C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9BA7B489-8CA6-49F7-8DF5-402A8045BDFE}">
  <ds:schemaRefs>
    <ds:schemaRef ds:uri="4240f11c-4df2-4a37-9be1-bdf0d4dfc218"/>
    <ds:schemaRef ds:uri="fe73b3f6-a427-4a99-886e-da32c6de835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schemas.microsoft.com/sharepoint/v3"/>
    <ds:schemaRef ds:uri="fcde38cf-7e98-4223-9237-53d611fa0c77"/>
    <ds:schemaRef ds:uri="ad844e80-7513-4d59-8106-40a8f6a315d3"/>
  </ds:schemaRefs>
</ds:datastoreItem>
</file>

<file path=customXml/itemProps3.xml><?xml version="1.0" encoding="utf-8"?>
<ds:datastoreItem xmlns:ds="http://schemas.openxmlformats.org/officeDocument/2006/customXml" ds:itemID="{5A567892-AABA-4F2D-8F15-82E2F1F2EE9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4884498-9BF4-40C3-947E-E69B6B972F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240f11c-4df2-4a37-9be1-bdf0d4dfc218"/>
    <ds:schemaRef ds:uri="fe73b3f6-a427-4a99-886e-da32c6de835d"/>
    <ds:schemaRef ds:uri="ad844e80-7513-4d59-8106-40a8f6a315d3"/>
    <ds:schemaRef ds:uri="fcde38cf-7e98-4223-9237-53d611fa0c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953B355A-C8AE-4050-B698-590B254FDA0A}">
  <ds:schemaRefs>
    <ds:schemaRef ds:uri="http://schemas.microsoft.com/sharepoint/events"/>
  </ds:schemaRefs>
</ds:datastoreItem>
</file>

<file path=docMetadata/LabelInfo.xml><?xml version="1.0" encoding="utf-8"?>
<clbl:labelList xmlns:clbl="http://schemas.microsoft.com/office/2020/mipLabelMetadata">
  <clbl:label id="{5d6aa37e-3a89-4bd8-9367-95b8219209ae}" enabled="1" method="Standard" siteId="{6ad73702-409c-4046-ae59-cc4bea33450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sarms_presentation</Template>
  <TotalTime>0</TotalTime>
  <Words>2667</Words>
  <Application>Microsoft Office PowerPoint</Application>
  <PresentationFormat>Widescreen</PresentationFormat>
  <Paragraphs>220</Paragraphs>
  <Slides>27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ECDC_PowerPoint_Template_2017</vt:lpstr>
      <vt:lpstr>1_ECDC_PowerPoint_Template_2017</vt:lpstr>
      <vt:lpstr>Tuberculosis situation in the EU/EEA, 2021</vt:lpstr>
      <vt:lpstr>PowerPoint Presentation</vt:lpstr>
      <vt:lpstr>Notified TB cases, EU/EEA*, 2015–2024</vt:lpstr>
      <vt:lpstr>TB notification rate by sex and age group, EU/EEA, 2024</vt:lpstr>
      <vt:lpstr>TB notification rate by age group, EU/EEA*,  2015–2024</vt:lpstr>
      <vt:lpstr>TB in children under 15 years, EU/EEA, 2024</vt:lpstr>
      <vt:lpstr>Confirmed TB cases*, EU/EEA, 2024</vt:lpstr>
      <vt:lpstr>Extrapulmonary TB, EU/EEA, 2024</vt:lpstr>
      <vt:lpstr>TB in persons of foreign origin*, EU/EEA, 2024</vt:lpstr>
      <vt:lpstr>TB cases in persons of foreign origin*, EU/EEA†, 2015–2024</vt:lpstr>
      <vt:lpstr>RR/MDR TB# cases with available DST results, EU/EEA*, 2024</vt:lpstr>
      <vt:lpstr>Proportion of RR/MDR TB, EU/EEA*, 2024</vt:lpstr>
      <vt:lpstr>RR/MDR TB cases and proportions of all TB cases tested for drug resistance, EU/EEA*, 2015–2024</vt:lpstr>
      <vt:lpstr>Pulmonary pre-XDR* TB cases, EU/EEA, 2024</vt:lpstr>
      <vt:lpstr>Proportion of pulmonary pre-XDR# TB among RR/MDR TB cases with 2nd line DST results, EU/EEA*, 2024</vt:lpstr>
      <vt:lpstr>Pulmonary pre-XDR# TB cases and proportion among all pulmonary RR/MDR TB cases with 2nd line DST results, EU/EEA*, 2015–2024</vt:lpstr>
      <vt:lpstr>TB/HIV co-infection, EU/EEA*, 2024</vt:lpstr>
      <vt:lpstr>HIV-positive TB cases and proportion among all those tested, EU/EEA, 2015–2024*</vt:lpstr>
      <vt:lpstr>Treatment success after 12 months among new  &amp; relapse TB cases notified in 2023, EU/EEA*, 2024</vt:lpstr>
      <vt:lpstr>Treatment success after 12 months among new &amp; relapse TB cases notified in 2023, EU/EEA*, 2024</vt:lpstr>
      <vt:lpstr>Treatment success after 12 months among new &amp; relapse TB cases notified during 2014–2023, EU/EEA*, 2024 </vt:lpstr>
      <vt:lpstr>Treatment success after 24 months among RR/MDR TB cases started on second-line treatment in 2022, EU/EEA*, 2024</vt:lpstr>
      <vt:lpstr>Treatment success after 24 months among RR/MDR TB cases started on second-line treatment in 2022, EU/EEA*, 2024</vt:lpstr>
      <vt:lpstr>Treatment outcomes among RR/MDR TB cases started on second-line treatment in 2019–2022, EU/EEA†, 2024</vt:lpstr>
      <vt:lpstr>Treatment success after 24 months among  pre-XDR TB cases started on second-line treatment in 2022, EU/EEA*, 2024</vt:lpstr>
      <vt:lpstr>Treatment success after 24 months among  pre-XDR TB cases started on second-line treatment in 2022, EU/EEA*, 2024</vt:lpstr>
      <vt:lpstr>Treatment outcomes new &amp; relapse TB,  RR/MDR, pre-XDR, XDR TB cases, EU/EEA*, 2024</vt:lpstr>
    </vt:vector>
  </TitlesOfParts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Ionut Sinescu</dc:creator>
  <cp:lastModifiedBy>Veronica Cristea</cp:lastModifiedBy>
  <cp:revision>3</cp:revision>
  <dcterms:created xsi:type="dcterms:W3CDTF">2018-10-12T08:40:12Z</dcterms:created>
  <dcterms:modified xsi:type="dcterms:W3CDTF">2026-03-20T13:53:43Z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CDC_SARMS_Actor">
    <vt:lpwstr/>
  </property>
  <property fmtid="{D5CDD505-2E9C-101B-9397-08002B2CF9AE}" pid="3" name="ECDC_SARMS_Document_Topic">
    <vt:lpwstr>106;#epidemic|32979f6a-50b9-4370-a7ff-61ba5fdfbfa3</vt:lpwstr>
  </property>
  <property fmtid="{D5CDD505-2E9C-101B-9397-08002B2CF9AE}" pid="4" name="ECDC_SARMS_Document_Type">
    <vt:lpwstr>8;#Presentation|ccbe1f80-b171-4140-9ee7-571d78063fb6</vt:lpwstr>
  </property>
  <property fmtid="{D5CDD505-2E9C-101B-9397-08002B2CF9AE}" pid="5" name="ContentTypeId">
    <vt:lpwstr>0x010100EE95EE7DB3A482488E68FA4A7091999F005A8DB7CBF7F5BD4A958F1A4CFEB2CF95</vt:lpwstr>
  </property>
  <property fmtid="{D5CDD505-2E9C-101B-9397-08002B2CF9AE}" pid="6" name="TaxCatchAll">
    <vt:lpwstr>26;#OCS Support|9d18342d-e30d-42f9-ba08-a371dc2ce016;#106;#epidemic|32979f6a-50b9-4370-a7ff-61ba5fdfbfa3;#8;#Presentation|ccbe1f80-b171-4140-9ee7-571d78063fb6</vt:lpwstr>
  </property>
  <property fmtid="{D5CDD505-2E9C-101B-9397-08002B2CF9AE}" pid="7" name="ECDC_SARMS_Organisation">
    <vt:lpwstr>26;#OCS Support|9d18342d-e30d-42f9-ba08-a371dc2ce016</vt:lpwstr>
  </property>
  <property fmtid="{D5CDD505-2E9C-101B-9397-08002B2CF9AE}" pid="8" name="ECDC_SARMS_Language">
    <vt:lpwstr/>
  </property>
  <property fmtid="{D5CDD505-2E9C-101B-9397-08002B2CF9AE}" pid="9" name="ECDC_SARMS_Activity">
    <vt:lpwstr/>
  </property>
  <property fmtid="{D5CDD505-2E9C-101B-9397-08002B2CF9AE}" pid="10" name="ECMX_ENTITY">
    <vt:lpwstr>3;#ECDC|931345c4-86d9-4b39-a79a-5a8b0b90257f</vt:lpwstr>
  </property>
  <property fmtid="{D5CDD505-2E9C-101B-9397-08002B2CF9AE}" pid="11" name="ECMX_LIFECYCLE">
    <vt:lpwstr>2;#Active|50127695-0d4f-4ac1-ab93-ebc716c3e584</vt:lpwstr>
  </property>
  <property fmtid="{D5CDD505-2E9C-101B-9397-08002B2CF9AE}" pid="12" name="ECMX_DISEASEPATHOGEN">
    <vt:lpwstr/>
  </property>
  <property fmtid="{D5CDD505-2E9C-101B-9397-08002B2CF9AE}" pid="13" name="ECMX_DOCUMENTTYPE">
    <vt:lpwstr/>
  </property>
  <property fmtid="{D5CDD505-2E9C-101B-9397-08002B2CF9AE}" pid="14" name="ECMX_CATEGORYLABEL">
    <vt:lpwstr/>
  </property>
  <property fmtid="{D5CDD505-2E9C-101B-9397-08002B2CF9AE}" pid="15" name="ECMX_DOCUMENTSTATUS">
    <vt:lpwstr>1;#Draft|bed60e9a-f1b8-4691-a7e2-534f78067ff3</vt:lpwstr>
  </property>
  <property fmtid="{D5CDD505-2E9C-101B-9397-08002B2CF9AE}" pid="16" name="MediaServiceImageTags">
    <vt:lpwstr/>
  </property>
  <property fmtid="{D5CDD505-2E9C-101B-9397-08002B2CF9AE}" pid="17" name="lcf76f155ced4ddcb4097134ff3c332f">
    <vt:lpwstr/>
  </property>
  <property fmtid="{D5CDD505-2E9C-101B-9397-08002B2CF9AE}" pid="18" name="SARMS Document Format">
    <vt:lpwstr>Main output</vt:lpwstr>
  </property>
  <property fmtid="{D5CDD505-2E9C-101B-9397-08002B2CF9AE}" pid="19" name="SARMS Document Type">
    <vt:lpwstr>Presentation</vt:lpwstr>
  </property>
  <property fmtid="{D5CDD505-2E9C-101B-9397-08002B2CF9AE}" pid="20" name="ClassificationContentMarkingFooterLocations">
    <vt:lpwstr>Theme_ECDC:8</vt:lpwstr>
  </property>
  <property fmtid="{D5CDD505-2E9C-101B-9397-08002B2CF9AE}" pid="21" name="ClassificationContentMarkingFooterText">
    <vt:lpwstr>Classified as ECDC NORMAL </vt:lpwstr>
  </property>
  <property fmtid="{D5CDD505-2E9C-101B-9397-08002B2CF9AE}" pid="22" name="TaxKeyword">
    <vt:lpwstr/>
  </property>
  <property fmtid="{D5CDD505-2E9C-101B-9397-08002B2CF9AE}" pid="23" name="_dlc_DocIdItemGuid">
    <vt:lpwstr>324cc33d-1b2e-4c77-839e-2f4c94947359</vt:lpwstr>
  </property>
  <property fmtid="{D5CDD505-2E9C-101B-9397-08002B2CF9AE}" pid="24" name="SARMS Document ModifiedBy">
    <vt:lpwstr>Veronica Cristea</vt:lpwstr>
  </property>
  <property fmtid="{D5CDD505-2E9C-101B-9397-08002B2CF9AE}" pid="25" name="SARMS Document CreatedBy">
    <vt:lpwstr>Veronica Cristea</vt:lpwstr>
  </property>
</Properties>
</file>