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6"/>
    <p:sldMasterId id="2147483659" r:id="rId7"/>
  </p:sldMasterIdLst>
  <p:notesMasterIdLst>
    <p:notesMasterId r:id="rId35"/>
  </p:notesMasterIdLst>
  <p:handoutMasterIdLst>
    <p:handoutMasterId r:id="rId36"/>
  </p:handoutMasterIdLst>
  <p:sldIdLst>
    <p:sldId id="724" r:id="rId8"/>
    <p:sldId id="766" r:id="rId9"/>
    <p:sldId id="264" r:id="rId10"/>
    <p:sldId id="265" r:id="rId11"/>
    <p:sldId id="266" r:id="rId12"/>
    <p:sldId id="267" r:id="rId13"/>
    <p:sldId id="269" r:id="rId14"/>
    <p:sldId id="271" r:id="rId15"/>
    <p:sldId id="268" r:id="rId16"/>
    <p:sldId id="270" r:id="rId17"/>
    <p:sldId id="28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1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D86A2A-0285-259B-A723-51C9F7095CCE}" name="Anastasia Pharris" initials="AP" userId="S::anastasia.pharris@ecdc.europa.eu::0e2f6954-7491-443c-bfa0-62bad654e75e" providerId="AD"/>
  <p188:author id="{A4BF0E43-AE62-CC6C-6CDE-EF620E1E102B}" name="Veronica Cristea" initials="VC" userId="S::Veronica.Cristea@ecdc.europa.eu::a459633a-efaa-457d-8035-cc025f252898" providerId="AD"/>
  <p188:author id="{8249F14D-D0AC-746B-135C-E62503B80E35}" name="Marieke van der Werf" initials="Mv" userId="S::Marieke.vanderWerf@ecdc.europa.eu::1e24bfb6-7cbc-4c0e-9017-f2a420c643ec" providerId="AD"/>
  <p188:author id="{9D880087-4BB9-F6DB-A548-F946E854566E}" name="Anastasia Pharris" initials="AP" userId="S::Anastasia.Pharris@ecdc.europa.eu::0e2f6954-7491-443c-bfa0-62bad654e7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E82804-8749-B969-0B36-ED7ADFA9BE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62D68-7107-A1FE-B146-A2B99F0DA5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36D0-C0E0-4456-B429-9DF9DB9974FD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8DFA3-D7CE-25E2-C830-0DA15CD879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BC416-104F-4709-E74B-C76198E923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C02D7-9C28-4C8C-8BA8-D916A8CBA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0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C65C-7466-4665-825E-8440C8115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3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05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7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7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066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69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318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50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91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70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86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67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76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514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40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03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748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92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48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26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8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1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16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25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6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0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cid:image001.png@01D86F70.71A8D560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cid:image001.png@01D86F70.71A8D560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12192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49" y="3080951"/>
            <a:ext cx="7421037" cy="1334530"/>
          </a:xfrm>
        </p:spPr>
        <p:txBody>
          <a:bodyPr/>
          <a:lstStyle>
            <a:lvl1pPr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49" y="4555524"/>
            <a:ext cx="7421038" cy="11840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2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18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0" y="3598863"/>
            <a:ext cx="7421037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0" y="4318000"/>
            <a:ext cx="7421039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9CD8F7-9314-4DE2-92F4-C894F7B87474}"/>
              </a:ext>
            </a:extLst>
          </p:cNvPr>
          <p:cNvGrpSpPr/>
          <p:nvPr userDrawn="1"/>
        </p:nvGrpSpPr>
        <p:grpSpPr>
          <a:xfrm>
            <a:off x="-11443" y="0"/>
            <a:ext cx="12192000" cy="6858000"/>
            <a:chOff x="-11443" y="0"/>
            <a:chExt cx="12192000" cy="6858000"/>
          </a:xfrm>
        </p:grpSpPr>
        <p:pic>
          <p:nvPicPr>
            <p:cNvPr id="6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1443" y="0"/>
              <a:ext cx="12192000" cy="6858000"/>
            </a:xfrm>
            <a:prstGeom prst="rect">
              <a:avLst/>
            </a:prstGeom>
            <a:noFill/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CEC5C9-7948-45B8-B6FB-77B93E8F55B9}"/>
                </a:ext>
              </a:extLst>
            </p:cNvPr>
            <p:cNvGrpSpPr/>
            <p:nvPr userDrawn="1"/>
          </p:nvGrpSpPr>
          <p:grpSpPr>
            <a:xfrm>
              <a:off x="8684693" y="214160"/>
              <a:ext cx="3402613" cy="1613139"/>
              <a:chOff x="8684693" y="214160"/>
              <a:chExt cx="3402613" cy="161313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DC94493-A0F5-46A4-9BA9-443201EF24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8684693" y="214160"/>
                <a:ext cx="3402613" cy="1613139"/>
              </a:xfrm>
              <a:prstGeom prst="rect">
                <a:avLst/>
              </a:prstGeom>
            </p:spPr>
          </p:pic>
          <p:pic>
            <p:nvPicPr>
              <p:cNvPr id="1029" name="Picture 2">
                <a:extLst>
                  <a:ext uri="{FF2B5EF4-FFF2-40B4-BE49-F238E27FC236}">
                    <a16:creationId xmlns:a16="http://schemas.microsoft.com/office/drawing/2014/main" id="{A1847620-1CF6-4457-B79C-1A1D3151F2B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3230" y="450092"/>
                <a:ext cx="2501660" cy="1218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6798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4DBA95-4005-4682-AD2C-6F36E407BEF0}"/>
              </a:ext>
            </a:extLst>
          </p:cNvPr>
          <p:cNvGrpSpPr/>
          <p:nvPr userDrawn="1"/>
        </p:nvGrpSpPr>
        <p:grpSpPr>
          <a:xfrm>
            <a:off x="9903392" y="1"/>
            <a:ext cx="2277002" cy="1079500"/>
            <a:chOff x="9903392" y="1"/>
            <a:chExt cx="2277002" cy="1079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216246-3C82-4CB6-AE93-FFCD345B80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03392" y="1"/>
              <a:ext cx="2277002" cy="1079500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E223E1C-B7D0-431C-9004-51335B6165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4370" y="146795"/>
              <a:ext cx="1696054" cy="82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952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686" y="142890"/>
            <a:ext cx="784242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686" y="1079500"/>
            <a:ext cx="10511482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0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C1F6B3BA-BFAB-7E28-116A-0F9461A1D1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h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B9A0697-9B0D-5187-1D44-0DC2F6AD9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49" y="3080951"/>
            <a:ext cx="7421037" cy="1334530"/>
          </a:xfrm>
        </p:spPr>
        <p:txBody>
          <a:bodyPr/>
          <a:lstStyle/>
          <a:p>
            <a:r>
              <a:rPr lang="en-GB"/>
              <a:t>Tuberculosis situation in the EU/EEA, 2021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7DAEAFF-0A72-5F25-734A-597E227C3049}"/>
              </a:ext>
            </a:extLst>
          </p:cNvPr>
          <p:cNvSpPr txBox="1">
            <a:spLocks/>
          </p:cNvSpPr>
          <p:nvPr/>
        </p:nvSpPr>
        <p:spPr bwMode="auto">
          <a:xfrm>
            <a:off x="4361012" y="3297622"/>
            <a:ext cx="7421037" cy="13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GB" sz="3800" b="1" kern="0">
                <a:solidFill>
                  <a:schemeClr val="tx1"/>
                </a:solidFill>
              </a:rPr>
              <a:t>Tuberculosis situation in the EU/EEA, 2023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6047EB2F-903C-6C8E-10BC-868B2291C82D}"/>
              </a:ext>
            </a:extLst>
          </p:cNvPr>
          <p:cNvSpPr txBox="1">
            <a:spLocks/>
          </p:cNvSpPr>
          <p:nvPr/>
        </p:nvSpPr>
        <p:spPr bwMode="auto">
          <a:xfrm>
            <a:off x="4286248" y="4848822"/>
            <a:ext cx="7421038" cy="98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tabLst/>
              <a:defRPr sz="3000" b="1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02396" indent="-2023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405984" indent="-20358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25"/>
              </a:spcAft>
              <a:buFont typeface="Tahoma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1200090" indent="-171442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 marL="1542974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885856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739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622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505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0" i="1" kern="0" dirty="0">
                <a:solidFill>
                  <a:schemeClr val="tx1"/>
                </a:solidFill>
              </a:rPr>
              <a:t>Findings from the joint report Tuberculosis surveillance and monitoring in Europe by ECDC and WHO Regional Office for Europe</a:t>
            </a:r>
          </a:p>
          <a:p>
            <a:r>
              <a:rPr lang="en-GB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b="0" kern="0" dirty="0">
              <a:solidFill>
                <a:schemeClr val="tx1"/>
              </a:solidFill>
            </a:endParaRPr>
          </a:p>
          <a:p>
            <a:r>
              <a:rPr lang="en-GB" sz="2000" b="0" kern="0" dirty="0">
                <a:solidFill>
                  <a:schemeClr val="tx1"/>
                </a:solidFill>
              </a:rPr>
              <a:t>Stockholm, 24 March 2025</a:t>
            </a:r>
          </a:p>
          <a:p>
            <a:endParaRPr lang="en-GB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3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818" y="178494"/>
            <a:ext cx="8085182" cy="822325"/>
          </a:xfrm>
        </p:spPr>
        <p:txBody>
          <a:bodyPr/>
          <a:lstStyle/>
          <a:p>
            <a:r>
              <a:rPr lang="en-GB" sz="2400" b="1"/>
              <a:t>TB cases in persons of foreign origin*, EU/EEA</a:t>
            </a:r>
            <a:r>
              <a:rPr lang="en-GB" sz="2400" b="1" baseline="30000"/>
              <a:t>†</a:t>
            </a:r>
            <a:r>
              <a:rPr lang="en-GB" sz="2400" b="1"/>
              <a:t>, 2014–2023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9686" y="1207097"/>
            <a:ext cx="10774314" cy="88704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proportion of cases in persons of foreign origin increased from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22.9%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2014 to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36.0%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2023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rate of TB cases of foreign origin per 100 000 of the total population varied between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2.5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and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3.4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95EBBA-FFF7-47BF-BB25-EA9D7DF03E8F}"/>
              </a:ext>
            </a:extLst>
          </p:cNvPr>
          <p:cNvSpPr/>
          <p:nvPr/>
        </p:nvSpPr>
        <p:spPr>
          <a:xfrm>
            <a:off x="103499" y="6279396"/>
            <a:ext cx="7842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Notified in persons originating from other countries than the reporting country.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Latvia did not report data for 2018-2020 and 2023. Liechtenstein did not report data for 2019.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1988F-37D5-43A5-28D7-E8DE843E10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58355-4573-AD35-24E6-837993282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187" y="2270241"/>
            <a:ext cx="7523625" cy="36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1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535" y="113324"/>
            <a:ext cx="8093890" cy="822325"/>
          </a:xfrm>
        </p:spPr>
        <p:txBody>
          <a:bodyPr/>
          <a:lstStyle/>
          <a:p>
            <a:r>
              <a:rPr lang="nn-NO" sz="2700" b="1"/>
              <a:t>RR/MDR TB cases with available DST results, EU/EEA*, 2023</a:t>
            </a:r>
            <a:endParaRPr lang="en-GB" sz="2700" b="1"/>
          </a:p>
        </p:txBody>
      </p:sp>
      <p:sp>
        <p:nvSpPr>
          <p:cNvPr id="10" name="TextBox 9"/>
          <p:cNvSpPr txBox="1"/>
          <p:nvPr/>
        </p:nvSpPr>
        <p:spPr>
          <a:xfrm>
            <a:off x="388575" y="1693307"/>
            <a:ext cx="3259500" cy="3287405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942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pulmonary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RR/MDR TB cases notified by all EU/EEA countries*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5.3%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of all TB cases with available DST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results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had RR/MDR TB (range 0.0–24.4%, excluding France)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03136-6722-42BE-BF5D-7973F308E9F1}"/>
              </a:ext>
            </a:extLst>
          </p:cNvPr>
          <p:cNvSpPr/>
          <p:nvPr/>
        </p:nvSpPr>
        <p:spPr>
          <a:xfrm>
            <a:off x="148563" y="5694644"/>
            <a:ext cx="3693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Data from France included in the total cases notified and percentage, but not included in the range or the map, as DST results are only available for RR/MDR</a:t>
            </a:r>
            <a:r>
              <a:rPr lang="en-GB" sz="1000" spc="-3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TB cases. 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DST – drug susceptibility test.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 Box 83"/>
          <p:cNvSpPr txBox="1">
            <a:spLocks noChangeArrowheads="1"/>
          </p:cNvSpPr>
          <p:nvPr/>
        </p:nvSpPr>
        <p:spPr bwMode="auto">
          <a:xfrm>
            <a:off x="275215" y="6480255"/>
            <a:ext cx="3693863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pic>
        <p:nvPicPr>
          <p:cNvPr id="4" name="Picture 3" descr="A map of europe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6BB66EBD-5553-0A18-7181-4B3FBA9EF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03" y="1068999"/>
            <a:ext cx="8193932" cy="57890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00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D35647-1776-C3AA-A1B0-553692D2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6" y="1654174"/>
            <a:ext cx="6191810" cy="4656424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18" y="182215"/>
            <a:ext cx="10318363" cy="822325"/>
          </a:xfrm>
        </p:spPr>
        <p:txBody>
          <a:bodyPr/>
          <a:lstStyle/>
          <a:p>
            <a:r>
              <a:rPr lang="en-GB" sz="2800" b="1"/>
              <a:t>Proportion of RR/MDR TB, EU/EEA*, 2023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934" y="1046095"/>
            <a:ext cx="11538620" cy="705231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942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RR/MDR TB cases notified by all EU/EEA countries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5.3%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all bacteriologically-confirmed TB cases with available DST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results had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RR/MDR TB (range 0–24.4%)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129" y="6142062"/>
            <a:ext cx="10791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RR/MDR TB data from France is not included in the graph. Croatia, Cyprus, Iceland, Liechtenstein, Malta and Slovenia reported zero RR/MDR TB cases for 2023. Latvia did not report data in 2023.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DST – drug susceptibility test.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B6D74-BAC8-C08A-F48E-9160A84BB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2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6027E-EFCF-DA12-8353-C417B9068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911" y="2366421"/>
            <a:ext cx="8016657" cy="383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6" y="138191"/>
            <a:ext cx="8088851" cy="822325"/>
          </a:xfrm>
        </p:spPr>
        <p:txBody>
          <a:bodyPr/>
          <a:lstStyle/>
          <a:p>
            <a:r>
              <a:rPr lang="en-GB" sz="2600" b="1"/>
              <a:t>RR/MDR TB cases and proportions of all TB cases tested for drug resistance, EU/EEA*, 2014–2023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2024–2023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320" y="6129165"/>
            <a:ext cx="1078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Countries and the years they are not included due to reporting discrepancies or no data: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France (2015), Latvia (2018-2020</a:t>
            </a:r>
            <a:r>
              <a:rPr lang="de-DE" sz="1000">
                <a:solidFill>
                  <a:prstClr val="black"/>
                </a:solidFill>
                <a:latin typeface="Tahoma" pitchFamily="34" charset="0"/>
              </a:rPr>
              <a:t> and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2023), Liechtenstein (2019-2020), Spain (2014).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DST – drug susceptibility test.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686" y="1360841"/>
            <a:ext cx="10175109" cy="118456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total number of notified RR/MDR TB cases decreased from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1 318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2014 to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942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2023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Proportion of RR/MDR TB cases among all TB cases with available DST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results decreased from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5.8%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2014 to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5.3%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F5168-A95C-4644-8A6D-C9C511C5D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4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78" y="275908"/>
            <a:ext cx="10318363" cy="822325"/>
          </a:xfrm>
        </p:spPr>
        <p:txBody>
          <a:bodyPr/>
          <a:lstStyle/>
          <a:p>
            <a:r>
              <a:rPr lang="en-GB" sz="2800" b="1"/>
              <a:t>Pulmonary pre-XDR TB cases, EU/EEA,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215" y="1911310"/>
            <a:ext cx="2810803" cy="3035379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155</a:t>
            </a:r>
            <a:r>
              <a:rPr kumimoji="0" lang="en-GB" sz="18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pre-XDR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TB cases notified </a:t>
            </a:r>
            <a:r>
              <a:rPr lang="en-GB">
                <a:solidFill>
                  <a:prstClr val="black"/>
                </a:solidFill>
                <a:latin typeface="Tahoma" pitchFamily="34" charset="0"/>
              </a:rPr>
              <a:t>in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EU/EEA countries</a:t>
            </a:r>
          </a:p>
          <a:p>
            <a:pPr marL="920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20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27.6% </a:t>
            </a:r>
            <a:r>
              <a:rPr kumimoji="0" lang="en-GB" sz="18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of RR/MDR TB cases with second-line DST</a:t>
            </a:r>
            <a:r>
              <a:rPr kumimoji="0" lang="en-GB" sz="1800" b="0" i="0" u="none" strike="noStrike" kern="1200" cap="none" spc="-5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8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results met the pre-XDR TB definition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4CC0F-2A30-4906-991C-BA2179267B1D}"/>
              </a:ext>
            </a:extLst>
          </p:cNvPr>
          <p:cNvSpPr/>
          <p:nvPr/>
        </p:nvSpPr>
        <p:spPr>
          <a:xfrm>
            <a:off x="37994" y="6170928"/>
            <a:ext cx="3210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</a:t>
            </a:r>
            <a:r>
              <a:rPr kumimoji="0" lang="en-GB" sz="1000" b="0" i="0" u="none" strike="noStrike" kern="1200" cap="none" spc="-3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DST – drug susceptibility test.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75215" y="6571037"/>
            <a:ext cx="370623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pic>
        <p:nvPicPr>
          <p:cNvPr id="5" name="Picture 4" descr="A map of europe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5406D331-C729-A11C-DEC4-E60E15969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57" y="1171575"/>
            <a:ext cx="8048743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8DB35-0B62-E67D-EED7-8CADB8C76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02" y="1874828"/>
            <a:ext cx="7062862" cy="4337753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4" y="79838"/>
            <a:ext cx="8494485" cy="822325"/>
          </a:xfrm>
        </p:spPr>
        <p:txBody>
          <a:bodyPr/>
          <a:lstStyle/>
          <a:p>
            <a:r>
              <a:rPr lang="en-GB" sz="2500" b="1"/>
              <a:t>Proportion of pulmonary pre-XDR TB among RR/MDR TB cases with 2</a:t>
            </a:r>
            <a:r>
              <a:rPr lang="en-GB" sz="2500" b="1" baseline="30000"/>
              <a:t>nd</a:t>
            </a:r>
            <a:r>
              <a:rPr lang="en-GB" sz="2500" b="1"/>
              <a:t> line DST results, EU/EEA*, 2023</a:t>
            </a:r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889686" y="1099023"/>
            <a:ext cx="10214913" cy="819863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155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pre-XDR TB cases notified in 17 EU/EEA countries* 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27.6%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of all RR/MDR TB cases with </a:t>
            </a:r>
            <a:r>
              <a:rPr kumimoji="0" lang="en-GB" sz="1800" b="0" i="0" u="none" strike="noStrike" kern="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second-line DST</a:t>
            </a:r>
            <a:r>
              <a:rPr kumimoji="0" lang="en-GB" sz="1800" b="0" i="0" u="none" strike="noStrike" kern="0" cap="none" spc="-5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†</a:t>
            </a:r>
            <a:r>
              <a:rPr kumimoji="0" lang="en-GB" sz="1800" b="0" i="0" u="none" strike="noStrike" kern="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results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(range 0.0%–100.0%)</a:t>
            </a:r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265979" y="6653512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2236" y="6099514"/>
            <a:ext cx="10920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The graph shows countries that reported pre-XDR TB No pre-XDR TB cases were reported by Belgium, Croatia, Cyprus, Czechia, Denmark, Greece, Iceland,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Liechtenstein, Luxembourg, Malta, Slovenia and Spain. Latvia did not report data in 2023.</a:t>
            </a:r>
            <a:r>
              <a:rPr lang="en-GB" sz="1000" dirty="0">
                <a:solidFill>
                  <a:prstClr val="black"/>
                </a:solidFill>
                <a:latin typeface="Tahoma" pitchFamily="34" charset="0"/>
              </a:rPr>
              <a:t>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</a:t>
            </a:r>
            <a:r>
              <a:rPr kumimoji="0" lang="en-GB" sz="1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DST – drug susceptibility test.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42EA8-8AFF-A28F-205D-90BFBD5E6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72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AE5B1C-0311-0ACB-BB1A-1E507E287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94" y="2357094"/>
            <a:ext cx="7220411" cy="3868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394" y="98382"/>
            <a:ext cx="8538028" cy="822325"/>
          </a:xfrm>
        </p:spPr>
        <p:txBody>
          <a:bodyPr/>
          <a:lstStyle/>
          <a:p>
            <a:r>
              <a:rPr lang="en-GB" sz="2200" b="1"/>
              <a:t>Pulmonary pre-XDR TB cases and proportion </a:t>
            </a:r>
            <a:r>
              <a:rPr lang="en-GB" sz="2200" b="1">
                <a:solidFill>
                  <a:schemeClr val="tx1"/>
                </a:solidFill>
              </a:rPr>
              <a:t>among all pulmonary RR/MDR TB cases with 2</a:t>
            </a:r>
            <a:r>
              <a:rPr lang="en-GB" sz="2200" b="1" baseline="30000">
                <a:solidFill>
                  <a:schemeClr val="tx1"/>
                </a:solidFill>
              </a:rPr>
              <a:t>nd</a:t>
            </a:r>
            <a:r>
              <a:rPr lang="en-GB" sz="2200" b="1">
                <a:solidFill>
                  <a:schemeClr val="tx1"/>
                </a:solidFill>
              </a:rPr>
              <a:t> line DST results, </a:t>
            </a:r>
            <a:r>
              <a:rPr lang="en-GB" sz="2200" b="1"/>
              <a:t>EU/EEA*, 2014–2023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8" name="Content Placeholder 153"/>
          <p:cNvSpPr txBox="1">
            <a:spLocks/>
          </p:cNvSpPr>
          <p:nvPr/>
        </p:nvSpPr>
        <p:spPr>
          <a:xfrm>
            <a:off x="676914" y="1168566"/>
            <a:ext cx="10978697" cy="1334094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520" fontAlgn="base"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The total number of pulmonary pre-XDR TB cases peaked at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347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</a:t>
            </a:r>
            <a:r>
              <a:rPr lang="en-GB">
                <a:solidFill>
                  <a:prstClr val="black"/>
                </a:solidFill>
                <a:latin typeface="Tahoma"/>
                <a:ea typeface="Tahoma"/>
                <a:cs typeface="Tahoma"/>
              </a:rPr>
              <a:t>2014, decreased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to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106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2021 and was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155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in 2023</a:t>
            </a:r>
            <a:endParaRPr lang="en-US">
              <a:solidFill>
                <a:prstClr val="black"/>
              </a:solidFill>
              <a:latin typeface="Tahoma"/>
              <a:ea typeface="Tahoma"/>
              <a:cs typeface="Tahoma"/>
            </a:endParaRPr>
          </a:p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The proportion of pre-XDR TB cases among pulmonary RR/MDR TB cases ranged between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26.8%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2022 to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36.3%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2014</a:t>
            </a:r>
            <a:endParaRPr lang="en-GB" sz="1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938" y="6420016"/>
            <a:ext cx="10284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Countries and the years for which they are not included due to reporting discrepancies or no data: Latvia (2018-2020</a:t>
            </a: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 and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2023), Liechtenstein (2019).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E4A97-6FBC-04B1-CAF3-770B5A630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44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818" y="182563"/>
            <a:ext cx="10318363" cy="822325"/>
          </a:xfrm>
        </p:spPr>
        <p:txBody>
          <a:bodyPr/>
          <a:lstStyle/>
          <a:p>
            <a:r>
              <a:rPr lang="en-GB" sz="2800" b="1"/>
              <a:t>TB/HIV co-infection, EU/EEA*, 2023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017" y="1693176"/>
            <a:ext cx="2846658" cy="3035379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680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HIV-positive TB cases were notified by 18 EU/EEA countries in 2023 </a:t>
            </a:r>
          </a:p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4.4%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of all TB cases with known HIV status were HIV-positive</a:t>
            </a:r>
          </a:p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(range 0.0–16.1%)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892785"/>
            <a:ext cx="46386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Eleven countries did not report HIV status data: Austria, Belgium, Finland, France, Germany, Iceland, Italy, Liechtenstein, Netherlands, Poland, Sweden. Latvia did not report 2023 data.</a:t>
            </a:r>
          </a:p>
        </p:txBody>
      </p:sp>
      <p:pic>
        <p:nvPicPr>
          <p:cNvPr id="5" name="Picture 4" descr="A map of europe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1669B904-DFAE-0DE6-E978-9380C6FAA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7" y="1390650"/>
            <a:ext cx="7738658" cy="5467350"/>
          </a:xfrm>
          <a:prstGeom prst="rect">
            <a:avLst/>
          </a:prstGeom>
          <a:ln>
            <a:noFill/>
          </a:ln>
        </p:spPr>
      </p:pic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80457" y="6550787"/>
            <a:ext cx="4477760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</p:spTree>
    <p:extLst>
      <p:ext uri="{BB962C8B-B14F-4D97-AF65-F5344CB8AC3E}">
        <p14:creationId xmlns:p14="http://schemas.microsoft.com/office/powerpoint/2010/main" val="338189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E80CD-F45B-4663-EF57-B4D4C0AF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600" y="2627554"/>
            <a:ext cx="5756068" cy="3492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521" y="176310"/>
            <a:ext cx="8285479" cy="822325"/>
          </a:xfrm>
        </p:spPr>
        <p:txBody>
          <a:bodyPr/>
          <a:lstStyle/>
          <a:p>
            <a:r>
              <a:rPr lang="en-GB" sz="2800" b="1"/>
              <a:t>HIV-positive TB cases and proportion among all those tested, EU/EEA, 2014–2023*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48" y="6120275"/>
            <a:ext cx="106757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Countries and the years for which they are not included due to reporting discrepancies or no data: Austria (all years), Belgium (2023), Croatia (2013-2015), Cyprus (2013), 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Denmark (2013), Finland (all years), France (all years), Germany (all years), Hungary (2013), Iceland (2020-2023), Italy (all years), Latvia (2018-2020;2023), 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Liechtenstein (all years), Malta (2018-2021), Netherlands(2023), Norway (2011-2012), Poland (all years) and Sweden (all years).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506" y="1216135"/>
            <a:ext cx="11628256" cy="1482087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The total number of HIV-positive TB cases decreased from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1 056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2014 to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505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2020 and reached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680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cases in 2023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The proportion of HIV-positive TB cases among those tested decreased from </a:t>
            </a:r>
            <a:r>
              <a:rPr kumimoji="0" lang="en-GB" sz="1800" b="1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4.8%</a:t>
            </a:r>
            <a:r>
              <a:rPr kumimoji="0" lang="en-GB" sz="1800" b="0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2014 to the lowest reported at </a:t>
            </a:r>
            <a:r>
              <a:rPr kumimoji="0" lang="en-GB" sz="1800" b="1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3.5%</a:t>
            </a:r>
            <a:r>
              <a:rPr kumimoji="0" lang="en-GB" sz="1800" b="0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in 2018, afterwards increasing between 2019-2023</a:t>
            </a:r>
            <a:endParaRPr lang="en-GB" sz="1800" b="0" i="0" u="none" strike="noStrike" kern="1200" cap="none" spc="-4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C71F8-4344-6260-A860-9C4C2DBC9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8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16" y="80901"/>
            <a:ext cx="8414941" cy="822325"/>
          </a:xfrm>
        </p:spPr>
        <p:txBody>
          <a:bodyPr/>
          <a:lstStyle/>
          <a:p>
            <a:r>
              <a:rPr lang="en-GB" sz="2600" b="1"/>
              <a:t>Treatment </a:t>
            </a:r>
            <a:r>
              <a:rPr lang="en-GB" sz="2600" b="1">
                <a:solidFill>
                  <a:schemeClr val="tx1"/>
                </a:solidFill>
              </a:rPr>
              <a:t>success after 12 months among new </a:t>
            </a:r>
            <a:br>
              <a:rPr lang="en-GB" sz="2600" b="1">
                <a:solidFill>
                  <a:schemeClr val="tx1"/>
                </a:solidFill>
              </a:rPr>
            </a:br>
            <a:r>
              <a:rPr lang="en-GB" sz="2600" b="1">
                <a:solidFill>
                  <a:schemeClr val="tx1"/>
                </a:solidFill>
              </a:rPr>
              <a:t>&amp; relapse </a:t>
            </a:r>
            <a:r>
              <a:rPr lang="en-GB" sz="2600" b="1"/>
              <a:t>TB cases notified in 2022, EU/EEA*,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405" y="2778865"/>
            <a:ext cx="3216154" cy="1300270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67.9%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all TB cases </a:t>
            </a:r>
          </a:p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had a successful treatment outcome after 12 months </a:t>
            </a:r>
          </a:p>
          <a:p>
            <a:pPr marL="96834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(range 0.6–89.1%)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7B2F86-15FF-478D-BA50-B8F4F39F6234}"/>
              </a:ext>
            </a:extLst>
          </p:cNvPr>
          <p:cNvSpPr/>
          <p:nvPr/>
        </p:nvSpPr>
        <p:spPr>
          <a:xfrm>
            <a:off x="170440" y="5572309"/>
            <a:ext cx="380670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Seven countries did not report treatment outcome data: Bulgaria, Greece, Italy, Liechtenstein, Luxembourg, Malta and Poland. Belgium and Netherlands did not report previous treatment history.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Latvia did not report 2023 data.</a:t>
            </a: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75215" y="6480250"/>
            <a:ext cx="338238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 WHO (2025). Tuberculosis surveillance and monitoring in Europe 2025–2023 data</a:t>
            </a:r>
          </a:p>
        </p:txBody>
      </p:sp>
      <p:pic>
        <p:nvPicPr>
          <p:cNvPr id="4" name="Picture 3" descr="A map of europe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2C09E8CC-D6FF-7D95-E23E-AA9FB221D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84" y="1104901"/>
            <a:ext cx="8143116" cy="57530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68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736F4-9E93-C8D7-D7F7-7B50EF86F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0567E-5E8F-47A5-90DF-8BFEB1A7152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AA7CAB-977F-F804-671E-48AD12647630}"/>
              </a:ext>
            </a:extLst>
          </p:cNvPr>
          <p:cNvSpPr txBox="1">
            <a:spLocks/>
          </p:cNvSpPr>
          <p:nvPr/>
        </p:nvSpPr>
        <p:spPr bwMode="auto">
          <a:xfrm>
            <a:off x="889686" y="142890"/>
            <a:ext cx="784242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GB" sz="2800" kern="0"/>
              <a:t>TB notifications, EU/EEA,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01411-F53F-1708-5662-10654A5717A2}"/>
              </a:ext>
            </a:extLst>
          </p:cNvPr>
          <p:cNvSpPr txBox="1"/>
          <p:nvPr/>
        </p:nvSpPr>
        <p:spPr>
          <a:xfrm>
            <a:off x="769263" y="2099191"/>
            <a:ext cx="2535685" cy="265961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38 993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TB cases notified in </a:t>
            </a:r>
            <a:r>
              <a:rPr lang="en-GB">
                <a:latin typeface="Tahoma"/>
                <a:ea typeface="Tahoma"/>
                <a:cs typeface="Tahoma"/>
              </a:rPr>
              <a:t>29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EU/EEA countries</a:t>
            </a:r>
            <a:endParaRPr lang="en-US">
              <a:solidFill>
                <a:prstClr val="black"/>
              </a:solidFill>
              <a:latin typeface="Tahoma"/>
              <a:ea typeface="Tahoma"/>
              <a:cs typeface="Tahoma"/>
            </a:endParaRPr>
          </a:p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Notification rate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8.6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 100 000 population (range 2.5 – 49.9)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366D9-C06B-6E87-B483-152F99B7F127}"/>
              </a:ext>
            </a:extLst>
          </p:cNvPr>
          <p:cNvSpPr/>
          <p:nvPr/>
        </p:nvSpPr>
        <p:spPr>
          <a:xfrm>
            <a:off x="88601" y="6146455"/>
            <a:ext cx="5388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B8553AE-4982-8A84-4052-B1DA42955485}"/>
              </a:ext>
            </a:extLst>
          </p:cNvPr>
          <p:cNvSpPr txBox="1">
            <a:spLocks/>
          </p:cNvSpPr>
          <p:nvPr/>
        </p:nvSpPr>
        <p:spPr>
          <a:xfrm>
            <a:off x="11811000" y="6492875"/>
            <a:ext cx="381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80567E-5E8F-47A5-90DF-8BFEB1A71525}" type="slidenum">
              <a:rPr lang="en-GB" sz="1200" smtClean="0">
                <a:solidFill>
                  <a:prstClr val="black"/>
                </a:solidFill>
                <a:latin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2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 Box 83">
            <a:extLst>
              <a:ext uri="{FF2B5EF4-FFF2-40B4-BE49-F238E27FC236}">
                <a16:creationId xmlns:a16="http://schemas.microsoft.com/office/drawing/2014/main" id="{187DA262-8551-FA29-7209-58D2D2C67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15" y="6605080"/>
            <a:ext cx="3538879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pic>
        <p:nvPicPr>
          <p:cNvPr id="10" name="Picture 9" descr="A map of europe with different colored areas&#10;&#10;Description automatically generated">
            <a:extLst>
              <a:ext uri="{FF2B5EF4-FFF2-40B4-BE49-F238E27FC236}">
                <a16:creationId xmlns:a16="http://schemas.microsoft.com/office/drawing/2014/main" id="{883C61A8-788F-45B7-30E0-AB0C3A783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45" y="1141667"/>
            <a:ext cx="8103402" cy="57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B6B44-44A3-006C-6804-17540E982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295" y="1818932"/>
            <a:ext cx="8185899" cy="447536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898" y="124236"/>
            <a:ext cx="8207102" cy="822325"/>
          </a:xfrm>
        </p:spPr>
        <p:txBody>
          <a:bodyPr/>
          <a:lstStyle/>
          <a:p>
            <a:r>
              <a:rPr lang="en-GB" sz="2600" b="1"/>
              <a:t>Treatment </a:t>
            </a:r>
            <a:r>
              <a:rPr lang="en-GB" sz="2600" b="1">
                <a:solidFill>
                  <a:schemeClr val="tx1"/>
                </a:solidFill>
              </a:rPr>
              <a:t>success after 12 months among new &amp; relapse </a:t>
            </a:r>
            <a:r>
              <a:rPr lang="en-GB" sz="2600" b="1"/>
              <a:t>TB cases notified in 2022, EU/EEA*, 2023</a:t>
            </a:r>
            <a:endParaRPr lang="en-GB" sz="2600" b="1" strike="sngStrike">
              <a:solidFill>
                <a:srgbClr val="FF0000"/>
              </a:solidFill>
            </a:endParaRPr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1148479" y="1133487"/>
            <a:ext cx="9660420" cy="773949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67.9%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of new and relapse TB cases after 12 months reported a successful treatment outcome</a:t>
            </a:r>
            <a:r>
              <a:rPr lang="en-US" sz="1800">
                <a:solidFill>
                  <a:prstClr val="black"/>
                </a:solidFill>
                <a:latin typeface="Tahoma" pitchFamily="34" charset="0"/>
              </a:rPr>
              <a:t> in 2023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(range 0.6–87.1%) 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780" y="6108579"/>
            <a:ext cx="9848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Seven EU/EEA countries did not report treatment outcome data: Bulgaria, Greece, Italy, Liechtenstein, Luxembourg, Malta and Poland. </a:t>
            </a:r>
            <a:b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Belgium and the Netherlands did not report previous treatment history in 2023.</a:t>
            </a:r>
          </a:p>
          <a:p>
            <a:pPr fontAlgn="base">
              <a:spcAft>
                <a:spcPct val="0"/>
              </a:spcAft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Latvia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did not report 2023 data.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742F8-26FE-C136-9931-67891AFFB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20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6" y="72047"/>
            <a:ext cx="8207102" cy="822325"/>
          </a:xfrm>
        </p:spPr>
        <p:txBody>
          <a:bodyPr/>
          <a:lstStyle/>
          <a:p>
            <a:r>
              <a:rPr lang="en-GB" sz="2600" b="1"/>
              <a:t>Treatment success after 12 months among new &amp; relapse TB cases notified during 2013–2022, EU/EEA*, 2023 </a:t>
            </a:r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889686" y="1215233"/>
            <a:ext cx="10675749" cy="773949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Proportion reported with a successful treatment varied between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76.8%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in 2014 to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64.4%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 2021, increasing to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67.9%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 2022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81B7C-6085-4CC5-82B1-9145FFF7E461}"/>
              </a:ext>
            </a:extLst>
          </p:cNvPr>
          <p:cNvSpPr/>
          <p:nvPr/>
        </p:nvSpPr>
        <p:spPr>
          <a:xfrm>
            <a:off x="0" y="6062413"/>
            <a:ext cx="106757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Countries and the years for which they are not included due to reporting discrepancies or no data: Croatia (2010-2011), Greece (all years), Italy (all years), Latvia (2017-2022), Liechtenstein (2010-2014, 2018-2019, 2022), Luxembourg (2010-2018,2022), Malta (2014-2019, 2022), Poland (2017-2022).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Belgium and the Netherlands did not report previous treatment history in 2023, hence data not included for analysis.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D779A-741D-3395-F7B5-C23C5E00C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7E18D-17D2-883A-793F-77FE5A8DD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260" y="2197984"/>
            <a:ext cx="7277208" cy="36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7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527" y="191580"/>
            <a:ext cx="8172268" cy="822325"/>
          </a:xfrm>
        </p:spPr>
        <p:txBody>
          <a:bodyPr/>
          <a:lstStyle/>
          <a:p>
            <a:r>
              <a:rPr lang="en-GB" sz="2600" b="1"/>
              <a:t>Treatment </a:t>
            </a:r>
            <a:r>
              <a:rPr lang="en-GB" sz="2600" b="1">
                <a:solidFill>
                  <a:schemeClr val="tx1"/>
                </a:solidFill>
              </a:rPr>
              <a:t>success after 24 months among RR/MDR </a:t>
            </a:r>
            <a:r>
              <a:rPr lang="en-GB" sz="2600" b="1"/>
              <a:t>TB cases started on second-line treatment in 2021, EU/EEA*, 2023</a:t>
            </a:r>
            <a:endParaRPr lang="en-GB" sz="2600" b="1" strike="sngStrike">
              <a:solidFill>
                <a:srgbClr val="FF0000"/>
              </a:solidFill>
            </a:endParaRP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607" y="6195579"/>
            <a:ext cx="97766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*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Four countries did not report any RR/MDR TB cases in 2021: Croatia, Iceland, Liechtenstein and Luxembourg.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Nine countries did not report treatment outcome data: Cyprus, Denmark, Finland, France, Greece, Italy, Poland and Spain. </a:t>
            </a:r>
          </a:p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prstClr val="black"/>
                </a:solidFill>
                <a:latin typeface="Tahoma" pitchFamily="34" charset="0"/>
              </a:rPr>
              <a:t>	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Latvia did not report 2023 data.</a:t>
            </a:r>
            <a:endParaRPr kumimoji="0" lang="en-GB" sz="1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Content Placeholder 153"/>
          <p:cNvSpPr txBox="1">
            <a:spLocks/>
          </p:cNvSpPr>
          <p:nvPr/>
        </p:nvSpPr>
        <p:spPr>
          <a:xfrm>
            <a:off x="275215" y="2252958"/>
            <a:ext cx="3331279" cy="2472748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56.3%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of all RR/MDR TB cases started on second-line treatment in 2021 were reported to have treatment success after 24 months 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(range 33.3–100%)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C1B77-BEF6-4447-A9C0-4A4F2222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663" y="1609724"/>
            <a:ext cx="7242195" cy="3819723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B25438-3B8D-A86F-D8E9-9D8F2BB52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6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51" y="97617"/>
            <a:ext cx="8511902" cy="822325"/>
          </a:xfrm>
        </p:spPr>
        <p:txBody>
          <a:bodyPr/>
          <a:lstStyle/>
          <a:p>
            <a:r>
              <a:rPr lang="en-GB" sz="2600" b="1"/>
              <a:t>Treatment </a:t>
            </a:r>
            <a:r>
              <a:rPr lang="en-GB" sz="2600" b="1">
                <a:solidFill>
                  <a:schemeClr val="tx1"/>
                </a:solidFill>
              </a:rPr>
              <a:t>success after 24 months among RR/MDR </a:t>
            </a:r>
            <a:r>
              <a:rPr lang="en-GB" sz="2600" b="1"/>
              <a:t>TB cases started on second-line treatment in 2021, EU/EEA*, 2023</a:t>
            </a:r>
            <a:endParaRPr lang="en-GB" sz="2600" b="1" strike="sngStrike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949" y="1661993"/>
            <a:ext cx="2419571" cy="3534013"/>
          </a:xfrm>
          <a:prstGeom prst="snip2DiagRect">
            <a:avLst/>
          </a:prstGeom>
          <a:solidFill>
            <a:srgbClr val="ACDDE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56.3%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of all RR/MDR TB cases started on second-line treatment in 2021 were reported to have treatment success after 24 months (range 33.3–100%)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75190" y="6561166"/>
            <a:ext cx="374433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4CE7E2-8584-45EF-9697-EC3829CB7A2A}"/>
              </a:ext>
            </a:extLst>
          </p:cNvPr>
          <p:cNvSpPr/>
          <p:nvPr/>
        </p:nvSpPr>
        <p:spPr>
          <a:xfrm>
            <a:off x="0" y="5776336"/>
            <a:ext cx="42645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*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Four countries did not report any RR/MDR TB cases in 2021: Croatia, Iceland, Liechtenstein and Luxembourg.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Nine countries did not report treatment outcome data: Cyprus, Denmark, Finland, France, Greece, Italy, Poland and Spain.</a:t>
            </a:r>
          </a:p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Latvia did not report 2023 data.</a:t>
            </a:r>
            <a:endParaRPr kumimoji="0" lang="en-GB" sz="1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12EF04-8CDF-CAE6-1500-AD9BB8E56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655" y="1216325"/>
            <a:ext cx="7898345" cy="56416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70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5214F93-294F-0062-C95B-ABA95B225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429" y="1842073"/>
            <a:ext cx="7347142" cy="425097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6" y="141060"/>
            <a:ext cx="8389982" cy="822325"/>
          </a:xfrm>
        </p:spPr>
        <p:txBody>
          <a:bodyPr/>
          <a:lstStyle/>
          <a:p>
            <a:r>
              <a:rPr lang="en-GB" sz="2800" b="1"/>
              <a:t>Treatment outcomes among RR/MDR TB cases* started on second-line treatment in 2018–2021, EU/EEA</a:t>
            </a:r>
            <a:r>
              <a:rPr lang="en-GB" sz="2800" b="1" baseline="30000"/>
              <a:t>†</a:t>
            </a:r>
            <a:r>
              <a:rPr lang="en-GB" sz="2800" b="1"/>
              <a:t>, 2023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10" name="Content Placeholder 153"/>
          <p:cNvSpPr txBox="1">
            <a:spLocks/>
          </p:cNvSpPr>
          <p:nvPr/>
        </p:nvSpPr>
        <p:spPr>
          <a:xfrm>
            <a:off x="889686" y="1398701"/>
            <a:ext cx="10568306" cy="443372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Reported treatment success remained below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50%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for all RR/MDR TB cohorts between 2018-2021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60" y="6024781"/>
            <a:ext cx="9622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Pre-XDR and XDR TB cases are not included.</a:t>
            </a:r>
          </a:p>
          <a:p>
            <a:pPr marL="138113" marR="0" lvl="0" indent="-138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† Countries and the cohorts for which they are not included due to reporting discrepancies or no data: Croatia (2016-2017, 2021), Cyprus (all years), France (all years), Greece (all years), Iceland (all years) , Italy (all years), Latvia (all years), Liechtenstein (all years), Luxembourg (all years), Malta (all years), Poland (all years), Slovenia (2018-2019), Spain (all years).</a:t>
            </a:r>
            <a:endParaRPr kumimoji="0" lang="en-US" sz="1000" b="0" i="0" u="none" strike="noStrike" kern="1200" cap="none" spc="-4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ADFEE-EAD7-7490-3432-68CF373F3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49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7" y="123609"/>
            <a:ext cx="8416108" cy="822325"/>
          </a:xfrm>
        </p:spPr>
        <p:txBody>
          <a:bodyPr/>
          <a:lstStyle/>
          <a:p>
            <a:r>
              <a:rPr lang="en-GB" sz="2600"/>
              <a:t>Treatment success after 24 months among </a:t>
            </a:r>
            <a:br>
              <a:rPr lang="en-GB" sz="2600"/>
            </a:br>
            <a:r>
              <a:rPr lang="en-GB" sz="2600"/>
              <a:t>pre-XDR TB cases started on second-line treatment in 2021, EU/EEA*, 2023</a:t>
            </a:r>
            <a:endParaRPr lang="en-GB" sz="2600">
              <a:solidFill>
                <a:schemeClr val="tx1"/>
              </a:solidFill>
            </a:endParaRPr>
          </a:p>
        </p:txBody>
      </p:sp>
      <p:sp>
        <p:nvSpPr>
          <p:cNvPr id="5" name="Content Placeholder 153"/>
          <p:cNvSpPr txBox="1">
            <a:spLocks/>
          </p:cNvSpPr>
          <p:nvPr/>
        </p:nvSpPr>
        <p:spPr>
          <a:xfrm>
            <a:off x="889687" y="1313430"/>
            <a:ext cx="10101774" cy="773949"/>
          </a:xfrm>
          <a:prstGeom prst="snip2DiagRect">
            <a:avLst/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46.8%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of the pre-XDR TB cases started on second-line treatment in 2021 were reported to have treatment success after 24 months (range 0-100%)*</a:t>
            </a: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06CA4D-4176-4255-B3CD-57BFC32A68E5}"/>
              </a:ext>
            </a:extLst>
          </p:cNvPr>
          <p:cNvSpPr/>
          <p:nvPr/>
        </p:nvSpPr>
        <p:spPr>
          <a:xfrm>
            <a:off x="94891" y="6169709"/>
            <a:ext cx="11102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Three countries reported zero pre-XDR TB cases in 2021: Cyprus, Slovenia and Sweden.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Fourteen countries did not report treatment outcome data: Belgium, Croatia, Denmark, Finland, France, Greece, Hungary, Iceland, Italy, Liechtenstein, Luxembourg, Malta, Netherlands and Poland. </a:t>
            </a:r>
            <a:b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Latvia did not report 2023 data.</a:t>
            </a:r>
            <a:endParaRPr kumimoji="0" lang="en-GB" sz="1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9EB38-9F39-8591-00B3-A0C494CA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286" y="2163231"/>
            <a:ext cx="5804822" cy="3872912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48A54-359F-CACA-65AE-5179FD3CE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61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1E2FA1-7EEF-5F34-ED68-B0762711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81" r="1314" b="-1"/>
          <a:stretch/>
        </p:blipFill>
        <p:spPr>
          <a:xfrm>
            <a:off x="4462732" y="1551540"/>
            <a:ext cx="7729268" cy="53064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50" y="126364"/>
            <a:ext cx="8154850" cy="822325"/>
          </a:xfrm>
        </p:spPr>
        <p:txBody>
          <a:bodyPr/>
          <a:lstStyle/>
          <a:p>
            <a:r>
              <a:rPr lang="en-GB" sz="2600" b="1"/>
              <a:t>Treatment success after 24 months among </a:t>
            </a:r>
            <a:br>
              <a:rPr lang="en-GB" sz="2600" b="1"/>
            </a:br>
            <a:r>
              <a:rPr lang="en-GB" sz="2600" b="1"/>
              <a:t>pre-XDR TB cases started on second-line treatment in 2021, EU/EEA*,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662" y="1961316"/>
            <a:ext cx="2212500" cy="2935367"/>
          </a:xfrm>
          <a:prstGeom prst="snip2DiagRect">
            <a:avLst/>
          </a:prstGeom>
          <a:solidFill>
            <a:srgbClr val="ACDDEF">
              <a:alpha val="50196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46.8%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of all pre-XDR TB cases started on second-line treatment in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</a:rPr>
              <a:t>2021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were successfully treated (range 0–100%)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119940" y="6652785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337F4E-5042-419D-B424-31840664EBDB}"/>
              </a:ext>
            </a:extLst>
          </p:cNvPr>
          <p:cNvSpPr/>
          <p:nvPr/>
        </p:nvSpPr>
        <p:spPr>
          <a:xfrm>
            <a:off x="0" y="6049934"/>
            <a:ext cx="5199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Three countries reported zero pre-XDR TB cases in 2021: Cyprus, Slovenia and Sweden.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spc="-30">
                <a:solidFill>
                  <a:prstClr val="black"/>
                </a:solidFill>
                <a:latin typeface="Tahoma" pitchFamily="34" charset="0"/>
              </a:rPr>
              <a:t>   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Fourteen countries did not report treatment outcome data: Belgium, Croatia, Denmark,                 Finland, France, Greece, Hungary, Iceland, Italy, Liechtenstein, Luxembourg, Malta, Netherlands and Poland.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Latvia did not report 2023 data.</a:t>
            </a:r>
            <a:endParaRPr kumimoji="0" lang="en-GB" sz="1000" b="0" i="0" u="none" strike="noStrike" kern="1200" cap="none" spc="-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44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23BD6-C1B7-4976-8220-6337967D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2" y="153843"/>
            <a:ext cx="8346439" cy="822325"/>
          </a:xfrm>
        </p:spPr>
        <p:txBody>
          <a:bodyPr/>
          <a:lstStyle/>
          <a:p>
            <a:r>
              <a:rPr lang="en-GB" sz="2800" b="1"/>
              <a:t>Treatment outcomes new &amp; relapse TB,  RR/MDR, pre-XDR, XDR TB cases, EU/EEA*,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C3DC0-C182-4B8A-857D-55D16F11FDA3}"/>
              </a:ext>
            </a:extLst>
          </p:cNvPr>
          <p:cNvSpPr/>
          <p:nvPr/>
        </p:nvSpPr>
        <p:spPr>
          <a:xfrm>
            <a:off x="131514" y="6492875"/>
            <a:ext cx="97766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Latvia did not report data for 2020 and 2023.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† </a:t>
            </a: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NA: Not applicable.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4D2CCF5-255C-4E2C-BE23-7CEB219C1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23788"/>
              </p:ext>
            </p:extLst>
          </p:nvPr>
        </p:nvGraphicFramePr>
        <p:xfrm>
          <a:off x="1356709" y="2171700"/>
          <a:ext cx="9029291" cy="2514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1895">
                  <a:extLst>
                    <a:ext uri="{9D8B030D-6E8A-4147-A177-3AD203B41FA5}">
                      <a16:colId xmlns:a16="http://schemas.microsoft.com/office/drawing/2014/main" val="1780025521"/>
                    </a:ext>
                  </a:extLst>
                </a:gridCol>
                <a:gridCol w="1815167">
                  <a:extLst>
                    <a:ext uri="{9D8B030D-6E8A-4147-A177-3AD203B41FA5}">
                      <a16:colId xmlns:a16="http://schemas.microsoft.com/office/drawing/2014/main" val="3289410401"/>
                    </a:ext>
                  </a:extLst>
                </a:gridCol>
                <a:gridCol w="1815167">
                  <a:extLst>
                    <a:ext uri="{9D8B030D-6E8A-4147-A177-3AD203B41FA5}">
                      <a16:colId xmlns:a16="http://schemas.microsoft.com/office/drawing/2014/main" val="537447407"/>
                    </a:ext>
                  </a:extLst>
                </a:gridCol>
                <a:gridCol w="1803531">
                  <a:extLst>
                    <a:ext uri="{9D8B030D-6E8A-4147-A177-3AD203B41FA5}">
                      <a16:colId xmlns:a16="http://schemas.microsoft.com/office/drawing/2014/main" val="359899764"/>
                    </a:ext>
                  </a:extLst>
                </a:gridCol>
                <a:gridCol w="1803531">
                  <a:extLst>
                    <a:ext uri="{9D8B030D-6E8A-4147-A177-3AD203B41FA5}">
                      <a16:colId xmlns:a16="http://schemas.microsoft.com/office/drawing/2014/main" val="374134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New &amp; relapse TB,</a:t>
                      </a:r>
                    </a:p>
                    <a:p>
                      <a:pPr algn="ctr"/>
                      <a:r>
                        <a:rPr lang="en-GB"/>
                        <a:t> 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RR/MDR, </a:t>
                      </a:r>
                    </a:p>
                    <a:p>
                      <a:pPr algn="ctr"/>
                      <a:r>
                        <a:rPr lang="en-GB"/>
                        <a:t>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Pre-XDR, </a:t>
                      </a:r>
                    </a:p>
                    <a:p>
                      <a:pPr algn="ctr"/>
                      <a:r>
                        <a:rPr lang="en-GB"/>
                        <a:t>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XDR, </a:t>
                      </a:r>
                    </a:p>
                    <a:p>
                      <a:pPr algn="ctr"/>
                      <a:r>
                        <a:rPr lang="en-GB"/>
                        <a:t>36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3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Cases started on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24 901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02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Countries reporting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4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Countries reporting 0 cases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Treatment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67.9%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NA</a:t>
                      </a:r>
                      <a:r>
                        <a:rPr lang="en-GB" baseline="30000"/>
                        <a:t>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2884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311E8-1594-A002-A888-FF20C9941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1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3" y="161221"/>
            <a:ext cx="10318363" cy="822325"/>
          </a:xfrm>
        </p:spPr>
        <p:txBody>
          <a:bodyPr/>
          <a:lstStyle/>
          <a:p>
            <a:r>
              <a:rPr lang="en-GB" sz="2800" b="1"/>
              <a:t>Notified TB cases, EU/EEA*, 2014–2023</a:t>
            </a: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2B0AF0-3834-45D9-9F2E-C38B23C84EF1}"/>
              </a:ext>
            </a:extLst>
          </p:cNvPr>
          <p:cNvSpPr/>
          <p:nvPr/>
        </p:nvSpPr>
        <p:spPr>
          <a:xfrm>
            <a:off x="79270" y="6431552"/>
            <a:ext cx="8310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Latvia did not report data for 2018-2020 and 2023, Liechtenstein did not report data for 2019.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074" y="1871165"/>
            <a:ext cx="3401236" cy="3650599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recovery of cases after the COVID-19 pandemic disruptions continued in 2023</a:t>
            </a:r>
            <a:r>
              <a:rPr lang="en-GB">
                <a:solidFill>
                  <a:prstClr val="black"/>
                </a:solidFill>
                <a:latin typeface="Tahoma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Despite the increases in recent years, the overall trend continues to decline between 2014 and 2023:</a:t>
            </a:r>
          </a:p>
          <a:p>
            <a:pPr marL="439717" marR="0" lvl="0" indent="-34288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Number of TB cases decreased by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30%</a:t>
            </a:r>
          </a:p>
          <a:p>
            <a:pPr marL="439717" marR="0" lvl="0" indent="-34288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Notification rate decreased by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31%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CAEF0-47F9-A11B-5ECF-532450C2E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FAB7D-6261-4851-8D72-3ADA5323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45" y="1419069"/>
            <a:ext cx="8162955" cy="46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6" y="162424"/>
            <a:ext cx="8268062" cy="822325"/>
          </a:xfrm>
        </p:spPr>
        <p:txBody>
          <a:bodyPr/>
          <a:lstStyle/>
          <a:p>
            <a:r>
              <a:rPr lang="en-GB" sz="2600" b="1"/>
              <a:t>TB notification rate by sex and age group, EU/EEA, 2023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686" y="1227964"/>
            <a:ext cx="10052293" cy="705231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9652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highest notification rate was observed in the age group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25–44 years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(10.2 per 100 000)</a:t>
            </a:r>
            <a:endParaRPr lang="en-US">
              <a:ea typeface="+mn-ea"/>
              <a:cs typeface="+mn-cs"/>
            </a:endParaRPr>
          </a:p>
          <a:p>
            <a:pPr marL="9652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Males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were over-represented in all age groups over 14 years.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7FBCA-FCCB-3B54-3074-FD49E04B86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7B1C28-A8BA-B500-CFB9-6CB08F2FB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034" y="2078324"/>
            <a:ext cx="8437595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214" y="138191"/>
            <a:ext cx="10318363" cy="822325"/>
          </a:xfrm>
        </p:spPr>
        <p:txBody>
          <a:bodyPr/>
          <a:lstStyle/>
          <a:p>
            <a:r>
              <a:rPr lang="en-GB" sz="2600" b="1"/>
              <a:t>TB notification rate by age group, EU/EEA*, </a:t>
            </a:r>
            <a:br>
              <a:rPr lang="en-GB" sz="2600" b="1"/>
            </a:br>
            <a:r>
              <a:rPr lang="en-GB" sz="2600" b="1"/>
              <a:t>2014–2023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4789" y="1412820"/>
            <a:ext cx="7842422" cy="407712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Annual average decrease of between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2.5 to 6.3%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 all age groups</a:t>
            </a:r>
          </a:p>
        </p:txBody>
      </p:sp>
      <p:sp>
        <p:nvSpPr>
          <p:cNvPr id="10" name="Text Box 83">
            <a:extLst>
              <a:ext uri="{FF2B5EF4-FFF2-40B4-BE49-F238E27FC236}">
                <a16:creationId xmlns:a16="http://schemas.microsoft.com/office/drawing/2014/main" id="{D696129D-951B-4077-A92E-831BA7E9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15" y="6662577"/>
            <a:ext cx="519989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C9ABA-6985-482B-BAC7-799C2CCF7B24}"/>
              </a:ext>
            </a:extLst>
          </p:cNvPr>
          <p:cNvSpPr/>
          <p:nvPr/>
        </p:nvSpPr>
        <p:spPr>
          <a:xfrm>
            <a:off x="88599" y="6412890"/>
            <a:ext cx="75094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Latvia did not report data for 2018-2020 and 2023, Liechtenstein did not report data for 2019.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5B213-A9A1-D644-FD73-59500F9C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57" y="2046939"/>
            <a:ext cx="8291279" cy="4139543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06E02-E6CB-1C05-DDA2-3742F8358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9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18" y="183753"/>
            <a:ext cx="10318363" cy="822325"/>
          </a:xfrm>
        </p:spPr>
        <p:txBody>
          <a:bodyPr/>
          <a:lstStyle/>
          <a:p>
            <a:r>
              <a:rPr lang="en-GB" sz="2800" b="1"/>
              <a:t>TB in children under 15 years, EU/EEA,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705" y="1754981"/>
            <a:ext cx="3098520" cy="3859054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1 689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TB cases notified in children under 15 years (new and relapse cases accounted for 1 644)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4.3%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all TB cases 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(range 0.0–36.7%)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per 100 000 child population (range 0.0–13.8)</a:t>
            </a:r>
          </a:p>
        </p:txBody>
      </p:sp>
      <p:pic>
        <p:nvPicPr>
          <p:cNvPr id="4" name="Picture 3" descr="A map of europe with different colored areas&#10;&#10;Description automatically generated">
            <a:extLst>
              <a:ext uri="{FF2B5EF4-FFF2-40B4-BE49-F238E27FC236}">
                <a16:creationId xmlns:a16="http://schemas.microsoft.com/office/drawing/2014/main" id="{FD7BB481-8728-CBCB-C159-1A0986755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3" y="1317224"/>
            <a:ext cx="7855077" cy="5549600"/>
          </a:xfrm>
          <a:prstGeom prst="rect">
            <a:avLst/>
          </a:prstGeom>
          <a:ln>
            <a:noFill/>
          </a:ln>
        </p:spPr>
      </p:pic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08714" y="6492875"/>
            <a:ext cx="3822960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35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487" y="111845"/>
            <a:ext cx="10318363" cy="822325"/>
          </a:xfrm>
        </p:spPr>
        <p:txBody>
          <a:bodyPr/>
          <a:lstStyle/>
          <a:p>
            <a:r>
              <a:rPr lang="en-GB" sz="2800" b="1"/>
              <a:t>Confirmed TB cases*, EU/EEA, 2023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686" y="2107406"/>
            <a:ext cx="2116844" cy="2643188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26 687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TB cases were confirmed 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68.4%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all TB cases (range 42.3–100%)</a:t>
            </a: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76162" y="6434051"/>
            <a:ext cx="3905142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056" y="6028927"/>
            <a:ext cx="4083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Confirmation by culture, or by microscopy and </a:t>
            </a: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Mycobacterium tuberculosis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nucleic acid amplification test.</a:t>
            </a:r>
          </a:p>
        </p:txBody>
      </p:sp>
      <p:pic>
        <p:nvPicPr>
          <p:cNvPr id="7" name="Picture 6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F3308AAA-AEB2-7BE7-9298-92D3A7138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29" y="1205345"/>
            <a:ext cx="8000944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0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361" y="127149"/>
            <a:ext cx="10318363" cy="822325"/>
          </a:xfrm>
        </p:spPr>
        <p:txBody>
          <a:bodyPr/>
          <a:lstStyle/>
          <a:p>
            <a:r>
              <a:rPr lang="en-GB" sz="2800" b="1"/>
              <a:t>Extrapulmonary TB, EU/EEA,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561" y="2085082"/>
            <a:ext cx="2673530" cy="2424232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7 516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notified cases had extrapulmonary TB</a:t>
            </a: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6834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19.3%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all TB cases (range 0.0–37.8%) 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6" y="6492875"/>
            <a:ext cx="390193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</p:txBody>
      </p:sp>
      <p:pic>
        <p:nvPicPr>
          <p:cNvPr id="4" name="Picture 3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C5F0B8FD-7921-690C-8D0C-29874FDE1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3" y="1309255"/>
            <a:ext cx="7853867" cy="55487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94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812" y="204787"/>
            <a:ext cx="8128725" cy="822325"/>
          </a:xfrm>
        </p:spPr>
        <p:txBody>
          <a:bodyPr/>
          <a:lstStyle/>
          <a:p>
            <a:r>
              <a:rPr lang="en-GB" sz="2800" b="1"/>
              <a:t>TB in persons of foreign origin*, EU/EEA,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686" y="2244923"/>
            <a:ext cx="2283476" cy="2368153"/>
          </a:xfrm>
          <a:prstGeom prst="snip2DiagRect">
            <a:avLst/>
          </a:prstGeom>
          <a:solidFill>
            <a:srgbClr val="ACDDEF">
              <a:alpha val="5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14 050 </a:t>
            </a:r>
            <a:r>
              <a:rPr kumimoji="0" lang="en-GB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TB cases of foreign* origin</a:t>
            </a:r>
            <a:endParaRPr lang="en-US">
              <a:solidFill>
                <a:prstClr val="black"/>
              </a:solidFill>
              <a:latin typeface="Tahoma"/>
              <a:ea typeface="Tahoma"/>
              <a:cs typeface="Tahoma"/>
            </a:endParaRPr>
          </a:p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52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36.0% </a:t>
            </a:r>
            <a:r>
              <a:rPr kumimoji="0" lang="en-GB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of all TB cases (range 0.0–94.1%)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936" y="6089144"/>
            <a:ext cx="4223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</a:t>
            </a: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Notified in persons originating from other countries than the reporting country.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6" y="6492875"/>
            <a:ext cx="3922712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(2025). Tuberculosis surveillance and monitoring in Europe 2025–2023 data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  <p:pic>
        <p:nvPicPr>
          <p:cNvPr id="4" name="Picture 3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A1465563-1D09-FCAE-0E13-C35FA9929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90" y="1353098"/>
            <a:ext cx="7791810" cy="55049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56934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int Branding_PowerPoint_Template.pptx" id="{9F014410-DC11-49A3-8DC0-8387B6B42DF8}" vid="{58FCF2E3-E0B0-4833-A7F0-C1091673177A}"/>
    </a:ext>
  </a:extLst>
</a:theme>
</file>

<file path=ppt/theme/theme2.xml><?xml version="1.0" encoding="utf-8"?>
<a:theme xmlns:a="http://schemas.openxmlformats.org/drawingml/2006/main" name="1_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A604A499-AD39-4436-83D0-FC2BBC58E3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TaxCatchAll xmlns="fe73b3f6-a427-4a99-886e-da32c6de835d">
      <Value>3</Value>
      <Value>2</Value>
      <Value>1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ip_UnifiedCompliancePolicyUIAction xmlns="http://schemas.microsoft.com/sharepoint/v3" xsi:nil="true"/>
    <lcf76f155ced4ddcb4097134ff3c332f xmlns="fcde38cf-7e98-4223-9237-53d611fa0c77">
      <Terms xmlns="http://schemas.microsoft.com/office/infopath/2007/PartnerControls"/>
    </lcf76f155ced4ddcb4097134ff3c332f>
    <documentstatus xmlns="fcde38cf-7e98-4223-9237-53d611fa0c77">valid</documentstatus>
    <_ip_UnifiedCompliancePolicyProperties xmlns="http://schemas.microsoft.com/sharepoint/v3" xsi:nil="true"/>
    <TaxKeywordTaxHTField xmlns="ad844e80-7513-4d59-8106-40a8f6a315d3">
      <Terms xmlns="http://schemas.microsoft.com/office/infopath/2007/PartnerControls"/>
    </TaxKeywordTaxHTField>
    <_dlc_DocId xmlns="ad844e80-7513-4d59-8106-40a8f6a315d3">IORGSBT-2104121967-109813</_dlc_DocId>
    <_dlc_DocIdUrl xmlns="ad844e80-7513-4d59-8106-40a8f6a315d3">
      <Url>https://ecdc365.sharepoint.com/teams/iorg_dpr_sbt/_layouts/15/DocIdRedir.aspx?ID=IORGSBT-2104121967-109813</Url>
      <Description>IORGSBT-2104121967-109813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5A8DB7CBF7F5BD4A958F1A4CFEB2CF95" ma:contentTypeVersion="155" ma:contentTypeDescription="Create a new document." ma:contentTypeScope="" ma:versionID="917ed32add86a67b5409875b303a2a0d">
  <xsd:schema xmlns:xsd="http://www.w3.org/2001/XMLSchema" xmlns:xs="http://www.w3.org/2001/XMLSchema" xmlns:p="http://schemas.microsoft.com/office/2006/metadata/properties" xmlns:ns1="http://schemas.microsoft.com/sharepoint/v3" xmlns:ns2="4240f11c-4df2-4a37-9be1-bdf0d4dfc218" xmlns:ns3="fe73b3f6-a427-4a99-886e-da32c6de835d" xmlns:ns4="ad844e80-7513-4d59-8106-40a8f6a315d3" xmlns:ns5="fcde38cf-7e98-4223-9237-53d611fa0c77" targetNamespace="http://schemas.microsoft.com/office/2006/metadata/properties" ma:root="true" ma:fieldsID="000b351577bddda6106c5bba12389338" ns1:_="" ns2:_="" ns3:_="" ns4:_="" ns5:_="">
    <xsd:import namespace="http://schemas.microsoft.com/sharepoint/v3"/>
    <xsd:import namespace="4240f11c-4df2-4a37-9be1-bdf0d4dfc218"/>
    <xsd:import namespace="fe73b3f6-a427-4a99-886e-da32c6de835d"/>
    <xsd:import namespace="ad844e80-7513-4d59-8106-40a8f6a315d3"/>
    <xsd:import namespace="fcde38cf-7e98-4223-9237-53d611fa0c77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lcf76f155ced4ddcb4097134ff3c332f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Location" minOccurs="0"/>
                <xsd:element ref="ns5:documentstatus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372;#Disease programmes|cee751c4-2d26-4b69-8170-8cbaaf007eb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b83a8e4-c100-49aa-8573-21d3e15ce477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bb83a8e4-c100-49aa-8573-21d3e15ce477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e38cf-7e98-4223-9237-53d611fa0c7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14c281f0-fdb2-43d6-8bd5-826895010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5" nillable="true" ma:displayName="Location" ma:description="" ma:indexed="true" ma:internalName="MediaServiceLocation" ma:readOnly="true">
      <xsd:simpleType>
        <xsd:restriction base="dms:Text"/>
      </xsd:simpleType>
    </xsd:element>
    <xsd:element name="documentstatus" ma:index="36" nillable="true" ma:displayName="document status" ma:default="valid" ma:description="indication of validity status of the document" ma:format="Dropdown" ma:internalName="documentstatus">
      <xsd:simpleType>
        <xsd:restriction base="dms:Text"/>
      </xsd:simple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Props1.xml><?xml version="1.0" encoding="utf-8"?>
<ds:datastoreItem xmlns:ds="http://schemas.openxmlformats.org/officeDocument/2006/customXml" ds:itemID="{9BA7B489-8CA6-49F7-8DF5-402A8045BDFE}">
  <ds:schemaRefs>
    <ds:schemaRef ds:uri="http://purl.org/dc/dcmitype/"/>
    <ds:schemaRef ds:uri="http://schemas.microsoft.com/sharepoint/v3"/>
    <ds:schemaRef ds:uri="http://purl.org/dc/elements/1.1/"/>
    <ds:schemaRef ds:uri="fe73b3f6-a427-4a99-886e-da32c6de8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fcde38cf-7e98-4223-9237-53d611fa0c77"/>
    <ds:schemaRef ds:uri="ad844e80-7513-4d59-8106-40a8f6a315d3"/>
    <ds:schemaRef ds:uri="4240f11c-4df2-4a37-9be1-bdf0d4dfc21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E1078E-A0C5-429B-BA39-49AF06C8A3A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91D6820-B607-42C5-9851-D96F08B99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40f11c-4df2-4a37-9be1-bdf0d4dfc218"/>
    <ds:schemaRef ds:uri="fe73b3f6-a427-4a99-886e-da32c6de835d"/>
    <ds:schemaRef ds:uri="ad844e80-7513-4d59-8106-40a8f6a315d3"/>
    <ds:schemaRef ds:uri="fcde38cf-7e98-4223-9237-53d611fa0c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A567892-AABA-4F2D-8F15-82E2F1F2EE9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AF300BE-3D39-4216-AF7B-30BB29014F4C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sarms_presentation</Template>
  <TotalTime>48</TotalTime>
  <Words>2703</Words>
  <Application>Microsoft Office PowerPoint</Application>
  <PresentationFormat>Widescreen</PresentationFormat>
  <Paragraphs>224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Tahoma</vt:lpstr>
      <vt:lpstr>Wingdings</vt:lpstr>
      <vt:lpstr>ECDC_PowerPoint_Template_2017</vt:lpstr>
      <vt:lpstr>1_ECDC_PowerPoint_Template_2017</vt:lpstr>
      <vt:lpstr>Tuberculosis situation in the EU/EEA, 2021</vt:lpstr>
      <vt:lpstr>PowerPoint Presentation</vt:lpstr>
      <vt:lpstr>Notified TB cases, EU/EEA*, 2014–2023</vt:lpstr>
      <vt:lpstr>TB notification rate by sex and age group, EU/EEA, 2023</vt:lpstr>
      <vt:lpstr>TB notification rate by age group, EU/EEA*,  2014–2023</vt:lpstr>
      <vt:lpstr>TB in children under 15 years, EU/EEA, 2023</vt:lpstr>
      <vt:lpstr>Confirmed TB cases*, EU/EEA, 2023</vt:lpstr>
      <vt:lpstr>Extrapulmonary TB, EU/EEA, 2023</vt:lpstr>
      <vt:lpstr>TB in persons of foreign origin*, EU/EEA, 2023</vt:lpstr>
      <vt:lpstr>TB cases in persons of foreign origin*, EU/EEA†, 2014–2023</vt:lpstr>
      <vt:lpstr>RR/MDR TB cases with available DST results, EU/EEA*, 2023</vt:lpstr>
      <vt:lpstr>Proportion of RR/MDR TB, EU/EEA*, 2023</vt:lpstr>
      <vt:lpstr>RR/MDR TB cases and proportions of all TB cases tested for drug resistance, EU/EEA*, 2014–2023</vt:lpstr>
      <vt:lpstr>Pulmonary pre-XDR TB cases, EU/EEA, 2023</vt:lpstr>
      <vt:lpstr>Proportion of pulmonary pre-XDR TB among RR/MDR TB cases with 2nd line DST results, EU/EEA*, 2023</vt:lpstr>
      <vt:lpstr>Pulmonary pre-XDR TB cases and proportion among all pulmonary RR/MDR TB cases with 2nd line DST results, EU/EEA*, 2014–2023</vt:lpstr>
      <vt:lpstr>TB/HIV co-infection, EU/EEA*, 2023</vt:lpstr>
      <vt:lpstr>HIV-positive TB cases and proportion among all those tested, EU/EEA, 2014–2023*</vt:lpstr>
      <vt:lpstr>Treatment success after 12 months among new  &amp; relapse TB cases notified in 2022, EU/EEA*, 2023</vt:lpstr>
      <vt:lpstr>Treatment success after 12 months among new &amp; relapse TB cases notified in 2022, EU/EEA*, 2023</vt:lpstr>
      <vt:lpstr>Treatment success after 12 months among new &amp; relapse TB cases notified during 2013–2022, EU/EEA*, 2023 </vt:lpstr>
      <vt:lpstr>Treatment success after 24 months among RR/MDR TB cases started on second-line treatment in 2021, EU/EEA*, 2023</vt:lpstr>
      <vt:lpstr>Treatment success after 24 months among RR/MDR TB cases started on second-line treatment in 2021, EU/EEA*, 2023</vt:lpstr>
      <vt:lpstr>Treatment outcomes among RR/MDR TB cases* started on second-line treatment in 2018–2021, EU/EEA†, 2023</vt:lpstr>
      <vt:lpstr>Treatment success after 24 months among  pre-XDR TB cases started on second-line treatment in 2021, EU/EEA*, 2023</vt:lpstr>
      <vt:lpstr>Treatment success after 24 months among  pre-XDR TB cases started on second-line treatment in 2021, EU/EEA*, 2023</vt:lpstr>
      <vt:lpstr>Treatment outcomes new &amp; relapse TB,  RR/MDR, pre-XDR, XDR TB cases, EU/EEA*, 2023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Ionut Sinescu</dc:creator>
  <cp:lastModifiedBy>Arnau Cabruja Amat</cp:lastModifiedBy>
  <cp:revision>10</cp:revision>
  <dcterms:created xsi:type="dcterms:W3CDTF">2018-10-12T08:40:12Z</dcterms:created>
  <dcterms:modified xsi:type="dcterms:W3CDTF">2025-03-20T14:59:36Z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DC_SARMS_Actor">
    <vt:lpwstr/>
  </property>
  <property fmtid="{D5CDD505-2E9C-101B-9397-08002B2CF9AE}" pid="3" name="ECDC_SARMS_Document_Topic">
    <vt:lpwstr>106;#epidemic|32979f6a-50b9-4370-a7ff-61ba5fdfbfa3</vt:lpwstr>
  </property>
  <property fmtid="{D5CDD505-2E9C-101B-9397-08002B2CF9AE}" pid="4" name="ECDC_SARMS_Document_Type">
    <vt:lpwstr>8;#Presentation|ccbe1f80-b171-4140-9ee7-571d78063fb6</vt:lpwstr>
  </property>
  <property fmtid="{D5CDD505-2E9C-101B-9397-08002B2CF9AE}" pid="5" name="ContentTypeId">
    <vt:lpwstr>0x010100EE95EE7DB3A482488E68FA4A7091999F005A8DB7CBF7F5BD4A958F1A4CFEB2CF95</vt:lpwstr>
  </property>
  <property fmtid="{D5CDD505-2E9C-101B-9397-08002B2CF9AE}" pid="6" name="TaxCatchAll">
    <vt:lpwstr>26;#OCS Support|9d18342d-e30d-42f9-ba08-a371dc2ce016;#106;#epidemic|32979f6a-50b9-4370-a7ff-61ba5fdfbfa3;#8;#Presentation|ccbe1f80-b171-4140-9ee7-571d78063fb6</vt:lpwstr>
  </property>
  <property fmtid="{D5CDD505-2E9C-101B-9397-08002B2CF9AE}" pid="7" name="ECDC_SARMS_Organisation">
    <vt:lpwstr>26;#OCS Support|9d18342d-e30d-42f9-ba08-a371dc2ce016</vt:lpwstr>
  </property>
  <property fmtid="{D5CDD505-2E9C-101B-9397-08002B2CF9AE}" pid="8" name="ECDC_SARMS_Language">
    <vt:lpwstr/>
  </property>
  <property fmtid="{D5CDD505-2E9C-101B-9397-08002B2CF9AE}" pid="9" name="ECDC_SARMS_Activity">
    <vt:lpwstr/>
  </property>
  <property fmtid="{D5CDD505-2E9C-101B-9397-08002B2CF9AE}" pid="10" name="ECMX_ENTITY">
    <vt:lpwstr>3;#ECDC|931345c4-86d9-4b39-a79a-5a8b0b90257f</vt:lpwstr>
  </property>
  <property fmtid="{D5CDD505-2E9C-101B-9397-08002B2CF9AE}" pid="11" name="ECMX_LIFECYCLE">
    <vt:lpwstr>2;#Active|50127695-0d4f-4ac1-ab93-ebc716c3e584</vt:lpwstr>
  </property>
  <property fmtid="{D5CDD505-2E9C-101B-9397-08002B2CF9AE}" pid="12" name="ECMX_DISEASEPATHOGEN">
    <vt:lpwstr/>
  </property>
  <property fmtid="{D5CDD505-2E9C-101B-9397-08002B2CF9AE}" pid="13" name="ECMX_DOCUMENTTYPE">
    <vt:lpwstr/>
  </property>
  <property fmtid="{D5CDD505-2E9C-101B-9397-08002B2CF9AE}" pid="14" name="ECMX_CATEGORYLABEL">
    <vt:lpwstr/>
  </property>
  <property fmtid="{D5CDD505-2E9C-101B-9397-08002B2CF9AE}" pid="15" name="ECMX_DOCUMENTSTATUS">
    <vt:lpwstr>1;#Draft|bed60e9a-f1b8-4691-a7e2-534f78067ff3</vt:lpwstr>
  </property>
  <property fmtid="{D5CDD505-2E9C-101B-9397-08002B2CF9AE}" pid="16" name="MediaServiceImageTags">
    <vt:lpwstr/>
  </property>
  <property fmtid="{D5CDD505-2E9C-101B-9397-08002B2CF9AE}" pid="17" name="lcf76f155ced4ddcb4097134ff3c332f">
    <vt:lpwstr/>
  </property>
  <property fmtid="{D5CDD505-2E9C-101B-9397-08002B2CF9AE}" pid="18" name="SARMS Document Format">
    <vt:lpwstr>Main</vt:lpwstr>
  </property>
  <property fmtid="{D5CDD505-2E9C-101B-9397-08002B2CF9AE}" pid="19" name="SARMS Document Type">
    <vt:lpwstr>Presentation</vt:lpwstr>
  </property>
  <property fmtid="{D5CDD505-2E9C-101B-9397-08002B2CF9AE}" pid="20" name="ClassificationContentMarkingFooterLocations">
    <vt:lpwstr>Theme_ECDC:8</vt:lpwstr>
  </property>
  <property fmtid="{D5CDD505-2E9C-101B-9397-08002B2CF9AE}" pid="21" name="ClassificationContentMarkingFooterText">
    <vt:lpwstr>Classified as ECDC NORMAL </vt:lpwstr>
  </property>
  <property fmtid="{D5CDD505-2E9C-101B-9397-08002B2CF9AE}" pid="22" name="TaxKeyword">
    <vt:lpwstr/>
  </property>
  <property fmtid="{D5CDD505-2E9C-101B-9397-08002B2CF9AE}" pid="23" name="_dlc_DocIdItemGuid">
    <vt:lpwstr>2abd6de7-4a55-4183-82f7-201025cdd748</vt:lpwstr>
  </property>
</Properties>
</file>