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</p:sldMasterIdLst>
  <p:notesMasterIdLst>
    <p:notesMasterId r:id="rId33"/>
  </p:notesMasterIdLst>
  <p:handoutMasterIdLst>
    <p:handoutMasterId r:id="rId34"/>
  </p:handoutMasterIdLst>
  <p:sldIdLst>
    <p:sldId id="261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68" r:id="rId14"/>
    <p:sldId id="270" r:id="rId15"/>
    <p:sldId id="28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90" r:id="rId32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7" name="Favelle Lamb" initials="FL" lastIdx="6" clrIdx="7">
    <p:extLst>
      <p:ext uri="{19B8F6BF-5375-455C-9EA6-DF929625EA0E}">
        <p15:presenceInfo xmlns:p15="http://schemas.microsoft.com/office/powerpoint/2012/main" userId="S-1-5-21-3732144185-4277010889-2338737342-22656" providerId="AD"/>
      </p:ext>
    </p:extLst>
  </p:cmAuthor>
  <p:cmAuthor id="1" name="Mike Catchpole" initials="MC" lastIdx="2" clrIdx="1">
    <p:extLst>
      <p:ext uri="{19B8F6BF-5375-455C-9EA6-DF929625EA0E}">
        <p15:presenceInfo xmlns:p15="http://schemas.microsoft.com/office/powerpoint/2012/main" userId="S-1-5-21-3732144185-4277010889-2338737342-16243" providerId="AD"/>
      </p:ext>
    </p:extLst>
  </p:cmAuthor>
  <p:cmAuthor id="8" name="Marieke van der Werf" initials="MvdW [2]" lastIdx="47" clrIdx="8">
    <p:extLst>
      <p:ext uri="{19B8F6BF-5375-455C-9EA6-DF929625EA0E}">
        <p15:presenceInfo xmlns:p15="http://schemas.microsoft.com/office/powerpoint/2012/main" userId="Marieke van der Werf" providerId="None"/>
      </p:ext>
    </p:extLst>
  </p:cmAuthor>
  <p:cmAuthor id="2" name="Marieke van der Werf" initials="MvdW" lastIdx="68" clrIdx="2">
    <p:extLst>
      <p:ext uri="{19B8F6BF-5375-455C-9EA6-DF929625EA0E}">
        <p15:presenceInfo xmlns:p15="http://schemas.microsoft.com/office/powerpoint/2012/main" userId="S-1-5-21-3732144185-4277010889-2338737342-9427" providerId="AD"/>
      </p:ext>
    </p:extLst>
  </p:cmAuthor>
  <p:cmAuthor id="9" name="Emilia Lindquist" initials="EL" lastIdx="5" clrIdx="9">
    <p:extLst>
      <p:ext uri="{19B8F6BF-5375-455C-9EA6-DF929625EA0E}">
        <p15:presenceInfo xmlns:p15="http://schemas.microsoft.com/office/powerpoint/2012/main" userId="S::Emilia.Lindquist@ecdc.europa.eu::d3b5d519-5c07-4cda-9046-d63287d022b8" providerId="AD"/>
      </p:ext>
    </p:extLst>
  </p:cmAuthor>
  <p:cmAuthor id="3" name="Nea Pakarinen" initials="NP" lastIdx="2" clrIdx="3">
    <p:extLst>
      <p:ext uri="{19B8F6BF-5375-455C-9EA6-DF929625EA0E}">
        <p15:presenceInfo xmlns:p15="http://schemas.microsoft.com/office/powerpoint/2012/main" userId="Nea Pakarinen" providerId="None"/>
      </p:ext>
    </p:extLst>
  </p:cmAuthor>
  <p:cmAuthor id="4" name="Ole Heuer" initials="OH" lastIdx="1" clrIdx="4">
    <p:extLst>
      <p:ext uri="{19B8F6BF-5375-455C-9EA6-DF929625EA0E}">
        <p15:presenceInfo xmlns:p15="http://schemas.microsoft.com/office/powerpoint/2012/main" userId="S-1-5-21-3732144185-4277010889-2338737342-2559" providerId="AD"/>
      </p:ext>
    </p:extLst>
  </p:cmAuthor>
  <p:cmAuthor id="5" name="Nea Pakarinen" initials="NP [2]" lastIdx="9" clrIdx="5">
    <p:extLst>
      <p:ext uri="{19B8F6BF-5375-455C-9EA6-DF929625EA0E}">
        <p15:presenceInfo xmlns:p15="http://schemas.microsoft.com/office/powerpoint/2012/main" userId="S-1-5-21-3732144185-4277010889-2338737342-21724" providerId="AD"/>
      </p:ext>
    </p:extLst>
  </p:cmAuthor>
  <p:cmAuthor id="6" name="Hanna Merk" initials="HM" lastIdx="69" clrIdx="6">
    <p:extLst>
      <p:ext uri="{19B8F6BF-5375-455C-9EA6-DF929625EA0E}">
        <p15:presenceInfo xmlns:p15="http://schemas.microsoft.com/office/powerpoint/2012/main" userId="S-1-5-21-3732144185-4277010889-2338737342-16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395"/>
    <a:srgbClr val="ACDDEF"/>
    <a:srgbClr val="A8DDEF"/>
    <a:srgbClr val="3899BF"/>
    <a:srgbClr val="E5E5E5"/>
    <a:srgbClr val="A1D3BD"/>
    <a:srgbClr val="AF9C75"/>
    <a:srgbClr val="B79B78"/>
    <a:srgbClr val="B39475"/>
    <a:srgbClr val="89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0012" autoAdjust="0"/>
  </p:normalViewPr>
  <p:slideViewPr>
    <p:cSldViewPr snapToGrid="0">
      <p:cViewPr>
        <p:scale>
          <a:sx n="48" d="100"/>
          <a:sy n="48" d="100"/>
        </p:scale>
        <p:origin x="340" y="36"/>
      </p:cViewPr>
      <p:guideLst>
        <p:guide orient="horz" pos="2160"/>
        <p:guide pos="3976"/>
      </p:guideLst>
    </p:cSldViewPr>
  </p:slideViewPr>
  <p:outlineViewPr>
    <p:cViewPr>
      <p:scale>
        <a:sx n="33" d="100"/>
        <a:sy n="33" d="100"/>
      </p:scale>
      <p:origin x="0" y="-4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0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5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75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7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6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5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9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73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6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1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4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3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4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92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8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6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8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1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6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5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>
            <a:lvl1pPr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4555524"/>
            <a:ext cx="7421038" cy="11840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18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686" y="1079500"/>
            <a:ext cx="1051148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0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228850" y="3001958"/>
            <a:ext cx="826155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Tuberculosis situation in the EU/EEA, 2020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6249" y="4555524"/>
            <a:ext cx="7421038" cy="980303"/>
          </a:xfrm>
        </p:spPr>
        <p:txBody>
          <a:bodyPr/>
          <a:lstStyle/>
          <a:p>
            <a:r>
              <a:rPr lang="en-GB" dirty="0"/>
              <a:t>Findings from the joint report </a:t>
            </a:r>
            <a:r>
              <a:rPr lang="en-GB" i="1" dirty="0"/>
              <a:t>Tuberculosis surveillance and monitoring in Europe</a:t>
            </a:r>
            <a:r>
              <a:rPr lang="en-GB" dirty="0"/>
              <a:t> by ECDC and WHO Regional Office for Europe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Stockholm, 23 March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7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cases in persons of foreign origin*, EU/EEA</a:t>
            </a:r>
            <a:r>
              <a:rPr lang="en-GB" baseline="30000" dirty="0"/>
              <a:t>†</a:t>
            </a:r>
            <a:r>
              <a:rPr lang="en-GB" dirty="0"/>
              <a:t>, 2011–2020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686" y="1207097"/>
            <a:ext cx="10774314" cy="88704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proportion of cases in persons of foreign origin increased from </a:t>
            </a:r>
            <a:r>
              <a:rPr lang="en-GB" sz="1800" b="1" dirty="0"/>
              <a:t>20.4%</a:t>
            </a:r>
            <a:r>
              <a:rPr lang="en-GB" sz="1800" dirty="0"/>
              <a:t> in 2011 to </a:t>
            </a:r>
            <a:r>
              <a:rPr lang="en-GB" sz="1800" b="1" dirty="0"/>
              <a:t>33.0%</a:t>
            </a:r>
            <a:r>
              <a:rPr lang="en-GB" sz="1800" dirty="0"/>
              <a:t> in 2020 </a:t>
            </a:r>
          </a:p>
          <a:p>
            <a:endParaRPr lang="en-GB" sz="1100" dirty="0"/>
          </a:p>
          <a:p>
            <a:r>
              <a:rPr lang="en-GB" sz="1800" dirty="0"/>
              <a:t>The rate of TB cases of foreign origin per 100 000 of the total population varied between </a:t>
            </a:r>
            <a:r>
              <a:rPr lang="en-GB" sz="1800" b="1" dirty="0"/>
              <a:t>2.4</a:t>
            </a:r>
            <a:r>
              <a:rPr lang="en-GB" sz="1800" dirty="0"/>
              <a:t> and </a:t>
            </a:r>
            <a:r>
              <a:rPr lang="en-GB" sz="1800" b="1" dirty="0"/>
              <a:t>4.0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95EBBA-FFF7-47BF-BB25-EA9D7DF03E8F}"/>
              </a:ext>
            </a:extLst>
          </p:cNvPr>
          <p:cNvSpPr/>
          <p:nvPr/>
        </p:nvSpPr>
        <p:spPr>
          <a:xfrm>
            <a:off x="103499" y="6279396"/>
            <a:ext cx="7842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Notified in persons originating from other countries than the reporting country.</a:t>
            </a:r>
            <a:br>
              <a:rPr lang="en-GB" sz="1000" dirty="0"/>
            </a:br>
            <a:r>
              <a:rPr lang="en-GB" sz="1000" baseline="30000" dirty="0"/>
              <a:t>†</a:t>
            </a:r>
            <a:r>
              <a:rPr lang="en-GB" sz="1000" dirty="0"/>
              <a:t> Croatia is not included for 2011. Latvia did not report data for 2018-2020. Liechtenstein did not report data for 2019.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5B066-23B5-4A50-A751-91799A7F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092" y="2158170"/>
            <a:ext cx="7883502" cy="40572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E5C7C2-7516-458C-979E-A6CC5B029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61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C81439-6D72-4154-9E28-890C0875EF73}"/>
              </a:ext>
            </a:extLst>
          </p:cNvPr>
          <p:cNvGrpSpPr/>
          <p:nvPr/>
        </p:nvGrpSpPr>
        <p:grpSpPr>
          <a:xfrm>
            <a:off x="3552000" y="965215"/>
            <a:ext cx="8640000" cy="5904000"/>
            <a:chOff x="3492435" y="949325"/>
            <a:chExt cx="8703880" cy="59086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9D53E2-C76A-4AC6-BE40-C4235DE58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7"/>
            <a:stretch/>
          </p:blipFill>
          <p:spPr>
            <a:xfrm>
              <a:off x="3492435" y="965214"/>
              <a:ext cx="8703880" cy="58927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8BAF25-C94A-46C1-B81B-A9235DB96102}"/>
                </a:ext>
              </a:extLst>
            </p:cNvPr>
            <p:cNvSpPr/>
            <p:nvPr/>
          </p:nvSpPr>
          <p:spPr bwMode="auto">
            <a:xfrm>
              <a:off x="3492435" y="949325"/>
              <a:ext cx="917640" cy="822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Pulmonary RR/MDR TB cases, EU/EEA*, 2020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8575" y="1693307"/>
            <a:ext cx="2796943" cy="3471386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649 </a:t>
            </a:r>
            <a:r>
              <a:rPr lang="en-GB" sz="1800" dirty="0"/>
              <a:t>pulmonary</a:t>
            </a:r>
            <a:r>
              <a:rPr lang="en-GB" sz="1800" b="1" dirty="0"/>
              <a:t> </a:t>
            </a:r>
            <a:r>
              <a:rPr lang="en-GB" sz="1800" dirty="0"/>
              <a:t>RR/MDR TB cases notified by 29 EU/EEA countries*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4.6% </a:t>
            </a:r>
            <a:r>
              <a:rPr lang="en-GB" sz="1800" dirty="0"/>
              <a:t>of all TB cases with available DST</a:t>
            </a:r>
            <a:r>
              <a:rPr lang="en-GB" sz="1800" baseline="30000" dirty="0"/>
              <a:t>†</a:t>
            </a:r>
            <a:r>
              <a:rPr lang="en-GB" sz="1800" dirty="0"/>
              <a:t> results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had RR/MDR TB (range 0.0–19.4%, excluding France)</a:t>
            </a: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275215" y="6401325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03136-6722-42BE-BF5D-7973F308E9F1}"/>
              </a:ext>
            </a:extLst>
          </p:cNvPr>
          <p:cNvSpPr/>
          <p:nvPr/>
        </p:nvSpPr>
        <p:spPr>
          <a:xfrm>
            <a:off x="81658" y="5698438"/>
            <a:ext cx="53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 Data from France included in the total cases notified and percentage, but not included in the </a:t>
            </a:r>
            <a:br>
              <a:rPr lang="en-GB" sz="1000" spc="-30" dirty="0"/>
            </a:br>
            <a:r>
              <a:rPr lang="en-GB" sz="1000" spc="-30" dirty="0"/>
              <a:t>   range or the map, as DST results are only available for RR/MDR cases. </a:t>
            </a:r>
            <a:br>
              <a:rPr lang="en-GB" sz="1000" spc="-30" dirty="0"/>
            </a:br>
            <a:r>
              <a:rPr lang="en-GB" sz="1000" spc="-30" dirty="0"/>
              <a:t>   </a:t>
            </a:r>
            <a:r>
              <a:rPr lang="en-GB" sz="1000" dirty="0"/>
              <a:t>Latvia did not report data for 2020.</a:t>
            </a:r>
            <a:br>
              <a:rPr lang="en-GB" sz="1000" dirty="0"/>
            </a:br>
            <a:r>
              <a:rPr lang="en-GB" sz="1000" spc="-30" baseline="30000" dirty="0"/>
              <a:t>†</a:t>
            </a:r>
            <a:r>
              <a:rPr lang="en-GB" sz="1000" spc="-30" dirty="0"/>
              <a:t>  DST – drug susceptibility test.</a:t>
            </a:r>
            <a:endParaRPr lang="en-GB" sz="1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7B11F49-0970-4E45-9215-1731D0644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0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of RR/MDR TB, EU/EEA*, 2020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867" y="6151101"/>
            <a:ext cx="10791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RR/MDR TB data from France is not included in the graph. Cyprus, Iceland, Liechtenstein and Luxembourg reported zero RR/MDR TB cases for 2020. </a:t>
            </a:r>
            <a:br>
              <a:rPr lang="en-GB" sz="1000" dirty="0"/>
            </a:br>
            <a:r>
              <a:rPr lang="en-GB" sz="1000" dirty="0"/>
              <a:t>   Latvia did not report data for 2020.</a:t>
            </a:r>
            <a:br>
              <a:rPr lang="en-GB" sz="1000" dirty="0"/>
            </a:br>
            <a:r>
              <a:rPr lang="en-GB" sz="1000" spc="-30" baseline="30000" dirty="0"/>
              <a:t>†</a:t>
            </a:r>
            <a:r>
              <a:rPr lang="en-GB" sz="1000" spc="-30" dirty="0"/>
              <a:t>  DST – drug susceptibility test.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53380" y="1028874"/>
            <a:ext cx="11172176" cy="1002750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b="1" dirty="0"/>
              <a:t>731 </a:t>
            </a:r>
            <a:r>
              <a:rPr lang="en-GB" sz="1800" dirty="0"/>
              <a:t>RR/MDR TB cases notified by 29 EU/EEA countries </a:t>
            </a:r>
          </a:p>
          <a:p>
            <a:r>
              <a:rPr lang="en-GB" sz="1800" b="1" dirty="0"/>
              <a:t>4.3%</a:t>
            </a:r>
            <a:r>
              <a:rPr lang="en-GB" sz="1800" dirty="0"/>
              <a:t> of all bacteriologically-confirmed TB cases with available DST</a:t>
            </a:r>
            <a:r>
              <a:rPr lang="en-GB" sz="1800" baseline="30000" dirty="0"/>
              <a:t>†</a:t>
            </a:r>
            <a:r>
              <a:rPr lang="en-GB" sz="1800" dirty="0"/>
              <a:t> results had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RR/MDR TB </a:t>
            </a:r>
            <a:br>
              <a:rPr lang="en-GB" sz="1800" dirty="0"/>
            </a:br>
            <a:r>
              <a:rPr lang="en-GB" sz="1800" dirty="0"/>
              <a:t>(range 0–18.1%)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DE0251-AB3B-45AD-85FA-4C7F53667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8AC66-15FE-4660-9053-6DE304FE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17" y="2095283"/>
            <a:ext cx="5802102" cy="40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RR/MDR TB cases and proportions of all TB cases tested for drug resistance, EU/EEA*, 2011–2020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68" y="6158830"/>
            <a:ext cx="107895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Countries and the years they are not included due to reporting discrepancies or no data: </a:t>
            </a:r>
            <a:r>
              <a:rPr lang="de-DE" sz="1000" dirty="0"/>
              <a:t>France (2012, 2013, 2015), Latvia (2018, 2019, 2020), Liechtenstein (2013, 2019-2020), </a:t>
            </a:r>
            <a:br>
              <a:rPr lang="de-DE" sz="1000" dirty="0"/>
            </a:br>
            <a:r>
              <a:rPr lang="de-DE" sz="1000" dirty="0"/>
              <a:t>   Spain (2011-2014)</a:t>
            </a:r>
            <a:r>
              <a:rPr lang="en-GB" sz="1000" dirty="0"/>
              <a:t>.</a:t>
            </a:r>
            <a:br>
              <a:rPr lang="en-GB" sz="1000" dirty="0"/>
            </a:br>
            <a:r>
              <a:rPr lang="en-GB" sz="1000" spc="-30" baseline="30000" dirty="0"/>
              <a:t>†</a:t>
            </a:r>
            <a:r>
              <a:rPr lang="en-GB" sz="1000" spc="-30" dirty="0"/>
              <a:t>  DST – drug susceptibility test.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89686" y="1138723"/>
            <a:ext cx="10175109" cy="118456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total number of notified RR/MDR TB cases decreased from </a:t>
            </a:r>
            <a:r>
              <a:rPr lang="en-GB" sz="1800" b="1" dirty="0"/>
              <a:t>1 530</a:t>
            </a:r>
            <a:r>
              <a:rPr lang="en-GB" sz="1800" dirty="0"/>
              <a:t> in 2011 to </a:t>
            </a:r>
            <a:r>
              <a:rPr lang="en-GB" sz="1800" b="1" dirty="0"/>
              <a:t>731</a:t>
            </a:r>
            <a:r>
              <a:rPr lang="en-GB" sz="1800" dirty="0"/>
              <a:t> in 2020</a:t>
            </a:r>
          </a:p>
          <a:p>
            <a:endParaRPr lang="en-GB" sz="1100" dirty="0"/>
          </a:p>
          <a:p>
            <a:r>
              <a:rPr lang="en-GB" sz="1800" dirty="0"/>
              <a:t>Proportion of RR/MDR TB cases among all TB cases with available DST</a:t>
            </a:r>
            <a:r>
              <a:rPr lang="en-GB" sz="1800" baseline="30000" dirty="0"/>
              <a:t>†</a:t>
            </a:r>
            <a:r>
              <a:rPr lang="en-GB" sz="1800" dirty="0"/>
              <a:t> results decreased from </a:t>
            </a:r>
            <a:r>
              <a:rPr lang="en-GB" sz="1800" b="1" dirty="0"/>
              <a:t>5.8%</a:t>
            </a:r>
            <a:r>
              <a:rPr lang="en-GB" sz="1800" dirty="0"/>
              <a:t> in 2011 to </a:t>
            </a:r>
            <a:r>
              <a:rPr lang="en-GB" sz="1800" b="1" dirty="0"/>
              <a:t>4.3%</a:t>
            </a:r>
            <a:r>
              <a:rPr lang="en-GB" sz="1800" dirty="0"/>
              <a:t> in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67CBD-7639-4696-9287-AE10023C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40" y="2323291"/>
            <a:ext cx="7545200" cy="3814451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9D05D7E-20C0-49A7-B479-303435CA3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85BAF6-7849-49EF-8636-A637BFFE3E66}"/>
              </a:ext>
            </a:extLst>
          </p:cNvPr>
          <p:cNvGrpSpPr/>
          <p:nvPr/>
        </p:nvGrpSpPr>
        <p:grpSpPr>
          <a:xfrm>
            <a:off x="3552000" y="954000"/>
            <a:ext cx="8671016" cy="5924989"/>
            <a:chOff x="3525027" y="907780"/>
            <a:chExt cx="8698087" cy="5971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5F21B9-E466-42B4-BACD-1E12A200A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9"/>
            <a:stretch/>
          </p:blipFill>
          <p:spPr>
            <a:xfrm>
              <a:off x="3525028" y="965215"/>
              <a:ext cx="8698086" cy="591393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DCF0E8-0F00-4560-9286-587D604FEE98}"/>
                </a:ext>
              </a:extLst>
            </p:cNvPr>
            <p:cNvSpPr/>
            <p:nvPr/>
          </p:nvSpPr>
          <p:spPr bwMode="auto">
            <a:xfrm>
              <a:off x="3525027" y="907780"/>
              <a:ext cx="932673" cy="822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Pulmonary pre-XDR TB cases, EU/EEA*,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215" y="1911310"/>
            <a:ext cx="2810803" cy="303537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spc="-50" dirty="0"/>
              <a:t>115</a:t>
            </a:r>
            <a:r>
              <a:rPr lang="en-GB" sz="1800" spc="-50" dirty="0"/>
              <a:t> pre-XDR </a:t>
            </a:r>
            <a:r>
              <a:rPr lang="en-GB" sz="1800" dirty="0"/>
              <a:t>TB cases notified by 29 EU/EEA countries*</a:t>
            </a:r>
          </a:p>
          <a:p>
            <a:pPr marL="92075">
              <a:lnSpc>
                <a:spcPct val="100000"/>
              </a:lnSpc>
            </a:pPr>
            <a:endParaRPr lang="en-GB" sz="1800" b="1" spc="-50" dirty="0"/>
          </a:p>
          <a:p>
            <a:pPr marL="92075">
              <a:lnSpc>
                <a:spcPct val="100000"/>
              </a:lnSpc>
            </a:pPr>
            <a:r>
              <a:rPr lang="en-GB" sz="1800" b="1" spc="-50" dirty="0"/>
              <a:t>27.6% </a:t>
            </a:r>
            <a:r>
              <a:rPr lang="en-GB" sz="1800" spc="-50" dirty="0"/>
              <a:t>of RR/MDR TB cases with second-line DST</a:t>
            </a:r>
            <a:r>
              <a:rPr lang="en-GB" sz="1800" spc="-50" baseline="30000" dirty="0"/>
              <a:t>†</a:t>
            </a:r>
            <a:r>
              <a:rPr lang="en-GB" sz="1800" spc="-50" dirty="0"/>
              <a:t> results met the pre-XDR TB definition</a:t>
            </a: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5215" y="6415831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4CC0F-2A30-4906-991C-BA2179267B1D}"/>
              </a:ext>
            </a:extLst>
          </p:cNvPr>
          <p:cNvSpPr/>
          <p:nvPr/>
        </p:nvSpPr>
        <p:spPr>
          <a:xfrm>
            <a:off x="45126" y="6008616"/>
            <a:ext cx="7842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 Latvia did not report data for 2020. </a:t>
            </a:r>
            <a:br>
              <a:rPr lang="en-GB" sz="1000" dirty="0"/>
            </a:br>
            <a:r>
              <a:rPr lang="en-GB" sz="1000" spc="-30" baseline="30000" dirty="0"/>
              <a:t>†</a:t>
            </a:r>
            <a:r>
              <a:rPr lang="en-GB" sz="1000" spc="-30" dirty="0"/>
              <a:t>   DST – drug susceptibility test.</a:t>
            </a:r>
            <a:endParaRPr lang="en-GB" sz="10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55423A0-D9E3-4D1B-8309-7D619EC9A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4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Proportion of pulmonary pre-XDR TB among RR/MDR TB cases with 2</a:t>
            </a:r>
            <a:r>
              <a:rPr lang="en-GB" sz="2600" baseline="30000" dirty="0"/>
              <a:t>nd</a:t>
            </a:r>
            <a:r>
              <a:rPr lang="en-GB" sz="2600" dirty="0"/>
              <a:t> line DST results, EU/EEA*, 2020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8516" y="1149881"/>
            <a:ext cx="10214913" cy="819863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GB" sz="1800" b="1" dirty="0"/>
              <a:t>115 </a:t>
            </a:r>
            <a:r>
              <a:rPr lang="en-GB" sz="1800" dirty="0"/>
              <a:t>pre-XDR TB cases notified in 10 EU/EEA countries* </a:t>
            </a:r>
          </a:p>
          <a:p>
            <a:r>
              <a:rPr lang="en-GB" sz="1800" b="1" dirty="0"/>
              <a:t>27.6%</a:t>
            </a:r>
            <a:r>
              <a:rPr lang="en-GB" sz="1800" dirty="0"/>
              <a:t> of all RR/MDR TB cases with </a:t>
            </a:r>
            <a:r>
              <a:rPr lang="en-GB" sz="1800" spc="-50" dirty="0"/>
              <a:t>second-line DST</a:t>
            </a:r>
            <a:r>
              <a:rPr lang="en-GB" sz="1800" spc="-50" baseline="30000" dirty="0"/>
              <a:t>†</a:t>
            </a:r>
            <a:r>
              <a:rPr lang="en-GB" sz="1800" spc="-50" dirty="0"/>
              <a:t> results </a:t>
            </a:r>
            <a:r>
              <a:rPr lang="en-GB" sz="1800" dirty="0"/>
              <a:t>(range 0.0%–85.7%)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265979" y="6653512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02" y="5950441"/>
            <a:ext cx="10920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The graph shows countries that reported pre-XDR TB cases. No pre-XDR TB cases were reported by Austria, Croatia, Cyprus, Denmark, Finland, Greece, Hungary, Iceland, Ireland,  </a:t>
            </a:r>
            <a:br>
              <a:rPr lang="en-GB" sz="1000" dirty="0"/>
            </a:br>
            <a:r>
              <a:rPr lang="en-GB" sz="1000" dirty="0"/>
              <a:t>   Liechtenstein, Luxembourg, Malta, Netherlands, Norway, Portugal, Slovakia and Slovenia.  </a:t>
            </a:r>
            <a:br>
              <a:rPr lang="en-GB" sz="1000" dirty="0"/>
            </a:br>
            <a:r>
              <a:rPr lang="en-GB" sz="1000" dirty="0"/>
              <a:t>   Latvia did not report data for 2020. </a:t>
            </a:r>
            <a:br>
              <a:rPr lang="en-GB" sz="1000" dirty="0"/>
            </a:br>
            <a:r>
              <a:rPr lang="en-GB" sz="1000" spc="-30" baseline="30000" dirty="0"/>
              <a:t>†</a:t>
            </a:r>
            <a:r>
              <a:rPr lang="en-GB" sz="1000" spc="-30" dirty="0"/>
              <a:t>  DST – drug susceptibility test.</a:t>
            </a:r>
            <a:endParaRPr lang="en-GB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18BB3-A8A5-45FC-AB0E-57679665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48" y="1969744"/>
            <a:ext cx="6641904" cy="40572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36D012F-4FE1-46C9-9C4B-1A73A2C28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2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5" y="142890"/>
            <a:ext cx="7935815" cy="822325"/>
          </a:xfrm>
        </p:spPr>
        <p:txBody>
          <a:bodyPr/>
          <a:lstStyle/>
          <a:p>
            <a:r>
              <a:rPr lang="en-GB" sz="2400" dirty="0"/>
              <a:t>Pulmonary pre-XDR TB cases and proportion </a:t>
            </a:r>
            <a:r>
              <a:rPr lang="en-GB" sz="2400" dirty="0">
                <a:solidFill>
                  <a:schemeClr val="tx1"/>
                </a:solidFill>
              </a:rPr>
              <a:t>among all pulmonary RR/MDR TB cases with 2</a:t>
            </a:r>
            <a:r>
              <a:rPr lang="en-GB" sz="2400" baseline="30000" dirty="0">
                <a:solidFill>
                  <a:schemeClr val="tx1"/>
                </a:solidFill>
              </a:rPr>
              <a:t>nd</a:t>
            </a:r>
            <a:r>
              <a:rPr lang="en-GB" sz="2400" dirty="0">
                <a:solidFill>
                  <a:schemeClr val="tx1"/>
                </a:solidFill>
              </a:rPr>
              <a:t> line DST results, </a:t>
            </a:r>
            <a:r>
              <a:rPr lang="en-GB" sz="2400" dirty="0"/>
              <a:t>EU/EEA*, 2011–2020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8" name="Content Placeholder 153"/>
          <p:cNvSpPr txBox="1">
            <a:spLocks/>
          </p:cNvSpPr>
          <p:nvPr/>
        </p:nvSpPr>
        <p:spPr>
          <a:xfrm>
            <a:off x="685303" y="1235678"/>
            <a:ext cx="10978697" cy="1040248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GB" dirty="0"/>
              <a:t>The total number of pulmonary pre-XDR TB cases peaked at </a:t>
            </a:r>
            <a:r>
              <a:rPr lang="en-GB" b="1" dirty="0"/>
              <a:t>347</a:t>
            </a:r>
            <a:r>
              <a:rPr lang="en-GB" dirty="0"/>
              <a:t> in 2014 and decreased to </a:t>
            </a:r>
            <a:r>
              <a:rPr lang="en-GB" b="1" dirty="0"/>
              <a:t>115</a:t>
            </a:r>
            <a:r>
              <a:rPr lang="en-GB" dirty="0"/>
              <a:t> in 2020 </a:t>
            </a:r>
          </a:p>
          <a:p>
            <a:r>
              <a:rPr lang="en-GB" dirty="0"/>
              <a:t>The proportion of pre-XDR TB cases among pulmonary RR/MDR TB cases ranged between </a:t>
            </a:r>
            <a:r>
              <a:rPr lang="en-GB" b="1" dirty="0"/>
              <a:t>23.2%</a:t>
            </a:r>
            <a:r>
              <a:rPr lang="en-GB" dirty="0"/>
              <a:t> in 2012 to </a:t>
            </a:r>
            <a:r>
              <a:rPr lang="en-GB" b="1" dirty="0"/>
              <a:t>36.3%</a:t>
            </a:r>
            <a:r>
              <a:rPr lang="en-GB" dirty="0"/>
              <a:t> in 2014, and was </a:t>
            </a:r>
            <a:r>
              <a:rPr lang="en-GB" b="1" dirty="0"/>
              <a:t>27.6% </a:t>
            </a:r>
            <a:r>
              <a:rPr lang="en-GB" dirty="0"/>
              <a:t>in 2020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01060" y="6418821"/>
            <a:ext cx="10284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* Countries and the years for which they are not included due to reporting discrepancies or no data: France (2011-2012), Italy (2011), Latvia (2018-2020), Liechtenstein (2019).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5C615-6918-4792-A74E-02904BBEC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7" y="2307033"/>
            <a:ext cx="7180714" cy="40572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E0C38D3-6000-4424-8084-4BB06079E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4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F29C8-A461-4B60-B659-E5ECA3310647}"/>
              </a:ext>
            </a:extLst>
          </p:cNvPr>
          <p:cNvGrpSpPr/>
          <p:nvPr/>
        </p:nvGrpSpPr>
        <p:grpSpPr>
          <a:xfrm>
            <a:off x="3768000" y="954000"/>
            <a:ext cx="8424000" cy="5904000"/>
            <a:chOff x="3676650" y="1004863"/>
            <a:chExt cx="8515350" cy="5853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22627B-4770-4DDD-97D6-15AB7D255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"/>
            <a:stretch/>
          </p:blipFill>
          <p:spPr>
            <a:xfrm>
              <a:off x="3676650" y="1042696"/>
              <a:ext cx="8515350" cy="581530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672D49-6946-40F3-878C-A4CAF0CDCCDB}"/>
                </a:ext>
              </a:extLst>
            </p:cNvPr>
            <p:cNvSpPr/>
            <p:nvPr/>
          </p:nvSpPr>
          <p:spPr bwMode="auto">
            <a:xfrm>
              <a:off x="3676650" y="1004863"/>
              <a:ext cx="895350" cy="7875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TB/HIV co-infection, EU/EEA*, 2020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348252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72" y="5764051"/>
            <a:ext cx="5131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Ten countries did not report HIV status data: Austria, Finland, France, Germany, </a:t>
            </a:r>
            <a:br>
              <a:rPr lang="en-GB" sz="1000" dirty="0"/>
            </a:br>
            <a:r>
              <a:rPr lang="en-GB" sz="1000" dirty="0"/>
              <a:t>   Iceland, Italy, Liechtenstein, Malta, Poland, Sweden.</a:t>
            </a:r>
            <a:br>
              <a:rPr lang="en-GB" sz="1000" dirty="0"/>
            </a:br>
            <a:r>
              <a:rPr lang="en-GB" sz="1000" dirty="0"/>
              <a:t>   Latvia did not report data for 2020.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17" y="1693176"/>
            <a:ext cx="2453588" cy="347164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/>
            <a:r>
              <a:rPr lang="en-GB" sz="1800" b="1" dirty="0"/>
              <a:t>515 </a:t>
            </a:r>
            <a:r>
              <a:rPr lang="en-GB" sz="1800" dirty="0"/>
              <a:t>HIV-positive TB cases were notified by 19 EU/EEA countries in 2020 </a:t>
            </a:r>
          </a:p>
          <a:p>
            <a:pPr marL="96834"/>
            <a:endParaRPr lang="en-GB" sz="1800" b="1" dirty="0"/>
          </a:p>
          <a:p>
            <a:pPr marL="96834"/>
            <a:r>
              <a:rPr lang="en-GB" sz="1800" b="1" dirty="0"/>
              <a:t>4.2% </a:t>
            </a:r>
            <a:r>
              <a:rPr lang="en-GB" sz="1800" dirty="0"/>
              <a:t>of TB cases with known HIV status were HIV-positive (range 0.0–11.8%)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699736E-14D2-4624-98A4-2F5BA5319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9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HIV-positive TB cases and proportion among all those tested, EU/EEA, 2011–2020*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48" y="6120275"/>
            <a:ext cx="106757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Countries and the years for which they are not included due to reporting discrepancies or no data: Austria (all years), Croatia (2011-2015), Cyprus (2011-2013), </a:t>
            </a:r>
            <a:br>
              <a:rPr lang="en-GB" sz="1000" dirty="0"/>
            </a:br>
            <a:r>
              <a:rPr lang="en-GB" sz="1000" dirty="0"/>
              <a:t>   Denmark (2011-2013), Finland (all years), France (all years), Germany (all years), Greece (2011-2012), Hungary (2011-2013), Iceland (2020), Italy (all years), Latvia (2018-2020), </a:t>
            </a:r>
            <a:br>
              <a:rPr lang="en-GB" sz="1000" dirty="0"/>
            </a:br>
            <a:r>
              <a:rPr lang="en-GB" sz="1000" dirty="0"/>
              <a:t>   Liechtenstein (all years), Malta (2018-2020), Norway (2011-2012), Poland (all years) and Sweden (all years).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744" y="1157989"/>
            <a:ext cx="11100256" cy="88704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total number of HIV-positive TB cases decreased from </a:t>
            </a:r>
            <a:r>
              <a:rPr lang="en-GB" sz="1800" b="1" dirty="0"/>
              <a:t>1 193</a:t>
            </a:r>
            <a:r>
              <a:rPr lang="en-GB" sz="1800" dirty="0"/>
              <a:t> in 2011 to </a:t>
            </a:r>
            <a:r>
              <a:rPr lang="en-GB" sz="1800" b="1" dirty="0"/>
              <a:t>554</a:t>
            </a:r>
            <a:r>
              <a:rPr lang="en-GB" sz="1800" dirty="0"/>
              <a:t> in 2020</a:t>
            </a:r>
          </a:p>
          <a:p>
            <a:endParaRPr lang="en-GB" sz="1100" dirty="0"/>
          </a:p>
          <a:p>
            <a:r>
              <a:rPr lang="en-GB" sz="1800" spc="-40" dirty="0"/>
              <a:t>The proportion of HIV-positive TB cases among those tested decreased from </a:t>
            </a:r>
            <a:r>
              <a:rPr lang="en-GB" sz="1800" b="1" spc="-40" dirty="0"/>
              <a:t>5.6%</a:t>
            </a:r>
            <a:r>
              <a:rPr lang="en-GB" sz="1800" spc="-40" dirty="0"/>
              <a:t> in 2012 to </a:t>
            </a:r>
            <a:r>
              <a:rPr lang="en-GB" sz="1800" b="1" spc="-40" dirty="0"/>
              <a:t>4.2%</a:t>
            </a:r>
            <a:r>
              <a:rPr lang="en-GB" sz="1800" spc="-40" dirty="0"/>
              <a:t> in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E58F6-B860-4E64-84D1-68715155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25" y="2078040"/>
            <a:ext cx="5762017" cy="40572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766EA54-14F6-4FE3-A6E1-751FD83C2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8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40F135-961F-4B25-82A8-83536F7D2239}"/>
              </a:ext>
            </a:extLst>
          </p:cNvPr>
          <p:cNvGrpSpPr/>
          <p:nvPr/>
        </p:nvGrpSpPr>
        <p:grpSpPr>
          <a:xfrm>
            <a:off x="3723975" y="954000"/>
            <a:ext cx="8645930" cy="5908000"/>
            <a:chOff x="3524251" y="890670"/>
            <a:chExt cx="8673699" cy="5971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243306-A7CD-40D7-BE12-2EAFA3996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5"/>
            <a:stretch/>
          </p:blipFill>
          <p:spPr>
            <a:xfrm>
              <a:off x="3524251" y="967485"/>
              <a:ext cx="8673699" cy="589455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9E6205-D347-4016-A108-49F2FAE45A31}"/>
                </a:ext>
              </a:extLst>
            </p:cNvPr>
            <p:cNvSpPr/>
            <p:nvPr/>
          </p:nvSpPr>
          <p:spPr bwMode="auto">
            <a:xfrm>
              <a:off x="3524252" y="890670"/>
              <a:ext cx="942974" cy="8905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</a:t>
            </a:r>
            <a:r>
              <a:rPr lang="en-GB" sz="2600" dirty="0">
                <a:solidFill>
                  <a:schemeClr val="tx1"/>
                </a:solidFill>
              </a:rPr>
              <a:t>success after 12 months among new &amp; relapse </a:t>
            </a:r>
            <a:r>
              <a:rPr lang="en-GB" sz="2600" dirty="0"/>
              <a:t>TB cases notified in 2019, EU/EEA*, 2020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401320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995" y="2332586"/>
            <a:ext cx="2463114" cy="219282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/>
            <a:r>
              <a:rPr lang="en-US" sz="1800" b="1" dirty="0"/>
              <a:t>71.8%</a:t>
            </a:r>
            <a:r>
              <a:rPr lang="en-US" sz="1800" dirty="0"/>
              <a:t> of all </a:t>
            </a:r>
            <a:br>
              <a:rPr lang="en-US" sz="1800" dirty="0"/>
            </a:br>
            <a:r>
              <a:rPr lang="en-US" sz="1800" dirty="0"/>
              <a:t>TB cases had a successful treatment outcome after </a:t>
            </a:r>
            <a:br>
              <a:rPr lang="en-US" sz="1800" dirty="0"/>
            </a:br>
            <a:r>
              <a:rPr lang="en-US" sz="1800" dirty="0"/>
              <a:t>12 months (range 3.7–100.0%) </a:t>
            </a:r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B2F86-15FF-478D-BA50-B8F4F39F6234}"/>
              </a:ext>
            </a:extLst>
          </p:cNvPr>
          <p:cNvSpPr/>
          <p:nvPr/>
        </p:nvSpPr>
        <p:spPr>
          <a:xfrm>
            <a:off x="77924" y="5994662"/>
            <a:ext cx="5772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Six countries did not report treatment outcome data: France, Greece, Italy, Liechtenstein, Malta,   </a:t>
            </a:r>
            <a:br>
              <a:rPr lang="en-GB" sz="1000" dirty="0"/>
            </a:br>
            <a:r>
              <a:rPr lang="en-GB" sz="1000" dirty="0"/>
              <a:t>   Poland. Latvia did not report any data for 2020.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2B75AB3-A85E-4BB5-87F8-B9B919DEF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7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notifications, EU/EEA*,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FEB4D-38F8-4A58-9677-1F36238C1081}"/>
              </a:ext>
            </a:extLst>
          </p:cNvPr>
          <p:cNvGrpSpPr/>
          <p:nvPr/>
        </p:nvGrpSpPr>
        <p:grpSpPr>
          <a:xfrm>
            <a:off x="3552000" y="965215"/>
            <a:ext cx="8640000" cy="5904000"/>
            <a:chOff x="3533773" y="1196528"/>
            <a:chExt cx="8297467" cy="56502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91E90E-4167-4AE7-96B6-55F9CB8F4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11"/>
            <a:stretch/>
          </p:blipFill>
          <p:spPr>
            <a:xfrm>
              <a:off x="3533773" y="1196528"/>
              <a:ext cx="8297467" cy="565022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486A7A-C3F3-4D33-B7A5-EC11B3FD948F}"/>
                </a:ext>
              </a:extLst>
            </p:cNvPr>
            <p:cNvSpPr/>
            <p:nvPr/>
          </p:nvSpPr>
          <p:spPr bwMode="auto">
            <a:xfrm>
              <a:off x="3533773" y="1196528"/>
              <a:ext cx="962027" cy="847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9263" y="2099191"/>
            <a:ext cx="2535685" cy="265961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</a:pPr>
            <a:r>
              <a:rPr lang="en-GB" sz="1800" b="1" dirty="0"/>
              <a:t>33 148 </a:t>
            </a:r>
            <a:r>
              <a:rPr lang="en-GB" sz="1800" dirty="0"/>
              <a:t>TB cases notified in 29 EU/EEA countries</a:t>
            </a:r>
          </a:p>
          <a:p>
            <a:pPr marL="96834">
              <a:lnSpc>
                <a:spcPct val="100000"/>
              </a:lnSpc>
            </a:pPr>
            <a:endParaRPr lang="en-GB" sz="1400" dirty="0">
              <a:solidFill>
                <a:srgbClr val="FF0000"/>
              </a:solidFill>
            </a:endParaRPr>
          </a:p>
          <a:p>
            <a:pPr marL="96834">
              <a:lnSpc>
                <a:spcPct val="100000"/>
              </a:lnSpc>
            </a:pPr>
            <a:r>
              <a:rPr lang="en-GB" sz="1800" dirty="0"/>
              <a:t>Notification rate </a:t>
            </a:r>
            <a:r>
              <a:rPr lang="en-GB" sz="1800" b="1" dirty="0"/>
              <a:t>7.3 </a:t>
            </a:r>
            <a:r>
              <a:rPr lang="en-GB" sz="1800" dirty="0"/>
              <a:t>per 100 000 population (range 2.9–39.8)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B3EEF-0F4B-41E9-B5AD-A8F6E5A46DD2}"/>
              </a:ext>
            </a:extLst>
          </p:cNvPr>
          <p:cNvSpPr/>
          <p:nvPr/>
        </p:nvSpPr>
        <p:spPr>
          <a:xfrm>
            <a:off x="88601" y="6146455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2020.</a:t>
            </a: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75215" y="6401325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C68F8E6-CAC6-4DFC-A973-871C2BB98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7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</a:t>
            </a:r>
            <a:r>
              <a:rPr lang="en-GB" sz="2600" dirty="0">
                <a:solidFill>
                  <a:schemeClr val="tx1"/>
                </a:solidFill>
              </a:rPr>
              <a:t>success after 12 months among new &amp; relapse </a:t>
            </a:r>
            <a:r>
              <a:rPr lang="en-GB" sz="2600" dirty="0"/>
              <a:t>TB cases notified in 2019, EU/EEA*, 2020</a:t>
            </a:r>
            <a:endParaRPr lang="en-GB" sz="2600" strike="sngStrike" dirty="0">
              <a:solidFill>
                <a:srgbClr val="FF0000"/>
              </a:solidFill>
            </a:endParaRP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046468"/>
            <a:ext cx="10401613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/>
              <a:t>71.8%</a:t>
            </a:r>
            <a:r>
              <a:rPr lang="en-US" sz="1800" dirty="0"/>
              <a:t> of new &amp; relapse TB cases had a successful treatment outcome after 12 months (range 3.7–100%) 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91680" y="6265256"/>
            <a:ext cx="9848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*Five EU/EEA countries did not report treatment outcome data: France, Greece, Italy, Malta and Poland. </a:t>
            </a:r>
            <a:br>
              <a:rPr lang="en-GB" sz="1000" spc="-30" dirty="0"/>
            </a:br>
            <a:r>
              <a:rPr lang="en-GB" sz="1000" spc="-30" dirty="0"/>
              <a:t>   </a:t>
            </a:r>
            <a:r>
              <a:rPr lang="en-GB" sz="1000" dirty="0"/>
              <a:t>Latvia did not report data for 2019 or 2020. </a:t>
            </a:r>
            <a:r>
              <a:rPr lang="en-GB" sz="1000" spc="-30" dirty="0"/>
              <a:t>Liechtenstein did not report data for 2019.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67425D9-871E-490F-823F-F080E0949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72216-8369-4A66-B773-1CFD9B46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02" y="1839467"/>
            <a:ext cx="8526780" cy="44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success after 12 months among new &amp; relapse TB cases notified 2010–2019, EU/EEA, 2020 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5" y="1200974"/>
            <a:ext cx="10774315" cy="443372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dirty="0"/>
              <a:t>Proportion of successfully treated cases remained stable between </a:t>
            </a:r>
            <a:r>
              <a:rPr lang="en-US" sz="1800" b="1" dirty="0"/>
              <a:t>76.0%</a:t>
            </a:r>
            <a:r>
              <a:rPr lang="en-US" sz="1800" dirty="0"/>
              <a:t> in 2010 &amp; </a:t>
            </a:r>
            <a:r>
              <a:rPr lang="en-US" sz="1800" b="1" dirty="0"/>
              <a:t>71.8%</a:t>
            </a:r>
            <a:r>
              <a:rPr lang="en-US" sz="1800" dirty="0"/>
              <a:t> in 2019*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81B7C-6085-4CC5-82B1-9145FFF7E461}"/>
              </a:ext>
            </a:extLst>
          </p:cNvPr>
          <p:cNvSpPr/>
          <p:nvPr/>
        </p:nvSpPr>
        <p:spPr>
          <a:xfrm>
            <a:off x="74648" y="6288233"/>
            <a:ext cx="1067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Countries and the years for which they are not included due to reporting discrepancies or no data: Croatia (2010-2011), France (all years), Greece (all years), Italy (all years), Latvia (2017-2019), Liechtenstein (2010-2014, 2018-2019), Luxembourg (2010-2018), Malta (2014-2019), Poland (2017-2019).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D60C92-EEAC-47B0-963D-81E118244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9CCD5-368B-41BB-981F-B1BF5199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36" y="1727024"/>
            <a:ext cx="8861927" cy="4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</a:t>
            </a:r>
            <a:r>
              <a:rPr lang="en-GB" sz="2600" dirty="0">
                <a:solidFill>
                  <a:schemeClr val="tx1"/>
                </a:solidFill>
              </a:rPr>
              <a:t>success after 24 months among RR/MDR </a:t>
            </a:r>
            <a:r>
              <a:rPr lang="en-GB" sz="2600" dirty="0"/>
              <a:t>TB cases started on second-line treatment in 2018, EU/EEA*, 2020</a:t>
            </a:r>
            <a:endParaRPr lang="en-GB" sz="2600" strike="sngStrike" dirty="0">
              <a:solidFill>
                <a:srgbClr val="FF0000"/>
              </a:solidFill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07" y="6195579"/>
            <a:ext cx="97766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/>
            <a:r>
              <a:rPr lang="en-GB" sz="1000" spc="-30" dirty="0"/>
              <a:t> * Cyprus, Iceland, Liechtenstein, and Slovenia reported zero RR/MDR TB cases in 2018. </a:t>
            </a:r>
          </a:p>
          <a:p>
            <a:pPr marL="138113" indent="-138113"/>
            <a:r>
              <a:rPr lang="en-GB" sz="1000" spc="-30" dirty="0"/>
              <a:t>    Six</a:t>
            </a:r>
            <a:r>
              <a:rPr lang="en-GB" sz="1000" dirty="0"/>
              <a:t> countries did not report treatment outcome data: France, Greece, Italy, Luxembourg, Malta, Poland and Spain.</a:t>
            </a:r>
            <a:br>
              <a:rPr lang="en-GB" sz="1000" dirty="0"/>
            </a:br>
            <a:r>
              <a:rPr lang="en-GB" sz="1000" dirty="0"/>
              <a:t>Latvia did not report data for 2018-2020. </a:t>
            </a:r>
            <a:endParaRPr lang="en-GB" sz="1000" spc="-30" dirty="0"/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259648" y="1922542"/>
            <a:ext cx="2615514" cy="3012916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/>
              <a:t>52.4%</a:t>
            </a:r>
            <a:r>
              <a:rPr lang="en-US" sz="1800" dirty="0"/>
              <a:t> of all RR/MDR TB cases started on second-line treatment in 2018 were reported to have treatment success after 24 months (range 0–100%)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36623-F64D-4F33-9F87-5F3D8005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29" y="1556855"/>
            <a:ext cx="8043597" cy="451595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73D2365-EB70-43B7-BB1E-02BC5C9F3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5EA4A-02D4-4F2B-B373-81C94E7DEA4B}"/>
              </a:ext>
            </a:extLst>
          </p:cNvPr>
          <p:cNvGrpSpPr/>
          <p:nvPr/>
        </p:nvGrpSpPr>
        <p:grpSpPr>
          <a:xfrm>
            <a:off x="3552000" y="965215"/>
            <a:ext cx="8640000" cy="5904000"/>
            <a:chOff x="3000298" y="863740"/>
            <a:chExt cx="8766732" cy="60729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045449-82A0-4077-8352-63B408321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5"/>
            <a:stretch/>
          </p:blipFill>
          <p:spPr>
            <a:xfrm>
              <a:off x="3082428" y="1043938"/>
              <a:ext cx="8684602" cy="589278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01A97F-A72A-498D-B7F3-D56E6EDD3FE9}"/>
                </a:ext>
              </a:extLst>
            </p:cNvPr>
            <p:cNvSpPr/>
            <p:nvPr/>
          </p:nvSpPr>
          <p:spPr bwMode="auto">
            <a:xfrm>
              <a:off x="3000298" y="863740"/>
              <a:ext cx="969352" cy="911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</a:t>
            </a:r>
            <a:r>
              <a:rPr lang="en-GB" sz="2600" dirty="0">
                <a:solidFill>
                  <a:schemeClr val="tx1"/>
                </a:solidFill>
              </a:rPr>
              <a:t>success after 24 months among RR/MDR </a:t>
            </a:r>
            <a:r>
              <a:rPr lang="en-GB" sz="2600" dirty="0"/>
              <a:t>TB cases started on second-line treatment in 2018, EU/EEA*, 2020</a:t>
            </a:r>
            <a:endParaRPr lang="en-GB" sz="2600" strike="sngStrike" dirty="0">
              <a:solidFill>
                <a:srgbClr val="FF0000"/>
              </a:solidFill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444866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545" y="1661993"/>
            <a:ext cx="2419571" cy="3534013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US" sz="1800" b="1" dirty="0"/>
              <a:t>52.4% </a:t>
            </a:r>
            <a:r>
              <a:rPr lang="en-US" sz="1800" dirty="0"/>
              <a:t>of all RR/MDR TB cases started on second-line treatment in 2018 were reported to have treatment success after 24 months (range 0.0–100%)</a:t>
            </a:r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CE7E2-8584-45EF-9697-EC3829CB7A2A}"/>
              </a:ext>
            </a:extLst>
          </p:cNvPr>
          <p:cNvSpPr/>
          <p:nvPr/>
        </p:nvSpPr>
        <p:spPr>
          <a:xfrm>
            <a:off x="59262" y="5872327"/>
            <a:ext cx="7237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Three countries did not report any RR/MDR TB cases in 2018: Cyprus, Iceland, Slovenia. </a:t>
            </a:r>
            <a:br>
              <a:rPr lang="en-GB" sz="1000" dirty="0"/>
            </a:br>
            <a:r>
              <a:rPr lang="en-GB" sz="1000" dirty="0"/>
              <a:t>   Eight countries did not report treatment outcome data: France, Greece, Italy, Liechtenstein, </a:t>
            </a:r>
            <a:br>
              <a:rPr lang="en-GB" sz="1000" dirty="0"/>
            </a:br>
            <a:r>
              <a:rPr lang="en-GB" sz="1000" dirty="0"/>
              <a:t>   Luxembourg, Malta, Poland, Spain. Latvia did not report any data for 2020.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FED26E8-4C6F-43A3-8551-B4E805FC3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0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outcomes among RR/MDR TB cases* started on second-line treatment in 2015–2018, EU/EEA</a:t>
            </a:r>
            <a:r>
              <a:rPr lang="en-GB" baseline="30000" dirty="0"/>
              <a:t>†</a:t>
            </a:r>
            <a:r>
              <a:rPr lang="en-GB" dirty="0"/>
              <a:t>, 2020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60" y="6024781"/>
            <a:ext cx="962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/>
            <a:r>
              <a:rPr lang="en-US" sz="1000" spc="-40" dirty="0"/>
              <a:t>*  Pre-XDR and XDR TB cases are not included.</a:t>
            </a:r>
          </a:p>
          <a:p>
            <a:pPr marL="138113" indent="-138113"/>
            <a:r>
              <a:rPr lang="en-GB" sz="1000" dirty="0"/>
              <a:t>†  Countries and the cohorts for which they are not included due to reporting discrepancies or no data: Croatia (2016-2017), Cyprus (all years), France (all years), Greece (all years), Iceland (all years) , Italy (all years), Latvia (2016-2018), Liechtenstein (all years), Luxembourg (all years), Malta (all years), Poland (2016-2018), Slovenia (all years), Spain (all years).</a:t>
            </a:r>
            <a:endParaRPr lang="en-US" sz="1000" spc="-4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4EA50-7849-469D-B5F3-7D22A660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94" y="1811924"/>
            <a:ext cx="7727811" cy="4243006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7D05D9-52F2-4BFD-A66F-9FECB3CF5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24</a:t>
            </a:fld>
            <a:endParaRPr lang="en-GB" dirty="0"/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>
          <a:xfrm>
            <a:off x="889686" y="1398701"/>
            <a:ext cx="10568306" cy="443372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dirty="0"/>
              <a:t>Reported treatment success remained below </a:t>
            </a:r>
            <a:r>
              <a:rPr lang="en-US" sz="1800" b="1" dirty="0"/>
              <a:t>50% </a:t>
            </a:r>
            <a:r>
              <a:rPr lang="en-US" sz="1800" dirty="0"/>
              <a:t>for all RR/MDR TB cohorts between 2015-2018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1234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5E9605-439B-4C5C-BF90-D51AEE5B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256" y="2096736"/>
            <a:ext cx="5849487" cy="405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success after 24 months among </a:t>
            </a:r>
            <a:br>
              <a:rPr lang="en-GB" sz="2600" dirty="0"/>
            </a:br>
            <a:r>
              <a:rPr lang="en-GB" sz="2600" dirty="0"/>
              <a:t>pre-XDR TB cases started on second-line treatment in 2018, EU/EEA*, 2020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5" name="Content Placeholder 153"/>
          <p:cNvSpPr txBox="1">
            <a:spLocks/>
          </p:cNvSpPr>
          <p:nvPr/>
        </p:nvSpPr>
        <p:spPr>
          <a:xfrm>
            <a:off x="889687" y="1313430"/>
            <a:ext cx="10101774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/>
              <a:t>33.2% </a:t>
            </a:r>
            <a:r>
              <a:rPr lang="en-US" sz="1800" dirty="0"/>
              <a:t>of the pre-XDR TB cases started on second-line treatment in 2018 were reported to have treatment success after 24 months (range 0-100%)*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6CA4D-4176-4255-B3CD-57BFC32A68E5}"/>
              </a:ext>
            </a:extLst>
          </p:cNvPr>
          <p:cNvSpPr/>
          <p:nvPr/>
        </p:nvSpPr>
        <p:spPr>
          <a:xfrm>
            <a:off x="82352" y="6154746"/>
            <a:ext cx="977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pc="-30" dirty="0"/>
              <a:t>* Eight countries reported zero pre-XDR TB cases in 2018: Croatia, Cyprus, Denmark, Iceland, Ireland, Portugal, Slovenia and Sweden.</a:t>
            </a:r>
          </a:p>
          <a:p>
            <a:r>
              <a:rPr lang="en-GB" sz="1000" spc="-30" dirty="0"/>
              <a:t>   Eight countries did not report treatment outcome data: France, Greece, Italy, Liechtenstein, Luxembourg, Malta, Poland and Spain. </a:t>
            </a:r>
            <a:br>
              <a:rPr lang="en-GB" sz="1000" spc="-30" dirty="0"/>
            </a:br>
            <a:r>
              <a:rPr lang="en-GB" sz="1000" spc="-30" dirty="0"/>
              <a:t>   </a:t>
            </a:r>
            <a:r>
              <a:rPr lang="en-GB" sz="1000" dirty="0"/>
              <a:t>Latvia did not report any data for 2018-2020. </a:t>
            </a:r>
            <a:endParaRPr lang="en-GB" sz="1000" spc="-30" dirty="0"/>
          </a:p>
          <a:p>
            <a:r>
              <a:rPr lang="en-GB" sz="1000" spc="-30" dirty="0"/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DEA1653-CF71-4601-AE48-67346F308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6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0B7E49-1A25-43A0-83F1-0873D4F846C8}"/>
              </a:ext>
            </a:extLst>
          </p:cNvPr>
          <p:cNvGrpSpPr/>
          <p:nvPr/>
        </p:nvGrpSpPr>
        <p:grpSpPr>
          <a:xfrm>
            <a:off x="3552000" y="982472"/>
            <a:ext cx="8640000" cy="5890664"/>
            <a:chOff x="3148501" y="983295"/>
            <a:chExt cx="8674238" cy="5947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F9879-D669-48F0-8C15-528CDD6FE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9"/>
            <a:stretch/>
          </p:blipFill>
          <p:spPr>
            <a:xfrm>
              <a:off x="3148501" y="1038011"/>
              <a:ext cx="8674238" cy="589278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922A6B-51BA-4FD0-A4A8-16877350C39B}"/>
                </a:ext>
              </a:extLst>
            </p:cNvPr>
            <p:cNvSpPr/>
            <p:nvPr/>
          </p:nvSpPr>
          <p:spPr bwMode="auto">
            <a:xfrm>
              <a:off x="3148501" y="983295"/>
              <a:ext cx="942974" cy="8905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Treatment success after 24 months among </a:t>
            </a:r>
            <a:br>
              <a:rPr lang="en-GB" sz="2600" dirty="0"/>
            </a:br>
            <a:r>
              <a:rPr lang="en-GB" sz="2600" dirty="0"/>
              <a:t>pre-XDR TB cases started on second-line treatment in 2018, EU/EEA*,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62" y="1961316"/>
            <a:ext cx="2212500" cy="2935367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US" sz="1800" b="1" dirty="0"/>
              <a:t>33.2% </a:t>
            </a:r>
            <a:r>
              <a:rPr lang="en-US" sz="1800" dirty="0"/>
              <a:t>of all pre-XDR TB cases started on second-line treatment in 2018 were successfully treated (range 0–100%)</a:t>
            </a:r>
            <a:endParaRPr lang="en-GB" sz="1800" dirty="0"/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430346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37F4E-5042-419D-B424-31840664EBDB}"/>
              </a:ext>
            </a:extLst>
          </p:cNvPr>
          <p:cNvSpPr/>
          <p:nvPr/>
        </p:nvSpPr>
        <p:spPr>
          <a:xfrm>
            <a:off x="74648" y="5628259"/>
            <a:ext cx="9776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pc="-30" dirty="0"/>
              <a:t>* Eight countries did not report any pre-XDR TB cases in 2018: Croatia, Cyprus, </a:t>
            </a:r>
            <a:br>
              <a:rPr lang="en-GB" sz="1000" spc="-30" dirty="0"/>
            </a:br>
            <a:r>
              <a:rPr lang="en-GB" sz="1000" spc="-30" dirty="0"/>
              <a:t>   Denmark, Iceland, Ireland, Portugal, Slovenia, Sweden. </a:t>
            </a:r>
            <a:br>
              <a:rPr lang="en-GB" sz="1000" spc="-30" dirty="0"/>
            </a:br>
            <a:r>
              <a:rPr lang="en-GB" sz="1000" spc="-30" dirty="0"/>
              <a:t>   Eight countries did not report treatment outcome data: France, Greece, Italy, </a:t>
            </a:r>
            <a:br>
              <a:rPr lang="en-GB" sz="1000" spc="-30" dirty="0"/>
            </a:br>
            <a:r>
              <a:rPr lang="en-GB" sz="1000" spc="-30" dirty="0"/>
              <a:t>   Liechtenstein, Luxembourg, Malta, Poland, Spain. </a:t>
            </a:r>
          </a:p>
          <a:p>
            <a:r>
              <a:rPr lang="en-GB" sz="1000" dirty="0"/>
              <a:t>   Latvia did not report any data for 2020. </a:t>
            </a:r>
            <a:endParaRPr lang="en-GB" sz="1000" spc="-30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D09BB6D-8C84-4F66-A4E3-0D49F7D34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04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3BD6-C1B7-4976-8220-6337967D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86" y="103561"/>
            <a:ext cx="7842422" cy="822325"/>
          </a:xfrm>
        </p:spPr>
        <p:txBody>
          <a:bodyPr/>
          <a:lstStyle/>
          <a:p>
            <a:r>
              <a:rPr lang="en-GB" sz="2800" dirty="0"/>
              <a:t>Treatment outcomes new &amp; relapse TB,  RR/MDR, pre-XDR, XDR TB cases, EU/EEA*,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EF95-CFAC-4256-8ACB-483D54B42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36000" y="649287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C3DC0-C182-4B8A-857D-55D16F11FDA3}"/>
              </a:ext>
            </a:extLst>
          </p:cNvPr>
          <p:cNvSpPr/>
          <p:nvPr/>
        </p:nvSpPr>
        <p:spPr>
          <a:xfrm>
            <a:off x="131514" y="6492875"/>
            <a:ext cx="9776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pc="-30" dirty="0"/>
              <a:t>* </a:t>
            </a:r>
            <a:r>
              <a:rPr lang="en-GB" sz="1000" dirty="0"/>
              <a:t>Latvia did not report any data for 2018-2020. </a:t>
            </a:r>
            <a:endParaRPr lang="en-GB" sz="1000" spc="-30" dirty="0"/>
          </a:p>
          <a:p>
            <a:r>
              <a:rPr lang="en-GB" sz="1000" spc="-30" dirty="0"/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4D2CCF5-255C-4E2C-BE23-7CEB219C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35084"/>
              </p:ext>
            </p:extLst>
          </p:nvPr>
        </p:nvGraphicFramePr>
        <p:xfrm>
          <a:off x="1581354" y="1695160"/>
          <a:ext cx="9029291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1895">
                  <a:extLst>
                    <a:ext uri="{9D8B030D-6E8A-4147-A177-3AD203B41FA5}">
                      <a16:colId xmlns:a16="http://schemas.microsoft.com/office/drawing/2014/main" val="178002552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328941040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537447407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59899764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7413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&amp; relapse TB,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RR/MDR,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Pre-XDR,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XDR, </a:t>
                      </a:r>
                      <a:r>
                        <a:rPr lang="en-GB"/>
                        <a:t>36 months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3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Cases started on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28 985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Countries reporting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4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Countries reporting 0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Treatment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2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Notified TB cases, EU/EEA*, 2011–2020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B0AF0-3834-45D9-9F2E-C38B23C84EF1}"/>
              </a:ext>
            </a:extLst>
          </p:cNvPr>
          <p:cNvSpPr/>
          <p:nvPr/>
        </p:nvSpPr>
        <p:spPr>
          <a:xfrm>
            <a:off x="79270" y="6431552"/>
            <a:ext cx="5752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2018, 2019 or 2020, Liechtenstein did not report data for 2019.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46" y="2089173"/>
            <a:ext cx="2466005" cy="3218420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Continuous decline between 2011 and 2020:</a:t>
            </a:r>
          </a:p>
          <a:p>
            <a:pPr marL="439717" indent="-342882">
              <a:buFont typeface="Arial" panose="020B0604020202020204" pitchFamily="34" charset="0"/>
              <a:buChar char="•"/>
            </a:pPr>
            <a:r>
              <a:rPr lang="en-GB" sz="1800" dirty="0"/>
              <a:t>Number of TB cases decreased by </a:t>
            </a:r>
            <a:r>
              <a:rPr lang="en-GB" sz="1800" b="1" dirty="0"/>
              <a:t>49%</a:t>
            </a:r>
          </a:p>
          <a:p>
            <a:pPr marL="439717" indent="-342882">
              <a:buFont typeface="Arial" panose="020B0604020202020204" pitchFamily="34" charset="0"/>
              <a:buChar char="•"/>
            </a:pPr>
            <a:r>
              <a:rPr lang="en-GB" sz="1800" dirty="0"/>
              <a:t>Notification rate decreased by </a:t>
            </a:r>
            <a:r>
              <a:rPr lang="en-GB" sz="1800" b="1" dirty="0"/>
              <a:t>49%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9436E9-A91B-4170-90B8-96B362835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CE84-6739-481C-BA6B-7E673AEE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36" y="1208548"/>
            <a:ext cx="7619424" cy="49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 rate by sex and age group, EU/EEA*, 2020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686" y="1227964"/>
            <a:ext cx="10052293" cy="1002750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5"/>
            <a:r>
              <a:rPr lang="en-GB" sz="1800" dirty="0"/>
              <a:t>The highest notification rate was observed in the age group </a:t>
            </a:r>
            <a:r>
              <a:rPr lang="en-GB" sz="1800" b="1" dirty="0"/>
              <a:t>25–44 years </a:t>
            </a:r>
            <a:r>
              <a:rPr lang="en-GB" sz="1800" dirty="0"/>
              <a:t>(9.0 per 100 000)</a:t>
            </a:r>
          </a:p>
          <a:p>
            <a:pPr marL="96835"/>
            <a:endParaRPr lang="en-GB" sz="1800" b="1" dirty="0"/>
          </a:p>
          <a:p>
            <a:pPr marL="96835"/>
            <a:r>
              <a:rPr lang="en-GB" sz="1800" b="1" dirty="0"/>
              <a:t>Males</a:t>
            </a:r>
            <a:r>
              <a:rPr lang="en-GB" sz="1800" dirty="0"/>
              <a:t> were over-represented in all age groups over 14 years</a:t>
            </a:r>
            <a:endParaRPr lang="en-GB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88597" y="6431552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2020.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901C4-250D-47E9-B5D9-3C9C02379F9A}"/>
              </a:ext>
            </a:extLst>
          </p:cNvPr>
          <p:cNvSpPr txBox="1">
            <a:spLocks/>
          </p:cNvSpPr>
          <p:nvPr/>
        </p:nvSpPr>
        <p:spPr>
          <a:xfrm>
            <a:off x="11811000" y="6492875"/>
            <a:ext cx="381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defPPr>
              <a:defRPr lang="de-DE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fld id="{0580567E-5E8F-47A5-90DF-8BFEB1A71525}" type="slidenum">
              <a:rPr lang="en-GB" smtClean="0"/>
              <a:pPr algn="ctr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CF889-6E05-44A1-A75D-6D4B3A81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00" y="2302533"/>
            <a:ext cx="7847664" cy="40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 rate by age group, EU/EEA*, </a:t>
            </a:r>
            <a:br>
              <a:rPr lang="en-GB" dirty="0"/>
            </a:br>
            <a:r>
              <a:rPr lang="en-GB" dirty="0"/>
              <a:t>2011–2020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89684" y="1207097"/>
            <a:ext cx="7842422" cy="407712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Annual average decrease of between </a:t>
            </a:r>
            <a:r>
              <a:rPr lang="en-GB" sz="1800" b="1" dirty="0"/>
              <a:t>5.4 to 8.7% </a:t>
            </a:r>
            <a:r>
              <a:rPr lang="en-GB" sz="1800" dirty="0"/>
              <a:t>in all age groups</a:t>
            </a:r>
          </a:p>
        </p:txBody>
      </p:sp>
      <p:sp>
        <p:nvSpPr>
          <p:cNvPr id="10" name="Text Box 83">
            <a:extLst>
              <a:ext uri="{FF2B5EF4-FFF2-40B4-BE49-F238E27FC236}">
                <a16:creationId xmlns:a16="http://schemas.microsoft.com/office/drawing/2014/main" id="{D696129D-951B-4077-A92E-831BA7E9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15" y="6662577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C9ABA-6985-482B-BAC7-799C2CCF7B24}"/>
              </a:ext>
            </a:extLst>
          </p:cNvPr>
          <p:cNvSpPr/>
          <p:nvPr/>
        </p:nvSpPr>
        <p:spPr>
          <a:xfrm>
            <a:off x="88599" y="6412890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2018-2020, Liechtenstein did not report data for 2019.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1B790-3DF7-4108-808E-8E1754B1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04" y="1761051"/>
            <a:ext cx="8312591" cy="4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in children under 15 years, EU/EEA*,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705" y="1754981"/>
            <a:ext cx="2709880" cy="334803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1 218 </a:t>
            </a:r>
            <a:r>
              <a:rPr lang="en-GB" sz="1800" dirty="0"/>
              <a:t>TB cases notified in children under 15 years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3.8%</a:t>
            </a:r>
            <a:r>
              <a:rPr lang="en-GB" sz="1800" dirty="0"/>
              <a:t> of all TB cases (range 0.0–22.9%)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1.5</a:t>
            </a:r>
            <a:r>
              <a:rPr lang="en-GB" sz="1800" dirty="0"/>
              <a:t> per 100 000 child population (range 0.0–10.1)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7A084A-D1CB-4196-842E-75557CA2E961}"/>
              </a:ext>
            </a:extLst>
          </p:cNvPr>
          <p:cNvGrpSpPr/>
          <p:nvPr/>
        </p:nvGrpSpPr>
        <p:grpSpPr>
          <a:xfrm>
            <a:off x="3400235" y="954000"/>
            <a:ext cx="8791765" cy="5904000"/>
            <a:chOff x="3968487" y="954470"/>
            <a:chExt cx="8367963" cy="5656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2AAFA8-251C-4013-8A1C-1645EF57E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9"/>
            <a:stretch/>
          </p:blipFill>
          <p:spPr>
            <a:xfrm>
              <a:off x="3968487" y="954470"/>
              <a:ext cx="8367963" cy="565637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5B6AB-BB88-4806-BE19-23914C433961}"/>
                </a:ext>
              </a:extLst>
            </p:cNvPr>
            <p:cNvSpPr/>
            <p:nvPr/>
          </p:nvSpPr>
          <p:spPr bwMode="auto">
            <a:xfrm>
              <a:off x="3968487" y="965215"/>
              <a:ext cx="974988" cy="822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357775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1823A-F47B-4021-8455-E50BEB4D50E3}"/>
              </a:ext>
            </a:extLst>
          </p:cNvPr>
          <p:cNvSpPr/>
          <p:nvPr/>
        </p:nvSpPr>
        <p:spPr>
          <a:xfrm>
            <a:off x="79267" y="6136081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2020.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53F302F-3E8C-45E8-A6B3-A8865ECA9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5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E99195-2256-4CC3-8BBA-316BB7D6DA34}"/>
              </a:ext>
            </a:extLst>
          </p:cNvPr>
          <p:cNvGrpSpPr/>
          <p:nvPr/>
        </p:nvGrpSpPr>
        <p:grpSpPr>
          <a:xfrm>
            <a:off x="3552000" y="954000"/>
            <a:ext cx="8640000" cy="5904000"/>
            <a:chOff x="3505200" y="891732"/>
            <a:chExt cx="8786909" cy="603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F6D070-9924-4553-A28D-4C1B8045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9"/>
            <a:stretch/>
          </p:blipFill>
          <p:spPr>
            <a:xfrm>
              <a:off x="3505200" y="959702"/>
              <a:ext cx="8786909" cy="59662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708A7-11B9-408F-9B47-75239AF1FA86}"/>
                </a:ext>
              </a:extLst>
            </p:cNvPr>
            <p:cNvSpPr/>
            <p:nvPr/>
          </p:nvSpPr>
          <p:spPr bwMode="auto">
            <a:xfrm>
              <a:off x="3505200" y="891732"/>
              <a:ext cx="942975" cy="890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Confirmed TB cases*, EU/EEA</a:t>
            </a:r>
            <a:r>
              <a:rPr lang="en-GB" baseline="30000" dirty="0"/>
              <a:t>†</a:t>
            </a:r>
            <a:r>
              <a:rPr lang="en-GB" dirty="0"/>
              <a:t>,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686" y="2107406"/>
            <a:ext cx="2116844" cy="264318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22 301 </a:t>
            </a:r>
            <a:r>
              <a:rPr lang="en-GB" sz="1800" dirty="0"/>
              <a:t>TB cases were confirmed 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8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67.3%</a:t>
            </a:r>
            <a:r>
              <a:rPr lang="en-GB" sz="1800" dirty="0"/>
              <a:t> of all TB cases (range 30.7–94.8%)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108" y="6027781"/>
            <a:ext cx="63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Confirmation by culture, or by microscopy and </a:t>
            </a:r>
            <a:r>
              <a:rPr lang="en-GB" sz="1000" i="1" dirty="0"/>
              <a:t>Mycobacterium tuberculosis</a:t>
            </a:r>
            <a:r>
              <a:rPr lang="en-GB" sz="1000" dirty="0"/>
              <a:t> nucleic acid amplification test.</a:t>
            </a:r>
            <a:br>
              <a:rPr lang="en-GB" sz="1000" dirty="0"/>
            </a:br>
            <a:r>
              <a:rPr lang="en-GB" sz="1000" baseline="30000" dirty="0"/>
              <a:t>†</a:t>
            </a:r>
            <a:r>
              <a:rPr lang="en-GB" sz="1000" dirty="0"/>
              <a:t> Latvia did not report data for 2020.</a:t>
            </a: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6161" y="6427891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CA6F87-27E7-4007-9461-034D22B3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60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CAA944-719E-420E-B78A-74E980292AC2}"/>
              </a:ext>
            </a:extLst>
          </p:cNvPr>
          <p:cNvGrpSpPr/>
          <p:nvPr/>
        </p:nvGrpSpPr>
        <p:grpSpPr>
          <a:xfrm>
            <a:off x="3490431" y="912179"/>
            <a:ext cx="8701569" cy="5945821"/>
            <a:chOff x="3905250" y="1186909"/>
            <a:chExt cx="8346601" cy="57149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5C1ACC-C86B-4543-94E9-DAED7E938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6"/>
            <a:stretch/>
          </p:blipFill>
          <p:spPr>
            <a:xfrm>
              <a:off x="3905250" y="1296311"/>
              <a:ext cx="8346601" cy="560557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3ED71-AAD5-4B4E-88CE-D9D6C0AB239E}"/>
                </a:ext>
              </a:extLst>
            </p:cNvPr>
            <p:cNvSpPr/>
            <p:nvPr/>
          </p:nvSpPr>
          <p:spPr bwMode="auto">
            <a:xfrm>
              <a:off x="3905251" y="1186909"/>
              <a:ext cx="872220" cy="822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Extrapulmonary TB, EU/EEA*, 2020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459381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561" y="2085082"/>
            <a:ext cx="2319007" cy="2687836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7 117 </a:t>
            </a:r>
            <a:r>
              <a:rPr lang="en-GB" sz="1800" dirty="0"/>
              <a:t>notified cases had extrapulmonary TB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8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21.5%</a:t>
            </a:r>
            <a:r>
              <a:rPr lang="en-GB" sz="1800" dirty="0"/>
              <a:t> of all TB cases (range 1.1–100%)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53A47-4B84-4E52-8975-E9A74F45C9EF}"/>
              </a:ext>
            </a:extLst>
          </p:cNvPr>
          <p:cNvSpPr/>
          <p:nvPr/>
        </p:nvSpPr>
        <p:spPr>
          <a:xfrm>
            <a:off x="79267" y="6237687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Latvia did not report data for 2020.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17D16D8-5E91-4614-ACD9-FF213B600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4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in persons of foreign origin*, EU/EEA</a:t>
            </a:r>
            <a:r>
              <a:rPr lang="en-GB" baseline="30000" dirty="0"/>
              <a:t>†</a:t>
            </a:r>
            <a:r>
              <a:rPr lang="en-GB" dirty="0"/>
              <a:t>,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37F6D2-3734-4950-B325-6C554688AE93}"/>
              </a:ext>
            </a:extLst>
          </p:cNvPr>
          <p:cNvGrpSpPr/>
          <p:nvPr/>
        </p:nvGrpSpPr>
        <p:grpSpPr>
          <a:xfrm>
            <a:off x="3552000" y="954000"/>
            <a:ext cx="8640000" cy="5904000"/>
            <a:chOff x="3419475" y="831728"/>
            <a:chExt cx="8772525" cy="6026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874E29-811C-4BB6-AA51-F2BB75153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4"/>
            <a:stretch/>
          </p:blipFill>
          <p:spPr>
            <a:xfrm>
              <a:off x="3419475" y="962584"/>
              <a:ext cx="8772525" cy="589541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2DDAE8-4008-441A-9145-5AAC42F23F29}"/>
                </a:ext>
              </a:extLst>
            </p:cNvPr>
            <p:cNvSpPr/>
            <p:nvPr/>
          </p:nvSpPr>
          <p:spPr bwMode="auto">
            <a:xfrm>
              <a:off x="3419475" y="831728"/>
              <a:ext cx="981075" cy="9531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1686" y="2244923"/>
            <a:ext cx="2283476" cy="2368153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10 942 </a:t>
            </a:r>
            <a:r>
              <a:rPr lang="en-GB" sz="1800" dirty="0"/>
              <a:t>TB cases of foreign* origin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600" b="1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33.0% </a:t>
            </a:r>
            <a:r>
              <a:rPr lang="en-GB" sz="1800" dirty="0"/>
              <a:t>of all TB cases (range 0.0–100%)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168" y="5946269"/>
            <a:ext cx="4726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Notified in persons originating from other countries than the reporting country.</a:t>
            </a:r>
            <a:br>
              <a:rPr lang="en-GB" sz="1000" dirty="0"/>
            </a:br>
            <a:r>
              <a:rPr lang="en-GB" sz="1000" baseline="30000" dirty="0"/>
              <a:t>†</a:t>
            </a:r>
            <a:r>
              <a:rPr lang="en-GB" sz="1000" dirty="0"/>
              <a:t> Latvia did not report data for 2020.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343265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(2022). Tuberculosis surveillance and monitoring in Europe 2022–2020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6E3194-84B7-44E4-9A9C-87D6A0933E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0580567E-5E8F-47A5-90DF-8BFEB1A71525}" type="slidenum">
              <a:rPr lang="en-GB" smtClean="0"/>
              <a:pPr algn="ct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6934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58FCF2E3-E0B0-4833-A7F0-C1091673177A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EA20265D-AF88-4A53-8127-F33627815217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cientific Output Document" ma:contentTypeID="0x01010033C6D12616634881B00942D2FCD0A93B00E44FF68AA2AB4E9DA1C9CE14CB968064006588AB0FDA736649A4A14794F22F37F2" ma:contentTypeVersion="0" ma:contentTypeDescription="Sicientific Output Document Content Type" ma:contentTypeScope="" ma:versionID="d63c9a12bec8c642bcc0cd8ba179b144">
  <xsd:schema xmlns:xsd="http://www.w3.org/2001/XMLSchema" xmlns:xs="http://www.w3.org/2001/XMLSchema" xmlns:p="http://schemas.microsoft.com/office/2006/metadata/properties" xmlns:ns2="275FC6EF-A6AB-4DA8-80D0-48F39F88C087" targetNamespace="http://schemas.microsoft.com/office/2006/metadata/properties" ma:root="true" ma:fieldsID="1fcb859acaf374c3a554c33bda6df281" ns2:_="">
    <xsd:import namespace="275FC6EF-A6AB-4DA8-80D0-48F39F88C087"/>
    <xsd:element name="properties">
      <xsd:complexType>
        <xsd:sequence>
          <xsd:element name="documentManagement">
            <xsd:complexType>
              <xsd:all>
                <xsd:element ref="ns2:ECDC_SARMS_Identifier" minOccurs="0"/>
                <xsd:element ref="ns2:ECDC_SARMS_Description_Doc" minOccurs="0"/>
                <xsd:element ref="ns2:ECDC_SARMS_Doc_Contributor" minOccurs="0"/>
                <xsd:element ref="ns2:ECDC_SARMS_Format"/>
                <xsd:element ref="ns2:ECDC_SARMS_Publisher"/>
                <xsd:element ref="ns2:ECDC_SARMS_Relation" minOccurs="0"/>
                <xsd:element ref="ns2:ECDC_SARMS_Clearance" minOccurs="0"/>
                <xsd:element ref="ns2:ECDC_SARMS_Rights" minOccurs="0"/>
                <xsd:element ref="ns2:ECDC_SARMS_Effective_Date"/>
                <xsd:element ref="ns2:ECDC_SARMS_Coverage"/>
                <xsd:element ref="ns2:ECDC_SARMS_Syn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FC6EF-A6AB-4DA8-80D0-48F39F88C087" elementFormDefault="qualified">
    <xsd:import namespace="http://schemas.microsoft.com/office/2006/documentManagement/types"/>
    <xsd:import namespace="http://schemas.microsoft.com/office/infopath/2007/PartnerControls"/>
    <xsd:element name="ECDC_SARMS_Identifier" ma:index="8" nillable="true" ma:displayName="Identifier" ma:internalName="ECDC_SARMS_Identifier">
      <xsd:simpleType>
        <xsd:restriction base="dms:Text"/>
      </xsd:simpleType>
    </xsd:element>
    <xsd:element name="ECDC_SARMS_Description_Doc" ma:index="9" nillable="true" ma:displayName="Description" ma:internalName="ECDC_SARMS_Description_Doc">
      <xsd:simpleType>
        <xsd:restriction base="dms:Text"/>
      </xsd:simpleType>
    </xsd:element>
    <xsd:element name="ECDC_SARMS_Doc_Contributor" ma:index="16" nillable="true" ma:displayName="Contributors" ma:internalName="ECDC_SARMS_Doc_Contributor">
      <xsd:simpleType>
        <xsd:restriction base="dms:Note">
          <xsd:maxLength value="255"/>
        </xsd:restriction>
      </xsd:simpleType>
    </xsd:element>
    <xsd:element name="ECDC_SARMS_Format" ma:index="17" ma:displayName="Format" ma:default="Supporting Document" ma:format="Dropdown" ma:internalName="ECDC_SARMS_Format">
      <xsd:simpleType>
        <xsd:restriction base="dms:Choice">
          <xsd:enumeration value="Main Output"/>
          <xsd:enumeration value="Supporting Document"/>
          <xsd:enumeration value="Publication"/>
        </xsd:restriction>
      </xsd:simpleType>
    </xsd:element>
    <xsd:element name="ECDC_SARMS_Publisher" ma:index="18" ma:displayName="Publisher" ma:default="ECDC" ma:internalName="ECDC_SARMS_Publisher">
      <xsd:simpleType>
        <xsd:restriction base="dms:Text"/>
      </xsd:simpleType>
    </xsd:element>
    <xsd:element name="ECDC_SARMS_Relation" ma:index="19" nillable="true" ma:displayName="Relation" ma:internalName="ECDC_SARMS_Relation">
      <xsd:simpleType>
        <xsd:restriction base="dms:Text"/>
      </xsd:simpleType>
    </xsd:element>
    <xsd:element name="ECDC_SARMS_Clearance" ma:index="20" nillable="true" ma:displayName="Clearance" ma:format="Dropdown" ma:internalName="ECDC_SARMS_Clearance">
      <xsd:simpleType>
        <xsd:restriction base="dms:Choice">
          <xsd:enumeration value="Internal Access Only: Not disseminated externally"/>
          <xsd:enumeration value="Restricted External Access: Restricted external dissemination only"/>
          <xsd:enumeration value="Public Access: Disseminate to all"/>
        </xsd:restriction>
      </xsd:simpleType>
    </xsd:element>
    <xsd:element name="ECDC_SARMS_Rights" ma:index="21" nillable="true" ma:displayName="Rights" ma:internalName="ECDC_SARMS_Rights">
      <xsd:simpleType>
        <xsd:restriction base="dms:Text"/>
      </xsd:simpleType>
    </xsd:element>
    <xsd:element name="ECDC_SARMS_Effective_Date" ma:index="22" ma:displayName="Effective Date" ma:default="2019-02-19T17:02:20Z" ma:format="DateOnly" ma:internalName="ECDC_SARMS_Effective_Date">
      <xsd:simpleType>
        <xsd:restriction base="dms:DateTime"/>
      </xsd:simpleType>
    </xsd:element>
    <xsd:element name="ECDC_SARMS_Coverage" ma:index="23" ma:displayName="Coverage" ma:default="None" ma:internalName="ECDC_SARMS_Coverage">
      <xsd:simpleType>
        <xsd:restriction base="dms:Text"/>
      </xsd:simpleType>
    </xsd:element>
    <xsd:element name="ECDC_SARMS_Sync" ma:index="24" nillable="true" ma:displayName="Sync" ma:default="0" ma:internalName="ECDC_SARMS_Syn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SARMS_Doc_Contributor xmlns="275FC6EF-A6AB-4DA8-80D0-48F39F88C087" xsi:nil="true"/>
    <ECDC_SARMS_Rights xmlns="275FC6EF-A6AB-4DA8-80D0-48F39F88C087" xsi:nil="true"/>
    <ECDC_SARMS_Effective_Date xmlns="275FC6EF-A6AB-4DA8-80D0-48F39F88C087">2019-02-20T23:00:00+00:00</ECDC_SARMS_Effective_Date>
    <ECDC_SARMS_Format xmlns="275FC6EF-A6AB-4DA8-80D0-48F39F88C087">Main Output</ECDC_SARMS_Format>
    <ECDC_SARMS_Description_Doc xmlns="275FC6EF-A6AB-4DA8-80D0-48F39F88C087" xsi:nil="true"/>
    <ECDC_SARMS_Publisher xmlns="275FC6EF-A6AB-4DA8-80D0-48F39F88C087">ECDC</ECDC_SARMS_Publisher>
    <ECDC_SARMS_Clearance xmlns="275FC6EF-A6AB-4DA8-80D0-48F39F88C087" xsi:nil="true"/>
    <ECDC_SARMS_Sync xmlns="275FC6EF-A6AB-4DA8-80D0-48F39F88C087">false</ECDC_SARMS_Sync>
    <ECDC_SARMS_Identifier xmlns="275FC6EF-A6AB-4DA8-80D0-48F39F88C087" xsi:nil="true"/>
    <ECDC_SARMS_Relation xmlns="275FC6EF-A6AB-4DA8-80D0-48F39F88C087" xsi:nil="true"/>
    <ECDC_SARMS_Coverage xmlns="275FC6EF-A6AB-4DA8-80D0-48F39F88C087">-</ECDC_SARMS_Coverage>
  </documentManagement>
</p:properties>
</file>

<file path=customXml/itemProps1.xml><?xml version="1.0" encoding="utf-8"?>
<ds:datastoreItem xmlns:ds="http://schemas.openxmlformats.org/officeDocument/2006/customXml" ds:itemID="{138E75E0-0344-4DC1-B3FC-2E98D6470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C1339-0DFC-4880-A6FD-5A08F7020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FC6EF-A6AB-4DA8-80D0-48F39F88C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B4F970-DC49-4D3D-8336-834E57C33843}">
  <ds:schemaRefs>
    <ds:schemaRef ds:uri="275FC6EF-A6AB-4DA8-80D0-48F39F88C087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Joint Branding_PowerPoint_Template_v2</Template>
  <TotalTime>17174</TotalTime>
  <Words>2711</Words>
  <Application>Microsoft Office PowerPoint</Application>
  <PresentationFormat>Widescreen</PresentationFormat>
  <Paragraphs>220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ECDC_PowerPoint_Template_2017</vt:lpstr>
      <vt:lpstr>ECDC_PowerPoint_Template_2017-2</vt:lpstr>
      <vt:lpstr>Tuberculosis situation in the EU/EEA, 2020</vt:lpstr>
      <vt:lpstr>TB notifications, EU/EEA*, 2020</vt:lpstr>
      <vt:lpstr>Notified TB cases, EU/EEA*, 2011–2020</vt:lpstr>
      <vt:lpstr>TB notification rate by sex and age group, EU/EEA*, 2020</vt:lpstr>
      <vt:lpstr>TB notification rate by age group, EU/EEA*,  2011–2020</vt:lpstr>
      <vt:lpstr>TB in children under 15 years, EU/EEA*, 2020</vt:lpstr>
      <vt:lpstr>Confirmed TB cases*, EU/EEA†, 2020</vt:lpstr>
      <vt:lpstr>Extrapulmonary TB, EU/EEA*, 2020</vt:lpstr>
      <vt:lpstr>TB in persons of foreign origin*, EU/EEA†, 2020</vt:lpstr>
      <vt:lpstr>TB cases in persons of foreign origin*, EU/EEA†, 2011–2020</vt:lpstr>
      <vt:lpstr>Pulmonary RR/MDR TB cases, EU/EEA*, 2020</vt:lpstr>
      <vt:lpstr>Proportion of RR/MDR TB, EU/EEA*, 2020</vt:lpstr>
      <vt:lpstr>RR/MDR TB cases and proportions of all TB cases tested for drug resistance, EU/EEA*, 2011–2020</vt:lpstr>
      <vt:lpstr>Pulmonary pre-XDR TB cases, EU/EEA*, 2020</vt:lpstr>
      <vt:lpstr>Proportion of pulmonary pre-XDR TB among RR/MDR TB cases with 2nd line DST results, EU/EEA*, 2020</vt:lpstr>
      <vt:lpstr>Pulmonary pre-XDR TB cases and proportion among all pulmonary RR/MDR TB cases with 2nd line DST results, EU/EEA*, 2011–2020</vt:lpstr>
      <vt:lpstr>TB/HIV co-infection, EU/EEA*, 2020</vt:lpstr>
      <vt:lpstr>HIV-positive TB cases and proportion among all those tested, EU/EEA, 2011–2020*</vt:lpstr>
      <vt:lpstr>Treatment success after 12 months among new &amp; relapse TB cases notified in 2019, EU/EEA*, 2020</vt:lpstr>
      <vt:lpstr>Treatment success after 12 months among new &amp; relapse TB cases notified in 2019, EU/EEA*, 2020</vt:lpstr>
      <vt:lpstr>Treatment success after 12 months among new &amp; relapse TB cases notified 2010–2019, EU/EEA, 2020 </vt:lpstr>
      <vt:lpstr>Treatment success after 24 months among RR/MDR TB cases started on second-line treatment in 2018, EU/EEA*, 2020</vt:lpstr>
      <vt:lpstr>Treatment success after 24 months among RR/MDR TB cases started on second-line treatment in 2018, EU/EEA*, 2020</vt:lpstr>
      <vt:lpstr>Treatment outcomes among RR/MDR TB cases* started on second-line treatment in 2015–2018, EU/EEA†, 2020</vt:lpstr>
      <vt:lpstr>Treatment success after 24 months among  pre-XDR TB cases started on second-line treatment in 2018, EU/EEA*, 2020</vt:lpstr>
      <vt:lpstr>Treatment success after 24 months among  pre-XDR TB cases started on second-line treatment in 2018, EU/EEA*, 2020</vt:lpstr>
      <vt:lpstr>Treatment outcomes new &amp; relapse TB,  RR/MDR, pre-XDR, XDR TB cases, EU/EEA*, 2020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situation in the EU/EEA, in 2016</dc:title>
  <dc:creator>Fabrice Donguy</dc:creator>
  <cp:keywords>Template, PowerPoint</cp:keywords>
  <cp:lastModifiedBy>Emilia Lindquist</cp:lastModifiedBy>
  <cp:revision>684</cp:revision>
  <cp:lastPrinted>2018-03-15T11:16:12Z</cp:lastPrinted>
  <dcterms:created xsi:type="dcterms:W3CDTF">2018-02-27T12:51:29Z</dcterms:created>
  <dcterms:modified xsi:type="dcterms:W3CDTF">2022-03-21T15:01:14Z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DC_SARMS_Organisation0">
    <vt:lpwstr>TB|52095270-06fd-4fc2-8d0a-9650efd9151e</vt:lpwstr>
  </property>
  <property fmtid="{D5CDD505-2E9C-101B-9397-08002B2CF9AE}" pid="3" name="ECDC_SARMS_Document_Topic">
    <vt:lpwstr>121;#Tuberculosis surveillance and monitoring in Europe|7697cd79-1b0d-4b00-85ed-809749434e73;#87;#tuberculosis|18321205-e9b5-4111-b973-4514914c1545</vt:lpwstr>
  </property>
  <property fmtid="{D5CDD505-2E9C-101B-9397-08002B2CF9AE}" pid="4" name="ECDC_SARMS_Document_Type">
    <vt:lpwstr>8</vt:lpwstr>
  </property>
  <property fmtid="{D5CDD505-2E9C-101B-9397-08002B2CF9AE}" pid="5" name="ContentTypeId">
    <vt:lpwstr>0x01010033C6D12616634881B00942D2FCD0A93B00E44FF68AA2AB4E9DA1C9CE14CB968064006588AB0FDA736649A4A14794F22F37F2</vt:lpwstr>
  </property>
  <property fmtid="{D5CDD505-2E9C-101B-9397-08002B2CF9AE}" pid="6" name="ECDC_SARMS_Document_Type0">
    <vt:lpwstr>Presentation|ccbe1f80-b171-4140-9ee7-571d78063fb6</vt:lpwstr>
  </property>
  <property fmtid="{D5CDD505-2E9C-101B-9397-08002B2CF9AE}" pid="7" name="ECDC_SARMS_Document_Topic0">
    <vt:lpwstr>Tuberculosis surveillance and monitoring in Europe|7697cd79-1b0d-4b00-85ed-809749434e73;tuberculosis|18321205-e9b5-4111-b973-4514914c1545</vt:lpwstr>
  </property>
  <property fmtid="{D5CDD505-2E9C-101B-9397-08002B2CF9AE}" pid="8" name="TaxCatchAll">
    <vt:lpwstr>26;#OCS Support|9d18342d-e30d-42f9-ba08-a371dc2ce016;#106;#epidemic|32979f6a-50b9-4370-a7ff-61ba5fdfbfa3;#8;#Presentation|ccbe1f80-b171-4140-9ee7-571d78063fb6</vt:lpwstr>
  </property>
  <property fmtid="{D5CDD505-2E9C-101B-9397-08002B2CF9AE}" pid="9" name="ECDC_SARMS_Organisation">
    <vt:lpwstr>33</vt:lpwstr>
  </property>
  <property fmtid="{D5CDD505-2E9C-101B-9397-08002B2CF9AE}" pid="10" name="ECDC_SARMS_Language0">
    <vt:lpwstr/>
  </property>
  <property fmtid="{D5CDD505-2E9C-101B-9397-08002B2CF9AE}" pid="11" name="ECDC_SARMS_Actor0">
    <vt:lpwstr/>
  </property>
  <property fmtid="{D5CDD505-2E9C-101B-9397-08002B2CF9AE}" pid="12" name="ECDC_SARMS_Activity0">
    <vt:lpwstr/>
  </property>
</Properties>
</file>