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4"/>
    <p:sldMasterId id="2147483653" r:id="rId5"/>
  </p:sldMasterIdLst>
  <p:notesMasterIdLst>
    <p:notesMasterId r:id="rId32"/>
  </p:notesMasterIdLst>
  <p:handoutMasterIdLst>
    <p:handoutMasterId r:id="rId33"/>
  </p:handoutMasterIdLst>
  <p:sldIdLst>
    <p:sldId id="261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68" r:id="rId14"/>
    <p:sldId id="270" r:id="rId15"/>
    <p:sldId id="287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</p:sldIdLst>
  <p:sldSz cx="12192000" cy="6858000"/>
  <p:notesSz cx="7023100" cy="93091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7" name="Favelle Lamb" initials="FL" lastIdx="39" clrIdx="7">
    <p:extLst>
      <p:ext uri="{19B8F6BF-5375-455C-9EA6-DF929625EA0E}">
        <p15:presenceInfo xmlns:p15="http://schemas.microsoft.com/office/powerpoint/2012/main" userId="S-1-5-21-3732144185-4277010889-2338737342-22656" providerId="AD"/>
      </p:ext>
    </p:extLst>
  </p:cmAuthor>
  <p:cmAuthor id="1" name="Mike Catchpole" initials="MC" lastIdx="2" clrIdx="1">
    <p:extLst>
      <p:ext uri="{19B8F6BF-5375-455C-9EA6-DF929625EA0E}">
        <p15:presenceInfo xmlns:p15="http://schemas.microsoft.com/office/powerpoint/2012/main" userId="S-1-5-21-3732144185-4277010889-2338737342-16243" providerId="AD"/>
      </p:ext>
    </p:extLst>
  </p:cmAuthor>
  <p:cmAuthor id="8" name="Samantha Wilson" initials="SW" lastIdx="6" clrIdx="8">
    <p:extLst>
      <p:ext uri="{19B8F6BF-5375-455C-9EA6-DF929625EA0E}">
        <p15:presenceInfo xmlns:p15="http://schemas.microsoft.com/office/powerpoint/2012/main" userId="S-1-5-21-3732144185-4277010889-2338737342-9445" providerId="AD"/>
      </p:ext>
    </p:extLst>
  </p:cmAuthor>
  <p:cmAuthor id="2" name="Marieke van der Werf" initials="MvdW" lastIdx="92" clrIdx="2">
    <p:extLst>
      <p:ext uri="{19B8F6BF-5375-455C-9EA6-DF929625EA0E}">
        <p15:presenceInfo xmlns:p15="http://schemas.microsoft.com/office/powerpoint/2012/main" userId="S-1-5-21-3732144185-4277010889-2338737342-9427" providerId="AD"/>
      </p:ext>
    </p:extLst>
  </p:cmAuthor>
  <p:cmAuthor id="3" name="Nea Pakarinen" initials="NP" lastIdx="2" clrIdx="3">
    <p:extLst>
      <p:ext uri="{19B8F6BF-5375-455C-9EA6-DF929625EA0E}">
        <p15:presenceInfo xmlns:p15="http://schemas.microsoft.com/office/powerpoint/2012/main" userId="Nea Pakarinen" providerId="None"/>
      </p:ext>
    </p:extLst>
  </p:cmAuthor>
  <p:cmAuthor id="4" name="Ole Heuer" initials="OH" lastIdx="1" clrIdx="4">
    <p:extLst>
      <p:ext uri="{19B8F6BF-5375-455C-9EA6-DF929625EA0E}">
        <p15:presenceInfo xmlns:p15="http://schemas.microsoft.com/office/powerpoint/2012/main" userId="S-1-5-21-3732144185-4277010889-2338737342-2559" providerId="AD"/>
      </p:ext>
    </p:extLst>
  </p:cmAuthor>
  <p:cmAuthor id="5" name="Nea Pakarinen" initials="NP [2]" lastIdx="9" clrIdx="5">
    <p:extLst>
      <p:ext uri="{19B8F6BF-5375-455C-9EA6-DF929625EA0E}">
        <p15:presenceInfo xmlns:p15="http://schemas.microsoft.com/office/powerpoint/2012/main" userId="S-1-5-21-3732144185-4277010889-2338737342-21724" providerId="AD"/>
      </p:ext>
    </p:extLst>
  </p:cmAuthor>
  <p:cmAuthor id="6" name="Hanna Merk" initials="HM" lastIdx="69" clrIdx="6">
    <p:extLst>
      <p:ext uri="{19B8F6BF-5375-455C-9EA6-DF929625EA0E}">
        <p15:presenceInfo xmlns:p15="http://schemas.microsoft.com/office/powerpoint/2012/main" userId="S-1-5-21-3732144185-4277010889-2338737342-169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EF"/>
    <a:srgbClr val="A8DDEF"/>
    <a:srgbClr val="094395"/>
    <a:srgbClr val="3899BF"/>
    <a:srgbClr val="E5E5E5"/>
    <a:srgbClr val="A1D3BD"/>
    <a:srgbClr val="AF9C75"/>
    <a:srgbClr val="B79B78"/>
    <a:srgbClr val="B39475"/>
    <a:srgbClr val="897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0116" autoAdjust="0"/>
  </p:normalViewPr>
  <p:slideViewPr>
    <p:cSldViewPr snapToGrid="0">
      <p:cViewPr varScale="1">
        <p:scale>
          <a:sx n="104" d="100"/>
          <a:sy n="104" d="100"/>
        </p:scale>
        <p:origin x="924" y="96"/>
      </p:cViewPr>
      <p:guideLst>
        <p:guide orient="horz" pos="2160"/>
        <p:guide pos="39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cdcclufil\dpr\Surveillance%20Section\Surveillance%20Networks\EuroTB\Annual%20reports\Annual%20Report%202018%20data\Slides\Table_AgeOverTime_ForSlidesSurveillance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62933965640659"/>
          <c:y val="6.3674893926856754E-2"/>
          <c:w val="0.74083404169649236"/>
          <c:h val="0.77611292490877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3_Graph_Tot_Not'!$A$4</c:f>
              <c:strCache>
                <c:ptCount val="1"/>
                <c:pt idx="0">
                  <c:v>TB cases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numRef>
              <c:f>'Slide 3_Graph_Tot_Not'!$P$3:$Y$3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3_Graph_Tot_Not'!$P$4:$Y$4</c:f>
              <c:numCache>
                <c:formatCode>#,##0</c:formatCode>
                <c:ptCount val="10"/>
                <c:pt idx="0">
                  <c:v>80501</c:v>
                </c:pt>
                <c:pt idx="1">
                  <c:v>76369</c:v>
                </c:pt>
                <c:pt idx="2">
                  <c:v>73935</c:v>
                </c:pt>
                <c:pt idx="3">
                  <c:v>70134</c:v>
                </c:pt>
                <c:pt idx="4">
                  <c:v>65717</c:v>
                </c:pt>
                <c:pt idx="5">
                  <c:v>61820</c:v>
                </c:pt>
                <c:pt idx="6">
                  <c:v>60949</c:v>
                </c:pt>
                <c:pt idx="7">
                  <c:v>59975</c:v>
                </c:pt>
                <c:pt idx="8">
                  <c:v>56291</c:v>
                </c:pt>
                <c:pt idx="9">
                  <c:v>52862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CB-4E13-8492-1C5227D70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770896"/>
        <c:axId val="126771288"/>
      </c:barChart>
      <c:lineChart>
        <c:grouping val="standard"/>
        <c:varyColors val="0"/>
        <c:ser>
          <c:idx val="1"/>
          <c:order val="1"/>
          <c:tx>
            <c:strRef>
              <c:f>'Slide 3_Graph_Tot_Not'!$A$5</c:f>
              <c:strCache>
                <c:ptCount val="1"/>
                <c:pt idx="0">
                  <c:v>TB notification rates per 100 000 population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'Slide 3_Graph_Tot_Not'!$P$3:$Y$3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3_Graph_Tot_Not'!$P$5:$Y$5</c:f>
              <c:numCache>
                <c:formatCode>0</c:formatCode>
                <c:ptCount val="10"/>
                <c:pt idx="0">
                  <c:v>15.870257614886759</c:v>
                </c:pt>
                <c:pt idx="1">
                  <c:v>15.021961590912143</c:v>
                </c:pt>
                <c:pt idx="2">
                  <c:v>14.547268492538963</c:v>
                </c:pt>
                <c:pt idx="3">
                  <c:v>13.768241538483185</c:v>
                </c:pt>
                <c:pt idx="4">
                  <c:v>12.871224494757531</c:v>
                </c:pt>
                <c:pt idx="5">
                  <c:v>12.057595729337683</c:v>
                </c:pt>
                <c:pt idx="6">
                  <c:v>11.856555754999691</c:v>
                </c:pt>
                <c:pt idx="7">
                  <c:v>11.628408694721816</c:v>
                </c:pt>
                <c:pt idx="8">
                  <c:v>10.887844440336963</c:v>
                </c:pt>
                <c:pt idx="9">
                  <c:v>10.242052252605435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CB-4E13-8492-1C5227D70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47328"/>
        <c:axId val="126771680"/>
      </c:lineChart>
      <c:catAx>
        <c:axId val="126770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GB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GB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Year </a:t>
                </a:r>
                <a:r>
                  <a:rPr lang="en-GB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of reporting</a:t>
                </a:r>
              </a:p>
            </c:rich>
          </c:tx>
          <c:layout>
            <c:manualLayout>
              <c:xMode val="edge"/>
              <c:yMode val="edge"/>
              <c:x val="0.42818159448818904"/>
              <c:y val="0.927430468955253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6771288"/>
        <c:crosses val="autoZero"/>
        <c:auto val="1"/>
        <c:lblAlgn val="ctr"/>
        <c:lblOffset val="100"/>
        <c:noMultiLvlLbl val="0"/>
      </c:catAx>
      <c:valAx>
        <c:axId val="1267712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t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TB cases</a:t>
                </a:r>
              </a:p>
            </c:rich>
          </c:tx>
          <c:layout>
            <c:manualLayout>
              <c:xMode val="edge"/>
              <c:yMode val="edge"/>
              <c:x val="0"/>
              <c:y val="0.387457409015781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#\ ###\ ###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6770896"/>
        <c:crosses val="autoZero"/>
        <c:crossBetween val="between"/>
      </c:valAx>
      <c:valAx>
        <c:axId val="126771680"/>
        <c:scaling>
          <c:orientation val="minMax"/>
          <c:max val="2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TB cases/100 000</a:t>
                </a:r>
              </a:p>
            </c:rich>
          </c:tx>
          <c:layout>
            <c:manualLayout>
              <c:xMode val="edge"/>
              <c:yMode val="edge"/>
              <c:x val="0.93574055564915126"/>
              <c:y val="0.295895870308456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4347328"/>
        <c:crosses val="max"/>
        <c:crossBetween val="between"/>
      </c:valAx>
      <c:catAx>
        <c:axId val="214347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771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798014432310117"/>
          <c:y val="3.0742000544157617E-2"/>
          <c:w val="0.62403961415736087"/>
          <c:h val="7.7229472815841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CF-4A3B-97E7-22F19DB2C5E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CF-4A3B-97E7-22F19DB2C5E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CF-4A3B-97E7-22F19DB2C5E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CF-4A3B-97E7-22F19DB2C5E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7CF-4A3B-97E7-22F19DB2C5E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7CF-4A3B-97E7-22F19DB2C5E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7CF-4A3B-97E7-22F19DB2C5E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7CF-4A3B-97E7-22F19DB2C5E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7CF-4A3B-97E7-22F19DB2C5E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7CF-4A3B-97E7-22F19DB2C5E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7CF-4A3B-97E7-22F19DB2C5E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7CF-4A3B-97E7-22F19DB2C5E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7CF-4A3B-97E7-22F19DB2C5E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7CF-4A3B-97E7-22F19DB2C5E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7CF-4A3B-97E7-22F19DB2C5E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7CF-4A3B-97E7-22F19DB2C5E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7CF-4A3B-97E7-22F19DB2C5E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7CF-4A3B-97E7-22F19DB2C5E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7CF-4A3B-97E7-22F19DB2C5E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7CF-4A3B-97E7-22F19DB2C5EF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67CF-4A3B-97E7-22F19DB2C5EF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67CF-4A3B-97E7-22F19DB2C5E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67CF-4A3B-97E7-22F19DB2C5E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67CF-4A3B-97E7-22F19DB2C5EF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67CF-4A3B-97E7-22F19DB2C5EF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67CF-4A3B-97E7-22F19DB2C5EF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67CF-4A3B-97E7-22F19DB2C5EF}"/>
              </c:ext>
            </c:extLst>
          </c:dPt>
          <c:cat>
            <c:strRef>
              <c:f>'GraphTOM_All%'!$E$2:$E$28</c:f>
              <c:strCache>
                <c:ptCount val="27"/>
                <c:pt idx="0">
                  <c:v>Luxembourg</c:v>
                </c:pt>
                <c:pt idx="1">
                  <c:v>France</c:v>
                </c:pt>
                <c:pt idx="2">
                  <c:v>Ireland</c:v>
                </c:pt>
                <c:pt idx="3">
                  <c:v>Finland</c:v>
                </c:pt>
                <c:pt idx="4">
                  <c:v>Portugal</c:v>
                </c:pt>
                <c:pt idx="5">
                  <c:v>Denmark</c:v>
                </c:pt>
                <c:pt idx="6">
                  <c:v>Spain</c:v>
                </c:pt>
                <c:pt idx="7">
                  <c:v>Estonia</c:v>
                </c:pt>
                <c:pt idx="8">
                  <c:v>Croatia</c:v>
                </c:pt>
                <c:pt idx="9">
                  <c:v>Hungary</c:v>
                </c:pt>
                <c:pt idx="10">
                  <c:v>Cyprus</c:v>
                </c:pt>
                <c:pt idx="11">
                  <c:v>Lithuania</c:v>
                </c:pt>
                <c:pt idx="12">
                  <c:v>Austria</c:v>
                </c:pt>
                <c:pt idx="13">
                  <c:v>EU/EEA</c:v>
                </c:pt>
                <c:pt idx="14">
                  <c:v>Czech Republic</c:v>
                </c:pt>
                <c:pt idx="15">
                  <c:v>Germany</c:v>
                </c:pt>
                <c:pt idx="16">
                  <c:v>Slovenia</c:v>
                </c:pt>
                <c:pt idx="17">
                  <c:v>Belgium</c:v>
                </c:pt>
                <c:pt idx="18">
                  <c:v>United Kingdom</c:v>
                </c:pt>
                <c:pt idx="19">
                  <c:v>Romania</c:v>
                </c:pt>
                <c:pt idx="20">
                  <c:v>Bulgaria</c:v>
                </c:pt>
                <c:pt idx="21">
                  <c:v>Sweden</c:v>
                </c:pt>
                <c:pt idx="22">
                  <c:v>Netherlands</c:v>
                </c:pt>
                <c:pt idx="23">
                  <c:v>Norway</c:v>
                </c:pt>
                <c:pt idx="24">
                  <c:v>Slovakia</c:v>
                </c:pt>
                <c:pt idx="25">
                  <c:v>Iceland</c:v>
                </c:pt>
                <c:pt idx="26">
                  <c:v>Liechtenstein</c:v>
                </c:pt>
              </c:strCache>
            </c:strRef>
          </c:cat>
          <c:val>
            <c:numRef>
              <c:f>'GraphTOM_All%'!$F$2:$F$28</c:f>
              <c:numCache>
                <c:formatCode>0.0</c:formatCode>
                <c:ptCount val="27"/>
                <c:pt idx="0">
                  <c:v>0</c:v>
                </c:pt>
                <c:pt idx="1">
                  <c:v>23.836163836163838</c:v>
                </c:pt>
                <c:pt idx="2">
                  <c:v>33.770491803278688</c:v>
                </c:pt>
                <c:pt idx="3">
                  <c:v>35.772357723577237</c:v>
                </c:pt>
                <c:pt idx="4">
                  <c:v>37.277777777777779</c:v>
                </c:pt>
                <c:pt idx="5">
                  <c:v>40</c:v>
                </c:pt>
                <c:pt idx="6">
                  <c:v>62.794376098418283</c:v>
                </c:pt>
                <c:pt idx="7">
                  <c:v>64</c:v>
                </c:pt>
                <c:pt idx="8">
                  <c:v>65.079365079365076</c:v>
                </c:pt>
                <c:pt idx="9">
                  <c:v>65.693430656934311</c:v>
                </c:pt>
                <c:pt idx="10">
                  <c:v>66.037735849056602</c:v>
                </c:pt>
                <c:pt idx="11">
                  <c:v>66.618601297764954</c:v>
                </c:pt>
                <c:pt idx="12">
                  <c:v>67.135325131810191</c:v>
                </c:pt>
                <c:pt idx="13">
                  <c:v>67.614672849952754</c:v>
                </c:pt>
                <c:pt idx="14">
                  <c:v>68.063872255489017</c:v>
                </c:pt>
                <c:pt idx="15">
                  <c:v>69.681528662420376</c:v>
                </c:pt>
                <c:pt idx="16">
                  <c:v>75.892857142857139</c:v>
                </c:pt>
                <c:pt idx="17">
                  <c:v>79.007238883143742</c:v>
                </c:pt>
                <c:pt idx="18">
                  <c:v>80.350370236590209</c:v>
                </c:pt>
                <c:pt idx="19">
                  <c:v>81.757328614295616</c:v>
                </c:pt>
                <c:pt idx="20">
                  <c:v>83.048530416951465</c:v>
                </c:pt>
                <c:pt idx="21">
                  <c:v>84.585741811175339</c:v>
                </c:pt>
                <c:pt idx="22">
                  <c:v>85.568326947637303</c:v>
                </c:pt>
                <c:pt idx="23">
                  <c:v>86.59003831417624</c:v>
                </c:pt>
                <c:pt idx="24">
                  <c:v>87.951807228915655</c:v>
                </c:pt>
                <c:pt idx="25">
                  <c:v>92.857142857142861</c:v>
                </c:pt>
                <c:pt idx="2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67CF-4A3B-97E7-22F19DB2C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70"/>
        <c:axId val="628772992"/>
        <c:axId val="628777584"/>
      </c:barChart>
      <c:catAx>
        <c:axId val="62877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777584"/>
        <c:crosses val="autoZero"/>
        <c:auto val="1"/>
        <c:lblAlgn val="ctr"/>
        <c:lblOffset val="100"/>
        <c:noMultiLvlLbl val="0"/>
      </c:catAx>
      <c:valAx>
        <c:axId val="628777584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Percentage of treatment success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877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26736264708484"/>
          <c:y val="0.18230315019741625"/>
          <c:w val="0.70142793948509252"/>
          <c:h val="0.63649998589558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TOMallTrend!$A$2</c:f>
              <c:strCache>
                <c:ptCount val="1"/>
                <c:pt idx="0">
                  <c:v>All notified cases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numRef>
              <c:f>TOMallTrend!$C$1:$L$1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TOMallTrend!$C$2:$L$2</c:f>
              <c:numCache>
                <c:formatCode>#\ ###\ ##0</c:formatCode>
                <c:ptCount val="10"/>
                <c:pt idx="0">
                  <c:v>63996</c:v>
                </c:pt>
                <c:pt idx="1">
                  <c:v>61916</c:v>
                </c:pt>
                <c:pt idx="2">
                  <c:v>70495</c:v>
                </c:pt>
                <c:pt idx="3">
                  <c:v>68365</c:v>
                </c:pt>
                <c:pt idx="4">
                  <c:v>65276</c:v>
                </c:pt>
                <c:pt idx="5">
                  <c:v>61204</c:v>
                </c:pt>
                <c:pt idx="6">
                  <c:v>57314</c:v>
                </c:pt>
                <c:pt idx="7">
                  <c:v>56636</c:v>
                </c:pt>
                <c:pt idx="8">
                  <c:v>55424</c:v>
                </c:pt>
                <c:pt idx="9">
                  <c:v>45499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6-469C-8831-961D1B90989E}"/>
            </c:ext>
          </c:extLst>
        </c:ser>
        <c:ser>
          <c:idx val="2"/>
          <c:order val="2"/>
          <c:tx>
            <c:strRef>
              <c:f>TOMallTrend!$A$4</c:f>
              <c:strCache>
                <c:ptCount val="1"/>
                <c:pt idx="0">
                  <c:v>Number of successfully treated cases</c:v>
                </c:pt>
              </c:strCache>
            </c:strRef>
          </c:tx>
          <c:spPr>
            <a:solidFill>
              <a:srgbClr val="9A8C57"/>
            </a:solidFill>
            <a:ln>
              <a:solidFill>
                <a:srgbClr val="9A8C57"/>
              </a:solidFill>
            </a:ln>
            <a:effectLst/>
          </c:spPr>
          <c:invertIfNegative val="0"/>
          <c:cat>
            <c:numRef>
              <c:f>TOMallTrend!$C$1:$L$1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TOMallTrend!$C$4:$L$4</c:f>
              <c:numCache>
                <c:formatCode>#\ ###\ ##0</c:formatCode>
                <c:ptCount val="10"/>
                <c:pt idx="0">
                  <c:v>48802</c:v>
                </c:pt>
                <c:pt idx="1">
                  <c:v>47192</c:v>
                </c:pt>
                <c:pt idx="2">
                  <c:v>50413</c:v>
                </c:pt>
                <c:pt idx="3">
                  <c:v>49063</c:v>
                </c:pt>
                <c:pt idx="4">
                  <c:v>46718</c:v>
                </c:pt>
                <c:pt idx="5">
                  <c:v>44623</c:v>
                </c:pt>
                <c:pt idx="6">
                  <c:v>40431</c:v>
                </c:pt>
                <c:pt idx="7">
                  <c:v>40030</c:v>
                </c:pt>
                <c:pt idx="8">
                  <c:v>38854</c:v>
                </c:pt>
                <c:pt idx="9">
                  <c:v>30764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F6-469C-8831-961D1B909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6596296"/>
        <c:axId val="216596688"/>
      </c:barChart>
      <c:lineChart>
        <c:grouping val="standard"/>
        <c:varyColors val="0"/>
        <c:ser>
          <c:idx val="1"/>
          <c:order val="1"/>
          <c:tx>
            <c:strRef>
              <c:f>TOMallTrend!$A$3</c:f>
              <c:strCache>
                <c:ptCount val="1"/>
                <c:pt idx="0">
                  <c:v>Treatment success percentage</c:v>
                </c:pt>
              </c:strCache>
            </c:strRef>
          </c:tx>
          <c:spPr>
            <a:ln w="28575" cap="rnd">
              <a:solidFill>
                <a:srgbClr val="7CBDC1"/>
              </a:solidFill>
              <a:round/>
            </a:ln>
            <a:effectLst/>
          </c:spPr>
          <c:marker>
            <c:symbol val="none"/>
          </c:marker>
          <c:cat>
            <c:numRef>
              <c:f>TOMallTrend!$C$1:$L$1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TOMallTrend!$C$3:$L$3</c:f>
              <c:numCache>
                <c:formatCode>0.00</c:formatCode>
                <c:ptCount val="10"/>
                <c:pt idx="0">
                  <c:v>76.257891118194891</c:v>
                </c:pt>
                <c:pt idx="1">
                  <c:v>76.219394017701404</c:v>
                </c:pt>
                <c:pt idx="2">
                  <c:v>71.512873253422228</c:v>
                </c:pt>
                <c:pt idx="3">
                  <c:v>71.766254662473486</c:v>
                </c:pt>
                <c:pt idx="4">
                  <c:v>71.569949139040389</c:v>
                </c:pt>
                <c:pt idx="5">
                  <c:v>72.908633422652116</c:v>
                </c:pt>
                <c:pt idx="6">
                  <c:v>70.5429737934885</c:v>
                </c:pt>
                <c:pt idx="7">
                  <c:v>70.679426513171833</c:v>
                </c:pt>
                <c:pt idx="8">
                  <c:v>70.103204387990758</c:v>
                </c:pt>
                <c:pt idx="9">
                  <c:v>67.61467284995274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7F6-469C-8831-961D1B909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597472"/>
        <c:axId val="216597080"/>
      </c:lineChart>
      <c:catAx>
        <c:axId val="216596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b="1"/>
                  <a:t>Year of reporting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6596688"/>
        <c:crosses val="autoZero"/>
        <c:auto val="1"/>
        <c:lblAlgn val="ctr"/>
        <c:lblOffset val="100"/>
        <c:noMultiLvlLbl val="0"/>
      </c:catAx>
      <c:valAx>
        <c:axId val="21659668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b="1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#\ ###\ ##0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6596296"/>
        <c:crosses val="autoZero"/>
        <c:crossBetween val="between"/>
        <c:majorUnit val="10000"/>
      </c:valAx>
      <c:valAx>
        <c:axId val="216597080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b="1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6597472"/>
        <c:crosses val="max"/>
        <c:crossBetween val="between"/>
        <c:majorUnit val="20"/>
      </c:valAx>
      <c:catAx>
        <c:axId val="216597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6597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883140169276589"/>
          <c:y val="1.2489455815430589E-2"/>
          <c:w val="0.73621138930667362"/>
          <c:h val="0.1852511995573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79-4FB1-BC0B-C1B8F734FB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79-4FB1-BC0B-C1B8F734FB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79-4FB1-BC0B-C1B8F734FB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79-4FB1-BC0B-C1B8F734FBA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79-4FB1-BC0B-C1B8F734FBA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79-4FB1-BC0B-C1B8F734FBA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79-4FB1-BC0B-C1B8F734FBA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79-4FB1-BC0B-C1B8F734FBA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F79-4FB1-BC0B-C1B8F734FBA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F79-4FB1-BC0B-C1B8F734FBA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F79-4FB1-BC0B-C1B8F734FBA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F79-4FB1-BC0B-C1B8F734FBA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F79-4FB1-BC0B-C1B8F734FBA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F79-4FB1-BC0B-C1B8F734FBA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F79-4FB1-BC0B-C1B8F734FBA7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F79-4FB1-BC0B-C1B8F734FBA7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F79-4FB1-BC0B-C1B8F734FBA7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F79-4FB1-BC0B-C1B8F734FBA7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F79-4FB1-BC0B-C1B8F734FBA7}"/>
              </c:ext>
            </c:extLst>
          </c:dPt>
          <c:cat>
            <c:strRef>
              <c:f>'GraphTOMMDRTB%'!$A$2:$A$20</c:f>
              <c:strCache>
                <c:ptCount val="19"/>
                <c:pt idx="0">
                  <c:v>EU/EEA</c:v>
                </c:pt>
                <c:pt idx="1">
                  <c:v>Slovakia</c:v>
                </c:pt>
                <c:pt idx="2">
                  <c:v>Czech Republic</c:v>
                </c:pt>
                <c:pt idx="3">
                  <c:v>Portugal</c:v>
                </c:pt>
                <c:pt idx="4">
                  <c:v>Germany</c:v>
                </c:pt>
                <c:pt idx="5">
                  <c:v>Lithuania</c:v>
                </c:pt>
                <c:pt idx="6">
                  <c:v>Hungary</c:v>
                </c:pt>
                <c:pt idx="7">
                  <c:v>Romania</c:v>
                </c:pt>
                <c:pt idx="8">
                  <c:v>Bulgaria</c:v>
                </c:pt>
                <c:pt idx="9">
                  <c:v>United Kingdom</c:v>
                </c:pt>
                <c:pt idx="10">
                  <c:v>Austria</c:v>
                </c:pt>
                <c:pt idx="11">
                  <c:v>Finland</c:v>
                </c:pt>
                <c:pt idx="12">
                  <c:v>Estonia</c:v>
                </c:pt>
                <c:pt idx="13">
                  <c:v>Netherlands</c:v>
                </c:pt>
                <c:pt idx="14">
                  <c:v>Denmark</c:v>
                </c:pt>
                <c:pt idx="15">
                  <c:v>Ireland</c:v>
                </c:pt>
                <c:pt idx="16">
                  <c:v>Belgium</c:v>
                </c:pt>
                <c:pt idx="17">
                  <c:v>Norway</c:v>
                </c:pt>
                <c:pt idx="18">
                  <c:v>Sweden</c:v>
                </c:pt>
              </c:strCache>
            </c:strRef>
          </c:cat>
          <c:val>
            <c:numRef>
              <c:f>'GraphTOMMDRTB%'!$B$2:$B$20</c:f>
              <c:numCache>
                <c:formatCode>0.0</c:formatCode>
                <c:ptCount val="19"/>
                <c:pt idx="0">
                  <c:v>48.1</c:v>
                </c:pt>
                <c:pt idx="1">
                  <c:v>0</c:v>
                </c:pt>
                <c:pt idx="2">
                  <c:v>16.666666666666664</c:v>
                </c:pt>
                <c:pt idx="3">
                  <c:v>20</c:v>
                </c:pt>
                <c:pt idx="4">
                  <c:v>33.333333333333329</c:v>
                </c:pt>
                <c:pt idx="5">
                  <c:v>42.213114754098363</c:v>
                </c:pt>
                <c:pt idx="6">
                  <c:v>44.444444444444443</c:v>
                </c:pt>
                <c:pt idx="7">
                  <c:v>47.446808510638299</c:v>
                </c:pt>
                <c:pt idx="8">
                  <c:v>52.631578947368418</c:v>
                </c:pt>
                <c:pt idx="9">
                  <c:v>58.620689655172406</c:v>
                </c:pt>
                <c:pt idx="10">
                  <c:v>64.705882352941174</c:v>
                </c:pt>
                <c:pt idx="11">
                  <c:v>66.666666666666657</c:v>
                </c:pt>
                <c:pt idx="12">
                  <c:v>70.833333333333343</c:v>
                </c:pt>
                <c:pt idx="13">
                  <c:v>71.428571428571431</c:v>
                </c:pt>
                <c:pt idx="14">
                  <c:v>75</c:v>
                </c:pt>
                <c:pt idx="15">
                  <c:v>83.333333333333343</c:v>
                </c:pt>
                <c:pt idx="16">
                  <c:v>90</c:v>
                </c:pt>
                <c:pt idx="17">
                  <c:v>90.909090909090907</c:v>
                </c:pt>
                <c:pt idx="18">
                  <c:v>90.909090909090907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2F79-4FB1-BC0B-C1B8F734F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70"/>
        <c:axId val="514920160"/>
        <c:axId val="514912288"/>
      </c:barChart>
      <c:catAx>
        <c:axId val="51492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912288"/>
        <c:crosses val="autoZero"/>
        <c:auto val="1"/>
        <c:lblAlgn val="ctr"/>
        <c:lblOffset val="100"/>
        <c:noMultiLvlLbl val="0"/>
      </c:catAx>
      <c:valAx>
        <c:axId val="514912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Percentage</a:t>
                </a:r>
                <a:r>
                  <a:rPr lang="en-GB" sz="1600" b="1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of t</a:t>
                </a:r>
                <a:r>
                  <a:rPr lang="en-GB" sz="1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reatment success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1492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data and graph'!$A$4</c:f>
              <c:strCache>
                <c:ptCount val="1"/>
                <c:pt idx="0">
                  <c:v>MDR TB cohort 2013</c:v>
                </c:pt>
              </c:strCache>
            </c:strRef>
          </c:tx>
          <c:spPr>
            <a:solidFill>
              <a:srgbClr val="7EBAC8"/>
            </a:solidFill>
            <a:ln>
              <a:solidFill>
                <a:srgbClr val="7EBAC8"/>
              </a:solidFill>
            </a:ln>
            <a:effectLst/>
          </c:spPr>
          <c:invertIfNegative val="0"/>
          <c:cat>
            <c:strRef>
              <c:f>'Slide data and graph'!$B$1:$F$1</c:f>
              <c:strCache>
                <c:ptCount val="5"/>
                <c:pt idx="0">
                  <c:v>Success</c:v>
                </c:pt>
                <c:pt idx="1">
                  <c:v>Died</c:v>
                </c:pt>
                <c:pt idx="2">
                  <c:v>Failed</c:v>
                </c:pt>
                <c:pt idx="3">
                  <c:v>Defaulted or unknown</c:v>
                </c:pt>
                <c:pt idx="4">
                  <c:v>Still on treatment</c:v>
                </c:pt>
              </c:strCache>
            </c:strRef>
          </c:cat>
          <c:val>
            <c:numRef>
              <c:f>'Slide data and graph'!$B$4:$F$4</c:f>
              <c:numCache>
                <c:formatCode>0.0</c:formatCode>
                <c:ptCount val="5"/>
                <c:pt idx="0" formatCode="0.00">
                  <c:v>44</c:v>
                </c:pt>
                <c:pt idx="1">
                  <c:v>15.733333333333333</c:v>
                </c:pt>
                <c:pt idx="2">
                  <c:v>13.155555555555557</c:v>
                </c:pt>
                <c:pt idx="3">
                  <c:v>22.222222222222221</c:v>
                </c:pt>
                <c:pt idx="4">
                  <c:v>4.8888888888888893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68-413A-B63B-D9BF4F91E0AD}"/>
            </c:ext>
          </c:extLst>
        </c:ser>
        <c:ser>
          <c:idx val="1"/>
          <c:order val="1"/>
          <c:tx>
            <c:strRef>
              <c:f>'Slide data and graph'!$A$5</c:f>
              <c:strCache>
                <c:ptCount val="1"/>
                <c:pt idx="0">
                  <c:v>MDR TB cohort 2014</c:v>
                </c:pt>
              </c:strCache>
            </c:strRef>
          </c:tx>
          <c:spPr>
            <a:solidFill>
              <a:srgbClr val="5C4828"/>
            </a:solidFill>
            <a:ln>
              <a:solidFill>
                <a:srgbClr val="5C4828"/>
              </a:solidFill>
            </a:ln>
            <a:effectLst/>
          </c:spPr>
          <c:invertIfNegative val="0"/>
          <c:cat>
            <c:strRef>
              <c:f>'Slide data and graph'!$B$1:$F$1</c:f>
              <c:strCache>
                <c:ptCount val="5"/>
                <c:pt idx="0">
                  <c:v>Success</c:v>
                </c:pt>
                <c:pt idx="1">
                  <c:v>Died</c:v>
                </c:pt>
                <c:pt idx="2">
                  <c:v>Failed</c:v>
                </c:pt>
                <c:pt idx="3">
                  <c:v>Defaulted or unknown</c:v>
                </c:pt>
                <c:pt idx="4">
                  <c:v>Still on treatment</c:v>
                </c:pt>
              </c:strCache>
            </c:strRef>
          </c:cat>
          <c:val>
            <c:numRef>
              <c:f>'Slide data and graph'!$B$5:$F$5</c:f>
              <c:numCache>
                <c:formatCode>0.0</c:formatCode>
                <c:ptCount val="5"/>
                <c:pt idx="0" formatCode="0.00">
                  <c:v>45.479962721342034</c:v>
                </c:pt>
                <c:pt idx="1">
                  <c:v>16.589002795899347</c:v>
                </c:pt>
                <c:pt idx="2">
                  <c:v>13.047530288909599</c:v>
                </c:pt>
                <c:pt idx="3">
                  <c:v>21.808014911463186</c:v>
                </c:pt>
                <c:pt idx="4">
                  <c:v>3.075489282385834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68-413A-B63B-D9BF4F91E0AD}"/>
            </c:ext>
          </c:extLst>
        </c:ser>
        <c:ser>
          <c:idx val="2"/>
          <c:order val="2"/>
          <c:tx>
            <c:strRef>
              <c:f>'Slide data and graph'!$A$6</c:f>
              <c:strCache>
                <c:ptCount val="1"/>
                <c:pt idx="0">
                  <c:v>MDR TB cohort 2015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strRef>
              <c:f>'Slide data and graph'!$B$1:$F$1</c:f>
              <c:strCache>
                <c:ptCount val="5"/>
                <c:pt idx="0">
                  <c:v>Success</c:v>
                </c:pt>
                <c:pt idx="1">
                  <c:v>Died</c:v>
                </c:pt>
                <c:pt idx="2">
                  <c:v>Failed</c:v>
                </c:pt>
                <c:pt idx="3">
                  <c:v>Defaulted or unknown</c:v>
                </c:pt>
                <c:pt idx="4">
                  <c:v>Still on treatment</c:v>
                </c:pt>
              </c:strCache>
            </c:strRef>
          </c:cat>
          <c:val>
            <c:numRef>
              <c:f>'Slide data and graph'!$B$6:$F$6</c:f>
              <c:numCache>
                <c:formatCode>0.0</c:formatCode>
                <c:ptCount val="5"/>
                <c:pt idx="0" formatCode="0.00">
                  <c:v>48.466864490603363</c:v>
                </c:pt>
                <c:pt idx="1">
                  <c:v>14.638971315529178</c:v>
                </c:pt>
                <c:pt idx="2">
                  <c:v>14.638971315529178</c:v>
                </c:pt>
                <c:pt idx="3">
                  <c:v>19.881305637982198</c:v>
                </c:pt>
                <c:pt idx="4">
                  <c:v>2.3738872403560833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68-413A-B63B-D9BF4F91E0AD}"/>
            </c:ext>
          </c:extLst>
        </c:ser>
        <c:ser>
          <c:idx val="3"/>
          <c:order val="3"/>
          <c:tx>
            <c:strRef>
              <c:f>'Slide data and graph'!$A$7</c:f>
              <c:strCache>
                <c:ptCount val="1"/>
                <c:pt idx="0">
                  <c:v>MDR TB cohort 2016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'Slide data and graph'!$B$1:$F$1</c:f>
              <c:strCache>
                <c:ptCount val="5"/>
                <c:pt idx="0">
                  <c:v>Success</c:v>
                </c:pt>
                <c:pt idx="1">
                  <c:v>Died</c:v>
                </c:pt>
                <c:pt idx="2">
                  <c:v>Failed</c:v>
                </c:pt>
                <c:pt idx="3">
                  <c:v>Defaulted or unknown</c:v>
                </c:pt>
                <c:pt idx="4">
                  <c:v>Still on treatment</c:v>
                </c:pt>
              </c:strCache>
            </c:strRef>
          </c:cat>
          <c:val>
            <c:numRef>
              <c:f>'Slide data and graph'!$B$7:$F$7</c:f>
              <c:numCache>
                <c:formatCode>0.0</c:formatCode>
                <c:ptCount val="5"/>
                <c:pt idx="0" formatCode="0.00">
                  <c:v>53.242320819112635</c:v>
                </c:pt>
                <c:pt idx="1">
                  <c:v>14.903299203640499</c:v>
                </c:pt>
                <c:pt idx="2">
                  <c:v>10.807736063708759</c:v>
                </c:pt>
                <c:pt idx="3">
                  <c:v>18.31626848691695</c:v>
                </c:pt>
                <c:pt idx="4">
                  <c:v>2.7303754266211606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68-413A-B63B-D9BF4F91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4724376"/>
        <c:axId val="684720112"/>
      </c:barChart>
      <c:catAx>
        <c:axId val="68472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84720112"/>
        <c:crosses val="autoZero"/>
        <c:auto val="1"/>
        <c:lblAlgn val="ctr"/>
        <c:lblOffset val="100"/>
        <c:noMultiLvlLbl val="0"/>
      </c:catAx>
      <c:valAx>
        <c:axId val="6847201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b="1"/>
                  <a:t>Percentage</a:t>
                </a:r>
              </a:p>
            </c:rich>
          </c:tx>
          <c:layout>
            <c:manualLayout>
              <c:xMode val="edge"/>
              <c:yMode val="edge"/>
              <c:x val="1.6112761848165204E-2"/>
              <c:y val="0.235130640927948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847243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068959540434805E-2"/>
          <c:y val="0.84302904072474816"/>
          <c:w val="0.97432761352944097"/>
          <c:h val="0.13976665819998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AA-4883-8C5B-9918F23672D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AA-4883-8C5B-9918F23672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AA-4883-8C5B-9918F23672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AA-4883-8C5B-9918F23672D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FAA-4883-8C5B-9918F23672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FAA-4883-8C5B-9918F23672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FAA-4883-8C5B-9918F23672D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FAA-4883-8C5B-9918F23672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FAA-4883-8C5B-9918F23672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FAA-4883-8C5B-9918F23672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FAA-4883-8C5B-9918F23672D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FAA-4883-8C5B-9918F23672D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FAA-4883-8C5B-9918F23672D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FAA-4883-8C5B-9918F23672DB}"/>
              </c:ext>
            </c:extLst>
          </c:dPt>
          <c:cat>
            <c:strRef>
              <c:f>'GraphTOMMDRTB%'!$A$2:$A$15</c:f>
              <c:strCache>
                <c:ptCount val="14"/>
                <c:pt idx="0">
                  <c:v>EU/EEA</c:v>
                </c:pt>
                <c:pt idx="1">
                  <c:v>Czech Republic</c:v>
                </c:pt>
                <c:pt idx="2">
                  <c:v>Denmark</c:v>
                </c:pt>
                <c:pt idx="3">
                  <c:v>Hungary</c:v>
                </c:pt>
                <c:pt idx="4">
                  <c:v>Lithuania</c:v>
                </c:pt>
                <c:pt idx="5">
                  <c:v>Estonia</c:v>
                </c:pt>
                <c:pt idx="6">
                  <c:v>Portugal</c:v>
                </c:pt>
                <c:pt idx="7">
                  <c:v>Romania</c:v>
                </c:pt>
                <c:pt idx="8">
                  <c:v>Germany</c:v>
                </c:pt>
                <c:pt idx="9">
                  <c:v>Bulgaria</c:v>
                </c:pt>
                <c:pt idx="10">
                  <c:v>United Kingdom</c:v>
                </c:pt>
                <c:pt idx="11">
                  <c:v>Austria</c:v>
                </c:pt>
                <c:pt idx="12">
                  <c:v>Belgium</c:v>
                </c:pt>
                <c:pt idx="13">
                  <c:v>Sweden</c:v>
                </c:pt>
              </c:strCache>
            </c:strRef>
          </c:cat>
          <c:val>
            <c:numRef>
              <c:f>'GraphTOMMDRTB%'!$B$2:$B$15</c:f>
              <c:numCache>
                <c:formatCode>0.0</c:formatCode>
                <c:ptCount val="14"/>
                <c:pt idx="0">
                  <c:v>37.4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25.423728813559322</c:v>
                </c:pt>
                <c:pt idx="5">
                  <c:v>33.333333333333329</c:v>
                </c:pt>
                <c:pt idx="6">
                  <c:v>33.333333333333329</c:v>
                </c:pt>
                <c:pt idx="7">
                  <c:v>39.436619718309856</c:v>
                </c:pt>
                <c:pt idx="8">
                  <c:v>44.444444444444443</c:v>
                </c:pt>
                <c:pt idx="9">
                  <c:v>50</c:v>
                </c:pt>
                <c:pt idx="10">
                  <c:v>77.777777777777786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FAA-4883-8C5B-9918F2367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70"/>
        <c:axId val="634292968"/>
        <c:axId val="634284440"/>
      </c:barChart>
      <c:catAx>
        <c:axId val="634292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284440"/>
        <c:crosses val="autoZero"/>
        <c:auto val="1"/>
        <c:lblAlgn val="ctr"/>
        <c:lblOffset val="100"/>
        <c:noMultiLvlLbl val="0"/>
      </c:catAx>
      <c:valAx>
        <c:axId val="634284440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Percentage of treatment success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34292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[Table_AgeGender_ForSlidesSurveillance2019.xlsx]Slide data and graph AgeGender!PivotTable1</c:name>
    <c:fmtId val="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solidFill>
              <a:schemeClr val="accent6"/>
            </a:solidFill>
          </a:ln>
          <a:effectLst/>
        </c:spPr>
      </c:pivotFmt>
      <c:pivotFmt>
        <c:idx val="9"/>
        <c:spPr>
          <a:solidFill>
            <a:schemeClr val="accent6"/>
          </a:solidFill>
          <a:ln>
            <a:solidFill>
              <a:schemeClr val="accent6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6"/>
          </a:solidFill>
          <a:ln>
            <a:solidFill>
              <a:schemeClr val="accent6"/>
            </a:solidFill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6"/>
          </a:solidFill>
          <a:ln>
            <a:solidFill>
              <a:schemeClr val="accent6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data and graph AgeGender'!$K$13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'Slide data and graph AgeGender'!$J$14:$J$20</c:f>
              <c:strCache>
                <c:ptCount val="6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25-44</c:v>
                </c:pt>
                <c:pt idx="4">
                  <c:v>45-64</c:v>
                </c:pt>
                <c:pt idx="5">
                  <c:v>≥65</c:v>
                </c:pt>
              </c:strCache>
            </c:strRef>
          </c:cat>
          <c:val>
            <c:numRef>
              <c:f>'Slide data and graph AgeGender'!$K$14:$K$20</c:f>
              <c:numCache>
                <c:formatCode>General</c:formatCode>
                <c:ptCount val="6"/>
                <c:pt idx="0">
                  <c:v>1.6883369447176158</c:v>
                </c:pt>
                <c:pt idx="1">
                  <c:v>1.2682707915735789</c:v>
                </c:pt>
                <c:pt idx="2">
                  <c:v>4.9564034604867881</c:v>
                </c:pt>
                <c:pt idx="3">
                  <c:v>5.4720912393728645</c:v>
                </c:pt>
                <c:pt idx="4">
                  <c:v>3.4898263558172027</c:v>
                </c:pt>
                <c:pt idx="5">
                  <c:v>4.0060344490704995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6-49C9-8867-5055A4E6834C}"/>
            </c:ext>
          </c:extLst>
        </c:ser>
        <c:ser>
          <c:idx val="1"/>
          <c:order val="1"/>
          <c:tx>
            <c:strRef>
              <c:f>'Slide data and graph AgeGender'!$L$13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'Slide data and graph AgeGender'!$J$14:$J$20</c:f>
              <c:strCache>
                <c:ptCount val="6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25-44</c:v>
                </c:pt>
                <c:pt idx="4">
                  <c:v>45-64</c:v>
                </c:pt>
                <c:pt idx="5">
                  <c:v>≥65</c:v>
                </c:pt>
              </c:strCache>
            </c:strRef>
          </c:cat>
          <c:val>
            <c:numRef>
              <c:f>'Slide data and graph AgeGender'!$L$14:$L$20</c:f>
              <c:numCache>
                <c:formatCode>General</c:formatCode>
                <c:ptCount val="6"/>
                <c:pt idx="0">
                  <c:v>1.7455403691046247</c:v>
                </c:pt>
                <c:pt idx="1">
                  <c:v>1.1534909049378239</c:v>
                </c:pt>
                <c:pt idx="2">
                  <c:v>8.2106039985226449</c:v>
                </c:pt>
                <c:pt idx="3">
                  <c:v>10.435711640171304</c:v>
                </c:pt>
                <c:pt idx="4">
                  <c:v>11.687310435554728</c:v>
                </c:pt>
                <c:pt idx="5">
                  <c:v>7.6355927122595384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E6-49C9-8867-5055A4E68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61917648"/>
        <c:axId val="261914368"/>
      </c:barChart>
      <c:catAx>
        <c:axId val="261917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b="1"/>
                  <a:t>Age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61914368"/>
        <c:crosses val="autoZero"/>
        <c:auto val="1"/>
        <c:lblAlgn val="ctr"/>
        <c:lblOffset val="100"/>
        <c:noMultiLvlLbl val="0"/>
      </c:catAx>
      <c:valAx>
        <c:axId val="2619143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b="1"/>
                  <a:t>TB cases/100 000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6191764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[Table_AgeOverTime_ForSlidesSurveillance2019.xlsx]Slide data and graph AgeOverTim!PivotTable2</c:name>
    <c:fmtId val="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0466018658612164"/>
          <c:y val="0.13871079413651607"/>
          <c:w val="0.88004658686820869"/>
          <c:h val="0.66493583459403982"/>
        </c:manualLayout>
      </c:layout>
      <c:lineChart>
        <c:grouping val="standard"/>
        <c:varyColors val="0"/>
        <c:ser>
          <c:idx val="0"/>
          <c:order val="0"/>
          <c:tx>
            <c:strRef>
              <c:f>'Slide data and graph AgeOverTim'!$M$22:$M$23</c:f>
              <c:strCache>
                <c:ptCount val="1"/>
                <c:pt idx="0">
                  <c:v>0-4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'Slide data and graph AgeOverTim'!$L$24:$L$33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'Slide data and graph AgeOverTim'!$M$24:$M$33</c:f>
              <c:numCache>
                <c:formatCode>General</c:formatCode>
                <c:ptCount val="10"/>
                <c:pt idx="0">
                  <c:v>5.4473289318056928</c:v>
                </c:pt>
                <c:pt idx="1">
                  <c:v>4.7880602518787558</c:v>
                </c:pt>
                <c:pt idx="2">
                  <c:v>5.0943662963232432</c:v>
                </c:pt>
                <c:pt idx="3">
                  <c:v>4.6775713782959949</c:v>
                </c:pt>
                <c:pt idx="4">
                  <c:v>4.067686753349629</c:v>
                </c:pt>
                <c:pt idx="5">
                  <c:v>3.6403077238435539</c:v>
                </c:pt>
                <c:pt idx="6">
                  <c:v>3.1494172101871838</c:v>
                </c:pt>
                <c:pt idx="7">
                  <c:v>4.8587455130972552</c:v>
                </c:pt>
                <c:pt idx="8">
                  <c:v>4.0654021086166061</c:v>
                </c:pt>
                <c:pt idx="9">
                  <c:v>3.469941030600153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2F-43A3-90DC-F684754E9B8A}"/>
            </c:ext>
          </c:extLst>
        </c:ser>
        <c:ser>
          <c:idx val="1"/>
          <c:order val="1"/>
          <c:tx>
            <c:strRef>
              <c:f>'Slide data and graph AgeOverTim'!$N$22:$N$23</c:f>
              <c:strCache>
                <c:ptCount val="1"/>
                <c:pt idx="0">
                  <c:v>5-14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'Slide data and graph AgeOverTim'!$L$24:$L$33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'Slide data and graph AgeOverTim'!$N$24:$N$33</c:f>
              <c:numCache>
                <c:formatCode>General</c:formatCode>
                <c:ptCount val="10"/>
                <c:pt idx="0">
                  <c:v>3.5557193632295769</c:v>
                </c:pt>
                <c:pt idx="1">
                  <c:v>3.5038886287869055</c:v>
                </c:pt>
                <c:pt idx="2">
                  <c:v>3.4729818714687535</c:v>
                </c:pt>
                <c:pt idx="3">
                  <c:v>3.1203964601422647</c:v>
                </c:pt>
                <c:pt idx="4">
                  <c:v>3.0596919940167031</c:v>
                </c:pt>
                <c:pt idx="5">
                  <c:v>2.7092300894258639</c:v>
                </c:pt>
                <c:pt idx="6">
                  <c:v>2.6529196205983587</c:v>
                </c:pt>
                <c:pt idx="7">
                  <c:v>3.8761062208001227</c:v>
                </c:pt>
                <c:pt idx="8">
                  <c:v>2.3562078728061739</c:v>
                </c:pt>
                <c:pt idx="9">
                  <c:v>2.1136625025018674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2F-43A3-90DC-F684754E9B8A}"/>
            </c:ext>
          </c:extLst>
        </c:ser>
        <c:ser>
          <c:idx val="2"/>
          <c:order val="2"/>
          <c:tx>
            <c:strRef>
              <c:f>'Slide data and graph AgeOverTim'!$O$22:$O$23</c:f>
              <c:strCache>
                <c:ptCount val="1"/>
                <c:pt idx="0">
                  <c:v>15-24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'Slide data and graph AgeOverTim'!$L$24:$L$33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'Slide data and graph AgeOverTim'!$O$24:$O$33</c:f>
              <c:numCache>
                <c:formatCode>General</c:formatCode>
                <c:ptCount val="10"/>
                <c:pt idx="0">
                  <c:v>14.729715830818767</c:v>
                </c:pt>
                <c:pt idx="1">
                  <c:v>14.024427156909258</c:v>
                </c:pt>
                <c:pt idx="2">
                  <c:v>13.704532895089468</c:v>
                </c:pt>
                <c:pt idx="3">
                  <c:v>13.072878004835758</c:v>
                </c:pt>
                <c:pt idx="4">
                  <c:v>12.146613136639393</c:v>
                </c:pt>
                <c:pt idx="5">
                  <c:v>11.638527370174502</c:v>
                </c:pt>
                <c:pt idx="6">
                  <c:v>11.41148008442307</c:v>
                </c:pt>
                <c:pt idx="7">
                  <c:v>12.732255061888566</c:v>
                </c:pt>
                <c:pt idx="8">
                  <c:v>12.669987826929804</c:v>
                </c:pt>
                <c:pt idx="9">
                  <c:v>11.550341982162234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2F-43A3-90DC-F684754E9B8A}"/>
            </c:ext>
          </c:extLst>
        </c:ser>
        <c:ser>
          <c:idx val="3"/>
          <c:order val="3"/>
          <c:tx>
            <c:strRef>
              <c:f>'Slide data and graph AgeOverTim'!$P$22:$P$23</c:f>
              <c:strCache>
                <c:ptCount val="1"/>
                <c:pt idx="0">
                  <c:v>25-44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'Slide data and graph AgeOverTim'!$L$24:$L$33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'Slide data and graph AgeOverTim'!$P$24:$P$33</c:f>
              <c:numCache>
                <c:formatCode>General</c:formatCode>
                <c:ptCount val="10"/>
                <c:pt idx="0">
                  <c:v>19.584210481321232</c:v>
                </c:pt>
                <c:pt idx="1">
                  <c:v>18.980396149788302</c:v>
                </c:pt>
                <c:pt idx="2">
                  <c:v>18.312970843039416</c:v>
                </c:pt>
                <c:pt idx="3">
                  <c:v>17.827763600145264</c:v>
                </c:pt>
                <c:pt idx="4">
                  <c:v>16.502093969870412</c:v>
                </c:pt>
                <c:pt idx="5">
                  <c:v>15.675227643665584</c:v>
                </c:pt>
                <c:pt idx="6">
                  <c:v>14.25864297570876</c:v>
                </c:pt>
                <c:pt idx="7">
                  <c:v>14.741883214409798</c:v>
                </c:pt>
                <c:pt idx="8">
                  <c:v>13.897075657180055</c:v>
                </c:pt>
                <c:pt idx="9">
                  <c:v>13.13302746761207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2F-43A3-90DC-F684754E9B8A}"/>
            </c:ext>
          </c:extLst>
        </c:ser>
        <c:ser>
          <c:idx val="4"/>
          <c:order val="4"/>
          <c:tx>
            <c:strRef>
              <c:f>'Slide data and graph AgeOverTim'!$Q$22:$Q$23</c:f>
              <c:strCache>
                <c:ptCount val="1"/>
                <c:pt idx="0">
                  <c:v>45-64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'Slide data and graph AgeOverTim'!$L$24:$L$33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'Slide data and graph AgeOverTim'!$Q$24:$Q$33</c:f>
              <c:numCache>
                <c:formatCode>General</c:formatCode>
                <c:ptCount val="10"/>
                <c:pt idx="0">
                  <c:v>18.505609356115126</c:v>
                </c:pt>
                <c:pt idx="1">
                  <c:v>16.993551134001333</c:v>
                </c:pt>
                <c:pt idx="2">
                  <c:v>16.242564900136077</c:v>
                </c:pt>
                <c:pt idx="3">
                  <c:v>15.597857319818919</c:v>
                </c:pt>
                <c:pt idx="4">
                  <c:v>14.607704378530887</c:v>
                </c:pt>
                <c:pt idx="5">
                  <c:v>13.596325010394835</c:v>
                </c:pt>
                <c:pt idx="6">
                  <c:v>12.31339480372892</c:v>
                </c:pt>
                <c:pt idx="7">
                  <c:v>12.703487263450027</c:v>
                </c:pt>
                <c:pt idx="8">
                  <c:v>12.117491035629291</c:v>
                </c:pt>
                <c:pt idx="9">
                  <c:v>11.484615914189918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72F-43A3-90DC-F684754E9B8A}"/>
            </c:ext>
          </c:extLst>
        </c:ser>
        <c:ser>
          <c:idx val="5"/>
          <c:order val="5"/>
          <c:tx>
            <c:strRef>
              <c:f>'Slide data and graph AgeOverTim'!$R$22:$R$23</c:f>
              <c:strCache>
                <c:ptCount val="1"/>
                <c:pt idx="0">
                  <c:v>65+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'Slide data and graph AgeOverTim'!$L$24:$L$33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'Slide data and graph AgeOverTim'!$R$24:$R$33</c:f>
              <c:numCache>
                <c:formatCode>General</c:formatCode>
                <c:ptCount val="10"/>
                <c:pt idx="0">
                  <c:v>16.791503651362166</c:v>
                </c:pt>
                <c:pt idx="1">
                  <c:v>15.394973609954747</c:v>
                </c:pt>
                <c:pt idx="2">
                  <c:v>15.188774383209383</c:v>
                </c:pt>
                <c:pt idx="3">
                  <c:v>14.635174564315276</c:v>
                </c:pt>
                <c:pt idx="4">
                  <c:v>13.390196257446611</c:v>
                </c:pt>
                <c:pt idx="5">
                  <c:v>12.346094835881987</c:v>
                </c:pt>
                <c:pt idx="6">
                  <c:v>10.598759741784116</c:v>
                </c:pt>
                <c:pt idx="7">
                  <c:v>10.800855560768884</c:v>
                </c:pt>
                <c:pt idx="8">
                  <c:v>10.425306271888163</c:v>
                </c:pt>
                <c:pt idx="9">
                  <c:v>9.7682638387191734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72F-43A3-90DC-F684754E9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4315096"/>
        <c:axId val="504308536"/>
      </c:lineChart>
      <c:catAx>
        <c:axId val="504315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b="1"/>
                  <a:t>Year of reporting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04308536"/>
        <c:crosses val="autoZero"/>
        <c:auto val="1"/>
        <c:lblAlgn val="ctr"/>
        <c:lblOffset val="100"/>
        <c:noMultiLvlLbl val="0"/>
      </c:catAx>
      <c:valAx>
        <c:axId val="5043085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b="1"/>
                  <a:t>TB cases/100 000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0431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040622460263536"/>
          <c:y val="6.8662008798196006E-2"/>
          <c:w val="0.8160496536293619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Proportion of foreign cases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'Slide data and graph OriOverTim'!$C$3:$L$3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data and graph OriOverTim'!$C$4:$L$4</c:f>
              <c:numCache>
                <c:formatCode>0.0</c:formatCode>
                <c:ptCount val="10"/>
                <c:pt idx="0">
                  <c:v>23.814127514250558</c:v>
                </c:pt>
                <c:pt idx="1">
                  <c:v>25.260249577708233</c:v>
                </c:pt>
                <c:pt idx="2">
                  <c:v>26.457193053584703</c:v>
                </c:pt>
                <c:pt idx="3">
                  <c:v>27.279208372543991</c:v>
                </c:pt>
                <c:pt idx="4">
                  <c:v>27.131488047232832</c:v>
                </c:pt>
                <c:pt idx="5">
                  <c:v>28.248139760595276</c:v>
                </c:pt>
                <c:pt idx="6">
                  <c:v>30.433641241037591</c:v>
                </c:pt>
                <c:pt idx="7">
                  <c:v>33.085452271779907</c:v>
                </c:pt>
                <c:pt idx="8">
                  <c:v>33.843776092092874</c:v>
                </c:pt>
                <c:pt idx="9">
                  <c:v>34.516287692482308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84-4DE8-9D52-685B48447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641912"/>
        <c:axId val="595640600"/>
      </c:lineChart>
      <c:lineChart>
        <c:grouping val="standard"/>
        <c:varyColors val="0"/>
        <c:ser>
          <c:idx val="1"/>
          <c:order val="1"/>
          <c:tx>
            <c:strRef>
              <c:f>'Slide data and graph OriOverTim'!$A$5</c:f>
              <c:strCache>
                <c:ptCount val="1"/>
                <c:pt idx="0">
                  <c:v>Rate per 100 000 of the total population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'Slide data and graph OriOverTim'!$C$3:$L$3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'Slide data and graph OriOverTim'!$C$5:$L$5</c:f>
              <c:numCache>
                <c:formatCode>0.0</c:formatCode>
                <c:ptCount val="10"/>
                <c:pt idx="0">
                  <c:v>3.7712653274983752</c:v>
                </c:pt>
                <c:pt idx="1">
                  <c:v>3.7945849893318777</c:v>
                </c:pt>
                <c:pt idx="2">
                  <c:v>3.8519223003778356</c:v>
                </c:pt>
                <c:pt idx="3">
                  <c:v>3.755867298517984</c:v>
                </c:pt>
                <c:pt idx="4">
                  <c:v>3.4921547353276439</c:v>
                </c:pt>
                <c:pt idx="5">
                  <c:v>3.4060464933908765</c:v>
                </c:pt>
                <c:pt idx="6">
                  <c:v>3.608381642020202</c:v>
                </c:pt>
                <c:pt idx="7">
                  <c:v>3.8473116086596915</c:v>
                </c:pt>
                <c:pt idx="8">
                  <c:v>3.684857693643024</c:v>
                </c:pt>
                <c:pt idx="9">
                  <c:v>3.5219762982229321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84-4DE8-9D52-685B48447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031976"/>
        <c:axId val="591038536"/>
      </c:lineChart>
      <c:catAx>
        <c:axId val="595641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b="1"/>
                  <a:t>Year of reporting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95640600"/>
        <c:crosses val="autoZero"/>
        <c:auto val="1"/>
        <c:lblAlgn val="ctr"/>
        <c:lblOffset val="100"/>
        <c:noMultiLvlLbl val="0"/>
      </c:catAx>
      <c:valAx>
        <c:axId val="5956406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b="1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95641912"/>
        <c:crosses val="autoZero"/>
        <c:crossBetween val="between"/>
        <c:majorUnit val="20"/>
      </c:valAx>
      <c:valAx>
        <c:axId val="591038536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b="1"/>
                  <a:t>Cases / 100 000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91031976"/>
        <c:crosses val="max"/>
        <c:crossBetween val="between"/>
        <c:majorUnit val="1"/>
        <c:minorUnit val="1"/>
      </c:valAx>
      <c:catAx>
        <c:axId val="591031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1038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5F-4803-8775-F56565FD13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5F-4803-8775-F56565FD13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5F-4803-8775-F56565FD13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5F-4803-8775-F56565FD13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5F-4803-8775-F56565FD13D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5F-4803-8775-F56565FD13D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5F-4803-8775-F56565FD13D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5F-4803-8775-F56565FD13D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5F-4803-8775-F56565FD13D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5F-4803-8775-F56565FD13D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5F-4803-8775-F56565FD13D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5F-4803-8775-F56565FD13D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5F-4803-8775-F56565FD13D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5F-4803-8775-F56565FD13D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5F-4803-8775-F56565FD13D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95F-4803-8775-F56565FD13D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F95F-4803-8775-F56565FD13D5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F95F-4803-8775-F56565FD13D5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F95F-4803-8775-F56565FD13D5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F95F-4803-8775-F56565FD13D5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F95F-4803-8775-F56565FD13D5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F95F-4803-8775-F56565FD13D5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F95F-4803-8775-F56565FD13D5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F95F-4803-8775-F56565FD13D5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F95F-4803-8775-F56565FD13D5}"/>
              </c:ext>
            </c:extLst>
          </c:dPt>
          <c:cat>
            <c:strRef>
              <c:f>'GraphMDR%'!$S$6:$S$30</c:f>
              <c:strCache>
                <c:ptCount val="25"/>
                <c:pt idx="0">
                  <c:v>Croatia</c:v>
                </c:pt>
                <c:pt idx="1">
                  <c:v>Portugal</c:v>
                </c:pt>
                <c:pt idx="2">
                  <c:v>Belgium</c:v>
                </c:pt>
                <c:pt idx="3">
                  <c:v>United Kingdom</c:v>
                </c:pt>
                <c:pt idx="4">
                  <c:v>Netherlands</c:v>
                </c:pt>
                <c:pt idx="5">
                  <c:v>Poland</c:v>
                </c:pt>
                <c:pt idx="6">
                  <c:v>Slovakia</c:v>
                </c:pt>
                <c:pt idx="7">
                  <c:v>Denmark</c:v>
                </c:pt>
                <c:pt idx="8">
                  <c:v>Italy</c:v>
                </c:pt>
                <c:pt idx="9">
                  <c:v>Finland</c:v>
                </c:pt>
                <c:pt idx="10">
                  <c:v>Norway</c:v>
                </c:pt>
                <c:pt idx="11">
                  <c:v>Ireland</c:v>
                </c:pt>
                <c:pt idx="12">
                  <c:v>Spain</c:v>
                </c:pt>
                <c:pt idx="13">
                  <c:v>Luxembourg</c:v>
                </c:pt>
                <c:pt idx="14">
                  <c:v>Germany</c:v>
                </c:pt>
                <c:pt idx="15">
                  <c:v>Sweden</c:v>
                </c:pt>
                <c:pt idx="16">
                  <c:v>Greece</c:v>
                </c:pt>
                <c:pt idx="17">
                  <c:v>EU/EEA</c:v>
                </c:pt>
                <c:pt idx="18">
                  <c:v>Hungary</c:v>
                </c:pt>
                <c:pt idx="19">
                  <c:v>Czech Republic</c:v>
                </c:pt>
                <c:pt idx="20">
                  <c:v>Bulgaria</c:v>
                </c:pt>
                <c:pt idx="21">
                  <c:v>Romania</c:v>
                </c:pt>
                <c:pt idx="22">
                  <c:v>Austria</c:v>
                </c:pt>
                <c:pt idx="23">
                  <c:v>Lithuania</c:v>
                </c:pt>
                <c:pt idx="24">
                  <c:v>Estonia</c:v>
                </c:pt>
              </c:strCache>
            </c:strRef>
          </c:cat>
          <c:val>
            <c:numRef>
              <c:f>'GraphMDR%'!$T$6:$T$30</c:f>
              <c:numCache>
                <c:formatCode>General</c:formatCode>
                <c:ptCount val="25"/>
                <c:pt idx="0">
                  <c:v>0.677966101694915</c:v>
                </c:pt>
                <c:pt idx="1">
                  <c:v>0.93808630393996195</c:v>
                </c:pt>
                <c:pt idx="2">
                  <c:v>1.0071942446043101</c:v>
                </c:pt>
                <c:pt idx="3">
                  <c:v>1.19393352694417</c:v>
                </c:pt>
                <c:pt idx="4">
                  <c:v>1.2</c:v>
                </c:pt>
                <c:pt idx="5">
                  <c:v>1.2752391073326199</c:v>
                </c:pt>
                <c:pt idx="6">
                  <c:v>1.38888888888888</c:v>
                </c:pt>
                <c:pt idx="7">
                  <c:v>1.8348623853210999</c:v>
                </c:pt>
                <c:pt idx="8">
                  <c:v>2.0662768031189085</c:v>
                </c:pt>
                <c:pt idx="9">
                  <c:v>2.19780219780219</c:v>
                </c:pt>
                <c:pt idx="10">
                  <c:v>2.39520958083832</c:v>
                </c:pt>
                <c:pt idx="11">
                  <c:v>2.4390243902439002</c:v>
                </c:pt>
                <c:pt idx="12">
                  <c:v>2.6232114467408501</c:v>
                </c:pt>
                <c:pt idx="13">
                  <c:v>2.8571428571428501</c:v>
                </c:pt>
                <c:pt idx="14">
                  <c:v>3.1090860359153001</c:v>
                </c:pt>
                <c:pt idx="15">
                  <c:v>3.1941031941031901</c:v>
                </c:pt>
                <c:pt idx="16">
                  <c:v>3.2467532467532401</c:v>
                </c:pt>
                <c:pt idx="17">
                  <c:v>3.5726414453576036</c:v>
                </c:pt>
                <c:pt idx="18">
                  <c:v>3.63636363636363</c:v>
                </c:pt>
                <c:pt idx="19">
                  <c:v>3.6697247706421998</c:v>
                </c:pt>
                <c:pt idx="20">
                  <c:v>4.3557168784028999</c:v>
                </c:pt>
                <c:pt idx="21">
                  <c:v>4.40189007709525</c:v>
                </c:pt>
                <c:pt idx="22">
                  <c:v>5.1575931232091596</c:v>
                </c:pt>
                <c:pt idx="23">
                  <c:v>17.137096774193498</c:v>
                </c:pt>
                <c:pt idx="24">
                  <c:v>24.590163934426201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F95F-4803-8775-F56565FD1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70"/>
        <c:axId val="571005544"/>
        <c:axId val="571007184"/>
      </c:barChart>
      <c:catAx>
        <c:axId val="571005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007184"/>
        <c:crosses val="autoZero"/>
        <c:auto val="1"/>
        <c:lblAlgn val="ctr"/>
        <c:lblOffset val="100"/>
        <c:noMultiLvlLbl val="0"/>
      </c:catAx>
      <c:valAx>
        <c:axId val="571007184"/>
        <c:scaling>
          <c:orientation val="minMax"/>
          <c:max val="2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Percentage of MDR </a:t>
                </a:r>
                <a:r>
                  <a:rPr lang="en-US" sz="1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TB cases</a:t>
                </a:r>
                <a:endParaRPr lang="en-US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71005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59492563429572"/>
          <c:y val="0.15740740740740741"/>
          <c:w val="0.71739348206474196"/>
          <c:h val="0.63759988334791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'MDR TB No &amp; % 2007-2016'!$A$5</c:f>
              <c:strCache>
                <c:ptCount val="1"/>
                <c:pt idx="0">
                  <c:v>MDR TB cases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numRef>
              <c:f>'MDR TB No &amp; % 2007-2016'!$D$4:$M$4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'MDR TB No &amp; % 2007-2016'!$D$5:$M$5</c:f>
              <c:numCache>
                <c:formatCode>#,##0</c:formatCode>
                <c:ptCount val="10"/>
                <c:pt idx="0">
                  <c:v>1673</c:v>
                </c:pt>
                <c:pt idx="1">
                  <c:v>1541</c:v>
                </c:pt>
                <c:pt idx="2">
                  <c:v>1569</c:v>
                </c:pt>
                <c:pt idx="3">
                  <c:v>1587</c:v>
                </c:pt>
                <c:pt idx="4">
                  <c:v>1395</c:v>
                </c:pt>
                <c:pt idx="5">
                  <c:v>1376</c:v>
                </c:pt>
                <c:pt idx="6">
                  <c:v>1413</c:v>
                </c:pt>
                <c:pt idx="7">
                  <c:v>1316</c:v>
                </c:pt>
                <c:pt idx="8">
                  <c:v>1223</c:v>
                </c:pt>
                <c:pt idx="9" formatCode="General">
                  <c:v>1052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5-4B72-A6D7-F8C9CAB02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70"/>
        <c:axId val="215955600"/>
        <c:axId val="215955992"/>
      </c:barChart>
      <c:lineChart>
        <c:grouping val="standard"/>
        <c:varyColors val="0"/>
        <c:ser>
          <c:idx val="1"/>
          <c:order val="1"/>
          <c:tx>
            <c:strRef>
              <c:f>'MDR TB No &amp; % 2007-2016'!$A$6</c:f>
              <c:strCache>
                <c:ptCount val="1"/>
                <c:pt idx="0">
                  <c:v>% of MDR TB of all tested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'MDR TB No &amp; % 2007-2016'!$D$4:$M$4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'MDR TB No &amp; % 2007-2016'!$D$6:$M$6</c:f>
              <c:numCache>
                <c:formatCode>0.0</c:formatCode>
                <c:ptCount val="10"/>
                <c:pt idx="0">
                  <c:v>4.593251516898663</c:v>
                </c:pt>
                <c:pt idx="1">
                  <c:v>4.6001373175318667</c:v>
                </c:pt>
                <c:pt idx="2">
                  <c:v>4.4990537363078511</c:v>
                </c:pt>
                <c:pt idx="3">
                  <c:v>4.7138147147057952</c:v>
                </c:pt>
                <c:pt idx="4">
                  <c:v>4.1980138429130305</c:v>
                </c:pt>
                <c:pt idx="5">
                  <c:v>4.1609967038616222</c:v>
                </c:pt>
                <c:pt idx="6">
                  <c:v>3.7388865368331921</c:v>
                </c:pt>
                <c:pt idx="7">
                  <c:v>3.5560839841111145</c:v>
                </c:pt>
                <c:pt idx="8">
                  <c:v>3.4455557120721227</c:v>
                </c:pt>
                <c:pt idx="9">
                  <c:v>3.5726414453576036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85-4B72-A6D7-F8C9CAB02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672704"/>
        <c:axId val="215956384"/>
      </c:lineChart>
      <c:catAx>
        <c:axId val="21595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b="1" dirty="0"/>
                  <a:t>Year of reporting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5955992"/>
        <c:crosses val="autoZero"/>
        <c:auto val="1"/>
        <c:lblAlgn val="ctr"/>
        <c:lblOffset val="100"/>
        <c:noMultiLvlLbl val="0"/>
      </c:catAx>
      <c:valAx>
        <c:axId val="215955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b="1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#\ ###\ ###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5955600"/>
        <c:crosses val="autoZero"/>
        <c:crossBetween val="between"/>
        <c:majorUnit val="500"/>
      </c:valAx>
      <c:valAx>
        <c:axId val="215956384"/>
        <c:scaling>
          <c:orientation val="minMax"/>
          <c:max val="6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b="1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6672704"/>
        <c:crosses val="max"/>
        <c:crossBetween val="between"/>
      </c:valAx>
      <c:catAx>
        <c:axId val="216672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5956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331583552056"/>
          <c:y val="0.10705963837853602"/>
          <c:w val="0.6393368328958880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chemeClr val="accent1"/>
            </a:solidFill>
            <a:ln cmpd="sng"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0F-4758-8E56-4561284520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0F-4758-8E56-4561284520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0F-4758-8E56-4561284520B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0F-4758-8E56-4561284520B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E0F-4758-8E56-4561284520B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E0F-4758-8E56-4561284520B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E0F-4758-8E56-4561284520B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E0F-4758-8E56-4561284520B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E0F-4758-8E56-4561284520B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E0F-4758-8E56-4561284520B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E0F-4758-8E56-4561284520B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E0F-4758-8E56-4561284520B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E0F-4758-8E56-4561284520B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E0F-4758-8E56-4561284520B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AE0F-4758-8E56-4561284520B0}"/>
              </c:ext>
            </c:extLst>
          </c:dPt>
          <c:cat>
            <c:strRef>
              <c:f>'XDR TB, 2016 Graph'!$A$11:$A$25</c:f>
              <c:strCache>
                <c:ptCount val="15"/>
                <c:pt idx="0">
                  <c:v>Czech Republic</c:v>
                </c:pt>
                <c:pt idx="1">
                  <c:v>Germany</c:v>
                </c:pt>
                <c:pt idx="2">
                  <c:v>United Kingdom</c:v>
                </c:pt>
                <c:pt idx="3">
                  <c:v>France</c:v>
                </c:pt>
                <c:pt idx="4">
                  <c:v>Spain</c:v>
                </c:pt>
                <c:pt idx="5">
                  <c:v>Netherlands</c:v>
                </c:pt>
                <c:pt idx="6">
                  <c:v>EU/EEA</c:v>
                </c:pt>
                <c:pt idx="7">
                  <c:v>Greece</c:v>
                </c:pt>
                <c:pt idx="8">
                  <c:v>Romania</c:v>
                </c:pt>
                <c:pt idx="9">
                  <c:v>Finland</c:v>
                </c:pt>
                <c:pt idx="10">
                  <c:v>Estonia</c:v>
                </c:pt>
                <c:pt idx="11">
                  <c:v>Hungary</c:v>
                </c:pt>
                <c:pt idx="12">
                  <c:v>Poland</c:v>
                </c:pt>
                <c:pt idx="13">
                  <c:v>Lithuania</c:v>
                </c:pt>
                <c:pt idx="14">
                  <c:v>Belgium</c:v>
                </c:pt>
              </c:strCache>
            </c:strRef>
          </c:cat>
          <c:val>
            <c:numRef>
              <c:f>'XDR TB, 2016 Graph'!$B$11:$B$25</c:f>
              <c:numCache>
                <c:formatCode>0.0</c:formatCode>
                <c:ptCount val="15"/>
                <c:pt idx="0">
                  <c:v>8.3333333333333339</c:v>
                </c:pt>
                <c:pt idx="1">
                  <c:v>8.8888888888888893</c:v>
                </c:pt>
                <c:pt idx="2">
                  <c:v>10.344827586206897</c:v>
                </c:pt>
                <c:pt idx="3">
                  <c:v>10.526315789473685</c:v>
                </c:pt>
                <c:pt idx="4">
                  <c:v>12.5</c:v>
                </c:pt>
                <c:pt idx="5">
                  <c:v>16.666666666666668</c:v>
                </c:pt>
                <c:pt idx="6">
                  <c:v>19.554455445544555</c:v>
                </c:pt>
                <c:pt idx="7">
                  <c:v>20</c:v>
                </c:pt>
                <c:pt idx="8">
                  <c:v>20.614035087719298</c:v>
                </c:pt>
                <c:pt idx="9">
                  <c:v>25</c:v>
                </c:pt>
                <c:pt idx="10">
                  <c:v>26.666666666666668</c:v>
                </c:pt>
                <c:pt idx="11">
                  <c:v>27.272727272727273</c:v>
                </c:pt>
                <c:pt idx="12">
                  <c:v>30.232558139534884</c:v>
                </c:pt>
                <c:pt idx="13">
                  <c:v>34.117647058823529</c:v>
                </c:pt>
                <c:pt idx="14">
                  <c:v>42.857142857142854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AE0F-4758-8E56-456128452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70"/>
        <c:axId val="554318752"/>
        <c:axId val="554317112"/>
      </c:barChart>
      <c:catAx>
        <c:axId val="55431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54317112"/>
        <c:crosses val="autoZero"/>
        <c:auto val="1"/>
        <c:lblAlgn val="ctr"/>
        <c:lblOffset val="100"/>
        <c:noMultiLvlLbl val="0"/>
      </c:catAx>
      <c:valAx>
        <c:axId val="554317112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Percentage of XDR TB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31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8836017799933"/>
          <c:y val="0.19829561603270557"/>
          <c:w val="0.73154377285573113"/>
          <c:h val="0.60164388840596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'XDR TB No &amp; % 2007-2016'!$A$4</c:f>
              <c:strCache>
                <c:ptCount val="1"/>
                <c:pt idx="0">
                  <c:v>Pulmonary XDR TB cases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numRef>
              <c:f>'XDR TB No &amp; % 2007-2016'!$D$3:$M$3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'XDR TB No &amp; % 2007-2016'!$D$4:$M$4</c:f>
              <c:numCache>
                <c:formatCode>General</c:formatCode>
                <c:ptCount val="10"/>
                <c:pt idx="0">
                  <c:v>64</c:v>
                </c:pt>
                <c:pt idx="1">
                  <c:v>115</c:v>
                </c:pt>
                <c:pt idx="2">
                  <c:v>142</c:v>
                </c:pt>
                <c:pt idx="3">
                  <c:v>139</c:v>
                </c:pt>
                <c:pt idx="4">
                  <c:v>182</c:v>
                </c:pt>
                <c:pt idx="5">
                  <c:v>210</c:v>
                </c:pt>
                <c:pt idx="6" formatCode="0">
                  <c:v>203</c:v>
                </c:pt>
                <c:pt idx="7">
                  <c:v>201</c:v>
                </c:pt>
                <c:pt idx="8">
                  <c:v>214</c:v>
                </c:pt>
                <c:pt idx="9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8-412F-8BD7-EF2960ACB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675840"/>
        <c:axId val="216676232"/>
      </c:barChart>
      <c:lineChart>
        <c:grouping val="standard"/>
        <c:varyColors val="0"/>
        <c:ser>
          <c:idx val="1"/>
          <c:order val="1"/>
          <c:tx>
            <c:strRef>
              <c:f>'XDR TB No &amp; % 2007-2016'!$A$5</c:f>
              <c:strCache>
                <c:ptCount val="1"/>
                <c:pt idx="0">
                  <c:v>% of pulmonary XDR TB of all pulmonary MDR TB cases tested for second-line drug susceptiblity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'XDR TB No &amp; % 2007-2016'!$D$3:$M$3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'XDR TB No &amp; % 2007-2016'!$D$5:$M$5</c:f>
              <c:numCache>
                <c:formatCode>0.0</c:formatCode>
                <c:ptCount val="10"/>
                <c:pt idx="0">
                  <c:v>11.678832116788321</c:v>
                </c:pt>
                <c:pt idx="1">
                  <c:v>13.888888888888889</c:v>
                </c:pt>
                <c:pt idx="2">
                  <c:v>15.468409586056644</c:v>
                </c:pt>
                <c:pt idx="3">
                  <c:v>14.554973821989529</c:v>
                </c:pt>
                <c:pt idx="4">
                  <c:v>18.590398365679263</c:v>
                </c:pt>
                <c:pt idx="5">
                  <c:v>19.736842105263158</c:v>
                </c:pt>
                <c:pt idx="6">
                  <c:v>19.710144927536231</c:v>
                </c:pt>
                <c:pt idx="7">
                  <c:v>21.943231441048034</c:v>
                </c:pt>
                <c:pt idx="8">
                  <c:v>23.516483516483518</c:v>
                </c:pt>
                <c:pt idx="9">
                  <c:v>20.358514724711906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48-412F-8BD7-EF2960ACB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098136"/>
        <c:axId val="303097744"/>
      </c:lineChart>
      <c:catAx>
        <c:axId val="216675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b="1"/>
                  <a:t>Year of reporting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6676232"/>
        <c:crosses val="autoZero"/>
        <c:auto val="1"/>
        <c:lblAlgn val="ctr"/>
        <c:lblOffset val="100"/>
        <c:noMultiLvlLbl val="0"/>
      </c:catAx>
      <c:valAx>
        <c:axId val="216676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b="1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6675840"/>
        <c:crosses val="autoZero"/>
        <c:crossBetween val="between"/>
      </c:valAx>
      <c:valAx>
        <c:axId val="3030977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GB" b="1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3098136"/>
        <c:crosses val="max"/>
        <c:crossBetween val="between"/>
      </c:valAx>
      <c:catAx>
        <c:axId val="303098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3097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43528641653607"/>
          <c:y val="2.4348620836053245E-2"/>
          <c:w val="0.72053032696755603"/>
          <c:h val="0.22407649431696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71525816315737"/>
          <c:y val="0.24424025418604611"/>
          <c:w val="0.66939372506172068"/>
          <c:h val="0.49453712427628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'HIV TB No &amp; % 2007-2016 (2)'!$A$4</c:f>
              <c:strCache>
                <c:ptCount val="1"/>
                <c:pt idx="0">
                  <c:v>HIV-positive at TB diagnosis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numRef>
              <c:f>'HIV TB No &amp; % 2007-2016 (2)'!$D$3:$M$3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'HIV TB No &amp; % 2007-2016 (2)'!$D$4:$M$4</c:f>
              <c:numCache>
                <c:formatCode>#,##0</c:formatCode>
                <c:ptCount val="10"/>
                <c:pt idx="0">
                  <c:v>1287</c:v>
                </c:pt>
                <c:pt idx="1">
                  <c:v>1442</c:v>
                </c:pt>
                <c:pt idx="2">
                  <c:v>1686</c:v>
                </c:pt>
                <c:pt idx="3">
                  <c:v>1503</c:v>
                </c:pt>
                <c:pt idx="4">
                  <c:v>1335</c:v>
                </c:pt>
                <c:pt idx="5">
                  <c:v>1274</c:v>
                </c:pt>
                <c:pt idx="6">
                  <c:v>1248</c:v>
                </c:pt>
                <c:pt idx="7">
                  <c:v>1130</c:v>
                </c:pt>
                <c:pt idx="8">
                  <c:v>1030</c:v>
                </c:pt>
                <c:pt idx="9">
                  <c:v>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6-4FB7-9596-75E47F9D9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098920"/>
        <c:axId val="303099312"/>
      </c:barChart>
      <c:lineChart>
        <c:grouping val="standard"/>
        <c:varyColors val="0"/>
        <c:ser>
          <c:idx val="1"/>
          <c:order val="1"/>
          <c:tx>
            <c:v>Percentage HIV-positive of all TB with known HIV status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'HIV TB No &amp; % 2007-2016 (2)'!$D$3:$M$3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'HIV TB No &amp; % 2007-2016 (2)'!$D$5:$M$5</c:f>
              <c:numCache>
                <c:formatCode>0.0</c:formatCode>
                <c:ptCount val="10"/>
                <c:pt idx="0">
                  <c:v>7.4054893837389963</c:v>
                </c:pt>
                <c:pt idx="1">
                  <c:v>6.4458450672745968</c:v>
                </c:pt>
                <c:pt idx="2">
                  <c:v>5.9967988618175347</c:v>
                </c:pt>
                <c:pt idx="3">
                  <c:v>5.3724621103803258</c:v>
                </c:pt>
                <c:pt idx="4">
                  <c:v>4.7798066595059074</c:v>
                </c:pt>
                <c:pt idx="5">
                  <c:v>4.6137688769782352</c:v>
                </c:pt>
                <c:pt idx="6">
                  <c:v>4.5637387552110003</c:v>
                </c:pt>
                <c:pt idx="7">
                  <c:v>4.2772247246300017</c:v>
                </c:pt>
                <c:pt idx="8">
                  <c:v>4.0495380381364265</c:v>
                </c:pt>
                <c:pt idx="9">
                  <c:v>4.166841861834083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B6-4FB7-9596-75E47F9D9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100096"/>
        <c:axId val="303099704"/>
      </c:lineChart>
      <c:catAx>
        <c:axId val="303098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b="1"/>
                  <a:t>Year of reporting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3099312"/>
        <c:crosses val="autoZero"/>
        <c:auto val="1"/>
        <c:lblAlgn val="ctr"/>
        <c:lblOffset val="100"/>
        <c:noMultiLvlLbl val="0"/>
      </c:catAx>
      <c:valAx>
        <c:axId val="303099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b="1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#\ ###\ ##0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3098920"/>
        <c:crosses val="autoZero"/>
        <c:crossBetween val="between"/>
      </c:valAx>
      <c:valAx>
        <c:axId val="3030997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b="1"/>
                  <a:t>Percentage among tested</a:t>
                </a:r>
              </a:p>
            </c:rich>
          </c:tx>
          <c:layout>
            <c:manualLayout>
              <c:xMode val="edge"/>
              <c:yMode val="edge"/>
              <c:x val="0.93470104605260373"/>
              <c:y val="0.126408440677632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3100096"/>
        <c:crosses val="max"/>
        <c:crossBetween val="between"/>
      </c:valAx>
      <c:catAx>
        <c:axId val="303100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3099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5572062949684619E-2"/>
          <c:y val="1.8691593370028056E-2"/>
          <c:w val="0.9747990975809967"/>
          <c:h val="0.19272725310355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37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06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059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75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78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66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90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18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950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9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7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73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863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6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14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440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03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748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9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Marieke added a note about Latvia</a:t>
            </a:r>
            <a:r>
              <a:rPr lang="en-GB" baseline="0" dirty="0" smtClean="0"/>
              <a:t> on relevant slides.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6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68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88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71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6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57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4"/>
            <a:ext cx="12192000" cy="685800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49" y="3080951"/>
            <a:ext cx="7421037" cy="1334530"/>
          </a:xfrm>
        </p:spPr>
        <p:txBody>
          <a:bodyPr/>
          <a:lstStyle>
            <a:lvl1pPr>
              <a:defRPr sz="4400" b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49" y="4555524"/>
            <a:ext cx="7421038" cy="11840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18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686" y="142890"/>
            <a:ext cx="784242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686" y="1079500"/>
            <a:ext cx="10511482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000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000"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2228850" y="3001958"/>
            <a:ext cx="826155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0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Tuberculosis situation in the EU/EEA, </a:t>
            </a:r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286249" y="4555524"/>
            <a:ext cx="7421038" cy="980303"/>
          </a:xfrm>
        </p:spPr>
        <p:txBody>
          <a:bodyPr/>
          <a:lstStyle/>
          <a:p>
            <a:r>
              <a:rPr lang="en-GB" dirty="0"/>
              <a:t>Findings from the joint </a:t>
            </a:r>
            <a:r>
              <a:rPr lang="en-GB" dirty="0" smtClean="0"/>
              <a:t>report Tuberculosis </a:t>
            </a:r>
            <a:r>
              <a:rPr lang="en-GB" dirty="0"/>
              <a:t>surveillance and monitoring </a:t>
            </a:r>
            <a:r>
              <a:rPr lang="en-GB" dirty="0" smtClean="0"/>
              <a:t>in Europe by </a:t>
            </a:r>
            <a:r>
              <a:rPr lang="en-GB" dirty="0"/>
              <a:t>ECDC and WHO Regional Office for </a:t>
            </a:r>
            <a:r>
              <a:rPr lang="en-GB" dirty="0" smtClean="0"/>
              <a:t>Europe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Stockholm, </a:t>
            </a:r>
            <a:r>
              <a:rPr lang="en-GB" dirty="0" smtClean="0"/>
              <a:t>24 March 2020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>
                <a:solidFill>
                  <a:schemeClr val="tx1"/>
                </a:solidFill>
              </a:rPr>
              <a:pPr/>
              <a:t>1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 cases in persons of foreign origin, </a:t>
            </a:r>
            <a:r>
              <a:rPr lang="en-GB" dirty="0" smtClean="0"/>
              <a:t>EU/EEA</a:t>
            </a:r>
            <a:r>
              <a:rPr lang="en-GB" dirty="0"/>
              <a:t>, </a:t>
            </a:r>
            <a:r>
              <a:rPr lang="en-GB" dirty="0" smtClean="0"/>
              <a:t>2009–2018*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215" y="6262467"/>
            <a:ext cx="5728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Croatia started reporting data as of 2010 and is not included for the years prior to 2010. </a:t>
            </a:r>
            <a:r>
              <a:rPr lang="en-GB" sz="1000" dirty="0" smtClean="0"/>
              <a:t>Latvia did not report data in 2018</a:t>
            </a:r>
            <a:endParaRPr lang="en-GB" sz="10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741994"/>
              </p:ext>
            </p:extLst>
          </p:nvPr>
        </p:nvGraphicFramePr>
        <p:xfrm>
          <a:off x="1501643" y="2064595"/>
          <a:ext cx="9550400" cy="423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89686" y="1207097"/>
            <a:ext cx="10774314" cy="887048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The </a:t>
            </a:r>
            <a:r>
              <a:rPr lang="en-GB" sz="1800" dirty="0" smtClean="0"/>
              <a:t>proportion </a:t>
            </a:r>
            <a:r>
              <a:rPr lang="en-GB" sz="1800" dirty="0"/>
              <a:t>of cases in persons of foreign origin increased from </a:t>
            </a:r>
            <a:r>
              <a:rPr lang="en-GB" sz="1800" b="1" dirty="0" smtClean="0"/>
              <a:t>23.8%</a:t>
            </a:r>
            <a:r>
              <a:rPr lang="en-GB" sz="1800" dirty="0" smtClean="0"/>
              <a:t> </a:t>
            </a:r>
            <a:r>
              <a:rPr lang="en-GB" sz="1800" dirty="0"/>
              <a:t>in </a:t>
            </a:r>
            <a:r>
              <a:rPr lang="en-GB" sz="1800" dirty="0" smtClean="0"/>
              <a:t>2009 </a:t>
            </a:r>
            <a:r>
              <a:rPr lang="en-GB" sz="1800" dirty="0"/>
              <a:t>to </a:t>
            </a:r>
            <a:r>
              <a:rPr lang="en-GB" sz="1800" b="1" dirty="0" smtClean="0"/>
              <a:t>34.5%</a:t>
            </a:r>
            <a:r>
              <a:rPr lang="en-GB" sz="1800" dirty="0" smtClean="0"/>
              <a:t> </a:t>
            </a:r>
            <a:r>
              <a:rPr lang="en-GB" sz="1800" dirty="0"/>
              <a:t>in </a:t>
            </a:r>
            <a:r>
              <a:rPr lang="en-GB" sz="1800" dirty="0" smtClean="0"/>
              <a:t>2018 </a:t>
            </a:r>
            <a:endParaRPr lang="en-GB" sz="1800" dirty="0"/>
          </a:p>
          <a:p>
            <a:endParaRPr lang="en-GB" sz="1100" dirty="0" smtClean="0"/>
          </a:p>
          <a:p>
            <a:r>
              <a:rPr lang="en-GB" sz="1800" dirty="0" smtClean="0"/>
              <a:t>The rate of TB cases of foreign origin per </a:t>
            </a:r>
            <a:r>
              <a:rPr lang="en-GB" sz="1800" dirty="0"/>
              <a:t>100 000 of the total population varied between </a:t>
            </a:r>
            <a:r>
              <a:rPr lang="en-GB" sz="1800" b="1" dirty="0"/>
              <a:t>3.4</a:t>
            </a:r>
            <a:r>
              <a:rPr lang="en-GB" sz="1800" dirty="0"/>
              <a:t> and </a:t>
            </a:r>
            <a:r>
              <a:rPr lang="en-GB" sz="1800" b="1" dirty="0"/>
              <a:t>3.9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286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Multidrug-resistant TB (MDR TB), </a:t>
            </a:r>
            <a:r>
              <a:rPr lang="nn-NO" dirty="0" smtClean="0"/>
              <a:t>EU/EEA</a:t>
            </a:r>
            <a:r>
              <a:rPr lang="nn-NO" dirty="0"/>
              <a:t>, </a:t>
            </a:r>
            <a:r>
              <a:rPr lang="nn-NO" dirty="0" smtClean="0"/>
              <a:t>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0" y="1315092"/>
            <a:ext cx="11524180" cy="55429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109" y="6057083"/>
            <a:ext cx="21156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spc="-30" dirty="0"/>
              <a:t>* DST – drug susceptibility test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109" y="6251990"/>
            <a:ext cx="5888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spc="-30" dirty="0"/>
              <a:t>* France </a:t>
            </a:r>
            <a:r>
              <a:rPr lang="en-GB" sz="1000" spc="-30" dirty="0" smtClean="0"/>
              <a:t>only reported data for </a:t>
            </a:r>
            <a:r>
              <a:rPr lang="en-GB" sz="1000" spc="-30" dirty="0"/>
              <a:t>rifampicin resistant TB </a:t>
            </a:r>
            <a:r>
              <a:rPr lang="en-GB" sz="1000" spc="-30" dirty="0" smtClean="0"/>
              <a:t>cases; MDR TB data from France are not included in the map</a:t>
            </a:r>
            <a:endParaRPr lang="en-GB" sz="1000" spc="-30" dirty="0"/>
          </a:p>
        </p:txBody>
      </p:sp>
      <p:sp>
        <p:nvSpPr>
          <p:cNvPr id="15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89686" y="783820"/>
            <a:ext cx="5490566" cy="1634520"/>
          </a:xfrm>
          <a:prstGeom prst="snip2DiagRect">
            <a:avLst>
              <a:gd name="adj1" fmla="val 0"/>
              <a:gd name="adj2" fmla="val 845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/>
              <a:t>1 </a:t>
            </a:r>
            <a:r>
              <a:rPr lang="en-GB" sz="1800" b="1" dirty="0" smtClean="0"/>
              <a:t>052 </a:t>
            </a:r>
            <a:r>
              <a:rPr lang="en-GB" sz="1800" dirty="0"/>
              <a:t>MDR TB cases notified by 30 EU/EEA </a:t>
            </a:r>
            <a:r>
              <a:rPr lang="en-GB" sz="1800" dirty="0" smtClean="0"/>
              <a:t>countries</a:t>
            </a:r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endParaRPr lang="en-GB" sz="1100" dirty="0" smtClean="0"/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3.6% </a:t>
            </a:r>
            <a:r>
              <a:rPr lang="en-GB" sz="1800" dirty="0" smtClean="0"/>
              <a:t>of </a:t>
            </a:r>
            <a:r>
              <a:rPr lang="en-GB" sz="1800" dirty="0"/>
              <a:t>all TB cases with available DST* results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smtClean="0"/>
              <a:t>had MDR </a:t>
            </a:r>
            <a:r>
              <a:rPr lang="en-GB" sz="1800" dirty="0"/>
              <a:t>TB (range </a:t>
            </a:r>
            <a:r>
              <a:rPr lang="en-GB" sz="1800" dirty="0" smtClean="0"/>
              <a:t>0–100%)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410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Proportion of multidrug-resistant TB </a:t>
            </a:r>
            <a:r>
              <a:rPr lang="en-GB" dirty="0" smtClean="0"/>
              <a:t>(</a:t>
            </a:r>
            <a:r>
              <a:rPr lang="en-GB" dirty="0"/>
              <a:t>MDR TB), EU/EEA, </a:t>
            </a:r>
            <a:r>
              <a:rPr lang="en-GB" dirty="0" smtClean="0"/>
              <a:t>2018*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964" y="5893687"/>
            <a:ext cx="3851563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900" dirty="0" smtClean="0"/>
              <a:t>*  MDR </a:t>
            </a:r>
            <a:r>
              <a:rPr lang="en-GB" sz="900" dirty="0"/>
              <a:t>TB data from France are not included in the graph. </a:t>
            </a:r>
            <a:endParaRPr lang="en-GB" sz="9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900" spc="-30" dirty="0"/>
              <a:t>*  </a:t>
            </a:r>
            <a:r>
              <a:rPr lang="en-GB" sz="900" spc="-30" dirty="0" smtClean="0"/>
              <a:t>DST </a:t>
            </a:r>
            <a:r>
              <a:rPr lang="en-GB" sz="900" spc="-30" dirty="0"/>
              <a:t>– drug susceptibility test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900" dirty="0" smtClean="0"/>
              <a:t>Cyprus, Iceland, Liechtenstein, Malta and Slovenia reported </a:t>
            </a:r>
            <a:r>
              <a:rPr lang="en-GB" sz="900" dirty="0"/>
              <a:t>zero MDR TB cases for </a:t>
            </a:r>
            <a:r>
              <a:rPr lang="en-GB" sz="900" dirty="0" smtClean="0"/>
              <a:t>2018. Latvia did not report data for 2018.</a:t>
            </a:r>
            <a:endParaRPr lang="en-GB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653380" y="1028874"/>
            <a:ext cx="11172176" cy="705231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800" b="1" dirty="0"/>
              <a:t>1 </a:t>
            </a:r>
            <a:r>
              <a:rPr lang="en-GB" sz="1800" b="1" dirty="0" smtClean="0"/>
              <a:t>052 </a:t>
            </a:r>
            <a:r>
              <a:rPr lang="en-GB" sz="1800" dirty="0" smtClean="0"/>
              <a:t>MDR </a:t>
            </a:r>
            <a:r>
              <a:rPr lang="en-GB" sz="1800" dirty="0"/>
              <a:t>TB cases notified by 30 EU/EEA countries </a:t>
            </a:r>
          </a:p>
          <a:p>
            <a:r>
              <a:rPr lang="en-GB" sz="1800" b="1" dirty="0" smtClean="0"/>
              <a:t>3.6%</a:t>
            </a:r>
            <a:r>
              <a:rPr lang="en-GB" sz="1800" dirty="0" smtClean="0"/>
              <a:t> of </a:t>
            </a:r>
            <a:r>
              <a:rPr lang="en-GB" sz="1800" dirty="0"/>
              <a:t>all </a:t>
            </a:r>
            <a:r>
              <a:rPr lang="en-GB" sz="1800" dirty="0" smtClean="0"/>
              <a:t>bacteriologically-confirmed TB </a:t>
            </a:r>
            <a:r>
              <a:rPr lang="en-GB" sz="1800" dirty="0"/>
              <a:t>cases with available DST </a:t>
            </a:r>
            <a:r>
              <a:rPr lang="en-GB" sz="1800" dirty="0" smtClean="0"/>
              <a:t>results had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smtClean="0"/>
              <a:t>MDR </a:t>
            </a:r>
            <a:r>
              <a:rPr lang="en-GB" sz="1800" dirty="0"/>
              <a:t>TB (range </a:t>
            </a:r>
            <a:r>
              <a:rPr lang="en-GB" sz="1800" dirty="0" smtClean="0"/>
              <a:t>0–24.6%) </a:t>
            </a:r>
            <a:endParaRPr lang="en-GB" sz="18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988046"/>
              </p:ext>
            </p:extLst>
          </p:nvPr>
        </p:nvGraphicFramePr>
        <p:xfrm>
          <a:off x="1634835" y="1657161"/>
          <a:ext cx="8571345" cy="474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6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MDR TB cases and </a:t>
            </a:r>
            <a:r>
              <a:rPr lang="en-GB" dirty="0" smtClean="0"/>
              <a:t>proportions </a:t>
            </a:r>
            <a:r>
              <a:rPr lang="en-GB" dirty="0"/>
              <a:t>of all TB </a:t>
            </a:r>
            <a:r>
              <a:rPr lang="en-GB" dirty="0" smtClean="0"/>
              <a:t>cases </a:t>
            </a:r>
            <a:r>
              <a:rPr lang="en-GB" dirty="0"/>
              <a:t>tested for drug resistance, </a:t>
            </a:r>
            <a:r>
              <a:rPr lang="en-GB" dirty="0" smtClean="0"/>
              <a:t>EU/EEA, 2009–2018*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5215" y="6345447"/>
            <a:ext cx="107895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</a:t>
            </a:r>
            <a:r>
              <a:rPr lang="en-GB" sz="1000" dirty="0" smtClean="0"/>
              <a:t>Three countries are </a:t>
            </a:r>
            <a:r>
              <a:rPr lang="en-GB" sz="1000" dirty="0"/>
              <a:t>not included due to reporting </a:t>
            </a:r>
            <a:r>
              <a:rPr lang="en-GB" sz="1000" dirty="0" smtClean="0"/>
              <a:t>discrepancies for the years indicated in brackets: Croatia (2010</a:t>
            </a:r>
            <a:r>
              <a:rPr lang="en-GB" sz="1000" dirty="0"/>
              <a:t>), France (2012, 2015, 2017), </a:t>
            </a:r>
            <a:r>
              <a:rPr lang="en-GB" sz="1000" dirty="0" smtClean="0"/>
              <a:t>Latvia (2018)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89686" y="1138723"/>
            <a:ext cx="10175109" cy="1184568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The total number of notified MDR TB cases decreased from </a:t>
            </a:r>
            <a:r>
              <a:rPr lang="en-GB" sz="1800" b="1" dirty="0"/>
              <a:t>1 </a:t>
            </a:r>
            <a:r>
              <a:rPr lang="en-GB" sz="1800" b="1" dirty="0" smtClean="0"/>
              <a:t>673</a:t>
            </a:r>
            <a:r>
              <a:rPr lang="en-GB" sz="1800" dirty="0" smtClean="0"/>
              <a:t> </a:t>
            </a:r>
            <a:r>
              <a:rPr lang="en-GB" sz="1800" dirty="0"/>
              <a:t>in </a:t>
            </a:r>
            <a:r>
              <a:rPr lang="en-GB" sz="1800" dirty="0" smtClean="0"/>
              <a:t>2009 </a:t>
            </a:r>
            <a:r>
              <a:rPr lang="en-GB" sz="1800" dirty="0"/>
              <a:t>to </a:t>
            </a:r>
            <a:r>
              <a:rPr lang="en-GB" sz="1800" b="1" dirty="0"/>
              <a:t>1 </a:t>
            </a:r>
            <a:r>
              <a:rPr lang="en-GB" sz="1800" b="1" dirty="0" smtClean="0"/>
              <a:t>052</a:t>
            </a:r>
            <a:r>
              <a:rPr lang="en-GB" sz="1800" dirty="0" smtClean="0"/>
              <a:t> </a:t>
            </a:r>
            <a:r>
              <a:rPr lang="en-GB" sz="1800" dirty="0"/>
              <a:t>in </a:t>
            </a:r>
            <a:r>
              <a:rPr lang="en-GB" sz="1800" dirty="0" smtClean="0"/>
              <a:t>2018</a:t>
            </a:r>
            <a:endParaRPr lang="en-GB" sz="1800" dirty="0"/>
          </a:p>
          <a:p>
            <a:endParaRPr lang="en-GB" sz="1100" dirty="0" smtClean="0"/>
          </a:p>
          <a:p>
            <a:r>
              <a:rPr lang="en-GB" sz="1800" dirty="0" smtClean="0"/>
              <a:t>Proportion </a:t>
            </a:r>
            <a:r>
              <a:rPr lang="en-GB" sz="1800" dirty="0"/>
              <a:t>of MDR TB cases among all TB cases tested for drug resistance decreased from </a:t>
            </a:r>
            <a:r>
              <a:rPr lang="en-GB" sz="1800" b="1" dirty="0" smtClean="0"/>
              <a:t>4.6%</a:t>
            </a:r>
            <a:r>
              <a:rPr lang="en-GB" sz="1800" dirty="0" smtClean="0"/>
              <a:t> </a:t>
            </a:r>
            <a:r>
              <a:rPr lang="en-GB" sz="1800" dirty="0"/>
              <a:t>in </a:t>
            </a:r>
            <a:r>
              <a:rPr lang="en-GB" sz="1800" dirty="0" smtClean="0"/>
              <a:t>2009 </a:t>
            </a:r>
            <a:r>
              <a:rPr lang="en-GB" sz="1800" dirty="0"/>
              <a:t>to </a:t>
            </a:r>
            <a:r>
              <a:rPr lang="en-GB" sz="1800" b="1" dirty="0" smtClean="0"/>
              <a:t>3.6%</a:t>
            </a:r>
            <a:r>
              <a:rPr lang="en-GB" sz="1800" dirty="0" smtClean="0"/>
              <a:t> </a:t>
            </a:r>
            <a:r>
              <a:rPr lang="en-GB" sz="1800" dirty="0"/>
              <a:t>in </a:t>
            </a:r>
            <a:r>
              <a:rPr lang="en-GB" sz="1800" dirty="0" smtClean="0"/>
              <a:t>2018</a:t>
            </a:r>
            <a:endParaRPr lang="en-GB" sz="1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053085"/>
              </p:ext>
            </p:extLst>
          </p:nvPr>
        </p:nvGraphicFramePr>
        <p:xfrm>
          <a:off x="1283855" y="2323292"/>
          <a:ext cx="9301018" cy="3951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95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Extensively drug-resistant TB (XDR TB), </a:t>
            </a:r>
            <a:br>
              <a:rPr lang="en-GB" dirty="0"/>
            </a:br>
            <a:r>
              <a:rPr lang="en-GB" dirty="0"/>
              <a:t>EU/EEA,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1088326"/>
            <a:ext cx="11565276" cy="5769674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344" y="6293245"/>
            <a:ext cx="1893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spc="-30" dirty="0"/>
              <a:t>* DST – drug susceptibility test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767" y="964013"/>
            <a:ext cx="5548437" cy="1359039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lang="en-GB" sz="1700" b="1" spc="-50" dirty="0" smtClean="0"/>
              <a:t>19.6% </a:t>
            </a:r>
            <a:r>
              <a:rPr lang="en-GB" sz="1700" spc="-50" dirty="0"/>
              <a:t>of MDR TB cases with second-line DST* results were extensively drug-resistant (range </a:t>
            </a:r>
            <a:r>
              <a:rPr lang="en-GB" sz="1700" spc="-50" dirty="0" smtClean="0"/>
              <a:t>0–42.9% </a:t>
            </a:r>
            <a:r>
              <a:rPr lang="en-GB" sz="1700" spc="-50" dirty="0"/>
              <a:t>and </a:t>
            </a:r>
            <a:r>
              <a:rPr lang="en-GB" sz="1700" spc="-50" dirty="0" smtClean="0"/>
              <a:t>8.9–34.1% </a:t>
            </a:r>
            <a:r>
              <a:rPr lang="en-GB" sz="1700" spc="-50" dirty="0"/>
              <a:t>for countries reporting more than five XDR TB cases)</a:t>
            </a:r>
          </a:p>
        </p:txBody>
      </p:sp>
    </p:spTree>
    <p:extLst>
      <p:ext uri="{BB962C8B-B14F-4D97-AF65-F5344CB8AC3E}">
        <p14:creationId xmlns:p14="http://schemas.microsoft.com/office/powerpoint/2010/main" val="35914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Proportion of </a:t>
            </a:r>
            <a:r>
              <a:rPr lang="en-GB" dirty="0" smtClean="0"/>
              <a:t>extensively drug-resistant </a:t>
            </a:r>
            <a:r>
              <a:rPr lang="en-GB" dirty="0"/>
              <a:t>TB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XDR TB), EU/EEA, </a:t>
            </a:r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Content Placeholder 153"/>
          <p:cNvSpPr txBox="1">
            <a:spLocks/>
          </p:cNvSpPr>
          <p:nvPr/>
        </p:nvSpPr>
        <p:spPr>
          <a:xfrm>
            <a:off x="888516" y="1149881"/>
            <a:ext cx="9620777" cy="819863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en-GB" sz="1800" b="1" dirty="0" smtClean="0"/>
              <a:t>158 </a:t>
            </a:r>
            <a:r>
              <a:rPr lang="en-GB" sz="1800" dirty="0"/>
              <a:t>XDR TB cases notified in </a:t>
            </a:r>
            <a:r>
              <a:rPr lang="en-GB" sz="1800" dirty="0" smtClean="0"/>
              <a:t>14 </a:t>
            </a:r>
            <a:r>
              <a:rPr lang="en-GB" sz="1800" dirty="0"/>
              <a:t>EU/EEA countries* </a:t>
            </a:r>
          </a:p>
          <a:p>
            <a:r>
              <a:rPr lang="en-GB" sz="1800" b="1" dirty="0" smtClean="0"/>
              <a:t>19.6%</a:t>
            </a:r>
            <a:r>
              <a:rPr lang="en-GB" sz="1800" dirty="0" smtClean="0"/>
              <a:t> </a:t>
            </a:r>
            <a:r>
              <a:rPr lang="en-GB" sz="1800" dirty="0"/>
              <a:t>of all MDR TB cases with </a:t>
            </a:r>
            <a:r>
              <a:rPr lang="en-GB" sz="1800" spc="-50" dirty="0" smtClean="0"/>
              <a:t>second-line </a:t>
            </a:r>
            <a:r>
              <a:rPr lang="en-GB" sz="1800" spc="-50" dirty="0"/>
              <a:t>drug susceptibility test results </a:t>
            </a:r>
            <a:r>
              <a:rPr lang="en-GB" sz="1800" dirty="0"/>
              <a:t>(range </a:t>
            </a:r>
            <a:r>
              <a:rPr lang="en-GB" sz="1800" dirty="0" smtClean="0"/>
              <a:t>0–42.9%)</a:t>
            </a:r>
            <a:endParaRPr lang="en-GB" sz="1800" dirty="0"/>
          </a:p>
        </p:txBody>
      </p:sp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265979" y="6653512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7883" y="6127777"/>
            <a:ext cx="90530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The graph shows countries that reported XDR TB cases. Cyprus, Iceland, Liechtenstein</a:t>
            </a:r>
            <a:r>
              <a:rPr lang="en-GB" sz="1000" dirty="0" smtClean="0"/>
              <a:t>, Luxembourg</a:t>
            </a:r>
            <a:r>
              <a:rPr lang="en-GB" sz="1000" dirty="0"/>
              <a:t>, Malta and Slovenia reported no MDR or XDR cases in 2018. MDR or XDR data was not available for Italy and </a:t>
            </a:r>
            <a:r>
              <a:rPr lang="en-GB" sz="1000" dirty="0" smtClean="0"/>
              <a:t>Latvia.</a:t>
            </a:r>
            <a:endParaRPr lang="en-GB" sz="10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367328"/>
              </p:ext>
            </p:extLst>
          </p:nvPr>
        </p:nvGraphicFramePr>
        <p:xfrm>
          <a:off x="1402239" y="2002723"/>
          <a:ext cx="9107054" cy="429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07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53"/>
          <p:cNvSpPr txBox="1">
            <a:spLocks/>
          </p:cNvSpPr>
          <p:nvPr/>
        </p:nvSpPr>
        <p:spPr>
          <a:xfrm>
            <a:off x="685303" y="1235678"/>
            <a:ext cx="10978697" cy="746401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en-GB" dirty="0"/>
              <a:t>The total number of pulmonary XDR TB cases increased from </a:t>
            </a:r>
            <a:r>
              <a:rPr lang="en-GB" b="1" dirty="0"/>
              <a:t>64</a:t>
            </a:r>
            <a:r>
              <a:rPr lang="en-GB" dirty="0"/>
              <a:t> in 2009 to </a:t>
            </a:r>
            <a:r>
              <a:rPr lang="en-GB" b="1" dirty="0" smtClean="0"/>
              <a:t>159</a:t>
            </a:r>
            <a:r>
              <a:rPr lang="en-GB" dirty="0" smtClean="0"/>
              <a:t> </a:t>
            </a:r>
            <a:r>
              <a:rPr lang="en-GB" dirty="0"/>
              <a:t>in </a:t>
            </a:r>
            <a:r>
              <a:rPr lang="en-GB" dirty="0" smtClean="0"/>
              <a:t>2018 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proportion of XDR TB cases among pulmonary MDR TB cases </a:t>
            </a:r>
            <a:r>
              <a:rPr lang="en-GB" dirty="0" smtClean="0"/>
              <a:t>was </a:t>
            </a:r>
            <a:r>
              <a:rPr lang="en-GB" b="1" dirty="0" smtClean="0"/>
              <a:t>11.7</a:t>
            </a:r>
            <a:r>
              <a:rPr lang="en-GB" b="1" dirty="0"/>
              <a:t>%</a:t>
            </a:r>
            <a:r>
              <a:rPr lang="en-GB" dirty="0"/>
              <a:t> in 2009 </a:t>
            </a:r>
            <a:r>
              <a:rPr lang="en-GB" dirty="0" smtClean="0"/>
              <a:t>and </a:t>
            </a:r>
            <a:r>
              <a:rPr lang="en-GB" b="1" dirty="0" smtClean="0"/>
              <a:t>20.4%</a:t>
            </a:r>
            <a:r>
              <a:rPr lang="en-GB" dirty="0" smtClean="0"/>
              <a:t> </a:t>
            </a:r>
            <a:r>
              <a:rPr lang="en-GB" dirty="0"/>
              <a:t>in </a:t>
            </a:r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85" y="142890"/>
            <a:ext cx="7935815" cy="822325"/>
          </a:xfrm>
        </p:spPr>
        <p:txBody>
          <a:bodyPr/>
          <a:lstStyle/>
          <a:p>
            <a:r>
              <a:rPr lang="en-GB" sz="2400" dirty="0" smtClean="0"/>
              <a:t>Pulmonary XDR </a:t>
            </a:r>
            <a:r>
              <a:rPr lang="en-GB" sz="2400" dirty="0"/>
              <a:t>TB cases and </a:t>
            </a:r>
            <a:r>
              <a:rPr lang="en-GB" sz="2400" dirty="0" smtClean="0"/>
              <a:t>proportions of </a:t>
            </a:r>
            <a:r>
              <a:rPr lang="en-GB" sz="2400" dirty="0"/>
              <a:t>all </a:t>
            </a:r>
            <a:r>
              <a:rPr lang="en-GB" sz="2400" dirty="0">
                <a:solidFill>
                  <a:schemeClr val="tx1"/>
                </a:solidFill>
              </a:rPr>
              <a:t>pulmonary MDR </a:t>
            </a:r>
            <a:r>
              <a:rPr lang="en-GB" sz="2400" dirty="0" smtClean="0">
                <a:solidFill>
                  <a:schemeClr val="tx1"/>
                </a:solidFill>
              </a:rPr>
              <a:t>TB </a:t>
            </a:r>
            <a:r>
              <a:rPr lang="en-GB" sz="2400" dirty="0">
                <a:solidFill>
                  <a:schemeClr val="tx1"/>
                </a:solidFill>
              </a:rPr>
              <a:t>cases </a:t>
            </a:r>
            <a:r>
              <a:rPr lang="en-GB" sz="2400" dirty="0" smtClean="0">
                <a:solidFill>
                  <a:schemeClr val="tx1"/>
                </a:solidFill>
              </a:rPr>
              <a:t>tested for </a:t>
            </a:r>
            <a:r>
              <a:rPr lang="en-GB" sz="2400" dirty="0">
                <a:solidFill>
                  <a:schemeClr val="tx1"/>
                </a:solidFill>
              </a:rPr>
              <a:t>second-line drug </a:t>
            </a:r>
            <a:r>
              <a:rPr lang="en-GB" sz="2400" dirty="0" smtClean="0">
                <a:solidFill>
                  <a:schemeClr val="tx1"/>
                </a:solidFill>
              </a:rPr>
              <a:t>resistance, </a:t>
            </a:r>
            <a:r>
              <a:rPr lang="en-GB" sz="2400" dirty="0"/>
              <a:t>EU/EEA, </a:t>
            </a:r>
            <a:r>
              <a:rPr lang="en-GB" sz="2400" dirty="0" smtClean="0"/>
              <a:t>2009–2018*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060" y="6278856"/>
            <a:ext cx="1028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* Countries and the years </a:t>
            </a:r>
            <a:r>
              <a:rPr lang="en-GB" sz="1000" dirty="0" smtClean="0"/>
              <a:t>for which they </a:t>
            </a:r>
            <a:r>
              <a:rPr lang="en-GB" sz="1000" dirty="0"/>
              <a:t>are not included due to reporting discrepancies or no data: Croatia (</a:t>
            </a:r>
            <a:r>
              <a:rPr lang="en-GB" sz="1000" dirty="0" smtClean="0"/>
              <a:t>2009-2012</a:t>
            </a:r>
            <a:r>
              <a:rPr lang="en-GB" sz="1000" dirty="0"/>
              <a:t>), France (</a:t>
            </a:r>
            <a:r>
              <a:rPr lang="en-GB" sz="1000" dirty="0" smtClean="0"/>
              <a:t>2009-2012</a:t>
            </a:r>
            <a:r>
              <a:rPr lang="en-GB" sz="1000" dirty="0"/>
              <a:t>, 2017</a:t>
            </a:r>
            <a:r>
              <a:rPr lang="en-GB" sz="1000" dirty="0" smtClean="0"/>
              <a:t>), </a:t>
            </a:r>
            <a:r>
              <a:rPr lang="en-GB" sz="1000" dirty="0"/>
              <a:t>Latvia (2018</a:t>
            </a:r>
            <a:r>
              <a:rPr lang="en-GB" sz="1000" dirty="0" smtClean="0"/>
              <a:t>), Luxembourg, </a:t>
            </a:r>
            <a:r>
              <a:rPr lang="en-GB" sz="1000" dirty="0"/>
              <a:t>Italy (</a:t>
            </a:r>
            <a:r>
              <a:rPr lang="en-GB" sz="1000" dirty="0" smtClean="0"/>
              <a:t>2009-2012</a:t>
            </a:r>
            <a:r>
              <a:rPr lang="en-GB" sz="1000" dirty="0"/>
              <a:t>), Spain (</a:t>
            </a:r>
            <a:r>
              <a:rPr lang="en-GB" sz="1000" dirty="0" smtClean="0"/>
              <a:t>2009-2012)</a:t>
            </a:r>
            <a:endParaRPr lang="en-GB" sz="1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605524"/>
              </p:ext>
            </p:extLst>
          </p:nvPr>
        </p:nvGraphicFramePr>
        <p:xfrm>
          <a:off x="1625601" y="2036289"/>
          <a:ext cx="9384144" cy="406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14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TB/HIV co-infection, EU/EEA,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8" y="1058500"/>
            <a:ext cx="11503631" cy="5799500"/>
          </a:xfrm>
          <a:prstGeom prst="rect">
            <a:avLst/>
          </a:prstGeom>
        </p:spPr>
      </p:pic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89686" y="1058500"/>
            <a:ext cx="5707057" cy="1597789"/>
          </a:xfrm>
          <a:prstGeom prst="snip2DiagRect">
            <a:avLst>
              <a:gd name="adj1" fmla="val 0"/>
              <a:gd name="adj2" fmla="val 481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/>
            <a:r>
              <a:rPr lang="en-GB" sz="1800" b="1" dirty="0" smtClean="0"/>
              <a:t>991 </a:t>
            </a:r>
            <a:r>
              <a:rPr lang="en-GB" sz="1800" dirty="0"/>
              <a:t>HIV-positive TB cases were notified </a:t>
            </a:r>
            <a:r>
              <a:rPr lang="en-GB" sz="1800" dirty="0" smtClean="0"/>
              <a:t>by 21 </a:t>
            </a:r>
            <a:r>
              <a:rPr lang="en-GB" sz="1800" dirty="0"/>
              <a:t>EU/EEA countries in </a:t>
            </a:r>
            <a:r>
              <a:rPr lang="en-GB" sz="1800" dirty="0" smtClean="0"/>
              <a:t>2018 </a:t>
            </a:r>
            <a:endParaRPr lang="en-GB" sz="1800" dirty="0"/>
          </a:p>
          <a:p>
            <a:pPr marL="96834"/>
            <a:endParaRPr lang="en-GB" sz="1800" b="1" dirty="0" smtClean="0"/>
          </a:p>
          <a:p>
            <a:pPr marL="96834"/>
            <a:r>
              <a:rPr lang="en-GB" sz="1800" b="1" dirty="0" smtClean="0"/>
              <a:t>4.2% </a:t>
            </a:r>
            <a:r>
              <a:rPr lang="en-GB" sz="1800" dirty="0"/>
              <a:t>of TB cases with known HIV status were HIV-positive (range </a:t>
            </a:r>
            <a:r>
              <a:rPr lang="en-GB" sz="1800" dirty="0" smtClean="0"/>
              <a:t>0–13%)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818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HIV-positive TB cases and </a:t>
            </a:r>
            <a:r>
              <a:rPr lang="en-GB" dirty="0" smtClean="0"/>
              <a:t>proportions among </a:t>
            </a:r>
            <a:r>
              <a:rPr lang="en-GB" dirty="0"/>
              <a:t>all </a:t>
            </a:r>
            <a:r>
              <a:rPr lang="en-GB" dirty="0" smtClean="0"/>
              <a:t>those tested</a:t>
            </a:r>
            <a:r>
              <a:rPr lang="en-GB" dirty="0"/>
              <a:t>, EU/EEA, </a:t>
            </a:r>
            <a:r>
              <a:rPr lang="en-GB" dirty="0" smtClean="0"/>
              <a:t>2009–2018*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744" y="1157989"/>
            <a:ext cx="11100256" cy="887048"/>
          </a:xfrm>
          <a:prstGeom prst="snip2DiagRect">
            <a:avLst>
              <a:gd name="adj1" fmla="val 0"/>
              <a:gd name="adj2" fmla="val 1048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The total number of HIV-positive TB cases decreased from </a:t>
            </a:r>
            <a:r>
              <a:rPr lang="en-GB" sz="1800" b="1" dirty="0" smtClean="0"/>
              <a:t>1 287</a:t>
            </a:r>
            <a:r>
              <a:rPr lang="en-GB" sz="1800" dirty="0" smtClean="0"/>
              <a:t> </a:t>
            </a:r>
            <a:r>
              <a:rPr lang="en-GB" sz="1800" dirty="0"/>
              <a:t>in </a:t>
            </a:r>
            <a:r>
              <a:rPr lang="en-GB" sz="1800" dirty="0" smtClean="0"/>
              <a:t>2009 </a:t>
            </a:r>
            <a:r>
              <a:rPr lang="en-GB" sz="1800" dirty="0"/>
              <a:t>to </a:t>
            </a:r>
            <a:r>
              <a:rPr lang="en-GB" sz="1800" b="1" dirty="0" smtClean="0"/>
              <a:t>991</a:t>
            </a:r>
            <a:r>
              <a:rPr lang="en-GB" sz="1800" dirty="0" smtClean="0"/>
              <a:t> </a:t>
            </a:r>
            <a:r>
              <a:rPr lang="en-GB" sz="1800" dirty="0"/>
              <a:t>in </a:t>
            </a:r>
            <a:r>
              <a:rPr lang="en-GB" sz="1800" dirty="0" smtClean="0"/>
              <a:t>2018</a:t>
            </a:r>
          </a:p>
          <a:p>
            <a:endParaRPr lang="en-GB" sz="1100" dirty="0"/>
          </a:p>
          <a:p>
            <a:r>
              <a:rPr lang="en-GB" sz="1800" spc="-40" dirty="0"/>
              <a:t>The proportion of HIV-positive TB cases among those tested decreased from </a:t>
            </a:r>
            <a:r>
              <a:rPr lang="en-GB" sz="1800" b="1" spc="-40" dirty="0" smtClean="0"/>
              <a:t>7.4%</a:t>
            </a:r>
            <a:r>
              <a:rPr lang="en-GB" sz="1800" spc="-40" dirty="0" smtClean="0"/>
              <a:t> </a:t>
            </a:r>
            <a:r>
              <a:rPr lang="en-GB" sz="1800" spc="-40" dirty="0"/>
              <a:t>in </a:t>
            </a:r>
            <a:r>
              <a:rPr lang="en-GB" sz="1800" spc="-40" dirty="0" smtClean="0"/>
              <a:t>2009 </a:t>
            </a:r>
            <a:r>
              <a:rPr lang="en-GB" sz="1800" spc="-40" dirty="0"/>
              <a:t>to </a:t>
            </a:r>
            <a:r>
              <a:rPr lang="en-GB" sz="1800" b="1" spc="-40" dirty="0" smtClean="0"/>
              <a:t>4.2%</a:t>
            </a:r>
            <a:r>
              <a:rPr lang="en-GB" sz="1800" spc="-40" dirty="0" smtClean="0"/>
              <a:t> </a:t>
            </a:r>
            <a:r>
              <a:rPr lang="en-GB" sz="1800" spc="-40" dirty="0"/>
              <a:t>in </a:t>
            </a:r>
            <a:r>
              <a:rPr lang="en-GB" sz="1800" spc="-40" dirty="0" smtClean="0"/>
              <a:t>2018</a:t>
            </a:r>
            <a:endParaRPr lang="en-GB" sz="1800" spc="-4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430357"/>
              </p:ext>
            </p:extLst>
          </p:nvPr>
        </p:nvGraphicFramePr>
        <p:xfrm>
          <a:off x="889686" y="2045037"/>
          <a:ext cx="10267841" cy="416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/>
          <p:cNvSpPr/>
          <p:nvPr/>
        </p:nvSpPr>
        <p:spPr>
          <a:xfrm>
            <a:off x="101108" y="5950021"/>
            <a:ext cx="98489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Countries and the </a:t>
            </a:r>
            <a:r>
              <a:rPr lang="en-GB" sz="1000" dirty="0" smtClean="0"/>
              <a:t>years for which </a:t>
            </a:r>
            <a:r>
              <a:rPr lang="en-GB" sz="1000" dirty="0"/>
              <a:t>they are not included due to reporting discrepancies or no data: Austria (</a:t>
            </a:r>
            <a:r>
              <a:rPr lang="en-GB" sz="1000" dirty="0" smtClean="0"/>
              <a:t>2009-2018), Croatia (2009-2015</a:t>
            </a:r>
            <a:r>
              <a:rPr lang="en-GB" sz="1000" dirty="0"/>
              <a:t>), Cyprus (2009-2010, 2013), Finland </a:t>
            </a:r>
            <a:r>
              <a:rPr lang="en-GB" sz="1000" dirty="0" smtClean="0"/>
              <a:t>(2009</a:t>
            </a:r>
            <a:r>
              <a:rPr lang="en-GB" sz="1000" dirty="0"/>
              <a:t>, </a:t>
            </a:r>
            <a:r>
              <a:rPr lang="en-GB" sz="1000" dirty="0" smtClean="0"/>
              <a:t>2012-2018), </a:t>
            </a:r>
            <a:r>
              <a:rPr lang="en-GB" sz="1000" dirty="0"/>
              <a:t>France (</a:t>
            </a:r>
            <a:r>
              <a:rPr lang="en-GB" sz="1000" dirty="0" smtClean="0"/>
              <a:t>2009-2012</a:t>
            </a:r>
            <a:r>
              <a:rPr lang="en-GB" sz="1000" dirty="0"/>
              <a:t>, </a:t>
            </a:r>
            <a:r>
              <a:rPr lang="en-GB" sz="1000" dirty="0" smtClean="0"/>
              <a:t>2018), </a:t>
            </a:r>
            <a:r>
              <a:rPr lang="en-GB" sz="1000" dirty="0"/>
              <a:t>Germany (</a:t>
            </a:r>
            <a:r>
              <a:rPr lang="en-GB" sz="1000" dirty="0" smtClean="0"/>
              <a:t>2009-2018), </a:t>
            </a:r>
            <a:r>
              <a:rPr lang="en-GB" sz="1000" dirty="0"/>
              <a:t>Greece (</a:t>
            </a:r>
            <a:r>
              <a:rPr lang="en-GB" sz="1000" dirty="0" smtClean="0"/>
              <a:t>2009-2012</a:t>
            </a:r>
            <a:r>
              <a:rPr lang="en-GB" sz="1000" dirty="0"/>
              <a:t>), Hungary </a:t>
            </a:r>
            <a:r>
              <a:rPr lang="en-GB" sz="1000" dirty="0" smtClean="0"/>
              <a:t>(2009</a:t>
            </a:r>
            <a:r>
              <a:rPr lang="en-GB" sz="1000" dirty="0"/>
              <a:t>, 2012-2013), Italy (</a:t>
            </a:r>
            <a:r>
              <a:rPr lang="en-GB" sz="1000" dirty="0" smtClean="0"/>
              <a:t>2009-2018), Latvia (2018), Liechtenstein </a:t>
            </a:r>
            <a:r>
              <a:rPr lang="en-GB" sz="1000" dirty="0"/>
              <a:t>(</a:t>
            </a:r>
            <a:r>
              <a:rPr lang="en-GB" sz="1000" dirty="0" smtClean="0"/>
              <a:t>2009-2018), Lithuania (2009</a:t>
            </a:r>
            <a:r>
              <a:rPr lang="en-GB" sz="1000" dirty="0"/>
              <a:t>), Luxembourg </a:t>
            </a:r>
            <a:r>
              <a:rPr lang="en-GB" sz="1000" dirty="0" smtClean="0"/>
              <a:t>(2009</a:t>
            </a:r>
            <a:r>
              <a:rPr lang="en-GB" sz="1000" dirty="0"/>
              <a:t>, 2015), Malta (</a:t>
            </a:r>
            <a:r>
              <a:rPr lang="en-GB" sz="1000" dirty="0" smtClean="0"/>
              <a:t>2018), </a:t>
            </a:r>
            <a:r>
              <a:rPr lang="en-GB" sz="1000" dirty="0"/>
              <a:t>Norway (</a:t>
            </a:r>
            <a:r>
              <a:rPr lang="en-GB" sz="1000" dirty="0" smtClean="0"/>
              <a:t>2009-2011</a:t>
            </a:r>
            <a:r>
              <a:rPr lang="en-GB" sz="1000" dirty="0"/>
              <a:t>), Poland (</a:t>
            </a:r>
            <a:r>
              <a:rPr lang="en-GB" sz="1000" dirty="0" smtClean="0"/>
              <a:t>2009, 2012-2018), </a:t>
            </a:r>
            <a:r>
              <a:rPr lang="en-GB" sz="1000" dirty="0"/>
              <a:t>Sweden (</a:t>
            </a:r>
            <a:r>
              <a:rPr lang="en-GB" sz="1000" dirty="0" smtClean="0"/>
              <a:t>2009-2018)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954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</a:t>
            </a:r>
            <a:r>
              <a:rPr lang="en-GB" dirty="0" smtClean="0"/>
              <a:t>success as of 2018 in all TB cases notified in 2017, EU/EEA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0" y="1109609"/>
            <a:ext cx="11524180" cy="5748391"/>
          </a:xfrm>
          <a:prstGeom prst="rect">
            <a:avLst/>
          </a:prstGeom>
        </p:spPr>
      </p:pic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89686" y="1207097"/>
            <a:ext cx="5147220" cy="100275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/>
            <a:r>
              <a:rPr lang="en-US" sz="1800" b="1" dirty="0" smtClean="0"/>
              <a:t>67.7%</a:t>
            </a:r>
            <a:r>
              <a:rPr lang="en-US" sz="1800" dirty="0" smtClean="0"/>
              <a:t> </a:t>
            </a:r>
            <a:r>
              <a:rPr lang="en-US" sz="1800" dirty="0"/>
              <a:t>of all TB cases* had a successful treatment outcome after 12 months (range 0</a:t>
            </a:r>
            <a:r>
              <a:rPr lang="en-US" sz="1800" dirty="0" smtClean="0"/>
              <a:t>–100</a:t>
            </a:r>
            <a:r>
              <a:rPr lang="en-US" sz="1800" dirty="0"/>
              <a:t>%)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697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 notifications, EU/EEA,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8" y="965215"/>
            <a:ext cx="11503631" cy="5892785"/>
          </a:xfrm>
          <a:prstGeom prst="rect">
            <a:avLst/>
          </a:prstGeom>
        </p:spPr>
      </p:pic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9685" y="1207097"/>
            <a:ext cx="5654953" cy="1359039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</a:pPr>
            <a:r>
              <a:rPr lang="en-GB" sz="1800" b="1" dirty="0" smtClean="0"/>
              <a:t>52 862 </a:t>
            </a:r>
            <a:r>
              <a:rPr lang="en-GB" sz="1800" dirty="0"/>
              <a:t>TB cases </a:t>
            </a:r>
            <a:r>
              <a:rPr lang="en-GB" sz="1800" dirty="0" smtClean="0"/>
              <a:t>notified in 30 </a:t>
            </a:r>
            <a:r>
              <a:rPr lang="en-GB" sz="1800" dirty="0"/>
              <a:t>EU/EEA </a:t>
            </a:r>
            <a:r>
              <a:rPr lang="en-GB" sz="1800" dirty="0" smtClean="0"/>
              <a:t>countries</a:t>
            </a:r>
          </a:p>
          <a:p>
            <a:pPr marL="96834">
              <a:lnSpc>
                <a:spcPct val="100000"/>
              </a:lnSpc>
            </a:pPr>
            <a:endParaRPr lang="en-GB" sz="1400" dirty="0" smtClean="0">
              <a:solidFill>
                <a:srgbClr val="FF0000"/>
              </a:solidFill>
            </a:endParaRPr>
          </a:p>
          <a:p>
            <a:pPr marL="96834">
              <a:lnSpc>
                <a:spcPct val="100000"/>
              </a:lnSpc>
            </a:pPr>
            <a:r>
              <a:rPr lang="en-GB" sz="1800" dirty="0" smtClean="0"/>
              <a:t>Notification rate </a:t>
            </a:r>
            <a:r>
              <a:rPr lang="en-GB" sz="1800" b="1" dirty="0" smtClean="0"/>
              <a:t>10.2 </a:t>
            </a:r>
            <a:r>
              <a:rPr lang="en-GB" sz="1800" dirty="0" smtClean="0"/>
              <a:t>per 100 000 population (range 2.3–62.5)</a:t>
            </a:r>
            <a:endParaRPr lang="en-GB" sz="18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7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</a:t>
            </a:r>
            <a:r>
              <a:rPr lang="en-GB" dirty="0">
                <a:solidFill>
                  <a:schemeClr val="tx1"/>
                </a:solidFill>
              </a:rPr>
              <a:t>success </a:t>
            </a:r>
            <a:r>
              <a:rPr lang="en-GB" dirty="0" smtClean="0">
                <a:solidFill>
                  <a:schemeClr val="tx1"/>
                </a:solidFill>
              </a:rPr>
              <a:t>as of 2018 in </a:t>
            </a:r>
            <a:r>
              <a:rPr lang="en-GB" dirty="0">
                <a:solidFill>
                  <a:schemeClr val="tx1"/>
                </a:solidFill>
              </a:rPr>
              <a:t>all </a:t>
            </a:r>
            <a:r>
              <a:rPr lang="en-GB" dirty="0"/>
              <a:t>TB cases notified in </a:t>
            </a:r>
            <a:r>
              <a:rPr lang="en-GB" dirty="0" smtClean="0"/>
              <a:t>2017, EU/EEA</a:t>
            </a:r>
            <a:endParaRPr lang="en-GB" strike="sng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Content Placeholder 153"/>
          <p:cNvSpPr txBox="1">
            <a:spLocks/>
          </p:cNvSpPr>
          <p:nvPr/>
        </p:nvSpPr>
        <p:spPr>
          <a:xfrm>
            <a:off x="889686" y="1214426"/>
            <a:ext cx="10401613" cy="443372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en-US" sz="1800" b="1" dirty="0" smtClean="0"/>
              <a:t>67.6%</a:t>
            </a:r>
            <a:r>
              <a:rPr lang="en-US" sz="1800" dirty="0" smtClean="0"/>
              <a:t> </a:t>
            </a:r>
            <a:r>
              <a:rPr lang="en-US" sz="1800" dirty="0"/>
              <a:t>of all TB </a:t>
            </a:r>
            <a:r>
              <a:rPr lang="en-US" sz="1800" dirty="0" smtClean="0"/>
              <a:t>cases* </a:t>
            </a:r>
            <a:r>
              <a:rPr lang="en-US" sz="1800" dirty="0"/>
              <a:t>had a successful treatment outcome after 12 months (range </a:t>
            </a:r>
            <a:r>
              <a:rPr lang="en-US" sz="1800" dirty="0" smtClean="0"/>
              <a:t>0–100%) </a:t>
            </a: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344" y="6293245"/>
            <a:ext cx="50527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spc="-30" dirty="0"/>
              <a:t>* </a:t>
            </a:r>
            <a:r>
              <a:rPr lang="en-GB" sz="1000" spc="-30" dirty="0" smtClean="0"/>
              <a:t>Treatment outcome data not available for Greece, Italy, Latvia, Malta and Poland</a:t>
            </a:r>
            <a:endParaRPr lang="en-GB" sz="1000" spc="-3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315890"/>
              </p:ext>
            </p:extLst>
          </p:nvPr>
        </p:nvGraphicFramePr>
        <p:xfrm>
          <a:off x="1182256" y="1588655"/>
          <a:ext cx="9762835" cy="476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4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success of all notified TB cases after 12 months, EU/EEA, </a:t>
            </a:r>
            <a:r>
              <a:rPr lang="en-GB" dirty="0" smtClean="0"/>
              <a:t>2008–2017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9" name="Content Placeholder 153"/>
          <p:cNvSpPr txBox="1">
            <a:spLocks/>
          </p:cNvSpPr>
          <p:nvPr/>
        </p:nvSpPr>
        <p:spPr>
          <a:xfrm>
            <a:off x="889685" y="1200974"/>
            <a:ext cx="9898179" cy="443372"/>
          </a:xfrm>
          <a:prstGeom prst="snip2DiagRect">
            <a:avLst>
              <a:gd name="adj1" fmla="val 0"/>
              <a:gd name="adj2" fmla="val 1"/>
            </a:avLst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en-US" sz="1800" dirty="0"/>
              <a:t>Proportion of successfully treated cases decreased from </a:t>
            </a:r>
            <a:r>
              <a:rPr lang="en-US" sz="1800" b="1" dirty="0" smtClean="0"/>
              <a:t>76.3%</a:t>
            </a:r>
            <a:r>
              <a:rPr lang="en-US" sz="1800" dirty="0" smtClean="0"/>
              <a:t> </a:t>
            </a:r>
            <a:r>
              <a:rPr lang="en-US" sz="1800" dirty="0"/>
              <a:t>in </a:t>
            </a:r>
            <a:r>
              <a:rPr lang="en-US" sz="1800" dirty="0" smtClean="0"/>
              <a:t>2008 </a:t>
            </a:r>
            <a:r>
              <a:rPr lang="en-US" sz="1800" dirty="0"/>
              <a:t>to </a:t>
            </a:r>
            <a:r>
              <a:rPr lang="en-US" sz="1800" b="1" dirty="0" smtClean="0"/>
              <a:t>67.6%</a:t>
            </a:r>
            <a:r>
              <a:rPr lang="en-US" sz="1800" dirty="0" smtClean="0"/>
              <a:t> </a:t>
            </a:r>
            <a:r>
              <a:rPr lang="en-US" sz="1800" dirty="0"/>
              <a:t>in </a:t>
            </a:r>
            <a:r>
              <a:rPr lang="en-US" sz="1800" dirty="0" smtClean="0"/>
              <a:t>2017*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5215" y="6335108"/>
            <a:ext cx="63476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* Over the years the number of countries reporting treatment outcome data varied between 24 and </a:t>
            </a:r>
            <a:r>
              <a:rPr lang="en-GB" sz="1000" dirty="0" smtClean="0"/>
              <a:t>28</a:t>
            </a:r>
            <a:endParaRPr lang="en-GB" sz="1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43711"/>
              </p:ext>
            </p:extLst>
          </p:nvPr>
        </p:nvGraphicFramePr>
        <p:xfrm>
          <a:off x="1477818" y="1805984"/>
          <a:ext cx="8737600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92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</a:t>
            </a:r>
            <a:r>
              <a:rPr lang="en-GB" dirty="0">
                <a:solidFill>
                  <a:schemeClr val="tx1"/>
                </a:solidFill>
              </a:rPr>
              <a:t>success </a:t>
            </a:r>
            <a:r>
              <a:rPr lang="en-GB" dirty="0" smtClean="0">
                <a:solidFill>
                  <a:schemeClr val="tx1"/>
                </a:solidFill>
              </a:rPr>
              <a:t>after 24 months in </a:t>
            </a:r>
            <a:r>
              <a:rPr lang="en-GB" dirty="0">
                <a:solidFill>
                  <a:schemeClr val="tx1"/>
                </a:solidFill>
              </a:rPr>
              <a:t>MDR </a:t>
            </a:r>
            <a:r>
              <a:rPr lang="en-GB" dirty="0"/>
              <a:t>TB </a:t>
            </a:r>
            <a:r>
              <a:rPr lang="en-GB" dirty="0" smtClean="0"/>
              <a:t>cases*, EU/EEA, 2018</a:t>
            </a:r>
            <a:endParaRPr lang="en-GB" strike="sng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1" name="Content Placeholder 153"/>
          <p:cNvSpPr txBox="1">
            <a:spLocks/>
          </p:cNvSpPr>
          <p:nvPr/>
        </p:nvSpPr>
        <p:spPr>
          <a:xfrm>
            <a:off x="889686" y="1044219"/>
            <a:ext cx="9302042" cy="443372"/>
          </a:xfrm>
          <a:prstGeom prst="snip2DiagRect">
            <a:avLst>
              <a:gd name="adj1" fmla="val 0"/>
              <a:gd name="adj2" fmla="val 1"/>
            </a:avLst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en-US" sz="1800" b="1" dirty="0" smtClean="0"/>
              <a:t>48.1%</a:t>
            </a:r>
            <a:r>
              <a:rPr lang="en-US" sz="1800" dirty="0" smtClean="0"/>
              <a:t> </a:t>
            </a:r>
            <a:r>
              <a:rPr lang="en-US" sz="1800" dirty="0"/>
              <a:t>of all MDR TB cases notified in </a:t>
            </a:r>
            <a:r>
              <a:rPr lang="en-US" sz="1800" dirty="0" smtClean="0"/>
              <a:t>2016 </a:t>
            </a:r>
            <a:r>
              <a:rPr lang="en-US" sz="1800" dirty="0"/>
              <a:t>were successfully treated (range </a:t>
            </a:r>
            <a:r>
              <a:rPr lang="en-US" sz="1800" dirty="0" smtClean="0"/>
              <a:t>20–91%)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5215" y="6214241"/>
            <a:ext cx="9776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/>
            <a:r>
              <a:rPr lang="en-GB" sz="1000" spc="-30" dirty="0" smtClean="0"/>
              <a:t>* Croatia, Iceland</a:t>
            </a:r>
            <a:r>
              <a:rPr lang="en-GB" sz="1000" spc="-30" dirty="0"/>
              <a:t>, Liechtenstein, </a:t>
            </a:r>
            <a:r>
              <a:rPr lang="en-GB" sz="1000" spc="-30" dirty="0" smtClean="0"/>
              <a:t>Malta and Slovenia </a:t>
            </a:r>
            <a:r>
              <a:rPr lang="en-GB" sz="1000" spc="-30" dirty="0"/>
              <a:t>reported zero MDR TB cases in </a:t>
            </a:r>
            <a:r>
              <a:rPr lang="en-GB" sz="1000" spc="-30" dirty="0" smtClean="0"/>
              <a:t>2016. Treatment </a:t>
            </a:r>
            <a:r>
              <a:rPr lang="en-GB" sz="1000" spc="-30" dirty="0"/>
              <a:t>outcome </a:t>
            </a:r>
            <a:r>
              <a:rPr lang="en-GB" sz="1000" spc="-30" dirty="0" smtClean="0"/>
              <a:t>and/or </a:t>
            </a:r>
            <a:r>
              <a:rPr lang="en-GB" sz="1000" spc="-30" dirty="0"/>
              <a:t>DST data were not available for </a:t>
            </a:r>
            <a:r>
              <a:rPr lang="en-GB" sz="1000" spc="-30" dirty="0" smtClean="0"/>
              <a:t>Cyprus, France</a:t>
            </a:r>
            <a:r>
              <a:rPr lang="en-GB" sz="1000" spc="-30" dirty="0"/>
              <a:t>, Greece, </a:t>
            </a:r>
            <a:r>
              <a:rPr lang="en-GB" sz="1000" spc="-30" dirty="0" smtClean="0"/>
              <a:t>Italy, Latvia, Luxembourg, Poland </a:t>
            </a:r>
            <a:r>
              <a:rPr lang="en-GB" sz="1000" spc="-30" dirty="0"/>
              <a:t>and </a:t>
            </a:r>
            <a:r>
              <a:rPr lang="en-GB" sz="1000" spc="-30" dirty="0" smtClean="0"/>
              <a:t>Spain.</a:t>
            </a:r>
            <a:endParaRPr lang="en-US" sz="1000" spc="-4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254615"/>
              </p:ext>
            </p:extLst>
          </p:nvPr>
        </p:nvGraphicFramePr>
        <p:xfrm>
          <a:off x="1246909" y="1585912"/>
          <a:ext cx="8944819" cy="436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32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</a:t>
            </a:r>
            <a:r>
              <a:rPr lang="en-GB" dirty="0">
                <a:solidFill>
                  <a:schemeClr val="tx1"/>
                </a:solidFill>
              </a:rPr>
              <a:t>success </a:t>
            </a:r>
            <a:r>
              <a:rPr lang="en-GB" dirty="0" smtClean="0">
                <a:solidFill>
                  <a:schemeClr val="tx1"/>
                </a:solidFill>
              </a:rPr>
              <a:t>as of 2018 </a:t>
            </a:r>
            <a:r>
              <a:rPr lang="en-GB" dirty="0" smtClean="0"/>
              <a:t>in MDR </a:t>
            </a:r>
            <a:r>
              <a:rPr lang="en-GB" dirty="0"/>
              <a:t>TB cases </a:t>
            </a:r>
            <a:r>
              <a:rPr lang="en-GB" dirty="0" smtClean="0"/>
              <a:t>notified </a:t>
            </a:r>
            <a:r>
              <a:rPr lang="en-GB" dirty="0"/>
              <a:t>in </a:t>
            </a:r>
            <a:r>
              <a:rPr lang="en-GB" dirty="0" smtClean="0"/>
              <a:t>2016*, EU/EEA</a:t>
            </a:r>
            <a:endParaRPr lang="en-GB" strike="sngStrik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" y="1083733"/>
            <a:ext cx="11362266" cy="5774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9686" y="1207097"/>
            <a:ext cx="4982304" cy="771346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US" sz="1800" b="1" dirty="0" smtClean="0"/>
              <a:t>48.1% </a:t>
            </a:r>
            <a:r>
              <a:rPr lang="en-US" sz="1800" dirty="0"/>
              <a:t>of all MDR TB cases notified in </a:t>
            </a:r>
            <a:r>
              <a:rPr lang="en-US" sz="1800" dirty="0" smtClean="0"/>
              <a:t>2016 </a:t>
            </a:r>
            <a:r>
              <a:rPr lang="en-US" sz="1800" dirty="0"/>
              <a:t>were successfully treated (range </a:t>
            </a:r>
            <a:r>
              <a:rPr lang="en-US" sz="1800" dirty="0" smtClean="0"/>
              <a:t>20–91%)</a:t>
            </a:r>
            <a:endParaRPr lang="en-GB" sz="1800" dirty="0"/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7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outcomes of MDR TB cases </a:t>
            </a:r>
            <a:r>
              <a:rPr lang="en-GB" dirty="0" smtClean="0"/>
              <a:t>notified </a:t>
            </a:r>
            <a:r>
              <a:rPr lang="en-GB" dirty="0"/>
              <a:t>in </a:t>
            </a:r>
            <a:r>
              <a:rPr lang="en-GB" dirty="0" smtClean="0"/>
              <a:t>2013–2016, </a:t>
            </a:r>
            <a:r>
              <a:rPr lang="en-GB" dirty="0"/>
              <a:t>EU/EEA, </a:t>
            </a:r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215" y="6431745"/>
            <a:ext cx="98489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/>
            <a:r>
              <a:rPr lang="en-US" sz="1000" spc="-40" dirty="0"/>
              <a:t>* XDR TB cases are not included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195148"/>
              </p:ext>
            </p:extLst>
          </p:nvPr>
        </p:nvGraphicFramePr>
        <p:xfrm>
          <a:off x="1542472" y="1893455"/>
          <a:ext cx="8469745" cy="440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153"/>
          <p:cNvSpPr txBox="1">
            <a:spLocks/>
          </p:cNvSpPr>
          <p:nvPr/>
        </p:nvSpPr>
        <p:spPr>
          <a:xfrm>
            <a:off x="889686" y="1132531"/>
            <a:ext cx="8218314" cy="773949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en-US" sz="1800" dirty="0"/>
              <a:t>The treatment success rate </a:t>
            </a:r>
            <a:r>
              <a:rPr lang="en-US" sz="1800" dirty="0" smtClean="0"/>
              <a:t>increased from </a:t>
            </a:r>
            <a:r>
              <a:rPr lang="en-US" sz="1800" b="1" dirty="0" smtClean="0"/>
              <a:t>44% </a:t>
            </a:r>
            <a:r>
              <a:rPr lang="en-US" sz="1800" dirty="0"/>
              <a:t>in </a:t>
            </a:r>
            <a:r>
              <a:rPr lang="en-US" sz="1800" dirty="0" smtClean="0"/>
              <a:t>2013</a:t>
            </a:r>
            <a:r>
              <a:rPr lang="en-GB" sz="1800" dirty="0" smtClean="0"/>
              <a:t> </a:t>
            </a:r>
            <a:r>
              <a:rPr lang="en-GB" sz="1800" dirty="0"/>
              <a:t>to </a:t>
            </a:r>
            <a:r>
              <a:rPr lang="en-GB" sz="1800" b="1" dirty="0" smtClean="0"/>
              <a:t>53.2</a:t>
            </a:r>
            <a:r>
              <a:rPr lang="en-US" sz="1800" b="1" dirty="0" smtClean="0"/>
              <a:t>%</a:t>
            </a:r>
            <a:r>
              <a:rPr lang="en-US" sz="1800" dirty="0" smtClean="0"/>
              <a:t> </a:t>
            </a:r>
            <a:r>
              <a:rPr lang="en-US" sz="1800" dirty="0"/>
              <a:t>in </a:t>
            </a:r>
            <a:r>
              <a:rPr lang="en-US" sz="1800" dirty="0" smtClean="0"/>
              <a:t>2016*</a:t>
            </a:r>
          </a:p>
        </p:txBody>
      </p:sp>
    </p:spTree>
    <p:extLst>
      <p:ext uri="{BB962C8B-B14F-4D97-AF65-F5344CB8AC3E}">
        <p14:creationId xmlns:p14="http://schemas.microsoft.com/office/powerpoint/2010/main" val="24123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success </a:t>
            </a:r>
            <a:r>
              <a:rPr lang="en-GB" dirty="0" smtClean="0"/>
              <a:t>after 36 months in </a:t>
            </a:r>
            <a:r>
              <a:rPr lang="en-GB" dirty="0"/>
              <a:t>XDR TB cases, EU/EEA, </a:t>
            </a:r>
            <a:r>
              <a:rPr lang="en-GB" dirty="0" smtClean="0"/>
              <a:t>201</a:t>
            </a:r>
            <a:r>
              <a:rPr lang="en-GB" dirty="0" smtClean="0">
                <a:solidFill>
                  <a:schemeClr val="tx1"/>
                </a:solidFill>
              </a:rPr>
              <a:t>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Content Placeholder 153"/>
          <p:cNvSpPr txBox="1">
            <a:spLocks/>
          </p:cNvSpPr>
          <p:nvPr/>
        </p:nvSpPr>
        <p:spPr>
          <a:xfrm>
            <a:off x="889687" y="1199130"/>
            <a:ext cx="9476938" cy="443372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96834" indent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tabLst/>
              <a:defRPr sz="1600" kern="0">
                <a:cs typeface="Tahoma" pitchFamily="34" charset="0"/>
              </a:defRPr>
            </a:lvl1pPr>
            <a:lvl2pPr marL="269848" indent="-269848" eaLnBrk="1" hangingPunct="1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48" algn="l"/>
              </a:tabLst>
              <a:defRPr sz="2400">
                <a:cs typeface="Tahoma" pitchFamily="34" charset="0"/>
              </a:defRPr>
            </a:lvl2pPr>
            <a:lvl3pPr marL="541285" indent="-271436" eaLnBrk="1" hangingPunct="1"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285" algn="l"/>
              </a:tabLst>
              <a:defRPr sz="2400">
                <a:cs typeface="Tahoma" pitchFamily="34" charset="0"/>
              </a:defRPr>
            </a:lvl3pPr>
            <a:lvl4pPr marL="1600040" indent="-228578" eaLnBrk="1" hangingPunct="1">
              <a:spcBef>
                <a:spcPct val="20000"/>
              </a:spcBef>
              <a:defRPr sz="1600">
                <a:latin typeface="+mn-lt"/>
              </a:defRPr>
            </a:lvl4pPr>
            <a:lvl5pPr marL="2057195" indent="-228578" eaLnBrk="1" hangingPunct="1">
              <a:spcBef>
                <a:spcPct val="20000"/>
              </a:spcBef>
              <a:buNone/>
              <a:defRPr sz="1600">
                <a:latin typeface="+mn-lt"/>
              </a:defRPr>
            </a:lvl5pPr>
            <a:lvl6pPr marL="2514349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50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8658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5814" indent="-228578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r>
              <a:rPr lang="en-US" sz="1800" b="1" dirty="0" smtClean="0"/>
              <a:t>37.4% </a:t>
            </a:r>
            <a:r>
              <a:rPr lang="en-US" sz="1800" dirty="0"/>
              <a:t>of the XDR TB cases notified in </a:t>
            </a:r>
            <a:r>
              <a:rPr lang="en-US" sz="1800" dirty="0" smtClean="0"/>
              <a:t>2015 </a:t>
            </a:r>
            <a:r>
              <a:rPr lang="en-US" sz="1800" dirty="0"/>
              <a:t>were treated successfully (range </a:t>
            </a:r>
            <a:r>
              <a:rPr lang="en-US" sz="1800" dirty="0" smtClean="0"/>
              <a:t>0–100%)*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344" y="6293245"/>
            <a:ext cx="10462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/>
            <a:r>
              <a:rPr lang="en-US" sz="1000" spc="-40" dirty="0" smtClean="0"/>
              <a:t>*  Croatia</a:t>
            </a:r>
            <a:r>
              <a:rPr lang="en-US" sz="1000" spc="-40" dirty="0"/>
              <a:t>, Cyprus, Greece, Iceland</a:t>
            </a:r>
            <a:r>
              <a:rPr lang="en-US" sz="1000" spc="-40" dirty="0" smtClean="0"/>
              <a:t>, Ireland</a:t>
            </a:r>
            <a:r>
              <a:rPr lang="en-US" sz="1000" spc="-40" dirty="0"/>
              <a:t>, Liechtenstein, Luxembourg, Malta, Netherlands, Norway, Slovakia, Slovenia and Spain reported zero MDR TB cases in 2015. Treatment outcome data was not available for Finland, France, Italy, Latvia </a:t>
            </a:r>
            <a:r>
              <a:rPr lang="en-US" sz="1000" spc="-40" dirty="0" smtClean="0"/>
              <a:t>or Poland.</a:t>
            </a:r>
            <a:endParaRPr lang="en-US" sz="1000" spc="-40" dirty="0"/>
          </a:p>
        </p:txBody>
      </p: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938190"/>
              </p:ext>
            </p:extLst>
          </p:nvPr>
        </p:nvGraphicFramePr>
        <p:xfrm>
          <a:off x="1126836" y="1829271"/>
          <a:ext cx="9134764" cy="4281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51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</a:t>
            </a:r>
            <a:r>
              <a:rPr lang="en-GB" dirty="0">
                <a:solidFill>
                  <a:schemeClr val="tx1"/>
                </a:solidFill>
              </a:rPr>
              <a:t>success as of </a:t>
            </a:r>
            <a:r>
              <a:rPr lang="en-GB" dirty="0" smtClean="0">
                <a:solidFill>
                  <a:schemeClr val="tx1"/>
                </a:solidFill>
              </a:rPr>
              <a:t>2018 </a:t>
            </a:r>
            <a:r>
              <a:rPr lang="en-GB" dirty="0"/>
              <a:t>in </a:t>
            </a:r>
            <a:r>
              <a:rPr lang="en-GB" dirty="0" smtClean="0"/>
              <a:t>XDR </a:t>
            </a:r>
            <a:r>
              <a:rPr lang="en-GB" dirty="0"/>
              <a:t>TB cases notified in </a:t>
            </a:r>
            <a:r>
              <a:rPr lang="en-GB" dirty="0" smtClean="0"/>
              <a:t>2015*, </a:t>
            </a:r>
            <a:r>
              <a:rPr lang="en-GB" dirty="0"/>
              <a:t>EU/EEA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0" y="1099336"/>
            <a:ext cx="11472809" cy="5758664"/>
          </a:xfrm>
          <a:prstGeom prst="rect">
            <a:avLst/>
          </a:prstGeom>
        </p:spPr>
      </p:pic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89686" y="1207097"/>
            <a:ext cx="5223438" cy="771346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US" sz="1800" b="1" dirty="0" smtClean="0"/>
              <a:t>37.4% </a:t>
            </a:r>
            <a:r>
              <a:rPr lang="en-US" sz="1800" dirty="0"/>
              <a:t>of all </a:t>
            </a:r>
            <a:r>
              <a:rPr lang="en-US" sz="1800" dirty="0" smtClean="0"/>
              <a:t>XDR </a:t>
            </a:r>
            <a:r>
              <a:rPr lang="en-US" sz="1800" dirty="0"/>
              <a:t>TB cases notified in </a:t>
            </a:r>
            <a:r>
              <a:rPr lang="en-US" sz="1800" dirty="0" smtClean="0"/>
              <a:t>2015 </a:t>
            </a:r>
            <a:r>
              <a:rPr lang="en-US" sz="1800" dirty="0"/>
              <a:t>were successfully treated (range </a:t>
            </a:r>
            <a:r>
              <a:rPr lang="en-US" sz="1800" dirty="0" smtClean="0"/>
              <a:t>0–100%)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210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Notified TB cases, EU/EEA, </a:t>
            </a:r>
            <a:r>
              <a:rPr lang="en-GB" dirty="0" smtClean="0"/>
              <a:t>2009–2018*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686" y="1047627"/>
            <a:ext cx="5028230" cy="874252"/>
          </a:xfrm>
          <a:prstGeom prst="snip2DiagRect">
            <a:avLst>
              <a:gd name="adj1" fmla="val 0"/>
              <a:gd name="adj2" fmla="val 1008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1800" dirty="0"/>
              <a:t>Continuous decline between </a:t>
            </a:r>
            <a:r>
              <a:rPr lang="en-GB" sz="1800" dirty="0" smtClean="0"/>
              <a:t>2009 </a:t>
            </a:r>
            <a:r>
              <a:rPr lang="en-GB" sz="1800" dirty="0"/>
              <a:t>and </a:t>
            </a:r>
            <a:r>
              <a:rPr lang="en-GB" sz="1800" dirty="0" smtClean="0"/>
              <a:t>2018:</a:t>
            </a:r>
            <a:endParaRPr lang="en-GB" sz="1800" dirty="0"/>
          </a:p>
          <a:p>
            <a:pPr marL="439717" indent="-342882">
              <a:buFont typeface="Arial" panose="020B0604020202020204" pitchFamily="34" charset="0"/>
              <a:buChar char="•"/>
            </a:pPr>
            <a:r>
              <a:rPr lang="en-GB" sz="1800" dirty="0" smtClean="0"/>
              <a:t>number </a:t>
            </a:r>
            <a:r>
              <a:rPr lang="en-GB" sz="1800" dirty="0"/>
              <a:t>of TB cases decreased by </a:t>
            </a:r>
            <a:r>
              <a:rPr lang="en-GB" sz="1800" b="1" dirty="0"/>
              <a:t>34%</a:t>
            </a:r>
          </a:p>
          <a:p>
            <a:pPr marL="439717" indent="-342882">
              <a:buFont typeface="Arial" panose="020B0604020202020204" pitchFamily="34" charset="0"/>
              <a:buChar char="•"/>
            </a:pPr>
            <a:r>
              <a:rPr lang="en-GB" sz="1800" dirty="0" smtClean="0"/>
              <a:t>notification </a:t>
            </a:r>
            <a:r>
              <a:rPr lang="en-GB" sz="1800" dirty="0"/>
              <a:t>rate decreased by </a:t>
            </a:r>
            <a:r>
              <a:rPr lang="en-GB" sz="1800" b="1" dirty="0" smtClean="0"/>
              <a:t>35%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744864"/>
              </p:ext>
            </p:extLst>
          </p:nvPr>
        </p:nvGraphicFramePr>
        <p:xfrm>
          <a:off x="1477818" y="2392218"/>
          <a:ext cx="8940800" cy="390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75215" y="6356904"/>
            <a:ext cx="36710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</a:t>
            </a:r>
            <a:r>
              <a:rPr lang="en-GB" sz="1000" dirty="0" smtClean="0"/>
              <a:t>Latvia did not report data for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5279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 notification rate by sex and age group, EU/EEA, </a:t>
            </a:r>
            <a:r>
              <a:rPr lang="en-GB" dirty="0" smtClean="0"/>
              <a:t>2018*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685" y="1295230"/>
            <a:ext cx="10052293" cy="1002750"/>
          </a:xfrm>
          <a:prstGeom prst="snip2DiagRect">
            <a:avLst>
              <a:gd name="adj1" fmla="val 0"/>
              <a:gd name="adj2" fmla="val 1008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5"/>
            <a:r>
              <a:rPr lang="en-GB" sz="1800" dirty="0"/>
              <a:t>The highest notification rate was observed in the age group </a:t>
            </a:r>
            <a:r>
              <a:rPr lang="en-GB" sz="1800" b="1" dirty="0"/>
              <a:t>25–44 years </a:t>
            </a:r>
            <a:r>
              <a:rPr lang="en-GB" sz="1800" dirty="0" smtClean="0"/>
              <a:t>(8 </a:t>
            </a:r>
            <a:r>
              <a:rPr lang="en-GB" sz="1800" dirty="0"/>
              <a:t>per 100 </a:t>
            </a:r>
            <a:r>
              <a:rPr lang="en-GB" sz="1800" dirty="0" smtClean="0"/>
              <a:t>000)</a:t>
            </a:r>
          </a:p>
          <a:p>
            <a:pPr marL="96835"/>
            <a:endParaRPr lang="en-GB" sz="1800" b="1" dirty="0"/>
          </a:p>
          <a:p>
            <a:pPr marL="96835"/>
            <a:r>
              <a:rPr lang="en-GB" sz="1800" b="1" dirty="0" smtClean="0"/>
              <a:t>Males</a:t>
            </a:r>
            <a:r>
              <a:rPr lang="en-GB" sz="1800" dirty="0" smtClean="0"/>
              <a:t> </a:t>
            </a:r>
            <a:r>
              <a:rPr lang="en-GB" sz="1800" dirty="0"/>
              <a:t>were over-represented in all age groups </a:t>
            </a:r>
            <a:r>
              <a:rPr lang="en-GB" sz="1800" dirty="0" smtClean="0"/>
              <a:t>over </a:t>
            </a:r>
            <a:r>
              <a:rPr lang="en-GB" sz="1800" dirty="0"/>
              <a:t>14 </a:t>
            </a:r>
            <a:r>
              <a:rPr lang="en-GB" sz="1800" dirty="0" smtClean="0"/>
              <a:t>years</a:t>
            </a:r>
            <a:endParaRPr lang="en-GB" sz="1800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893791"/>
              </p:ext>
            </p:extLst>
          </p:nvPr>
        </p:nvGraphicFramePr>
        <p:xfrm>
          <a:off x="1366982" y="2373746"/>
          <a:ext cx="895003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75215" y="6356904"/>
            <a:ext cx="36710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</a:t>
            </a:r>
            <a:r>
              <a:rPr lang="en-GB" sz="1000" dirty="0" smtClean="0"/>
              <a:t>Latvia did not report data for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474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 notification rate by age group, EU/EEA, </a:t>
            </a:r>
            <a:br>
              <a:rPr lang="en-GB" dirty="0"/>
            </a:br>
            <a:r>
              <a:rPr lang="en-GB" dirty="0" smtClean="0"/>
              <a:t>2009–2018*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5215" y="6178360"/>
            <a:ext cx="4435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Croatia </a:t>
            </a:r>
            <a:r>
              <a:rPr lang="en-GB" sz="1000" dirty="0" smtClean="0"/>
              <a:t>started reporting data as of 2010 and is </a:t>
            </a:r>
            <a:r>
              <a:rPr lang="en-GB" sz="1000" dirty="0"/>
              <a:t>not included for the years prior to </a:t>
            </a:r>
            <a:r>
              <a:rPr lang="en-GB" sz="1000" dirty="0" smtClean="0"/>
              <a:t>2010. Latvia did not report data for 2018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89684" y="1207097"/>
            <a:ext cx="5675503" cy="407712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800" dirty="0"/>
              <a:t>Annual average decrease by </a:t>
            </a:r>
            <a:r>
              <a:rPr lang="en-GB" sz="1800" b="1" dirty="0"/>
              <a:t>2–6% </a:t>
            </a:r>
            <a:r>
              <a:rPr lang="en-GB" sz="1800" dirty="0"/>
              <a:t>in all age groups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606761"/>
              </p:ext>
            </p:extLst>
          </p:nvPr>
        </p:nvGraphicFramePr>
        <p:xfrm>
          <a:off x="1182255" y="1738312"/>
          <a:ext cx="9134763" cy="419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10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 in children under 15 years, EU/EEA,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2" y="1140431"/>
            <a:ext cx="11616647" cy="5717569"/>
          </a:xfrm>
          <a:prstGeom prst="rect">
            <a:avLst/>
          </a:prstGeom>
        </p:spPr>
      </p:pic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15491" y="1048343"/>
            <a:ext cx="5726872" cy="1561058"/>
          </a:xfrm>
          <a:prstGeom prst="snip2DiagRect">
            <a:avLst>
              <a:gd name="adj1" fmla="val 0"/>
              <a:gd name="adj2" fmla="val 100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2 060 </a:t>
            </a:r>
            <a:r>
              <a:rPr lang="en-GB" sz="1800" dirty="0"/>
              <a:t>TB cases notified in children under 15 years</a:t>
            </a:r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endParaRPr lang="en-GB" sz="1100" b="1" dirty="0" smtClean="0"/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3.9%</a:t>
            </a:r>
            <a:r>
              <a:rPr lang="en-GB" sz="1800" dirty="0" smtClean="0"/>
              <a:t> </a:t>
            </a:r>
            <a:r>
              <a:rPr lang="en-GB" sz="1800" dirty="0"/>
              <a:t>of all TB cases (range </a:t>
            </a:r>
            <a:r>
              <a:rPr lang="en-GB" sz="1800" dirty="0" smtClean="0"/>
              <a:t>0–14.2%)</a:t>
            </a:r>
            <a:endParaRPr lang="en-GB" sz="1800" dirty="0"/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endParaRPr lang="en-GB" sz="1100" b="1" dirty="0" smtClean="0"/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2.6</a:t>
            </a:r>
            <a:r>
              <a:rPr lang="en-GB" sz="1800" dirty="0" smtClean="0"/>
              <a:t> </a:t>
            </a:r>
            <a:r>
              <a:rPr lang="en-GB" sz="1800" dirty="0"/>
              <a:t>per 100 000 child population (range </a:t>
            </a:r>
            <a:r>
              <a:rPr lang="en-GB" sz="1800" dirty="0" smtClean="0"/>
              <a:t>0–17.8)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263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Confirmed TB cases*, EU/EEA,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6" y="1040525"/>
            <a:ext cx="11483083" cy="5817475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156960" y="6555325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109" y="6079905"/>
            <a:ext cx="4642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Confirmation by culture, or by microscopy and </a:t>
            </a:r>
            <a:r>
              <a:rPr lang="en-GB" sz="1000" i="1" dirty="0"/>
              <a:t>Mycobacterium tuberculosis</a:t>
            </a:r>
            <a:r>
              <a:rPr lang="en-GB" sz="1000" dirty="0"/>
              <a:t> nucleic acid amplification test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086" y="1308697"/>
            <a:ext cx="4938237" cy="1101923"/>
          </a:xfrm>
          <a:prstGeom prst="snip2DiagRect">
            <a:avLst>
              <a:gd name="adj1" fmla="val 0"/>
              <a:gd name="adj2" fmla="val 741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36 047 </a:t>
            </a:r>
            <a:r>
              <a:rPr lang="en-GB" sz="1800" dirty="0"/>
              <a:t>TB cases were </a:t>
            </a:r>
            <a:r>
              <a:rPr lang="en-GB" sz="1800" dirty="0" smtClean="0"/>
              <a:t>confirmed </a:t>
            </a:r>
            <a:endParaRPr lang="en-GB" sz="1800" dirty="0"/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endParaRPr lang="en-GB" sz="1800" b="1" dirty="0" smtClean="0"/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68.2%</a:t>
            </a:r>
            <a:r>
              <a:rPr lang="en-GB" sz="1800" dirty="0" smtClean="0"/>
              <a:t> </a:t>
            </a:r>
            <a:r>
              <a:rPr lang="en-GB" sz="1800" dirty="0"/>
              <a:t>of all TB cases (range </a:t>
            </a:r>
            <a:r>
              <a:rPr lang="en-GB" sz="1800" dirty="0" smtClean="0"/>
              <a:t>25–100%)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746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Extrapulmonary</a:t>
            </a:r>
            <a:r>
              <a:rPr lang="en-GB" dirty="0"/>
              <a:t> TB, EU/EEA,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6" y="1117615"/>
            <a:ext cx="11534454" cy="5740385"/>
          </a:xfrm>
          <a:prstGeom prst="rect">
            <a:avLst/>
          </a:prstGeom>
        </p:spPr>
      </p:pic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275215" y="6570110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77177" y="6297452"/>
            <a:ext cx="2556000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89686" y="1197861"/>
            <a:ext cx="5202642" cy="1101923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11 857 </a:t>
            </a:r>
            <a:r>
              <a:rPr lang="en-GB" sz="1800" dirty="0"/>
              <a:t>notified cases had extrapulmonary TB</a:t>
            </a:r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endParaRPr lang="en-GB" sz="1800" b="1" dirty="0" smtClean="0"/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22.4%</a:t>
            </a:r>
            <a:r>
              <a:rPr lang="en-GB" sz="1800" dirty="0" smtClean="0"/>
              <a:t> of </a:t>
            </a:r>
            <a:r>
              <a:rPr lang="en-GB" sz="1800" dirty="0"/>
              <a:t>all TB </a:t>
            </a:r>
            <a:r>
              <a:rPr lang="en-GB" sz="1800" dirty="0" smtClean="0"/>
              <a:t>cases (</a:t>
            </a:r>
            <a:r>
              <a:rPr lang="en-GB" sz="1800" dirty="0"/>
              <a:t>range </a:t>
            </a:r>
            <a:r>
              <a:rPr lang="en-GB" sz="1800" dirty="0" smtClean="0"/>
              <a:t>0–42.2%)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459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 in persons of foreign origin, </a:t>
            </a:r>
            <a:r>
              <a:rPr lang="en-GB" dirty="0" smtClean="0"/>
              <a:t>EU/EEA</a:t>
            </a:r>
            <a:r>
              <a:rPr lang="en-GB" dirty="0"/>
              <a:t>,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6" y="1068512"/>
            <a:ext cx="11534454" cy="57894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0345" y="6220179"/>
            <a:ext cx="47260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30000"/>
              </a:spcBef>
              <a:defRPr/>
            </a:pPr>
            <a:r>
              <a:rPr lang="en-GB" sz="1000" dirty="0"/>
              <a:t>* </a:t>
            </a:r>
            <a:r>
              <a:rPr lang="en-GB" sz="1000" dirty="0" smtClean="0"/>
              <a:t>Notified </a:t>
            </a:r>
            <a:r>
              <a:rPr lang="en-GB" sz="1000" dirty="0"/>
              <a:t>in persons originating from other countries than the reporting country</a:t>
            </a:r>
          </a:p>
        </p:txBody>
      </p:sp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275215" y="6662577"/>
            <a:ext cx="519989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(2020). Tuberculosis surveillance and monitoring in Europe 2020–2018 data</a:t>
            </a: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89685" y="1207097"/>
            <a:ext cx="5147221" cy="1101923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ACDDE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/>
              <a:t>18 </a:t>
            </a:r>
            <a:r>
              <a:rPr lang="en-GB" sz="1800" b="1" dirty="0" smtClean="0"/>
              <a:t>246 </a:t>
            </a:r>
            <a:r>
              <a:rPr lang="en-GB" sz="1800" dirty="0" smtClean="0"/>
              <a:t>TB cases of foreign* origin</a:t>
            </a:r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endParaRPr lang="en-GB" sz="1600" b="1" dirty="0" smtClean="0"/>
          </a:p>
          <a:p>
            <a:pPr marL="96834">
              <a:lnSpc>
                <a:spcPct val="100000"/>
              </a:lnSpc>
              <a:spcAft>
                <a:spcPts val="0"/>
              </a:spcAft>
            </a:pPr>
            <a:r>
              <a:rPr lang="en-GB" sz="1800" b="1" dirty="0" smtClean="0"/>
              <a:t>34.5% </a:t>
            </a:r>
            <a:r>
              <a:rPr lang="en-GB" sz="1800" dirty="0" smtClean="0"/>
              <a:t>of </a:t>
            </a:r>
            <a:r>
              <a:rPr lang="en-GB" sz="1800" dirty="0"/>
              <a:t>all TB </a:t>
            </a:r>
            <a:r>
              <a:rPr lang="en-GB" sz="1800" dirty="0" smtClean="0"/>
              <a:t>cases </a:t>
            </a:r>
            <a:r>
              <a:rPr lang="en-GB" sz="1800" dirty="0"/>
              <a:t>(range </a:t>
            </a:r>
            <a:r>
              <a:rPr lang="en-GB" sz="1800" dirty="0" smtClean="0"/>
              <a:t>0.3–100%)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89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oint Branding_PowerPoint_Template.pptx" id="{9F014410-DC11-49A3-8DC0-8387B6B42DF8}" vid="{58FCF2E3-E0B0-4833-A7F0-C1091673177A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oint Branding_PowerPoint_Template.pptx" id="{9F014410-DC11-49A3-8DC0-8387B6B42DF8}" vid="{EA20265D-AF88-4A53-8127-F33627815217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SARMS_Doc_Contributor xmlns="1848703E-195D-479C-886D-306362D8C314" xsi:nil="true"/>
    <ECDC_SARMS_Rights xmlns="1848703E-195D-479C-886D-306362D8C314" xsi:nil="true"/>
    <ECDC_SARMS_Effective_Date xmlns="1848703E-195D-479C-886D-306362D8C314">2019-02-20T23:00:00+00:00</ECDC_SARMS_Effective_Date>
    <ECDC_SARMS_Format xmlns="1848703E-195D-479C-886D-306362D8C314">Main Output</ECDC_SARMS_Format>
    <ECDC_SARMS_Description_Doc xmlns="1848703E-195D-479C-886D-306362D8C314" xsi:nil="true"/>
    <ECDC_SARMS_Publisher xmlns="1848703E-195D-479C-886D-306362D8C314">ECDC</ECDC_SARMS_Publisher>
    <ECDC_SARMS_Clearance xmlns="1848703E-195D-479C-886D-306362D8C314" xsi:nil="true"/>
    <ECDC_SARMS_Sync xmlns="1848703E-195D-479C-886D-306362D8C314">false</ECDC_SARMS_Sync>
    <ECDC_SARMS_Identifier xmlns="1848703E-195D-479C-886D-306362D8C314" xsi:nil="true"/>
    <ECDC_SARMS_Relation xmlns="1848703E-195D-479C-886D-306362D8C314" xsi:nil="true"/>
    <ECDC_SARMS_Coverage xmlns="1848703E-195D-479C-886D-306362D8C314">-</ECDC_SARMS_Coverag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cientific Output Document" ma:contentTypeID="0x01010033C6D12616634881B00942D2FCD0A93B00E44FF68AA2AB4E9DA1C9CE14CB96806400AE4F37316C744E43819CB4DCD28D0F29" ma:contentTypeVersion="0" ma:contentTypeDescription="Sicientific Output Document Content Type" ma:contentTypeScope="" ma:versionID="db3f0b6865df193454d0c2f1bc85571d">
  <xsd:schema xmlns:xsd="http://www.w3.org/2001/XMLSchema" xmlns:xs="http://www.w3.org/2001/XMLSchema" xmlns:p="http://schemas.microsoft.com/office/2006/metadata/properties" xmlns:ns2="1848703E-195D-479C-886D-306362D8C314" targetNamespace="http://schemas.microsoft.com/office/2006/metadata/properties" ma:root="true" ma:fieldsID="8471a5ab88f082fac3be2d9d2813be21" ns2:_="">
    <xsd:import namespace="1848703E-195D-479C-886D-306362D8C314"/>
    <xsd:element name="properties">
      <xsd:complexType>
        <xsd:sequence>
          <xsd:element name="documentManagement">
            <xsd:complexType>
              <xsd:all>
                <xsd:element ref="ns2:ECDC_SARMS_Identifier" minOccurs="0"/>
                <xsd:element ref="ns2:ECDC_SARMS_Description_Doc" minOccurs="0"/>
                <xsd:element ref="ns2:ECDC_SARMS_Doc_Contributor" minOccurs="0"/>
                <xsd:element ref="ns2:ECDC_SARMS_Format"/>
                <xsd:element ref="ns2:ECDC_SARMS_Publisher"/>
                <xsd:element ref="ns2:ECDC_SARMS_Relation" minOccurs="0"/>
                <xsd:element ref="ns2:ECDC_SARMS_Clearance" minOccurs="0"/>
                <xsd:element ref="ns2:ECDC_SARMS_Rights" minOccurs="0"/>
                <xsd:element ref="ns2:ECDC_SARMS_Effective_Date"/>
                <xsd:element ref="ns2:ECDC_SARMS_Coverage"/>
                <xsd:element ref="ns2:ECDC_SARMS_Syn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8703E-195D-479C-886D-306362D8C314" elementFormDefault="qualified">
    <xsd:import namespace="http://schemas.microsoft.com/office/2006/documentManagement/types"/>
    <xsd:import namespace="http://schemas.microsoft.com/office/infopath/2007/PartnerControls"/>
    <xsd:element name="ECDC_SARMS_Identifier" ma:index="8" nillable="true" ma:displayName="Identifier" ma:internalName="ECDC_SARMS_Identifier">
      <xsd:simpleType>
        <xsd:restriction base="dms:Text"/>
      </xsd:simpleType>
    </xsd:element>
    <xsd:element name="ECDC_SARMS_Description_Doc" ma:index="9" nillable="true" ma:displayName="Description" ma:internalName="ECDC_SARMS_Description_Doc">
      <xsd:simpleType>
        <xsd:restriction base="dms:Text"/>
      </xsd:simpleType>
    </xsd:element>
    <xsd:element name="ECDC_SARMS_Doc_Contributor" ma:index="16" nillable="true" ma:displayName="Contributors" ma:internalName="ECDC_SARMS_Doc_Contributor">
      <xsd:simpleType>
        <xsd:restriction base="dms:Note">
          <xsd:maxLength value="255"/>
        </xsd:restriction>
      </xsd:simpleType>
    </xsd:element>
    <xsd:element name="ECDC_SARMS_Format" ma:index="17" ma:displayName="Format" ma:format="Dropdown" ma:internalName="ECDC_SARMS_Format">
      <xsd:simpleType>
        <xsd:restriction base="dms:Choice">
          <xsd:enumeration value="Main Output"/>
          <xsd:enumeration value="Supporting Document"/>
          <xsd:enumeration value="Publication"/>
        </xsd:restriction>
      </xsd:simpleType>
    </xsd:element>
    <xsd:element name="ECDC_SARMS_Publisher" ma:index="18" ma:displayName="Publisher" ma:internalName="ECDC_SARMS_Publisher">
      <xsd:simpleType>
        <xsd:restriction base="dms:Text"/>
      </xsd:simpleType>
    </xsd:element>
    <xsd:element name="ECDC_SARMS_Relation" ma:index="19" nillable="true" ma:displayName="Relation" ma:internalName="ECDC_SARMS_Relation">
      <xsd:simpleType>
        <xsd:restriction base="dms:Text"/>
      </xsd:simpleType>
    </xsd:element>
    <xsd:element name="ECDC_SARMS_Clearance" ma:index="20" nillable="true" ma:displayName="Clearance" ma:format="Dropdown" ma:internalName="ECDC_SARMS_Clearance">
      <xsd:simpleType>
        <xsd:restriction base="dms:Choice">
          <xsd:enumeration value="Internal Access Only: Not disseminated externally"/>
          <xsd:enumeration value="Restricted External Access: Restricted external dissemination only"/>
          <xsd:enumeration value="Public Access: Disseminate to all"/>
        </xsd:restriction>
      </xsd:simpleType>
    </xsd:element>
    <xsd:element name="ECDC_SARMS_Rights" ma:index="21" nillable="true" ma:displayName="Rights" ma:internalName="ECDC_SARMS_Rights">
      <xsd:simpleType>
        <xsd:restriction base="dms:Text"/>
      </xsd:simpleType>
    </xsd:element>
    <xsd:element name="ECDC_SARMS_Effective_Date" ma:index="22" ma:displayName="Effective Date" ma:format="DateOnly" ma:internalName="ECDC_SARMS_Effective_Date">
      <xsd:simpleType>
        <xsd:restriction base="dms:DateTime"/>
      </xsd:simpleType>
    </xsd:element>
    <xsd:element name="ECDC_SARMS_Coverage" ma:index="23" ma:displayName="Coverage" ma:internalName="ECDC_SARMS_Coverage">
      <xsd:simpleType>
        <xsd:restriction base="dms:Text"/>
      </xsd:simpleType>
    </xsd:element>
    <xsd:element name="ECDC_SARMS_Sync" ma:index="24" nillable="true" ma:displayName="Sync" ma:default="0" ma:internalName="ECDC_SARMS_Sync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8E75E0-0344-4DC1-B3FC-2E98D64703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B4F970-DC49-4D3D-8336-834E57C3384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848703E-195D-479C-886D-306362D8C31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222928-B1BA-416B-B239-27892881F3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48703E-195D-479C-886D-306362D8C3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Joint Branding_PowerPoint_Template_v2</Template>
  <TotalTime>4541</TotalTime>
  <Words>1946</Words>
  <Application>Microsoft Office PowerPoint</Application>
  <PresentationFormat>Widescreen</PresentationFormat>
  <Paragraphs>210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Tahoma</vt:lpstr>
      <vt:lpstr>Wingdings</vt:lpstr>
      <vt:lpstr>ECDC_PowerPoint_Template_2017</vt:lpstr>
      <vt:lpstr>ECDC_PowerPoint_Template_2017-2</vt:lpstr>
      <vt:lpstr>Tuberculosis situation in the EU/EEA, 2018</vt:lpstr>
      <vt:lpstr>TB notifications, EU/EEA, 2018</vt:lpstr>
      <vt:lpstr>Notified TB cases, EU/EEA, 2009–2018*</vt:lpstr>
      <vt:lpstr>TB notification rate by sex and age group, EU/EEA, 2018*</vt:lpstr>
      <vt:lpstr>TB notification rate by age group, EU/EEA,  2009–2018*</vt:lpstr>
      <vt:lpstr>TB in children under 15 years, EU/EEA, 2018</vt:lpstr>
      <vt:lpstr>Confirmed TB cases*, EU/EEA, 2018</vt:lpstr>
      <vt:lpstr>Extrapulmonary TB, EU/EEA, 2018</vt:lpstr>
      <vt:lpstr>TB in persons of foreign origin, EU/EEA, 2018</vt:lpstr>
      <vt:lpstr>TB cases in persons of foreign origin, EU/EEA, 2009–2018*</vt:lpstr>
      <vt:lpstr>Multidrug-resistant TB (MDR TB), EU/EEA, 2018</vt:lpstr>
      <vt:lpstr>Proportion of multidrug-resistant TB (MDR TB), EU/EEA, 2018*</vt:lpstr>
      <vt:lpstr>MDR TB cases and proportions of all TB cases tested for drug resistance, EU/EEA, 2009–2018*</vt:lpstr>
      <vt:lpstr>Extensively drug-resistant TB (XDR TB),  EU/EEA, 2018</vt:lpstr>
      <vt:lpstr>Proportion of extensively drug-resistant TB  (XDR TB), EU/EEA, 2018</vt:lpstr>
      <vt:lpstr>Pulmonary XDR TB cases and proportions of all pulmonary MDR TB cases tested for second-line drug resistance, EU/EEA, 2009–2018*</vt:lpstr>
      <vt:lpstr>TB/HIV co-infection, EU/EEA, 2018</vt:lpstr>
      <vt:lpstr>HIV-positive TB cases and proportions among all those tested, EU/EEA, 2009–2018*</vt:lpstr>
      <vt:lpstr>Treatment success as of 2018 in all TB cases notified in 2017, EU/EEA</vt:lpstr>
      <vt:lpstr>Treatment success as of 2018 in all TB cases notified in 2017, EU/EEA</vt:lpstr>
      <vt:lpstr>Treatment success of all notified TB cases after 12 months, EU/EEA, 2008–2017</vt:lpstr>
      <vt:lpstr>Treatment success after 24 months in MDR TB cases*, EU/EEA, 2018</vt:lpstr>
      <vt:lpstr>Treatment success as of 2018 in MDR TB cases notified in 2016*, EU/EEA</vt:lpstr>
      <vt:lpstr>Treatment outcomes of MDR TB cases notified in 2013–2016, EU/EEA, 2018</vt:lpstr>
      <vt:lpstr>Treatment success after 36 months in XDR TB cases, EU/EEA, 2018</vt:lpstr>
      <vt:lpstr>Treatment success as of 2018 in XDR TB cases notified in 2015*, EU/EEA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 situation in the EU/EEA, in 2018</dc:title>
  <dc:creator>Fabrice Donguy</dc:creator>
  <cp:keywords>Template, PowerPoint</cp:keywords>
  <cp:lastModifiedBy>Harry Gosling</cp:lastModifiedBy>
  <cp:revision>563</cp:revision>
  <cp:lastPrinted>2018-03-15T11:16:12Z</cp:lastPrinted>
  <dcterms:created xsi:type="dcterms:W3CDTF">2018-02-27T12:51:29Z</dcterms:created>
  <dcterms:modified xsi:type="dcterms:W3CDTF">2020-03-24T08:28:59Z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DC_SARMS_Organisation0">
    <vt:lpwstr>TB|52095270-06fd-4fc2-8d0a-9650efd9151e</vt:lpwstr>
  </property>
  <property fmtid="{D5CDD505-2E9C-101B-9397-08002B2CF9AE}" pid="3" name="ECDC_SARMS_Document_Topic">
    <vt:lpwstr>121;#Tuberculosis surveillance and monitoring in Europe|7697cd79-1b0d-4b00-85ed-809749434e73;#87;#tuberculosis|18321205-e9b5-4111-b973-4514914c1545</vt:lpwstr>
  </property>
  <property fmtid="{D5CDD505-2E9C-101B-9397-08002B2CF9AE}" pid="4" name="ECDC_SARMS_Document_Type">
    <vt:lpwstr>8</vt:lpwstr>
  </property>
  <property fmtid="{D5CDD505-2E9C-101B-9397-08002B2CF9AE}" pid="5" name="ContentTypeId">
    <vt:lpwstr>0x01010033C6D12616634881B00942D2FCD0A93B00E44FF68AA2AB4E9DA1C9CE14CB96806400AE4F37316C744E43819CB4DCD28D0F29</vt:lpwstr>
  </property>
  <property fmtid="{D5CDD505-2E9C-101B-9397-08002B2CF9AE}" pid="6" name="ECDC_SARMS_Document_Type0">
    <vt:lpwstr>Presentation|ccbe1f80-b171-4140-9ee7-571d78063fb6</vt:lpwstr>
  </property>
  <property fmtid="{D5CDD505-2E9C-101B-9397-08002B2CF9AE}" pid="7" name="ECDC_SARMS_Document_Topic0">
    <vt:lpwstr>Tuberculosis surveillance and monitoring in Europe|7697cd79-1b0d-4b00-85ed-809749434e73;tuberculosis|18321205-e9b5-4111-b973-4514914c1545</vt:lpwstr>
  </property>
  <property fmtid="{D5CDD505-2E9C-101B-9397-08002B2CF9AE}" pid="8" name="TaxCatchAll">
    <vt:lpwstr>26;#OCS Support|9d18342d-e30d-42f9-ba08-a371dc2ce016;#106;#epidemic|32979f6a-50b9-4370-a7ff-61ba5fdfbfa3;#8;#Presentation|ccbe1f80-b171-4140-9ee7-571d78063fb6</vt:lpwstr>
  </property>
  <property fmtid="{D5CDD505-2E9C-101B-9397-08002B2CF9AE}" pid="9" name="ECDC_SARMS_Organisation">
    <vt:lpwstr>33</vt:lpwstr>
  </property>
  <property fmtid="{D5CDD505-2E9C-101B-9397-08002B2CF9AE}" pid="10" name="ECDC_SARMS_Language0">
    <vt:lpwstr/>
  </property>
  <property fmtid="{D5CDD505-2E9C-101B-9397-08002B2CF9AE}" pid="11" name="ECDC_SARMS_Actor0">
    <vt:lpwstr/>
  </property>
  <property fmtid="{D5CDD505-2E9C-101B-9397-08002B2CF9AE}" pid="12" name="ECDC_SARMS_Activity0">
    <vt:lpwstr/>
  </property>
</Properties>
</file>