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6"/>
  </p:sldMasterIdLst>
  <p:notesMasterIdLst>
    <p:notesMasterId r:id="rId8"/>
  </p:notesMasterIdLst>
  <p:sldIdLst>
    <p:sldId id="256" r:id="rId7"/>
  </p:sldIdLst>
  <p:sldSz cx="7559675" cy="10691813"/>
  <p:notesSz cx="6858000" cy="9144000"/>
  <p:embeddedFontLst>
    <p:embeddedFont>
      <p:font typeface="Roboto" panose="02000000000000000000" pitchFamily="2" charset="0"/>
      <p:regular r:id="rId9"/>
      <p:bold r:id="rId10"/>
      <p:italic r:id="rId11"/>
      <p:boldItalic r:id="rId12"/>
    </p:embeddedFont>
    <p:embeddedFont>
      <p:font typeface="Tahoma" panose="020B0604030504040204" pitchFamily="3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747775"/>
          </p15:clr>
        </p15:guide>
        <p15:guide id="2" pos="2381">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3150" y="78"/>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font" Target="fonts/font3.fntdata"/><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font" Target="fonts/font2.fntdata"/><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font" Target="fonts/font1.fntdata"/><Relationship Id="rId14" Type="http://schemas.openxmlformats.org/officeDocument/2006/relationships/font" Target="fonts/font6.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alin Bercaru" userId="109e1993-3ab9-4be9-a616-539569d8732a" providerId="ADAL" clId="{45B47B13-1402-48F1-992D-3B4029F72621}"/>
    <pc:docChg chg="modSld">
      <pc:chgData name="Catalin Bercaru" userId="109e1993-3ab9-4be9-a616-539569d8732a" providerId="ADAL" clId="{45B47B13-1402-48F1-992D-3B4029F72621}" dt="2024-10-22T13:22:28.868" v="97" actId="1036"/>
      <pc:docMkLst>
        <pc:docMk/>
      </pc:docMkLst>
      <pc:sldChg chg="modSp mod">
        <pc:chgData name="Catalin Bercaru" userId="109e1993-3ab9-4be9-a616-539569d8732a" providerId="ADAL" clId="{45B47B13-1402-48F1-992D-3B4029F72621}" dt="2024-10-22T13:22:28.868" v="97" actId="1036"/>
        <pc:sldMkLst>
          <pc:docMk/>
          <pc:sldMk cId="0" sldId="256"/>
        </pc:sldMkLst>
        <pc:spChg chg="mod">
          <ac:chgData name="Catalin Bercaru" userId="109e1993-3ab9-4be9-a616-539569d8732a" providerId="ADAL" clId="{45B47B13-1402-48F1-992D-3B4029F72621}" dt="2024-10-22T13:22:28.868" v="97" actId="1036"/>
          <ac:spMkLst>
            <pc:docMk/>
            <pc:sldMk cId="0" sldId="256"/>
            <ac:spMk id="62" creationId="{00000000-0000-0000-0000-000000000000}"/>
          </ac:spMkLst>
        </pc:spChg>
        <pc:spChg chg="mod">
          <ac:chgData name="Catalin Bercaru" userId="109e1993-3ab9-4be9-a616-539569d8732a" providerId="ADAL" clId="{45B47B13-1402-48F1-992D-3B4029F72621}" dt="2024-10-22T13:22:28.868" v="97" actId="1036"/>
          <ac:spMkLst>
            <pc:docMk/>
            <pc:sldMk cId="0" sldId="256"/>
            <ac:spMk id="63" creationId="{00000000-0000-0000-0000-000000000000}"/>
          </ac:spMkLst>
        </pc:spChg>
        <pc:spChg chg="mod">
          <ac:chgData name="Catalin Bercaru" userId="109e1993-3ab9-4be9-a616-539569d8732a" providerId="ADAL" clId="{45B47B13-1402-48F1-992D-3B4029F72621}" dt="2024-10-22T13:22:21.050" v="87" actId="948"/>
          <ac:spMkLst>
            <pc:docMk/>
            <pc:sldMk cId="0" sldId="256"/>
            <ac:spMk id="6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891409"/>
            <a:ext cx="7044600" cy="1647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99346"/>
            <a:ext cx="7044600" cy="4081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552657"/>
            <a:ext cx="7044600" cy="2703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471058"/>
            <a:ext cx="7044600" cy="1749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95696"/>
            <a:ext cx="7044600" cy="7101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3995291"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54948"/>
            <a:ext cx="2321700" cy="1570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88617"/>
            <a:ext cx="2321700" cy="66090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35745"/>
            <a:ext cx="5264700" cy="8503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63450"/>
            <a:ext cx="3344400" cy="3081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826865"/>
            <a:ext cx="3344400" cy="2567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505164"/>
            <a:ext cx="3172200" cy="768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794266"/>
            <a:ext cx="4959600" cy="12579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3" name="TextBox 2">
            <a:extLst>
              <a:ext uri="{FF2B5EF4-FFF2-40B4-BE49-F238E27FC236}">
                <a16:creationId xmlns:a16="http://schemas.microsoft.com/office/drawing/2014/main" id="{BBA994D4-33D2-8545-48C5-8F4C3E620902}"/>
              </a:ext>
            </a:extLst>
          </p:cNvPr>
          <p:cNvSpPr txBox="1"/>
          <p:nvPr userDrawn="1">
            <p:extLst>
              <p:ext uri="{1162E1C5-73C7-4A58-AE30-91384D911F3F}">
                <p184:classification xmlns:p184="http://schemas.microsoft.com/office/powerpoint/2018/4/main" val="ftr"/>
              </p:ext>
            </p:extLst>
          </p:nvPr>
        </p:nvSpPr>
        <p:spPr>
          <a:xfrm>
            <a:off x="3054350" y="10475913"/>
            <a:ext cx="14795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Classified as ECDC NORMAL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r="42092" b="18520"/>
          <a:stretch/>
        </p:blipFill>
        <p:spPr>
          <a:xfrm>
            <a:off x="0" y="0"/>
            <a:ext cx="4505902" cy="1284725"/>
          </a:xfrm>
          <a:prstGeom prst="rect">
            <a:avLst/>
          </a:prstGeom>
          <a:noFill/>
          <a:ln>
            <a:noFill/>
          </a:ln>
        </p:spPr>
      </p:pic>
      <p:pic>
        <p:nvPicPr>
          <p:cNvPr id="55" name="Google Shape;55;p13"/>
          <p:cNvPicPr preferRelativeResize="0"/>
          <p:nvPr/>
        </p:nvPicPr>
        <p:blipFill rotWithShape="1">
          <a:blip r:embed="rId4">
            <a:alphaModFix/>
          </a:blip>
          <a:srcRect l="32000" t="16812"/>
          <a:stretch/>
        </p:blipFill>
        <p:spPr>
          <a:xfrm>
            <a:off x="2570475" y="9594413"/>
            <a:ext cx="4989201" cy="1097400"/>
          </a:xfrm>
          <a:prstGeom prst="rect">
            <a:avLst/>
          </a:prstGeom>
          <a:noFill/>
          <a:ln>
            <a:noFill/>
          </a:ln>
        </p:spPr>
      </p:pic>
      <p:pic>
        <p:nvPicPr>
          <p:cNvPr id="56" name="Google Shape;56;p13"/>
          <p:cNvPicPr preferRelativeResize="0"/>
          <p:nvPr/>
        </p:nvPicPr>
        <p:blipFill>
          <a:blip r:embed="rId5">
            <a:alphaModFix/>
          </a:blip>
          <a:stretch>
            <a:fillRect/>
          </a:stretch>
        </p:blipFill>
        <p:spPr>
          <a:xfrm>
            <a:off x="5558675" y="192900"/>
            <a:ext cx="1742601" cy="500100"/>
          </a:xfrm>
          <a:prstGeom prst="rect">
            <a:avLst/>
          </a:prstGeom>
          <a:noFill/>
          <a:ln>
            <a:noFill/>
          </a:ln>
        </p:spPr>
      </p:pic>
      <p:pic>
        <p:nvPicPr>
          <p:cNvPr id="57" name="Google Shape;57;p13"/>
          <p:cNvPicPr preferRelativeResize="0"/>
          <p:nvPr/>
        </p:nvPicPr>
        <p:blipFill>
          <a:blip r:embed="rId6">
            <a:alphaModFix/>
          </a:blip>
          <a:stretch>
            <a:fillRect/>
          </a:stretch>
        </p:blipFill>
        <p:spPr>
          <a:xfrm>
            <a:off x="152400" y="1732522"/>
            <a:ext cx="7255204" cy="24798"/>
          </a:xfrm>
          <a:prstGeom prst="rect">
            <a:avLst/>
          </a:prstGeom>
          <a:noFill/>
          <a:ln>
            <a:noFill/>
          </a:ln>
        </p:spPr>
      </p:pic>
      <p:pic>
        <p:nvPicPr>
          <p:cNvPr id="58" name="Google Shape;58;p13"/>
          <p:cNvPicPr preferRelativeResize="0"/>
          <p:nvPr/>
        </p:nvPicPr>
        <p:blipFill>
          <a:blip r:embed="rId6">
            <a:alphaModFix/>
          </a:blip>
          <a:stretch>
            <a:fillRect/>
          </a:stretch>
        </p:blipFill>
        <p:spPr>
          <a:xfrm>
            <a:off x="152400" y="9053480"/>
            <a:ext cx="7255204" cy="24798"/>
          </a:xfrm>
          <a:prstGeom prst="rect">
            <a:avLst/>
          </a:prstGeom>
          <a:noFill/>
          <a:ln>
            <a:noFill/>
          </a:ln>
        </p:spPr>
      </p:pic>
      <p:pic>
        <p:nvPicPr>
          <p:cNvPr id="59" name="Google Shape;59;p13"/>
          <p:cNvPicPr preferRelativeResize="0"/>
          <p:nvPr/>
        </p:nvPicPr>
        <p:blipFill>
          <a:blip r:embed="rId6">
            <a:alphaModFix/>
          </a:blip>
          <a:stretch>
            <a:fillRect/>
          </a:stretch>
        </p:blipFill>
        <p:spPr>
          <a:xfrm>
            <a:off x="152400" y="5125488"/>
            <a:ext cx="7255204" cy="24798"/>
          </a:xfrm>
          <a:prstGeom prst="rect">
            <a:avLst/>
          </a:prstGeom>
          <a:noFill/>
          <a:ln>
            <a:noFill/>
          </a:ln>
        </p:spPr>
      </p:pic>
      <p:pic>
        <p:nvPicPr>
          <p:cNvPr id="60" name="Google Shape;60;p13"/>
          <p:cNvPicPr preferRelativeResize="0"/>
          <p:nvPr/>
        </p:nvPicPr>
        <p:blipFill>
          <a:blip r:embed="rId7">
            <a:alphaModFix/>
          </a:blip>
          <a:stretch>
            <a:fillRect/>
          </a:stretch>
        </p:blipFill>
        <p:spPr>
          <a:xfrm>
            <a:off x="656210" y="2260605"/>
            <a:ext cx="1706258" cy="1558597"/>
          </a:xfrm>
          <a:prstGeom prst="rect">
            <a:avLst/>
          </a:prstGeom>
          <a:noFill/>
          <a:ln>
            <a:noFill/>
          </a:ln>
        </p:spPr>
      </p:pic>
      <p:pic>
        <p:nvPicPr>
          <p:cNvPr id="61" name="Google Shape;61;p13"/>
          <p:cNvPicPr preferRelativeResize="0"/>
          <p:nvPr/>
        </p:nvPicPr>
        <p:blipFill>
          <a:blip r:embed="rId8">
            <a:alphaModFix/>
          </a:blip>
          <a:stretch>
            <a:fillRect/>
          </a:stretch>
        </p:blipFill>
        <p:spPr>
          <a:xfrm>
            <a:off x="670065" y="4022313"/>
            <a:ext cx="1765533" cy="876240"/>
          </a:xfrm>
          <a:prstGeom prst="rect">
            <a:avLst/>
          </a:prstGeom>
          <a:noFill/>
          <a:ln>
            <a:noFill/>
          </a:ln>
        </p:spPr>
      </p:pic>
      <p:sp>
        <p:nvSpPr>
          <p:cNvPr id="62" name="Google Shape;62;p13"/>
          <p:cNvSpPr txBox="1"/>
          <p:nvPr/>
        </p:nvSpPr>
        <p:spPr>
          <a:xfrm>
            <a:off x="51206" y="1817415"/>
            <a:ext cx="7508468" cy="36160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130" b="1"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An MVD outbreak is currently ongoing in Rwanda. If you are travelling to or returning from Rwanda: </a:t>
            </a:r>
            <a:endParaRPr sz="1130" b="1" dirty="0">
              <a:solidFill>
                <a:srgbClr val="666666"/>
              </a:solidFill>
              <a:latin typeface="Tahoma" panose="020B0604030504040204" pitchFamily="34" charset="0"/>
              <a:ea typeface="Tahoma" panose="020B0604030504040204" pitchFamily="34" charset="0"/>
              <a:cs typeface="Tahoma" panose="020B0604030504040204" pitchFamily="34" charset="0"/>
              <a:sym typeface="Roboto"/>
            </a:endParaRPr>
          </a:p>
        </p:txBody>
      </p:sp>
      <p:sp>
        <p:nvSpPr>
          <p:cNvPr id="63" name="Google Shape;63;p13"/>
          <p:cNvSpPr txBox="1"/>
          <p:nvPr/>
        </p:nvSpPr>
        <p:spPr>
          <a:xfrm>
            <a:off x="2131018" y="2105499"/>
            <a:ext cx="5276586" cy="2923154"/>
          </a:xfrm>
          <a:prstGeom prst="rect">
            <a:avLst/>
          </a:prstGeom>
          <a:noFill/>
          <a:ln>
            <a:noFill/>
          </a:ln>
        </p:spPr>
        <p:txBody>
          <a:bodyPr spcFirstLastPara="1" wrap="square" lIns="91425" tIns="91425" rIns="91425" bIns="91425" anchor="t" anchorCtr="0">
            <a:noAutofit/>
          </a:bodyPr>
          <a:lstStyle/>
          <a:p>
            <a:pPr marL="685800" lvl="0" indent="-292100" algn="l" rtl="0">
              <a:lnSpc>
                <a:spcPct val="115000"/>
              </a:lnSpc>
              <a:spcBef>
                <a:spcPts val="60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Avoid contact with anyone who shows MVD symptoms (like fever, vomiting, diarrhoea or bleeding) or with materials and surfaces contaminated by their bodily fluids. Keep your distance from infected individuals, including dead</a:t>
            </a:r>
            <a:r>
              <a:rPr lang="en" sz="1000" u="sng"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 </a:t>
            </a: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bodies. Avoid participating in funerary rituals. </a:t>
            </a:r>
          </a:p>
          <a:p>
            <a:pPr marL="685800" lvl="0" indent="-292100" algn="l" rtl="0">
              <a:lnSpc>
                <a:spcPct val="115000"/>
              </a:lnSpc>
              <a:spcBef>
                <a:spcPts val="60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Avoid visiting healthcare facilities in the MVD-affected areas, unless it’s an emergency.</a:t>
            </a:r>
          </a:p>
          <a:p>
            <a:pPr marL="685800" lvl="0" indent="-292100" algn="l" rtl="0">
              <a:lnSpc>
                <a:spcPct val="115000"/>
              </a:lnSpc>
              <a:spcBef>
                <a:spcPts val="60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Avoid places where bats may live, such as caves or mines. Avoid close contact with wild animals, including monkeys, forest antelopes, rodents, and bats, both alive and dead. Do not touch or eat any type of bushmeat.  </a:t>
            </a:r>
          </a:p>
          <a:p>
            <a:pPr marL="685800" lvl="0" indent="-292100" algn="l" rtl="0">
              <a:lnSpc>
                <a:spcPct val="115000"/>
              </a:lnSpc>
              <a:spcBef>
                <a:spcPts val="600"/>
              </a:spcBef>
              <a:spcAft>
                <a:spcPts val="600"/>
              </a:spcAft>
              <a:buClr>
                <a:srgbClr val="666666"/>
              </a:buClr>
              <a:buSzPts val="1000"/>
              <a:buFont typeface="Roboto"/>
              <a:buChar char="●"/>
            </a:pPr>
            <a:r>
              <a:rPr lang="en-GB"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Have you recently come back from Rwanda?</a:t>
            </a:r>
          </a:p>
          <a:p>
            <a:pPr marL="711200" lvl="0" algn="l" rtl="0">
              <a:lnSpc>
                <a:spcPct val="115000"/>
              </a:lnSpc>
              <a:spcBef>
                <a:spcPts val="0"/>
              </a:spcBef>
              <a:spcAft>
                <a:spcPts val="0"/>
              </a:spcAft>
              <a:buClr>
                <a:srgbClr val="666666"/>
              </a:buClr>
              <a:buSzPts val="1000"/>
            </a:pPr>
            <a:r>
              <a:rPr lang="en-GB"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If you've returned from Rwanda within the previous 21 days and experience symptoms like high fever, severe headache, muscle pain, isolate yourself and contact a doctor right away. Tell them about your trip, any risky situations you were in, and people you were close to. </a:t>
            </a:r>
          </a:p>
          <a:p>
            <a:pPr marL="0" lvl="0" indent="0" algn="l" rtl="0">
              <a:spcBef>
                <a:spcPts val="0"/>
              </a:spcBef>
              <a:spcAft>
                <a:spcPts val="0"/>
              </a:spcAft>
              <a:buNone/>
            </a:pPr>
            <a:endParaRPr sz="1800" dirty="0">
              <a:solidFill>
                <a:schemeClr val="dk2"/>
              </a:solidFill>
            </a:endParaRPr>
          </a:p>
        </p:txBody>
      </p:sp>
      <p:sp>
        <p:nvSpPr>
          <p:cNvPr id="64" name="Google Shape;64;p13"/>
          <p:cNvSpPr txBox="1"/>
          <p:nvPr/>
        </p:nvSpPr>
        <p:spPr>
          <a:xfrm>
            <a:off x="2846523" y="5241978"/>
            <a:ext cx="4652125" cy="1759169"/>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r>
              <a:rPr lang="en" sz="1100" b="1" u="sng"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Transmission:</a:t>
            </a:r>
            <a:endParaRPr sz="1100" b="1" u="sng"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a:p>
            <a:pPr marL="457200" lvl="0" indent="-292100" algn="l" rtl="0">
              <a:lnSpc>
                <a:spcPct val="115000"/>
              </a:lnSpc>
              <a:spcBef>
                <a:spcPts val="110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MVD is a severe disease that typically spreads through direct contact with blood or other bodily fluids from infected people or animals. </a:t>
            </a:r>
            <a:endParaRPr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a:p>
            <a:pPr marL="457200" lvl="0" indent="-292100" algn="l" rtl="0">
              <a:lnSpc>
                <a:spcPct val="115000"/>
              </a:lnSpc>
              <a:spcBef>
                <a:spcPts val="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The virus can also be transmitted through contact with surfaces and materials like clothing, bedding and medical equipment contaminated with infected blood or body fluids.  </a:t>
            </a:r>
          </a:p>
          <a:p>
            <a:pPr marL="457200" lvl="0" indent="-292100" algn="l" rtl="0">
              <a:lnSpc>
                <a:spcPct val="115000"/>
              </a:lnSpc>
              <a:spcBef>
                <a:spcPts val="0"/>
              </a:spcBef>
              <a:spcAft>
                <a:spcPts val="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If proper protective measures are strictly followed, the likelihood of infection is very low.   </a:t>
            </a:r>
            <a:endParaRPr sz="1000" dirty="0">
              <a:solidFill>
                <a:schemeClr val="dk1"/>
              </a:solidFill>
              <a:highlight>
                <a:srgbClr val="FFFFFF"/>
              </a:highlight>
              <a:latin typeface="Tahoma" panose="020B0604030504040204" pitchFamily="34" charset="0"/>
              <a:ea typeface="Tahoma" panose="020B0604030504040204" pitchFamily="34" charset="0"/>
              <a:cs typeface="Tahoma" panose="020B0604030504040204" pitchFamily="34" charset="0"/>
            </a:endParaRPr>
          </a:p>
        </p:txBody>
      </p:sp>
      <p:pic>
        <p:nvPicPr>
          <p:cNvPr id="65" name="Google Shape;65;p13"/>
          <p:cNvPicPr preferRelativeResize="0"/>
          <p:nvPr/>
        </p:nvPicPr>
        <p:blipFill>
          <a:blip r:embed="rId9">
            <a:alphaModFix/>
          </a:blip>
          <a:stretch>
            <a:fillRect/>
          </a:stretch>
        </p:blipFill>
        <p:spPr>
          <a:xfrm>
            <a:off x="465133" y="5990117"/>
            <a:ext cx="2047068" cy="669175"/>
          </a:xfrm>
          <a:prstGeom prst="rect">
            <a:avLst/>
          </a:prstGeom>
          <a:noFill/>
          <a:ln>
            <a:noFill/>
          </a:ln>
        </p:spPr>
      </p:pic>
      <p:sp>
        <p:nvSpPr>
          <p:cNvPr id="66" name="Google Shape;66;p13"/>
          <p:cNvSpPr txBox="1"/>
          <p:nvPr/>
        </p:nvSpPr>
        <p:spPr>
          <a:xfrm>
            <a:off x="352275" y="5241978"/>
            <a:ext cx="2218200" cy="58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What you need to know about Marburg virus disease</a:t>
            </a:r>
            <a:endParaRPr sz="1800" dirty="0">
              <a:solidFill>
                <a:schemeClr val="dk2"/>
              </a:solidFill>
              <a:latin typeface="Tahoma" panose="020B0604030504040204" pitchFamily="34" charset="0"/>
              <a:ea typeface="Tahoma" panose="020B0604030504040204" pitchFamily="34" charset="0"/>
              <a:cs typeface="Tahoma" panose="020B0604030504040204" pitchFamily="34" charset="0"/>
            </a:endParaRPr>
          </a:p>
        </p:txBody>
      </p:sp>
      <p:pic>
        <p:nvPicPr>
          <p:cNvPr id="67" name="Google Shape;67;p13"/>
          <p:cNvPicPr preferRelativeResize="0"/>
          <p:nvPr/>
        </p:nvPicPr>
        <p:blipFill>
          <a:blip r:embed="rId10">
            <a:alphaModFix/>
          </a:blip>
          <a:stretch>
            <a:fillRect/>
          </a:stretch>
        </p:blipFill>
        <p:spPr>
          <a:xfrm>
            <a:off x="5259324" y="7343133"/>
            <a:ext cx="2000855" cy="1327878"/>
          </a:xfrm>
          <a:prstGeom prst="rect">
            <a:avLst/>
          </a:prstGeom>
          <a:noFill/>
          <a:ln>
            <a:noFill/>
          </a:ln>
        </p:spPr>
      </p:pic>
      <p:sp>
        <p:nvSpPr>
          <p:cNvPr id="68" name="Google Shape;68;p13"/>
          <p:cNvSpPr txBox="1"/>
          <p:nvPr/>
        </p:nvSpPr>
        <p:spPr>
          <a:xfrm>
            <a:off x="152399" y="6724285"/>
            <a:ext cx="4962042" cy="2225964"/>
          </a:xfrm>
          <a:prstGeom prst="rect">
            <a:avLst/>
          </a:prstGeom>
          <a:noFill/>
          <a:ln>
            <a:noFill/>
          </a:ln>
        </p:spPr>
        <p:txBody>
          <a:bodyPr spcFirstLastPara="1" wrap="square" lIns="91425" tIns="91425" rIns="91425" bIns="91425" anchor="t" anchorCtr="0">
            <a:spAutoFit/>
          </a:bodyPr>
          <a:lstStyle/>
          <a:p>
            <a:pPr marL="457200" lvl="0" indent="0" rtl="0">
              <a:lnSpc>
                <a:spcPct val="115000"/>
              </a:lnSpc>
              <a:spcBef>
                <a:spcPts val="0"/>
              </a:spcBef>
              <a:spcAft>
                <a:spcPts val="0"/>
              </a:spcAft>
              <a:buNone/>
            </a:pPr>
            <a:r>
              <a:rPr lang="en" sz="1100" b="1" u="sng"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Symptoms:</a:t>
            </a:r>
            <a:endParaRPr sz="1100" b="1" u="sng"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a:p>
            <a:pPr marL="457200" marR="0" lvl="0" indent="-292100" algn="l" rtl="0">
              <a:spcBef>
                <a:spcPts val="600"/>
              </a:spcBef>
              <a:spcAft>
                <a:spcPts val="60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Early symptoms of MVD appear between 2- to 21 days after infection and may include high fever, chills, severe headache and severe tiredness, muscle aches and pains.</a:t>
            </a:r>
            <a:endParaRPr lang="en" sz="8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a:p>
            <a:pPr marL="457200" marR="0" lvl="0" indent="-292100" algn="l" rtl="0">
              <a:spcBef>
                <a:spcPts val="600"/>
              </a:spcBef>
              <a:spcAft>
                <a:spcPts val="60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As infection progresses, patients may experience nausea, vomiting, stomach and or chest pain, rash and diarrhoea which can last around a week. In later stages of the disease, bleeding from various sites such as the gums, nose and anus can occur. Patients can suffer shock, delirium and organ failure. </a:t>
            </a:r>
          </a:p>
          <a:p>
            <a:pPr marL="457200" marR="0" lvl="0" indent="-292100" algn="l" rtl="0">
              <a:spcBef>
                <a:spcPts val="600"/>
              </a:spcBef>
              <a:spcAft>
                <a:spcPts val="600"/>
              </a:spcAft>
              <a:buClr>
                <a:srgbClr val="666666"/>
              </a:buClr>
              <a:buSzPts val="1000"/>
              <a:buFont typeface="Roboto"/>
              <a:buChar char="●"/>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Early care for MVD can significantly improve chances of survival and reduce the risk of transmission to others</a:t>
            </a:r>
            <a:r>
              <a:rPr lang="en" sz="1000" dirty="0">
                <a:solidFill>
                  <a:srgbClr val="333333"/>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 </a:t>
            </a:r>
            <a:endParaRPr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p:txBody>
      </p:sp>
      <p:pic>
        <p:nvPicPr>
          <p:cNvPr id="69" name="Google Shape;69;p13"/>
          <p:cNvPicPr preferRelativeResize="0"/>
          <p:nvPr/>
        </p:nvPicPr>
        <p:blipFill>
          <a:blip r:embed="rId11">
            <a:alphaModFix/>
          </a:blip>
          <a:stretch>
            <a:fillRect/>
          </a:stretch>
        </p:blipFill>
        <p:spPr>
          <a:xfrm>
            <a:off x="317725" y="9236556"/>
            <a:ext cx="908775" cy="908775"/>
          </a:xfrm>
          <a:prstGeom prst="rect">
            <a:avLst/>
          </a:prstGeom>
          <a:noFill/>
          <a:ln>
            <a:noFill/>
          </a:ln>
        </p:spPr>
      </p:pic>
      <p:sp>
        <p:nvSpPr>
          <p:cNvPr id="70" name="Google Shape;70;p13"/>
          <p:cNvSpPr txBox="1"/>
          <p:nvPr/>
        </p:nvSpPr>
        <p:spPr>
          <a:xfrm>
            <a:off x="1461375" y="9182313"/>
            <a:ext cx="2974800" cy="102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Get information, advice and guidance on MVD from official sources of information, such as your national and local health authority. Always check the source and analyse the content before sharing it with others</a:t>
            </a:r>
            <a:r>
              <a:rPr lang="en" sz="1100" dirty="0">
                <a:solidFill>
                  <a:srgbClr val="333333"/>
                </a:solidFill>
                <a:highlight>
                  <a:srgbClr val="FFFFFF"/>
                </a:highlight>
                <a:latin typeface="Tahoma" panose="020B0604030504040204" pitchFamily="34" charset="0"/>
                <a:ea typeface="Tahoma" panose="020B0604030504040204" pitchFamily="34" charset="0"/>
                <a:cs typeface="Tahoma" panose="020B0604030504040204" pitchFamily="34" charset="0"/>
              </a:rPr>
              <a:t>.</a:t>
            </a:r>
            <a:endParaRPr sz="1100" dirty="0">
              <a:solidFill>
                <a:srgbClr val="333333"/>
              </a:solidFill>
              <a:highlight>
                <a:srgbClr val="FFFFFF"/>
              </a:highlight>
              <a:latin typeface="Tahoma" panose="020B0604030504040204" pitchFamily="34" charset="0"/>
              <a:ea typeface="Tahoma" panose="020B0604030504040204" pitchFamily="34" charset="0"/>
              <a:cs typeface="Tahoma" panose="020B0604030504040204" pitchFamily="34" charset="0"/>
            </a:endParaRPr>
          </a:p>
          <a:p>
            <a:pPr marL="0" lvl="0" indent="0" algn="l" rtl="0">
              <a:spcBef>
                <a:spcPts val="0"/>
              </a:spcBef>
              <a:spcAft>
                <a:spcPts val="0"/>
              </a:spcAft>
              <a:buNone/>
            </a:pPr>
            <a:endParaRPr sz="1100" dirty="0">
              <a:solidFill>
                <a:srgbClr val="333333"/>
              </a:solidFill>
              <a:highlight>
                <a:srgbClr val="FFFFFF"/>
              </a:highlight>
            </a:endParaRPr>
          </a:p>
          <a:p>
            <a:pPr marL="0" lvl="0" indent="0" algn="l" rtl="0">
              <a:spcBef>
                <a:spcPts val="0"/>
              </a:spcBef>
              <a:spcAft>
                <a:spcPts val="0"/>
              </a:spcAft>
              <a:buNone/>
            </a:pPr>
            <a:r>
              <a:rPr lang="en" sz="1100" b="1" dirty="0">
                <a:solidFill>
                  <a:srgbClr val="666666"/>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October 2024</a:t>
            </a:r>
            <a:r>
              <a:rPr lang="en" sz="1100" b="1" dirty="0">
                <a:solidFill>
                  <a:schemeClr val="dk1"/>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 </a:t>
            </a:r>
            <a:endParaRPr sz="1100" b="1" dirty="0">
              <a:solidFill>
                <a:srgbClr val="333333"/>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endParaRPr>
          </a:p>
        </p:txBody>
      </p:sp>
      <p:sp>
        <p:nvSpPr>
          <p:cNvPr id="71" name="Google Shape;71;p13"/>
          <p:cNvSpPr txBox="1"/>
          <p:nvPr/>
        </p:nvSpPr>
        <p:spPr>
          <a:xfrm>
            <a:off x="1697182" y="958438"/>
            <a:ext cx="5761787" cy="63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500" b="1" dirty="0">
                <a:solidFill>
                  <a:srgbClr val="4095A5"/>
                </a:solidFill>
                <a:highlight>
                  <a:srgbClr val="FFFFFF"/>
                </a:highlight>
                <a:latin typeface="Tahoma" panose="020B0604030504040204" pitchFamily="34" charset="0"/>
                <a:ea typeface="Tahoma" panose="020B0604030504040204" pitchFamily="34" charset="0"/>
                <a:cs typeface="Tahoma" panose="020B0604030504040204" pitchFamily="34" charset="0"/>
                <a:sym typeface="Roboto"/>
              </a:rPr>
              <a:t>Public health advice for people travelling to or from countries with outbreaks of Marburg Virus Disease (MVD) </a:t>
            </a:r>
            <a:endParaRPr sz="1500" b="1" dirty="0">
              <a:solidFill>
                <a:srgbClr val="4095A5"/>
              </a:solidFill>
              <a:latin typeface="Tahoma" panose="020B0604030504040204" pitchFamily="34" charset="0"/>
              <a:ea typeface="Tahoma" panose="020B0604030504040204" pitchFamily="34" charset="0"/>
              <a:cs typeface="Tahoma" panose="020B0604030504040204" pitchFamily="34" charset="0"/>
              <a:sym typeface="Roboto"/>
            </a:endParaRPr>
          </a:p>
        </p:txBody>
      </p:sp>
      <p:pic>
        <p:nvPicPr>
          <p:cNvPr id="72" name="Google Shape;72;p13"/>
          <p:cNvPicPr preferRelativeResize="0"/>
          <p:nvPr/>
        </p:nvPicPr>
        <p:blipFill>
          <a:blip r:embed="rId12">
            <a:alphaModFix/>
          </a:blip>
          <a:stretch>
            <a:fillRect/>
          </a:stretch>
        </p:blipFill>
        <p:spPr>
          <a:xfrm>
            <a:off x="352275" y="153776"/>
            <a:ext cx="1455538" cy="1455538"/>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14c281f0-fdb2-43d6-8bd5-8268950107ba" ContentTypeId="0x010100EE95EE7DB3A482488E68FA4A7091999F" PreviousValue="false"/>
</file>

<file path=customXml/item2.xml><?xml version="1.0" encoding="utf-8"?>
<ct:contentTypeSchema xmlns:ct="http://schemas.microsoft.com/office/2006/metadata/contentType" xmlns:ma="http://schemas.microsoft.com/office/2006/metadata/properties/metaAttributes" ct:_="" ma:_="" ma:contentTypeName="Standard Document" ma:contentTypeID="0x010100EE95EE7DB3A482488E68FA4A7091999F00D3B6B1EA02B71F4D87658D2F0F66AE6A" ma:contentTypeVersion="153" ma:contentTypeDescription="Create a new document." ma:contentTypeScope="" ma:versionID="64dfd44ca1b7c4aebbced5dde92b5729">
  <xsd:schema xmlns:xsd="http://www.w3.org/2001/XMLSchema" xmlns:xs="http://www.w3.org/2001/XMLSchema" xmlns:p="http://schemas.microsoft.com/office/2006/metadata/properties" xmlns:ns2="4240f11c-4df2-4a37-9be1-bdf0d4dfc218" xmlns:ns3="fe73b3f6-a427-4a99-886e-da32c6de835d" xmlns:ns4="ad844e80-7513-4d59-8106-40a8f6a315d3" xmlns:ns5="a4eb6d0c-4d9f-43dd-94e5-954b3aecc36c" targetNamespace="http://schemas.microsoft.com/office/2006/metadata/properties" ma:root="true" ma:fieldsID="9d58d2a03883d2bf4c060b8561bb30a2" ns2:_="" ns3:_="" ns4:_="" ns5:_="">
    <xsd:import namespace="4240f11c-4df2-4a37-9be1-bdf0d4dfc218"/>
    <xsd:import namespace="fe73b3f6-a427-4a99-886e-da32c6de835d"/>
    <xsd:import namespace="ad844e80-7513-4d59-8106-40a8f6a315d3"/>
    <xsd:import namespace="a4eb6d0c-4d9f-43dd-94e5-954b3aecc36c"/>
    <xsd:element name="properties">
      <xsd:complexType>
        <xsd:sequence>
          <xsd:element name="documentManagement">
            <xsd:complexType>
              <xsd:all>
                <xsd:element ref="ns2:ECMX_SUMMARY" minOccurs="0"/>
                <xsd:element ref="ns3:c67668d6730c4bc2a26c654fc875ab99" minOccurs="0"/>
                <xsd:element ref="ns3:TaxCatchAll" minOccurs="0"/>
                <xsd:element ref="ns3:TaxCatchAllLabel" minOccurs="0"/>
                <xsd:element ref="ns3:o13d78bceb4b4178ab3c456bf4db706a" minOccurs="0"/>
                <xsd:element ref="ns3:na274824997947589a1bfdfb0b645b50" minOccurs="0"/>
                <xsd:element ref="ns3:kf1264ba1b22407abef15b09c01e8cf0" minOccurs="0"/>
                <xsd:element ref="ns3:b489bfe21c7249aba6a1ae186fa4e51c" minOccurs="0"/>
                <xsd:element ref="ns3:cbaf9fdaaf87475a8d0ae10d3e79318e" minOccurs="0"/>
                <xsd:element ref="ns2:ECMX_PUBLISHDATE" minOccurs="0"/>
                <xsd:element ref="ns2:ECMX_BUSINESSID" minOccurs="0"/>
                <xsd:element ref="ns2:ECMX_OPERATIONALID" minOccurs="0"/>
                <xsd:element ref="ns2:ECMX_ADDITIONALINFO" minOccurs="0"/>
                <xsd:element ref="ns3:ECMX_OWNER" minOccurs="0"/>
                <xsd:element ref="ns4:TaxKeywordTaxHTField" minOccurs="0"/>
                <xsd:element ref="ns5:MediaServiceLocation" minOccurs="0"/>
                <xsd:element ref="ns4:_dlc_DocId" minOccurs="0"/>
                <xsd:element ref="ns4:_dlc_DocIdUrl" minOccurs="0"/>
                <xsd:element ref="ns4:_dlc_DocIdPersistId" minOccurs="0"/>
                <xsd:element ref="ns5:MediaServiceObjectDetectorVersions" minOccurs="0"/>
                <xsd:element ref="ns5: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40f11c-4df2-4a37-9be1-bdf0d4dfc218" elementFormDefault="qualified">
    <xsd:import namespace="http://schemas.microsoft.com/office/2006/documentManagement/types"/>
    <xsd:import namespace="http://schemas.microsoft.com/office/infopath/2007/PartnerControls"/>
    <xsd:element name="ECMX_SUMMARY" ma:index="8" nillable="true" ma:displayName="Summary" ma:description="Short and distinct description of the document" ma:internalName="ECMX_SUMMARY">
      <xsd:simpleType>
        <xsd:restriction base="dms:Note">
          <xsd:maxLength value="255"/>
        </xsd:restriction>
      </xsd:simpleType>
    </xsd:element>
    <xsd:element name="ECMX_PUBLISHDATE" ma:index="23" nillable="true" ma:displayName="Publish Date" ma:description="Enter the date of publication or finalisation of this document" ma:format="DateOnly" ma:internalName="ECMX_PUBLISHDATE">
      <xsd:simpleType>
        <xsd:restriction base="dms:DateTime"/>
      </xsd:simpleType>
    </xsd:element>
    <xsd:element name="ECMX_BUSINESSID" ma:index="24" nillable="true" ma:displayName="Business ID" ma:description="Enter the business identifier of the document such as ECDC/IP/25" ma:internalName="ECMX_BUSINESSID">
      <xsd:simpleType>
        <xsd:restriction base="dms:Text">
          <xsd:maxLength value="255"/>
        </xsd:restriction>
      </xsd:simpleType>
    </xsd:element>
    <xsd:element name="ECMX_OPERATIONALID" ma:index="25" nillable="true" ma:displayName="Operational ID" ma:description="Enter the operational or workflow identifier such as 104.2.2.1" ma:internalName="ECMX_OPERATIONALID">
      <xsd:simpleType>
        <xsd:restriction base="dms:Text">
          <xsd:maxLength value="255"/>
        </xsd:restriction>
      </xsd:simpleType>
    </xsd:element>
    <xsd:element name="ECMX_ADDITIONALINFO" ma:index="26" nillable="true" ma:displayName="Additional Info" ma:description="Provide any additional notes or information about the document" ma:internalName="ECMX_ADDITIONALINFO">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73b3f6-a427-4a99-886e-da32c6de835d" elementFormDefault="qualified">
    <xsd:import namespace="http://schemas.microsoft.com/office/2006/documentManagement/types"/>
    <xsd:import namespace="http://schemas.microsoft.com/office/infopath/2007/PartnerControls"/>
    <xsd:element name="c67668d6730c4bc2a26c654fc875ab99" ma:index="9" nillable="true" ma:taxonomy="true" ma:internalName="c67668d6730c4bc2a26c654fc875ab99" ma:taxonomyFieldName="ECMX_CATEGORYLABEL" ma:displayName="Category Label" ma:default="662;#Communication|78eb7c99-aa5a-4fcf-ac48-9d35a30afe6d" ma:fieldId="{c67668d6-730c-4bc2-a26c-654fc875ab99}" ma:sspId="14c281f0-fdb2-43d6-8bd5-8268950107ba" ma:termSetId="c558570e-7e10-421a-aae8-97c91a675078"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6db8dde0-a79d-417b-84c2-a70d3916e53d}" ma:internalName="TaxCatchAll" ma:showField="CatchAllData" ma:web="ad844e80-7513-4d59-8106-40a8f6a315d3">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6db8dde0-a79d-417b-84c2-a70d3916e53d}" ma:internalName="TaxCatchAllLabel" ma:readOnly="true" ma:showField="CatchAllDataLabel" ma:web="ad844e80-7513-4d59-8106-40a8f6a315d3">
      <xsd:complexType>
        <xsd:complexContent>
          <xsd:extension base="dms:MultiChoiceLookup">
            <xsd:sequence>
              <xsd:element name="Value" type="dms:Lookup" maxOccurs="unbounded" minOccurs="0" nillable="true"/>
            </xsd:sequence>
          </xsd:extension>
        </xsd:complexContent>
      </xsd:complexType>
    </xsd:element>
    <xsd:element name="o13d78bceb4b4178ab3c456bf4db706a" ma:index="13" nillable="true" ma:taxonomy="true" ma:internalName="o13d78bceb4b4178ab3c456bf4db706a" ma:taxonomyFieldName="ECMX_DOCUMENTTYPE" ma:displayName="Document Type" ma:fieldId="{813d78bc-eb4b-4178-ab3c-456bf4db706a}" ma:sspId="14c281f0-fdb2-43d6-8bd5-8268950107ba" ma:termSetId="c389c416-3255-4b96-b67a-477bf9d78a26" ma:anchorId="00000000-0000-0000-0000-000000000000" ma:open="false" ma:isKeyword="false">
      <xsd:complexType>
        <xsd:sequence>
          <xsd:element ref="pc:Terms" minOccurs="0" maxOccurs="1"/>
        </xsd:sequence>
      </xsd:complexType>
    </xsd:element>
    <xsd:element name="na274824997947589a1bfdfb0b645b50" ma:index="15" nillable="true" ma:taxonomy="true" ma:internalName="na274824997947589a1bfdfb0b645b50" ma:taxonomyFieldName="ECMX_ENTITY" ma:displayName="Entity" ma:fieldId="{7a274824-9979-4758-9a1b-fdfb0b645b50}" ma:sspId="14c281f0-fdb2-43d6-8bd5-8268950107ba" ma:termSetId="642df4da-6b01-472d-8f33-07d3ed3a3ad4" ma:anchorId="00000000-0000-0000-0000-000000000000" ma:open="false" ma:isKeyword="false">
      <xsd:complexType>
        <xsd:sequence>
          <xsd:element ref="pc:Terms" minOccurs="0" maxOccurs="1"/>
        </xsd:sequence>
      </xsd:complexType>
    </xsd:element>
    <xsd:element name="kf1264ba1b22407abef15b09c01e8cf0" ma:index="17" nillable="true" ma:taxonomy="true" ma:internalName="kf1264ba1b22407abef15b09c01e8cf0" ma:taxonomyFieldName="ECMX_DISEASEPATHOGEN" ma:displayName="Disease/Pathogen" ma:fieldId="{4f1264ba-1b22-407a-bef1-5b09c01e8cf0}" ma:sspId="14c281f0-fdb2-43d6-8bd5-8268950107ba" ma:termSetId="0299f09b-7697-48da-88c2-893786836ca5" ma:anchorId="00000000-0000-0000-0000-000000000000" ma:open="false" ma:isKeyword="false">
      <xsd:complexType>
        <xsd:sequence>
          <xsd:element ref="pc:Terms" minOccurs="0" maxOccurs="1"/>
        </xsd:sequence>
      </xsd:complexType>
    </xsd:element>
    <xsd:element name="b489bfe21c7249aba6a1ae186fa4e51c" ma:index="19" nillable="true" ma:taxonomy="true" ma:internalName="b489bfe21c7249aba6a1ae186fa4e51c" ma:taxonomyFieldName="ECMX_DOCUMENTSTATUS" ma:displayName="Document Status" ma:default="1;#Draft|bed60e9a-f1b8-4691-a7e2-534f78067ff3" ma:fieldId="{b489bfe2-1c72-49ab-a6a1-ae186fa4e51c}" ma:sspId="14c281f0-fdb2-43d6-8bd5-8268950107ba" ma:termSetId="142c0697-2f33-49ef-84e0-8a01165d72ad" ma:anchorId="00000000-0000-0000-0000-000000000000" ma:open="false" ma:isKeyword="false">
      <xsd:complexType>
        <xsd:sequence>
          <xsd:element ref="pc:Terms" minOccurs="0" maxOccurs="1"/>
        </xsd:sequence>
      </xsd:complexType>
    </xsd:element>
    <xsd:element name="cbaf9fdaaf87475a8d0ae10d3e79318e" ma:index="21" nillable="true" ma:taxonomy="true" ma:internalName="cbaf9fdaaf87475a8d0ae10d3e79318e" ma:taxonomyFieldName="ECMX_LIFECYCLE" ma:displayName="Lifecycle" ma:default="2;#Active|50127695-0d4f-4ac1-ab93-ebc716c3e584" ma:fieldId="{cbaf9fda-af87-475a-8d0a-e10d3e79318e}" ma:sspId="14c281f0-fdb2-43d6-8bd5-8268950107ba" ma:termSetId="84fb9b37-c2b8-4969-9234-b37fe8170d94" ma:anchorId="00000000-0000-0000-0000-000000000000" ma:open="false" ma:isKeyword="false">
      <xsd:complexType>
        <xsd:sequence>
          <xsd:element ref="pc:Terms" minOccurs="0" maxOccurs="1"/>
        </xsd:sequence>
      </xsd:complexType>
    </xsd:element>
    <xsd:element name="ECMX_OWNER" ma:index="27" nillable="true" ma:displayName="Owner" ma:list="UserInfo" ma:SharePointGroup="0" ma:internalName="ECMX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d844e80-7513-4d59-8106-40a8f6a315d3" elementFormDefault="qualified">
    <xsd:import namespace="http://schemas.microsoft.com/office/2006/documentManagement/types"/>
    <xsd:import namespace="http://schemas.microsoft.com/office/infopath/2007/PartnerControls"/>
    <xsd:element name="TaxKeywordTaxHTField" ma:index="28" nillable="true" ma:taxonomy="true" ma:internalName="TaxKeywordTaxHTField" ma:taxonomyFieldName="TaxKeyword" ma:displayName="Enterprise Keywords" ma:fieldId="{23f27201-bee3-471e-b2e7-b64fd8b7ca38}" ma:taxonomyMulti="true" ma:sspId="14c281f0-fdb2-43d6-8bd5-8268950107ba" ma:termSetId="00000000-0000-0000-0000-000000000000" ma:anchorId="00000000-0000-0000-0000-000000000000" ma:open="true" ma:isKeyword="true">
      <xsd:complexType>
        <xsd:sequence>
          <xsd:element ref="pc:Terms" minOccurs="0" maxOccurs="1"/>
        </xsd:sequence>
      </xsd:complexType>
    </xsd:element>
    <xsd:element name="_dlc_DocId" ma:index="31" nillable="true" ma:displayName="Document ID Value" ma:description="The value of the document ID assigned to this item." ma:indexed="true" ma:internalName="_dlc_DocId" ma:readOnly="true">
      <xsd:simpleType>
        <xsd:restriction base="dms:Text"/>
      </xsd:simpleType>
    </xsd:element>
    <xsd:element name="_dlc_DocIdUrl" ma:index="3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4eb6d0c-4d9f-43dd-94e5-954b3aecc36c" elementFormDefault="qualified">
    <xsd:import namespace="http://schemas.microsoft.com/office/2006/documentManagement/types"/>
    <xsd:import namespace="http://schemas.microsoft.com/office/infopath/2007/PartnerControls"/>
    <xsd:element name="MediaServiceLocation" ma:index="30" nillable="true" ma:displayName="Location" ma:indexed="true" ma:internalName="MediaServiceLocation" ma:readOnly="true">
      <xsd:simpleType>
        <xsd:restriction base="dms:Text"/>
      </xsd:simpleType>
    </xsd:element>
    <xsd:element name="MediaServiceObjectDetectorVersions" ma:index="34" nillable="true" ma:displayName="MediaServiceObjectDetectorVersions" ma:hidden="true" ma:indexed="true" ma:internalName="MediaServiceObjectDetectorVersions" ma:readOnly="true">
      <xsd:simpleType>
        <xsd:restriction base="dms:Text"/>
      </xsd:simpleType>
    </xsd:element>
    <xsd:element name="MediaServiceSearchProperties" ma:index="3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489bfe21c7249aba6a1ae186fa4e51c xmlns="fe73b3f6-a427-4a99-886e-da32c6de835d">
      <Terms xmlns="http://schemas.microsoft.com/office/infopath/2007/PartnerControls">
        <TermInfo xmlns="http://schemas.microsoft.com/office/infopath/2007/PartnerControls">
          <TermName xmlns="http://schemas.microsoft.com/office/infopath/2007/PartnerControls">Draft</TermName>
          <TermId xmlns="http://schemas.microsoft.com/office/infopath/2007/PartnerControls">bed60e9a-f1b8-4691-a7e2-534f78067ff3</TermId>
        </TermInfo>
      </Terms>
    </b489bfe21c7249aba6a1ae186fa4e51c>
    <cbaf9fdaaf87475a8d0ae10d3e79318e xmlns="fe73b3f6-a427-4a99-886e-da32c6de835d">
      <Terms xmlns="http://schemas.microsoft.com/office/infopath/2007/PartnerControls">
        <TermInfo xmlns="http://schemas.microsoft.com/office/infopath/2007/PartnerControls">
          <TermName xmlns="http://schemas.microsoft.com/office/infopath/2007/PartnerControls">Active</TermName>
          <TermId xmlns="http://schemas.microsoft.com/office/infopath/2007/PartnerControls">50127695-0d4f-4ac1-ab93-ebc716c3e584</TermId>
        </TermInfo>
      </Terms>
    </cbaf9fdaaf87475a8d0ae10d3e79318e>
    <ECMX_SUMMARY xmlns="4240f11c-4df2-4a37-9be1-bdf0d4dfc218" xsi:nil="true"/>
    <ECMX_ADDITIONALINFO xmlns="4240f11c-4df2-4a37-9be1-bdf0d4dfc218" xsi:nil="true"/>
    <ECMX_OWNER xmlns="fe73b3f6-a427-4a99-886e-da32c6de835d">
      <UserInfo>
        <DisplayName/>
        <AccountId xsi:nil="true"/>
        <AccountType/>
      </UserInfo>
    </ECMX_OWNER>
    <kf1264ba1b22407abef15b09c01e8cf0 xmlns="fe73b3f6-a427-4a99-886e-da32c6de835d">
      <Terms xmlns="http://schemas.microsoft.com/office/infopath/2007/PartnerControls"/>
    </kf1264ba1b22407abef15b09c01e8cf0>
    <o13d78bceb4b4178ab3c456bf4db706a xmlns="fe73b3f6-a427-4a99-886e-da32c6de835d">
      <Terms xmlns="http://schemas.microsoft.com/office/infopath/2007/PartnerControls"/>
    </o13d78bceb4b4178ab3c456bf4db706a>
    <TaxKeywordTaxHTField xmlns="ad844e80-7513-4d59-8106-40a8f6a315d3">
      <Terms xmlns="http://schemas.microsoft.com/office/infopath/2007/PartnerControls"/>
    </TaxKeywordTaxHTField>
    <ECMX_PUBLISHDATE xmlns="4240f11c-4df2-4a37-9be1-bdf0d4dfc218" xsi:nil="true"/>
    <ECMX_BUSINESSID xmlns="4240f11c-4df2-4a37-9be1-bdf0d4dfc218" xsi:nil="true"/>
    <c67668d6730c4bc2a26c654fc875ab99 xmlns="fe73b3f6-a427-4a99-886e-da32c6de835d">
      <Terms xmlns="http://schemas.microsoft.com/office/infopath/2007/PartnerControls">
        <TermInfo xmlns="http://schemas.microsoft.com/office/infopath/2007/PartnerControls">
          <TermName xmlns="http://schemas.microsoft.com/office/infopath/2007/PartnerControls">Internal Communications</TermName>
          <TermId xmlns="http://schemas.microsoft.com/office/infopath/2007/PartnerControls">6da40654-d6fe-4c3b-b33d-4ae66d383867</TermId>
        </TermInfo>
      </Terms>
    </c67668d6730c4bc2a26c654fc875ab99>
    <TaxCatchAll xmlns="fe73b3f6-a427-4a99-886e-da32c6de835d">
      <Value>432</Value>
      <Value>3</Value>
      <Value>2</Value>
      <Value>1</Value>
    </TaxCatchAll>
    <na274824997947589a1bfdfb0b645b50 xmlns="fe73b3f6-a427-4a99-886e-da32c6de835d">
      <Terms xmlns="http://schemas.microsoft.com/office/infopath/2007/PartnerControls">
        <TermInfo xmlns="http://schemas.microsoft.com/office/infopath/2007/PartnerControls">
          <TermName xmlns="http://schemas.microsoft.com/office/infopath/2007/PartnerControls">ECDC</TermName>
          <TermId xmlns="http://schemas.microsoft.com/office/infopath/2007/PartnerControls">931345c4-86d9-4b39-a79a-5a8b0b90257f</TermId>
        </TermInfo>
      </Terms>
    </na274824997947589a1bfdfb0b645b50>
    <ECMX_OPERATIONALID xmlns="4240f11c-4df2-4a37-9be1-bdf0d4dfc218" xsi:nil="true"/>
    <_dlc_DocId xmlns="ad844e80-7513-4d59-8106-40a8f6a315d3">IORGCOM-758100987-31698</_dlc_DocId>
    <_dlc_DocIdUrl xmlns="ad844e80-7513-4d59-8106-40a8f6a315d3">
      <Url>https://ecdc365.sharepoint.com/teams/iorg_dir_com/_layouts/15/DocIdRedir.aspx?ID=IORGCOM-758100987-31698</Url>
      <Description>IORGCOM-758100987-31698</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A3F9461-CD89-4B77-AADA-50DE04A09B8A}">
  <ds:schemaRefs>
    <ds:schemaRef ds:uri="Microsoft.SharePoint.Taxonomy.ContentTypeSync"/>
  </ds:schemaRefs>
</ds:datastoreItem>
</file>

<file path=customXml/itemProps2.xml><?xml version="1.0" encoding="utf-8"?>
<ds:datastoreItem xmlns:ds="http://schemas.openxmlformats.org/officeDocument/2006/customXml" ds:itemID="{E13AB2E1-0608-4E97-AEC4-76FC07E5C6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40f11c-4df2-4a37-9be1-bdf0d4dfc218"/>
    <ds:schemaRef ds:uri="fe73b3f6-a427-4a99-886e-da32c6de835d"/>
    <ds:schemaRef ds:uri="ad844e80-7513-4d59-8106-40a8f6a315d3"/>
    <ds:schemaRef ds:uri="a4eb6d0c-4d9f-43dd-94e5-954b3aecc3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BAD6B3-B74D-4F23-85A7-1E3DD7E88D34}">
  <ds:schemaRefs>
    <ds:schemaRef ds:uri="http://purl.org/dc/terms/"/>
    <ds:schemaRef ds:uri="http://www.w3.org/XML/1998/namespace"/>
    <ds:schemaRef ds:uri="http://schemas.microsoft.com/office/infopath/2007/PartnerControls"/>
    <ds:schemaRef ds:uri="http://schemas.microsoft.com/office/2006/metadata/properties"/>
    <ds:schemaRef ds:uri="fe73b3f6-a427-4a99-886e-da32c6de835d"/>
    <ds:schemaRef ds:uri="http://schemas.openxmlformats.org/package/2006/metadata/core-properties"/>
    <ds:schemaRef ds:uri="http://schemas.microsoft.com/office/2006/documentManagement/types"/>
    <ds:schemaRef ds:uri="ad844e80-7513-4d59-8106-40a8f6a315d3"/>
    <ds:schemaRef ds:uri="a4eb6d0c-4d9f-43dd-94e5-954b3aecc36c"/>
    <ds:schemaRef ds:uri="4240f11c-4df2-4a37-9be1-bdf0d4dfc218"/>
    <ds:schemaRef ds:uri="http://purl.org/dc/dcmitype/"/>
    <ds:schemaRef ds:uri="http://purl.org/dc/elements/1.1/"/>
  </ds:schemaRefs>
</ds:datastoreItem>
</file>

<file path=customXml/itemProps4.xml><?xml version="1.0" encoding="utf-8"?>
<ds:datastoreItem xmlns:ds="http://schemas.openxmlformats.org/officeDocument/2006/customXml" ds:itemID="{00522C33-4B27-42C8-8058-94AA69526BA3}">
  <ds:schemaRefs>
    <ds:schemaRef ds:uri="http://schemas.microsoft.com/sharepoint/v3/contenttype/forms"/>
  </ds:schemaRefs>
</ds:datastoreItem>
</file>

<file path=customXml/itemProps5.xml><?xml version="1.0" encoding="utf-8"?>
<ds:datastoreItem xmlns:ds="http://schemas.openxmlformats.org/officeDocument/2006/customXml" ds:itemID="{D73F32CE-C313-48E5-B962-6409570DB189}">
  <ds:schemaRefs>
    <ds:schemaRef ds:uri="http://schemas.microsoft.com/sharepoint/events"/>
  </ds:schemaRefs>
</ds:datastoreItem>
</file>

<file path=docMetadata/LabelInfo.xml><?xml version="1.0" encoding="utf-8"?>
<clbl:labelList xmlns:clbl="http://schemas.microsoft.com/office/2020/mipLabelMetadata">
  <clbl:label id="{5d6aa37e-3a89-4bd8-9367-95b8219209ae}" enabled="1" method="Standard" siteId="{6ad73702-409c-4046-ae59-cc4bea334507}" removed="0"/>
</clbl:labelList>
</file>

<file path=docProps/app.xml><?xml version="1.0" encoding="utf-8"?>
<Properties xmlns="http://schemas.openxmlformats.org/officeDocument/2006/extended-properties" xmlns:vt="http://schemas.openxmlformats.org/officeDocument/2006/docPropsVTypes">
  <TotalTime>3168</TotalTime>
  <Words>431</Words>
  <Application>Microsoft Office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Roboto</vt:lpstr>
      <vt:lpstr>Arial</vt:lpstr>
      <vt:lpstr>Tahoma</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Catalin Bercaru</cp:lastModifiedBy>
  <cp:revision>3</cp:revision>
  <dcterms:modified xsi:type="dcterms:W3CDTF">2024-10-22T13:22:30Z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Simple Light:3</vt:lpwstr>
  </property>
  <property fmtid="{D5CDD505-2E9C-101B-9397-08002B2CF9AE}" pid="3" name="ClassificationContentMarkingFooterText">
    <vt:lpwstr>Classified as ECDC NORMAL </vt:lpwstr>
  </property>
  <property fmtid="{D5CDD505-2E9C-101B-9397-08002B2CF9AE}" pid="4" name="ContentTypeId">
    <vt:lpwstr>0x010100EE95EE7DB3A482488E68FA4A7091999F00D3B6B1EA02B71F4D87658D2F0F66AE6A</vt:lpwstr>
  </property>
  <property fmtid="{D5CDD505-2E9C-101B-9397-08002B2CF9AE}" pid="5" name="TaxKeyword">
    <vt:lpwstr/>
  </property>
  <property fmtid="{D5CDD505-2E9C-101B-9397-08002B2CF9AE}" pid="6" name="ECMX_DOCUMENTTYPE">
    <vt:lpwstr/>
  </property>
  <property fmtid="{D5CDD505-2E9C-101B-9397-08002B2CF9AE}" pid="7" name="ECMX_ENTITY">
    <vt:lpwstr>3;#ECDC|931345c4-86d9-4b39-a79a-5a8b0b90257f</vt:lpwstr>
  </property>
  <property fmtid="{D5CDD505-2E9C-101B-9397-08002B2CF9AE}" pid="8" name="ECMX_CATEGORYLABEL">
    <vt:lpwstr>432;#Internal Communications|6da40654-d6fe-4c3b-b33d-4ae66d383867</vt:lpwstr>
  </property>
  <property fmtid="{D5CDD505-2E9C-101B-9397-08002B2CF9AE}" pid="9" name="ECMX_LIFECYCLE">
    <vt:lpwstr>2;#Active|50127695-0d4f-4ac1-ab93-ebc716c3e584</vt:lpwstr>
  </property>
  <property fmtid="{D5CDD505-2E9C-101B-9397-08002B2CF9AE}" pid="10" name="ECMX_DISEASEPATHOGEN">
    <vt:lpwstr/>
  </property>
  <property fmtid="{D5CDD505-2E9C-101B-9397-08002B2CF9AE}" pid="11" name="ECMX_DOCUMENTSTATUS">
    <vt:lpwstr>1;#Draft|bed60e9a-f1b8-4691-a7e2-534f78067ff3</vt:lpwstr>
  </property>
  <property fmtid="{D5CDD505-2E9C-101B-9397-08002B2CF9AE}" pid="12" name="MediaServiceImageTags">
    <vt:lpwstr/>
  </property>
  <property fmtid="{D5CDD505-2E9C-101B-9397-08002B2CF9AE}" pid="13" name="lcf76f155ced4ddcb4097134ff3c332f">
    <vt:lpwstr/>
  </property>
  <property fmtid="{D5CDD505-2E9C-101B-9397-08002B2CF9AE}" pid="14" name="_dlc_DocIdItemGuid">
    <vt:lpwstr>8b56e1e9-ef74-4c68-a5e6-b5e8f8018ac8</vt:lpwstr>
  </property>
</Properties>
</file>