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51206400" cy="2880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67D"/>
    <a:srgbClr val="0B3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28" d="100"/>
          <a:sy n="28" d="100"/>
        </p:scale>
        <p:origin x="2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713925"/>
            <a:ext cx="38404800" cy="1002792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5128560"/>
            <a:ext cx="38404800" cy="6954200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84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1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0" y="1533525"/>
            <a:ext cx="11041380" cy="244097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0" y="1533525"/>
            <a:ext cx="32484060" cy="2440972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10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5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0" y="7180902"/>
            <a:ext cx="44165520" cy="11981495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0" y="19275747"/>
            <a:ext cx="44165520" cy="6300785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14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29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27"/>
            <a:ext cx="44165520" cy="55673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2" y="7060885"/>
            <a:ext cx="21662705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2" y="10521315"/>
            <a:ext cx="21662705" cy="154752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0" y="7060885"/>
            <a:ext cx="21769390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0" y="10521315"/>
            <a:ext cx="21769390" cy="154752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94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26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33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187"/>
            <a:ext cx="25923240" cy="20469225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9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187"/>
            <a:ext cx="25923240" cy="20469225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73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2DF13-52E5-4212-92DE-2F2244F46CDD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72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EE35-C6ED-4FD8-A92E-7900A675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18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2" t="4654" r="16363" b="5543"/>
          <a:stretch/>
        </p:blipFill>
        <p:spPr>
          <a:xfrm>
            <a:off x="28379786" y="16778066"/>
            <a:ext cx="9336506" cy="112817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7314" r="19767" b="13854"/>
          <a:stretch/>
        </p:blipFill>
        <p:spPr>
          <a:xfrm>
            <a:off x="39230358" y="6302828"/>
            <a:ext cx="11499479" cy="99879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8" name="Rectangle 47"/>
          <p:cNvSpPr/>
          <p:nvPr/>
        </p:nvSpPr>
        <p:spPr>
          <a:xfrm rot="359498">
            <a:off x="26969919" y="5067537"/>
            <a:ext cx="12760690" cy="11672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929" r="23616"/>
          <a:stretch/>
        </p:blipFill>
        <p:spPr>
          <a:xfrm rot="384339">
            <a:off x="29878062" y="5709479"/>
            <a:ext cx="9405162" cy="106936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0" name="Oval Callout 49"/>
          <p:cNvSpPr/>
          <p:nvPr/>
        </p:nvSpPr>
        <p:spPr>
          <a:xfrm>
            <a:off x="42631842" y="11881893"/>
            <a:ext cx="3485587" cy="2816570"/>
          </a:xfrm>
          <a:prstGeom prst="wedgeEllipseCallout">
            <a:avLst>
              <a:gd name="adj1" fmla="val -39549"/>
              <a:gd name="adj2" fmla="val -10855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are you saying? </a:t>
            </a:r>
          </a:p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I’ve got work to do!</a:t>
            </a:r>
          </a:p>
        </p:txBody>
      </p:sp>
      <p:sp>
        <p:nvSpPr>
          <p:cNvPr id="52" name="Oval Callout 51"/>
          <p:cNvSpPr/>
          <p:nvPr/>
        </p:nvSpPr>
        <p:spPr>
          <a:xfrm>
            <a:off x="30530621" y="13298138"/>
            <a:ext cx="5403398" cy="3183982"/>
          </a:xfrm>
          <a:prstGeom prst="wedgeEllipseCallout">
            <a:avLst>
              <a:gd name="adj1" fmla="val 37542"/>
              <a:gd name="adj2" fmla="val -661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 what I thought: sore throat and a fever.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Looks like you have the flu.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Oval Callout 52"/>
          <p:cNvSpPr/>
          <p:nvPr/>
        </p:nvSpPr>
        <p:spPr>
          <a:xfrm>
            <a:off x="43508633" y="6889138"/>
            <a:ext cx="3643116" cy="3118631"/>
          </a:xfrm>
          <a:prstGeom prst="wedgeEllipseCallout">
            <a:avLst>
              <a:gd name="adj1" fmla="val 75315"/>
              <a:gd name="adj2" fmla="val 1965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really think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should go home and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rest.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Oval Callout 53"/>
          <p:cNvSpPr/>
          <p:nvPr/>
        </p:nvSpPr>
        <p:spPr>
          <a:xfrm>
            <a:off x="35291273" y="7229467"/>
            <a:ext cx="2984662" cy="1575228"/>
          </a:xfrm>
          <a:prstGeom prst="wedgeEllipseCallout">
            <a:avLst>
              <a:gd name="adj1" fmla="val -44367"/>
              <a:gd name="adj2" fmla="val 8002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GB" sz="3200" b="1" noProof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Ahhhhh</a:t>
            </a:r>
            <a:endParaRPr lang="en-GB" sz="3200" b="1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39200978" y="6293090"/>
            <a:ext cx="1040696" cy="10015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33232320" y="16774925"/>
            <a:ext cx="4496005" cy="464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t="4534" r="13987" b="1642"/>
          <a:stretch/>
        </p:blipFill>
        <p:spPr>
          <a:xfrm>
            <a:off x="441612" y="6293090"/>
            <a:ext cx="11541841" cy="100159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b="10067"/>
          <a:stretch/>
        </p:blipFill>
        <p:spPr>
          <a:xfrm>
            <a:off x="12424588" y="6293091"/>
            <a:ext cx="16387764" cy="99998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1" name="Oval Callout 40"/>
          <p:cNvSpPr/>
          <p:nvPr/>
        </p:nvSpPr>
        <p:spPr>
          <a:xfrm>
            <a:off x="20466863" y="6293090"/>
            <a:ext cx="4337819" cy="3900128"/>
          </a:xfrm>
          <a:prstGeom prst="wedgeEllipseCallout">
            <a:avLst>
              <a:gd name="adj1" fmla="val 33265"/>
              <a:gd name="adj2" fmla="val 780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seen the waiting room?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must be 20 people out there waiting to see me.</a:t>
            </a:r>
          </a:p>
        </p:txBody>
      </p:sp>
      <p:sp>
        <p:nvSpPr>
          <p:cNvPr id="42" name="Oval Callout 41"/>
          <p:cNvSpPr/>
          <p:nvPr/>
        </p:nvSpPr>
        <p:spPr>
          <a:xfrm flipH="1">
            <a:off x="4573999" y="11996052"/>
            <a:ext cx="4843210" cy="2789382"/>
          </a:xfrm>
          <a:prstGeom prst="wedgeEllipseCallout">
            <a:avLst>
              <a:gd name="adj1" fmla="val -65948"/>
              <a:gd name="adj2" fmla="val -7301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Yup. I definitely don’t feel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 today. I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might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flu.</a:t>
            </a:r>
          </a:p>
        </p:txBody>
      </p:sp>
      <p:sp>
        <p:nvSpPr>
          <p:cNvPr id="43" name="Oval Callout 42"/>
          <p:cNvSpPr/>
          <p:nvPr/>
        </p:nvSpPr>
        <p:spPr>
          <a:xfrm>
            <a:off x="3610143" y="6780328"/>
            <a:ext cx="4306012" cy="3127981"/>
          </a:xfrm>
          <a:prstGeom prst="wedgeEllipseCallout">
            <a:avLst>
              <a:gd name="adj1" fmla="val -62127"/>
              <a:gd name="adj2" fmla="val 573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Hey Pete,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what’s the matter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 You’re looking really weary.</a:t>
            </a:r>
            <a:endParaRPr lang="en-GB" sz="3200" b="1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Oval Callout 43"/>
          <p:cNvSpPr/>
          <p:nvPr/>
        </p:nvSpPr>
        <p:spPr>
          <a:xfrm>
            <a:off x="13584021" y="7315127"/>
            <a:ext cx="4897119" cy="2594340"/>
          </a:xfrm>
          <a:prstGeom prst="wedgeEllipseCallout">
            <a:avLst>
              <a:gd name="adj1" fmla="val 47876"/>
              <a:gd name="adj2" fmla="val 5366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know what, why don’t you let me do a quick check-up?</a:t>
            </a:r>
          </a:p>
        </p:txBody>
      </p:sp>
      <p:sp>
        <p:nvSpPr>
          <p:cNvPr id="45" name="Oval Callout 44"/>
          <p:cNvSpPr/>
          <p:nvPr/>
        </p:nvSpPr>
        <p:spPr>
          <a:xfrm>
            <a:off x="18073401" y="12613681"/>
            <a:ext cx="3688026" cy="2815091"/>
          </a:xfrm>
          <a:prstGeom prst="wedgeEllipseCallout">
            <a:avLst>
              <a:gd name="adj1" fmla="val -3430"/>
              <a:gd name="adj2" fmla="val -822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know, I know, but it will only take a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second</a:t>
            </a:r>
            <a:r>
              <a:rPr lang="en-GB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14383" y="2114616"/>
            <a:ext cx="3686287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1338">
              <a:lnSpc>
                <a:spcPct val="90000"/>
              </a:lnSpc>
              <a:tabLst>
                <a:tab pos="2238375" algn="l"/>
              </a:tabLst>
            </a:pPr>
            <a:r>
              <a:rPr lang="en-GB" sz="6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sick doctor who didn’t want </a:t>
            </a:r>
            <a:r>
              <a:rPr lang="en-GB" sz="6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GB" sz="6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182" y="1365624"/>
            <a:ext cx="3127248" cy="2791968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 rot="21445548">
            <a:off x="-98150" y="4360775"/>
            <a:ext cx="25743308" cy="1654499"/>
          </a:xfrm>
          <a:prstGeom prst="rect">
            <a:avLst/>
          </a:prstGeom>
          <a:solidFill>
            <a:srgbClr val="10367D"/>
          </a:solidFill>
          <a:ln>
            <a:solidFill>
              <a:srgbClr val="10367D"/>
            </a:solidFill>
          </a:ln>
        </p:spPr>
        <p:txBody>
          <a:bodyPr wrap="square" lIns="144000" tIns="252000" rIns="144000" rtlCol="0">
            <a:no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“I was contagious, but refused to go home.”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t="14952" r="41813" b="34333"/>
          <a:stretch/>
        </p:blipFill>
        <p:spPr>
          <a:xfrm>
            <a:off x="431616" y="22046382"/>
            <a:ext cx="6524283" cy="6039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9" t="9901" r="25538" b="52263"/>
          <a:stretch/>
        </p:blipFill>
        <p:spPr>
          <a:xfrm>
            <a:off x="431616" y="16778066"/>
            <a:ext cx="6548346" cy="47883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5" name="Oval Callout 64"/>
          <p:cNvSpPr/>
          <p:nvPr/>
        </p:nvSpPr>
        <p:spPr>
          <a:xfrm>
            <a:off x="345300" y="15742060"/>
            <a:ext cx="3791644" cy="3184594"/>
          </a:xfrm>
          <a:prstGeom prst="wedgeEllipseCallout">
            <a:avLst>
              <a:gd name="adj1" fmla="val 49310"/>
              <a:gd name="adj2" fmla="val 4971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don’t we do a rapid test to find out for sure?</a:t>
            </a:r>
          </a:p>
        </p:txBody>
      </p:sp>
      <p:sp>
        <p:nvSpPr>
          <p:cNvPr id="67" name="Oval Callout 66"/>
          <p:cNvSpPr/>
          <p:nvPr/>
        </p:nvSpPr>
        <p:spPr>
          <a:xfrm>
            <a:off x="3749105" y="22647962"/>
            <a:ext cx="3539628" cy="5073555"/>
          </a:xfrm>
          <a:prstGeom prst="wedgeEllipseCallout">
            <a:avLst>
              <a:gd name="adj1" fmla="val -60831"/>
              <a:gd name="adj2" fmla="val -48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Fine. That’ll take about 30 minutes, in the meantime </a:t>
            </a:r>
          </a:p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I’ll take care of </a:t>
            </a:r>
          </a:p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Mrs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Miller…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0" t="5134" r="26788" b="17318"/>
          <a:stretch/>
        </p:blipFill>
        <p:spPr>
          <a:xfrm>
            <a:off x="16361229" y="16778066"/>
            <a:ext cx="11575728" cy="112849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1" name="Oval Callout 70"/>
          <p:cNvSpPr/>
          <p:nvPr/>
        </p:nvSpPr>
        <p:spPr>
          <a:xfrm>
            <a:off x="21922768" y="24636504"/>
            <a:ext cx="6771222" cy="3875544"/>
          </a:xfrm>
          <a:prstGeom prst="wedgeEllipseCallout">
            <a:avLst>
              <a:gd name="adj1" fmla="val 7865"/>
              <a:gd name="adj2" fmla="val -10998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am glad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agree. The fever must’ve temporarily clouded your mind. Now go home and get some rest. I’ll take care of business.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6" t="1791" r="21031" b="5015"/>
          <a:stretch/>
        </p:blipFill>
        <p:spPr>
          <a:xfrm>
            <a:off x="7444335" y="16778066"/>
            <a:ext cx="8509882" cy="112817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3" name="Oval Callout 72"/>
          <p:cNvSpPr/>
          <p:nvPr/>
        </p:nvSpPr>
        <p:spPr>
          <a:xfrm>
            <a:off x="19374557" y="16809720"/>
            <a:ext cx="5680920" cy="5573307"/>
          </a:xfrm>
          <a:prstGeom prst="wedgeEllipseCallout">
            <a:avLst>
              <a:gd name="adj1" fmla="val -55913"/>
              <a:gd name="adj2" fmla="val 1332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sure know your public health guidelines! But I guess you are right: I should stay away from people – even if this turns out to be nothing but a cold.</a:t>
            </a:r>
          </a:p>
        </p:txBody>
      </p:sp>
      <p:sp>
        <p:nvSpPr>
          <p:cNvPr id="74" name="Oval Callout 73"/>
          <p:cNvSpPr/>
          <p:nvPr/>
        </p:nvSpPr>
        <p:spPr>
          <a:xfrm>
            <a:off x="9556263" y="24420846"/>
            <a:ext cx="7221409" cy="4115311"/>
          </a:xfrm>
          <a:prstGeom prst="wedgeEllipseCallout">
            <a:avLst>
              <a:gd name="adj1" fmla="val 16458"/>
              <a:gd name="adj2" fmla="val -8391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Stop right there!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Mrs Miller?! The old lady with the bad hip? She’s in her late 70s! People 65 years or older are at increased risk for developing flu-related complications.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230358" y="17239645"/>
            <a:ext cx="11499478" cy="10846590"/>
          </a:xfrm>
          <a:prstGeom prst="rect">
            <a:avLst/>
          </a:prstGeom>
          <a:solidFill>
            <a:srgbClr val="10367D"/>
          </a:solidFill>
          <a:ln w="38100">
            <a:solidFill>
              <a:srgbClr val="10367D"/>
            </a:solidFill>
          </a:ln>
        </p:spPr>
        <p:txBody>
          <a:bodyPr wrap="square" lIns="648000" tIns="648000" rIns="64800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4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</a:t>
            </a:r>
            <a:r>
              <a:rPr lang="en-GB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vaccinated</a:t>
            </a:r>
            <a:r>
              <a:rPr lang="en-GB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protect yourself and the people around you</a:t>
            </a:r>
            <a:r>
              <a:rPr lang="en-GB" sz="4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GB" sz="4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4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</a:t>
            </a:r>
            <a:r>
              <a:rPr lang="en-GB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GB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healthcare worker</a:t>
            </a:r>
            <a:r>
              <a:rPr lang="en-GB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there’s a lot you can do against the flu</a:t>
            </a:r>
            <a:r>
              <a:rPr lang="en-GB" sz="4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en-GB" sz="4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vaccinated each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Wash your 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home when sick</a:t>
            </a:r>
          </a:p>
        </p:txBody>
      </p:sp>
      <p:sp>
        <p:nvSpPr>
          <p:cNvPr id="76" name="Oval Callout 75"/>
          <p:cNvSpPr/>
          <p:nvPr/>
        </p:nvSpPr>
        <p:spPr>
          <a:xfrm>
            <a:off x="33844749" y="24133760"/>
            <a:ext cx="2893048" cy="2122391"/>
          </a:xfrm>
          <a:prstGeom prst="wedgeEllipseCallout">
            <a:avLst>
              <a:gd name="adj1" fmla="val 55411"/>
              <a:gd name="adj2" fmla="val -9176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well soon!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Oval Callout 76"/>
          <p:cNvSpPr/>
          <p:nvPr/>
        </p:nvSpPr>
        <p:spPr>
          <a:xfrm>
            <a:off x="28075336" y="22239895"/>
            <a:ext cx="5404191" cy="3765845"/>
          </a:xfrm>
          <a:prstGeom prst="wedgeEllipseCallout">
            <a:avLst>
              <a:gd name="adj1" fmla="val -1986"/>
              <a:gd name="adj2" fmla="val -8691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Thanks.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about that test…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don’t think I need it.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I’ll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home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no matter what the results.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137742" y="5785836"/>
            <a:ext cx="6669766" cy="2367918"/>
          </a:xfrm>
          <a:prstGeom prst="rect">
            <a:avLst/>
          </a:prstGeom>
          <a:solidFill>
            <a:srgbClr val="65B32E"/>
          </a:solidFill>
        </p:spPr>
        <p:txBody>
          <a:bodyPr wrap="square" lIns="576000" tIns="396000" rIns="576000" rtlCol="0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few minutes later, both doctors are in an examination room…</a:t>
            </a:r>
          </a:p>
        </p:txBody>
      </p:sp>
    </p:spTree>
    <p:extLst>
      <p:ext uri="{BB962C8B-B14F-4D97-AF65-F5344CB8AC3E}">
        <p14:creationId xmlns:p14="http://schemas.microsoft.com/office/powerpoint/2010/main" val="34227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</TotalTime>
  <Words>290</Words>
  <Application>Microsoft Office PowerPoint</Application>
  <PresentationFormat>Custom</PresentationFormat>
  <Paragraphs>31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Tahoma</vt:lpstr>
      <vt:lpstr>Verdana</vt:lpstr>
      <vt:lpstr>Office Theme</vt:lpstr>
      <vt:lpstr>PowerPoint Presentation</vt:lpstr>
    </vt:vector>
  </TitlesOfParts>
  <Company>ECDC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Marianna Marozzi</dc:creator>
  <cp:lastModifiedBy>Niklas Bergstrand</cp:lastModifiedBy>
  <cp:revision>54</cp:revision>
  <dcterms:created xsi:type="dcterms:W3CDTF">2019-11-05T12:36:31Z</dcterms:created>
  <dcterms:modified xsi:type="dcterms:W3CDTF">2019-11-11T10:29:23Z</dcterms:modified>
</cp:coreProperties>
</file>