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7"/>
  </p:sldMasterIdLst>
  <p:notesMasterIdLst>
    <p:notesMasterId r:id="rId9"/>
  </p:notesMasterIdLst>
  <p:handoutMasterIdLst>
    <p:handoutMasterId r:id="rId10"/>
  </p:handoutMasterIdLst>
  <p:sldIdLst>
    <p:sldId id="256" r:id="rId8"/>
  </p:sldIdLst>
  <p:sldSz cx="30275213" cy="42803763"/>
  <p:notesSz cx="6808788" cy="9940925"/>
  <p:defaultTextStyle>
    <a:defPPr>
      <a:defRPr lang="en-US"/>
    </a:defPPr>
    <a:lvl1pPr marL="0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49205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298410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47613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596817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746023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895229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044432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193637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6">
          <p15:clr>
            <a:srgbClr val="A4A3A4"/>
          </p15:clr>
        </p15:guide>
        <p15:guide id="2" orient="horz" pos="375">
          <p15:clr>
            <a:srgbClr val="A4A3A4"/>
          </p15:clr>
        </p15:guide>
        <p15:guide id="3" orient="horz" pos="26214">
          <p15:clr>
            <a:srgbClr val="A4A3A4"/>
          </p15:clr>
        </p15:guide>
        <p15:guide id="4" orient="horz">
          <p15:clr>
            <a:srgbClr val="A4A3A4"/>
          </p15:clr>
        </p15:guide>
        <p15:guide id="5" pos="401">
          <p15:clr>
            <a:srgbClr val="A4A3A4"/>
          </p15:clr>
        </p15:guide>
        <p15:guide id="6" pos="186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.KOTOULAS" initials="AK" lastIdx="2" clrIdx="0"/>
  <p:cmAuthor id="1" name="A.KOTOULAS" initials="HELP" lastIdx="1" clrIdx="1"/>
  <p:cmAuthor id="2" name="A.KOTOULAS" initials="HELP - " lastIdx="1" clrIdx="2"/>
  <p:cmAuthor id="3" name="PosterPresentations.com - 510.649.3001" initials="HELP - " lastIdx="1" clrIdx="3"/>
  <p:cmAuthor id="4" name="Niklas Bergstrand" initials="NB" lastIdx="3" clrIdx="4">
    <p:extLst>
      <p:ext uri="{19B8F6BF-5375-455C-9EA6-DF929625EA0E}">
        <p15:presenceInfo xmlns:p15="http://schemas.microsoft.com/office/powerpoint/2012/main" userId="S-1-5-21-3732144185-4277010889-2338737342-218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67D"/>
    <a:srgbClr val="0E4194"/>
    <a:srgbClr val="FFFFCC"/>
    <a:srgbClr val="F62B16"/>
    <a:srgbClr val="65B32E"/>
    <a:srgbClr val="5FA326"/>
    <a:srgbClr val="69AE23"/>
    <a:srgbClr val="A8DF7B"/>
    <a:srgbClr val="5E84B6"/>
    <a:srgbClr val="6F9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9" autoAdjust="0"/>
    <p:restoredTop sz="97953" autoAdjust="0"/>
  </p:normalViewPr>
  <p:slideViewPr>
    <p:cSldViewPr snapToGrid="0" snapToObjects="1" showGuides="1">
      <p:cViewPr varScale="1">
        <p:scale>
          <a:sx n="17" d="100"/>
          <a:sy n="17" d="100"/>
        </p:scale>
        <p:origin x="2592" y="102"/>
      </p:cViewPr>
      <p:guideLst>
        <p:guide orient="horz" pos="4316"/>
        <p:guide orient="horz" pos="375"/>
        <p:guide orient="horz" pos="26214"/>
        <p:guide orient="horz"/>
        <p:guide pos="401"/>
        <p:guide pos="186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8" d="100"/>
          <a:sy n="168" d="100"/>
        </p:scale>
        <p:origin x="1572" y="132"/>
      </p:cViewPr>
      <p:guideLst>
        <p:guide orient="horz" pos="3131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1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8C5BC-9A70-462C-B28D-9600239EAC64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131B7-05CA-4AEE-9267-6D0ED4DC84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13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C2317-6751-4CD4-9995-8782DD78E936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87563" y="746125"/>
            <a:ext cx="263366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1A87D-CAF7-4BDC-A0D3-C0DBEDE816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00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2149205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4298410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6447613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8596817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10746023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12895229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5044432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7193637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A87D-CAF7-4BDC-A0D3-C0DBEDE81619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>
            <a:off x="30110779" y="27164683"/>
            <a:ext cx="14397271" cy="42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/>
      </p:par>
    </p:tnLst>
  </p:timing>
  <p:txStyles>
    <p:titleStyle>
      <a:lvl1pPr algn="ctr" defTabSz="4298410" rtl="0" eaLnBrk="1" latinLnBrk="0" hangingPunct="1">
        <a:spcBef>
          <a:spcPct val="0"/>
        </a:spcBef>
        <a:buNone/>
        <a:defRPr sz="8500" kern="1200">
          <a:solidFill>
            <a:schemeClr val="bg1"/>
          </a:solidFill>
          <a:latin typeface="Trebuchet MS" pitchFamily="34" charset="0"/>
          <a:ea typeface="+mj-ea"/>
          <a:cs typeface="+mj-cs"/>
        </a:defRPr>
      </a:lvl1pPr>
    </p:titleStyle>
    <p:bodyStyle>
      <a:lvl1pPr marL="1611903" indent="-1611903" algn="l" defTabSz="4298410" rtl="0" eaLnBrk="1" latinLnBrk="0" hangingPunct="1">
        <a:spcBef>
          <a:spcPct val="20000"/>
        </a:spcBef>
        <a:buFont typeface="Arial" pitchFamily="34" charset="0"/>
        <a:buChar char="•"/>
        <a:defRPr sz="15100" kern="1200">
          <a:solidFill>
            <a:schemeClr val="tx1"/>
          </a:solidFill>
          <a:latin typeface="+mn-lt"/>
          <a:ea typeface="+mn-ea"/>
          <a:cs typeface="+mn-cs"/>
        </a:defRPr>
      </a:lvl1pPr>
      <a:lvl2pPr marL="3492457" indent="-1343252" algn="l" defTabSz="4298410" rtl="0" eaLnBrk="1" latinLnBrk="0" hangingPunct="1">
        <a:spcBef>
          <a:spcPct val="20000"/>
        </a:spcBef>
        <a:buFont typeface="Arial" pitchFamily="34" charset="0"/>
        <a:buChar char="–"/>
        <a:defRPr sz="13300" kern="1200">
          <a:solidFill>
            <a:schemeClr val="tx1"/>
          </a:solidFill>
          <a:latin typeface="+mn-lt"/>
          <a:ea typeface="+mn-ea"/>
          <a:cs typeface="+mn-cs"/>
        </a:defRPr>
      </a:lvl2pPr>
      <a:lvl3pPr marL="5373012" indent="-1074603" algn="l" defTabSz="4298410" rtl="0" eaLnBrk="1" latinLnBrk="0" hangingPunct="1">
        <a:spcBef>
          <a:spcPct val="20000"/>
        </a:spcBef>
        <a:buFont typeface="Arial" pitchFamily="34" charset="0"/>
        <a:buChar char="•"/>
        <a:defRPr sz="11300" kern="1200">
          <a:solidFill>
            <a:schemeClr val="tx1"/>
          </a:solidFill>
          <a:latin typeface="+mn-lt"/>
          <a:ea typeface="+mn-ea"/>
          <a:cs typeface="+mn-cs"/>
        </a:defRPr>
      </a:lvl3pPr>
      <a:lvl4pPr marL="7522217" indent="-1074603" algn="l" defTabSz="4298410" rtl="0" eaLnBrk="1" latinLnBrk="0" hangingPunct="1">
        <a:spcBef>
          <a:spcPct val="20000"/>
        </a:spcBef>
        <a:buFont typeface="Arial" pitchFamily="34" charset="0"/>
        <a:buChar char="–"/>
        <a:defRPr sz="9500" kern="1200">
          <a:solidFill>
            <a:schemeClr val="tx1"/>
          </a:solidFill>
          <a:latin typeface="+mn-lt"/>
          <a:ea typeface="+mn-ea"/>
          <a:cs typeface="+mn-cs"/>
        </a:defRPr>
      </a:lvl4pPr>
      <a:lvl5pPr marL="9671420" indent="-1074603" algn="l" defTabSz="4298410" rtl="0" eaLnBrk="1" latinLnBrk="0" hangingPunct="1">
        <a:spcBef>
          <a:spcPct val="20000"/>
        </a:spcBef>
        <a:buFont typeface="Arial" pitchFamily="34" charset="0"/>
        <a:buChar char="»"/>
        <a:defRPr sz="9500" kern="1200">
          <a:solidFill>
            <a:schemeClr val="tx1"/>
          </a:solidFill>
          <a:latin typeface="+mn-lt"/>
          <a:ea typeface="+mn-ea"/>
          <a:cs typeface="+mn-cs"/>
        </a:defRPr>
      </a:lvl5pPr>
      <a:lvl6pPr marL="11820625" indent="-1074603" algn="l" defTabSz="429841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6pPr>
      <a:lvl7pPr marL="13969828" indent="-1074603" algn="l" defTabSz="429841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7pPr>
      <a:lvl8pPr marL="16119034" indent="-1074603" algn="l" defTabSz="429841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8pPr>
      <a:lvl9pPr marL="18268238" indent="-1074603" algn="l" defTabSz="429841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2149205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2pPr>
      <a:lvl3pPr marL="4298410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3pPr>
      <a:lvl4pPr marL="6447613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4pPr>
      <a:lvl5pPr marL="8596817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5pPr>
      <a:lvl6pPr marL="10746023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6pPr>
      <a:lvl7pPr marL="12895229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7pPr>
      <a:lvl8pPr marL="15044432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8pPr>
      <a:lvl9pPr marL="17193637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0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t="4534" r="11731" b="1642"/>
          <a:stretch/>
        </p:blipFill>
        <p:spPr>
          <a:xfrm>
            <a:off x="441612" y="5432613"/>
            <a:ext cx="12504367" cy="100159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8" t="14952" r="41813" b="34333"/>
          <a:stretch/>
        </p:blipFill>
        <p:spPr>
          <a:xfrm>
            <a:off x="23293136" y="22017788"/>
            <a:ext cx="6524283" cy="60398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 r="19767" b="4566"/>
          <a:stretch/>
        </p:blipFill>
        <p:spPr>
          <a:xfrm>
            <a:off x="11312395" y="15928691"/>
            <a:ext cx="11499479" cy="120914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 rot="359498">
            <a:off x="-805649" y="15073625"/>
            <a:ext cx="12760690" cy="1307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2" t="5311" r="16363" b="26730"/>
          <a:stretch/>
        </p:blipFill>
        <p:spPr>
          <a:xfrm>
            <a:off x="20480914" y="28466715"/>
            <a:ext cx="9336506" cy="85373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5134" r="26788" b="6684"/>
          <a:stretch/>
        </p:blipFill>
        <p:spPr>
          <a:xfrm>
            <a:off x="9415869" y="28466715"/>
            <a:ext cx="10600672" cy="128323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1" name="Oval Callout 60"/>
          <p:cNvSpPr/>
          <p:nvPr/>
        </p:nvSpPr>
        <p:spPr>
          <a:xfrm>
            <a:off x="13839438" y="36459982"/>
            <a:ext cx="6012142" cy="4395793"/>
          </a:xfrm>
          <a:prstGeom prst="wedgeEllipseCallout">
            <a:avLst>
              <a:gd name="adj1" fmla="val 23516"/>
              <a:gd name="adj2" fmla="val -9625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am glad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agree. The fever must’ve temporarily clouded your mind. Now go home and get some rest. I’ll take care of business.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49" t="1617" r="18993" b="2881"/>
          <a:stretch/>
        </p:blipFill>
        <p:spPr>
          <a:xfrm>
            <a:off x="441613" y="28466715"/>
            <a:ext cx="8509882" cy="128016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9" t="1" r="25538" b="55617"/>
          <a:stretch/>
        </p:blipFill>
        <p:spPr>
          <a:xfrm>
            <a:off x="23269074" y="15928691"/>
            <a:ext cx="6548346" cy="56168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929" r="23616"/>
          <a:stretch/>
        </p:blipFill>
        <p:spPr>
          <a:xfrm rot="384339">
            <a:off x="824357" y="15645365"/>
            <a:ext cx="10412056" cy="118384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" b="10067"/>
          <a:stretch/>
        </p:blipFill>
        <p:spPr>
          <a:xfrm>
            <a:off x="13429656" y="5432614"/>
            <a:ext cx="16387764" cy="99998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14384" y="1296770"/>
            <a:ext cx="18837196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1338">
              <a:lnSpc>
                <a:spcPct val="90000"/>
              </a:lnSpc>
              <a:tabLst>
                <a:tab pos="2238375" algn="l"/>
              </a:tabLst>
            </a:pPr>
            <a:r>
              <a:rPr lang="en-GB" sz="6800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sick </a:t>
            </a:r>
            <a:r>
              <a:rPr lang="en-GB" sz="6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doctor who didn’t want </a:t>
            </a:r>
            <a:br>
              <a:rPr lang="en-GB" sz="6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6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go home</a:t>
            </a:r>
            <a:endParaRPr lang="en-GB" sz="6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Oval Callout 63"/>
          <p:cNvSpPr/>
          <p:nvPr/>
        </p:nvSpPr>
        <p:spPr>
          <a:xfrm>
            <a:off x="11454141" y="28476198"/>
            <a:ext cx="5680920" cy="5573307"/>
          </a:xfrm>
          <a:prstGeom prst="wedgeEllipseCallout">
            <a:avLst>
              <a:gd name="adj1" fmla="val -55913"/>
              <a:gd name="adj2" fmla="val 1332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sure know your public health guidelines! But I guess you are right: I should stay away from people – even if this turns out to be nothing but a cold.</a:t>
            </a:r>
          </a:p>
        </p:txBody>
      </p:sp>
      <p:sp>
        <p:nvSpPr>
          <p:cNvPr id="2" name="TextBox 1"/>
          <p:cNvSpPr txBox="1"/>
          <p:nvPr/>
        </p:nvSpPr>
        <p:spPr>
          <a:xfrm rot="21445548">
            <a:off x="-97623" y="3655604"/>
            <a:ext cx="24695713" cy="1654499"/>
          </a:xfrm>
          <a:prstGeom prst="rect">
            <a:avLst/>
          </a:prstGeom>
          <a:solidFill>
            <a:srgbClr val="10367D"/>
          </a:solidFill>
          <a:ln>
            <a:solidFill>
              <a:srgbClr val="10367D"/>
            </a:solidFill>
          </a:ln>
        </p:spPr>
        <p:txBody>
          <a:bodyPr wrap="square" lIns="144000" tIns="252000" rIns="144000" rtlCol="0">
            <a:noAutofit/>
          </a:bodyPr>
          <a:lstStyle/>
          <a:p>
            <a:pPr algn="ctr"/>
            <a:r>
              <a:rPr lang="en-GB" sz="7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“I was contagious, but refused to go home.”</a:t>
            </a:r>
            <a:endParaRPr lang="en-GB" sz="7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7" name="Oval Callout 46"/>
          <p:cNvSpPr/>
          <p:nvPr/>
        </p:nvSpPr>
        <p:spPr>
          <a:xfrm>
            <a:off x="21471931" y="5432613"/>
            <a:ext cx="4337819" cy="3900128"/>
          </a:xfrm>
          <a:prstGeom prst="wedgeEllipseCallout">
            <a:avLst>
              <a:gd name="adj1" fmla="val 33265"/>
              <a:gd name="adj2" fmla="val 780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Have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seen the waiting room? 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There must be 20 people out there waiting to see me.</a:t>
            </a:r>
          </a:p>
        </p:txBody>
      </p:sp>
      <p:sp>
        <p:nvSpPr>
          <p:cNvPr id="51" name="Oval Callout 50"/>
          <p:cNvSpPr/>
          <p:nvPr/>
        </p:nvSpPr>
        <p:spPr>
          <a:xfrm>
            <a:off x="15315590" y="21202216"/>
            <a:ext cx="3485587" cy="2816570"/>
          </a:xfrm>
          <a:prstGeom prst="wedgeEllipseCallout">
            <a:avLst>
              <a:gd name="adj1" fmla="val -60260"/>
              <a:gd name="adj2" fmla="val -7095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are you saying? </a:t>
            </a:r>
          </a:p>
          <a:p>
            <a:pPr algn="ctr">
              <a:lnSpc>
                <a:spcPct val="90000"/>
              </a:lnSpc>
            </a:pP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I’ve got work to do!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41612" y="15179990"/>
            <a:ext cx="4857382" cy="3452539"/>
          </a:xfrm>
          <a:prstGeom prst="rect">
            <a:avLst/>
          </a:prstGeom>
          <a:solidFill>
            <a:srgbClr val="65B32E"/>
          </a:solidFill>
        </p:spPr>
        <p:txBody>
          <a:bodyPr wrap="square" lIns="576000" tIns="396000" rIns="576000" rtlCol="0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few minutes later, both doctors are in an examination room…</a:t>
            </a:r>
          </a:p>
        </p:txBody>
      </p:sp>
      <p:sp>
        <p:nvSpPr>
          <p:cNvPr id="48" name="Oval Callout 47"/>
          <p:cNvSpPr/>
          <p:nvPr/>
        </p:nvSpPr>
        <p:spPr>
          <a:xfrm flipH="1">
            <a:off x="10190603" y="5106431"/>
            <a:ext cx="4843210" cy="2789382"/>
          </a:xfrm>
          <a:prstGeom prst="wedgeEllipseCallout">
            <a:avLst>
              <a:gd name="adj1" fmla="val 24477"/>
              <a:gd name="adj2" fmla="val 6587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Yup. I definitely don’t feel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great today. I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might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have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flu.</a:t>
            </a:r>
          </a:p>
        </p:txBody>
      </p:sp>
      <p:sp>
        <p:nvSpPr>
          <p:cNvPr id="46" name="Oval Callout 45"/>
          <p:cNvSpPr/>
          <p:nvPr/>
        </p:nvSpPr>
        <p:spPr>
          <a:xfrm>
            <a:off x="3610143" y="5919851"/>
            <a:ext cx="4306012" cy="3127981"/>
          </a:xfrm>
          <a:prstGeom prst="wedgeEllipseCallout">
            <a:avLst>
              <a:gd name="adj1" fmla="val -62127"/>
              <a:gd name="adj2" fmla="val 573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Hey Pete, </a:t>
            </a:r>
            <a:b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what’s the matter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 You’re looking really weary.</a:t>
            </a:r>
            <a:endParaRPr lang="en-GB" sz="3200" b="1" noProof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9" name="Oval Callout 48"/>
          <p:cNvSpPr/>
          <p:nvPr/>
        </p:nvSpPr>
        <p:spPr>
          <a:xfrm>
            <a:off x="758519" y="23259921"/>
            <a:ext cx="5403398" cy="3183982"/>
          </a:xfrm>
          <a:prstGeom prst="wedgeEllipseCallout">
            <a:avLst>
              <a:gd name="adj1" fmla="val 37542"/>
              <a:gd name="adj2" fmla="val -6611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Just what I thought: sore throat and a fever.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Looks like you have the flu.</a:t>
            </a:r>
            <a:endParaRPr lang="en-GB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8" name="Oval Callout 57"/>
          <p:cNvSpPr/>
          <p:nvPr/>
        </p:nvSpPr>
        <p:spPr>
          <a:xfrm>
            <a:off x="15627033" y="16432846"/>
            <a:ext cx="3643116" cy="3118631"/>
          </a:xfrm>
          <a:prstGeom prst="wedgeEllipseCallout">
            <a:avLst>
              <a:gd name="adj1" fmla="val 70031"/>
              <a:gd name="adj2" fmla="val 3200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</a:t>
            </a: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really think 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should go home and </a:t>
            </a: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rest.</a:t>
            </a:r>
            <a:endParaRPr lang="en-GB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2" name="Oval Callout 61"/>
          <p:cNvSpPr/>
          <p:nvPr/>
        </p:nvSpPr>
        <p:spPr>
          <a:xfrm>
            <a:off x="23206820" y="15713466"/>
            <a:ext cx="3791644" cy="3184594"/>
          </a:xfrm>
          <a:prstGeom prst="wedgeEllipseCallout">
            <a:avLst>
              <a:gd name="adj1" fmla="val 49310"/>
              <a:gd name="adj2" fmla="val 4971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don’t we do a rapid test to find out for sure?</a:t>
            </a:r>
          </a:p>
        </p:txBody>
      </p:sp>
      <p:sp>
        <p:nvSpPr>
          <p:cNvPr id="69" name="Oval Callout 68"/>
          <p:cNvSpPr/>
          <p:nvPr/>
        </p:nvSpPr>
        <p:spPr>
          <a:xfrm>
            <a:off x="2261937" y="26443903"/>
            <a:ext cx="7221409" cy="4115311"/>
          </a:xfrm>
          <a:prstGeom prst="wedgeEllipseCallout">
            <a:avLst>
              <a:gd name="adj1" fmla="val 16458"/>
              <a:gd name="adj2" fmla="val 6845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Stop right there!</a:t>
            </a:r>
            <a:endParaRPr lang="en-GB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Mrs Miller?! The old lady with the bad hip? She’s in her late 70s! People 65 years or older are at increased risk for developing flu-related complications.</a:t>
            </a:r>
          </a:p>
        </p:txBody>
      </p:sp>
      <p:sp>
        <p:nvSpPr>
          <p:cNvPr id="70" name="Oval Callout 69"/>
          <p:cNvSpPr/>
          <p:nvPr/>
        </p:nvSpPr>
        <p:spPr>
          <a:xfrm>
            <a:off x="26610625" y="22619368"/>
            <a:ext cx="3539628" cy="5073555"/>
          </a:xfrm>
          <a:prstGeom prst="wedgeEllipseCallout">
            <a:avLst>
              <a:gd name="adj1" fmla="val -60831"/>
              <a:gd name="adj2" fmla="val -48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Fine. That’ll take about 30 minutes, in the meantime </a:t>
            </a:r>
          </a:p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I’ll take care of </a:t>
            </a:r>
          </a:p>
          <a:p>
            <a:pPr algn="ctr"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Mrs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Miller…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0480914" y="37413142"/>
            <a:ext cx="9336506" cy="3895772"/>
          </a:xfrm>
          <a:prstGeom prst="rect">
            <a:avLst/>
          </a:prstGeom>
          <a:solidFill>
            <a:srgbClr val="10367D"/>
          </a:solidFill>
          <a:ln w="38100">
            <a:solidFill>
              <a:srgbClr val="10367D"/>
            </a:solidFill>
          </a:ln>
        </p:spPr>
        <p:txBody>
          <a:bodyPr wrap="square" lIns="432000" tIns="396000" rIns="14400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GB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 </a:t>
            </a: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vaccinated</a:t>
            </a: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protect yourself and the people around you.</a:t>
            </a:r>
          </a:p>
          <a:p>
            <a:r>
              <a:rPr lang="en-GB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 </a:t>
            </a: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GB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healthcare worker</a:t>
            </a: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there’s a lot you can do against the flu: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 vaccinated each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Wash your hands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Stay home when sick</a:t>
            </a:r>
          </a:p>
        </p:txBody>
      </p:sp>
      <p:sp>
        <p:nvSpPr>
          <p:cNvPr id="74" name="Oval Callout 73"/>
          <p:cNvSpPr/>
          <p:nvPr/>
        </p:nvSpPr>
        <p:spPr>
          <a:xfrm>
            <a:off x="14589089" y="6454650"/>
            <a:ext cx="4897119" cy="2594340"/>
          </a:xfrm>
          <a:prstGeom prst="wedgeEllipseCallout">
            <a:avLst>
              <a:gd name="adj1" fmla="val 47876"/>
              <a:gd name="adj2" fmla="val 5366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know what, why don’t you let me do a quick check-up?</a:t>
            </a:r>
          </a:p>
        </p:txBody>
      </p:sp>
      <p:sp>
        <p:nvSpPr>
          <p:cNvPr id="71" name="Oval Callout 70"/>
          <p:cNvSpPr/>
          <p:nvPr/>
        </p:nvSpPr>
        <p:spPr>
          <a:xfrm>
            <a:off x="23285804" y="34337591"/>
            <a:ext cx="2893048" cy="2122391"/>
          </a:xfrm>
          <a:prstGeom prst="wedgeEllipseCallout">
            <a:avLst>
              <a:gd name="adj1" fmla="val 74601"/>
              <a:gd name="adj2" fmla="val -8098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 well soon!</a:t>
            </a:r>
            <a:endParaRPr lang="en-GB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Oval Callout 52"/>
          <p:cNvSpPr/>
          <p:nvPr/>
        </p:nvSpPr>
        <p:spPr>
          <a:xfrm>
            <a:off x="19078469" y="11753204"/>
            <a:ext cx="3688026" cy="2815091"/>
          </a:xfrm>
          <a:prstGeom prst="wedgeEllipseCallout">
            <a:avLst>
              <a:gd name="adj1" fmla="val -3430"/>
              <a:gd name="adj2" fmla="val -8221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know, I know, but it will only take a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second</a:t>
            </a:r>
            <a:r>
              <a:rPr lang="en-GB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GB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Oval Callout 42"/>
          <p:cNvSpPr/>
          <p:nvPr/>
        </p:nvSpPr>
        <p:spPr>
          <a:xfrm>
            <a:off x="5519171" y="17191250"/>
            <a:ext cx="2984662" cy="1575228"/>
          </a:xfrm>
          <a:prstGeom prst="wedgeEllipseCallout">
            <a:avLst>
              <a:gd name="adj1" fmla="val -44367"/>
              <a:gd name="adj2" fmla="val 8002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GB" sz="3200" b="1" noProof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Ahhhhh</a:t>
            </a:r>
            <a:endParaRPr lang="en-GB" sz="3200" b="1" noProof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3" name="Oval Callout 62"/>
          <p:cNvSpPr/>
          <p:nvPr/>
        </p:nvSpPr>
        <p:spPr>
          <a:xfrm>
            <a:off x="23958132" y="27708765"/>
            <a:ext cx="5404191" cy="3765845"/>
          </a:xfrm>
          <a:prstGeom prst="wedgeEllipseCallout">
            <a:avLst>
              <a:gd name="adj1" fmla="val -54559"/>
              <a:gd name="adj2" fmla="val 535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Thanks. 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about that test…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don’t think I need it. </a:t>
            </a: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I’ll 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stay home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no matter what the results.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100" y="888749"/>
            <a:ext cx="3127248" cy="279196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11303075" y="15921140"/>
            <a:ext cx="1294339" cy="121234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441613" y="14489354"/>
            <a:ext cx="9279904" cy="9591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86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 collum layout in 2 block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CDC_Subject_whatTaxHTField0 xmlns="5853e249-3efc-412b-93d1-e2f4d7003703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Not specified</TermName>
          <TermId xmlns="http://schemas.microsoft.com/office/infopath/2007/PartnerControls">2276e355-7eb5-40ab-ae41-bf2f7867134d</TermId>
        </TermInfo>
      </Terms>
    </ECDC_Subject_whatTaxHTField0>
    <ECDC_Description xmlns="http://schemas.microsoft.com/sharepoint/v3" xsi:nil="true"/>
    <TaxKeywordTaxHTField xmlns="d23a570b-d7a9-49ca-a34c-8afb8206b4bf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Editors' choice</TermName>
          <TermId xmlns="http://schemas.microsoft.com/office/infopath/2007/PartnerControls">5d37e1bb-5a41-45ea-aaff-e1fe241a9057</TermId>
        </TermInfo>
      </Terms>
    </TaxKeywordTaxHTField>
    <ECDC_DMS_Previous_Location xmlns="5853e249-3efc-412b-93d1-e2f4d7003703" xsi:nil="true"/>
    <TaxCatchAll xmlns="d23a570b-d7a9-49ca-a34c-8afb8206b4bf">
      <Value>1732</Value>
      <Value>1936</Value>
      <Value>1690</Value>
      <Value>1463</Value>
    </TaxCatchAll>
    <ECDC_DMS_Group xmlns="5853e249-3efc-412b-93d1-e2f4d7003703">Publishing and Digital Communication</ECDC_DMS_Group>
    <ff0459edc9514eb0baaeb2ab50aaa8de xmlns="d23a570b-d7a9-49ca-a34c-8afb8206b4bf">
      <Terms xmlns="http://schemas.microsoft.com/office/infopath/2007/PartnerControls"/>
    </ff0459edc9514eb0baaeb2ab50aaa8de>
    <ECDC_DMS_Previous_Creation_Date xmlns="5853e249-3efc-412b-93d1-e2f4d7003703">2019-08-07T12:39:00+00:00</ECDC_DMS_Previous_Creation_Date>
    <ECDC_Target_audienceTaxHTField0 xmlns="5853e249-3efc-412b-93d1-e2f4d7003703">
      <Terms xmlns="http://schemas.microsoft.com/office/infopath/2007/PartnerControls"/>
    </ECDC_Target_audienceTaxHTField0>
    <ECDC_DMS_Communication_Document_Type0 xmlns="5853e249-3efc-412b-93d1-e2f4d7003703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Not specified</TermName>
          <TermId xmlns="http://schemas.microsoft.com/office/infopath/2007/PartnerControls">3d05b3c7-d92a-43b3-a634-67d09d62ab45</TermId>
        </TermInfo>
      </Terms>
    </ECDC_DMS_Communication_Document_Type0>
    <m4f2abd528a9430bb1514981700fe204 xmlns="d23a570b-d7a9-49ca-a34c-8afb8206b4bf">
      <Terms xmlns="http://schemas.microsoft.com/office/infopath/2007/PartnerControls">
        <TermInfo xmlns="http://schemas.microsoft.com/office/infopath/2007/PartnerControls">
          <TermName xmlns="http://schemas.microsoft.com/office/infopath/2007/PartnerControls">Publishing and Digital Communication</TermName>
          <TermId xmlns="http://schemas.microsoft.com/office/infopath/2007/PartnerControls">cee82621-e134-4c70-b988-346513d0594b</TermId>
        </TermInfo>
      </Terms>
    </m4f2abd528a9430bb1514981700fe204>
    <ECDC_DMS_Section xmlns="5853e249-3efc-412b-93d1-e2f4d7003703">Communication</ECDC_DMS_Section>
    <ECDC_DMS_Project0 xmlns="5853e249-3efc-412b-93d1-e2f4d7003703">
      <Terms xmlns="http://schemas.microsoft.com/office/infopath/2007/PartnerControls"/>
    </ECDC_DMS_Project0>
    <ECDC_DMS_Country0 xmlns="5853e249-3efc-412b-93d1-e2f4d7003703">
      <Terms xmlns="http://schemas.microsoft.com/office/infopath/2007/PartnerControls"/>
    </ECDC_DMS_Country0>
    <ECDC_DMS_Meeting_Date xmlns="d23a570b-d7a9-49ca-a34c-8afb8206b4bf" xsi:nil="true"/>
    <ECDC_DMS_Author xmlns="5853e249-3efc-412b-93d1-e2f4d7003703">
      <UserInfo>
        <DisplayName>Uwe Kreisel</DisplayName>
        <AccountId>197</AccountId>
        <AccountType/>
      </UserInfo>
    </ECDC_DMS_Author>
    <ECDC_Subject_doesTaxHTField0 xmlns="5853e249-3efc-412b-93d1-e2f4d7003703">
      <Terms xmlns="http://schemas.microsoft.com/office/infopath/2007/PartnerControls"/>
    </ECDC_Subject_doesTaxHTField0>
    <ECDC_DMS_MIS_Activity_code0 xmlns="5853e249-3efc-412b-93d1-e2f4d7003703">
      <Terms xmlns="http://schemas.microsoft.com/office/infopath/2007/PartnerControls"/>
    </ECDC_DMS_MIS_Activity_code0>
    <ECDC_Subject_whoTaxHTField0 xmlns="5853e249-3efc-412b-93d1-e2f4d7003703">
      <Terms xmlns="http://schemas.microsoft.com/office/infopath/2007/PartnerControls"/>
    </ECDC_Subject_whoTaxHTField0>
    <ECDC_DMS_Is_Public xmlns="5853e249-3efc-412b-93d1-e2f4d7003703">false</ECDC_DMS_Is_Public>
    <bf6f88d3567d49708e6ddfea625f3427 xmlns="d23a570b-d7a9-49ca-a34c-8afb8206b4bf">
      <Terms xmlns="http://schemas.microsoft.com/office/infopath/2007/PartnerControls"/>
    </bf6f88d3567d49708e6ddfea625f3427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ommunication" ma:contentTypeID="0x010100F92FB91056B24E40ACCE93A804002EFF001822ADB6403249B6AC60D10F8970E85E0002324C79913E41DFAC45BE82D1D0F324002665D754CEA35D49A205CF49138C8367" ma:contentTypeVersion="212" ma:contentTypeDescription="The main level of classification for the document" ma:contentTypeScope="" ma:versionID="653894825d16061526de2576bad938f0">
  <xsd:schema xmlns:xsd="http://www.w3.org/2001/XMLSchema" xmlns:xs="http://www.w3.org/2001/XMLSchema" xmlns:p="http://schemas.microsoft.com/office/2006/metadata/properties" xmlns:ns1="http://schemas.microsoft.com/sharepoint/v3" xmlns:ns2="5853e249-3efc-412b-93d1-e2f4d7003703" xmlns:ns3="d23a570b-d7a9-49ca-a34c-8afb8206b4bf" targetNamespace="http://schemas.microsoft.com/office/2006/metadata/properties" ma:root="true" ma:fieldsID="8486fb627453461f73c3b84e3edf2656" ns1:_="" ns2:_="" ns3:_="">
    <xsd:import namespace="http://schemas.microsoft.com/sharepoint/v3"/>
    <xsd:import namespace="5853e249-3efc-412b-93d1-e2f4d7003703"/>
    <xsd:import namespace="d23a570b-d7a9-49ca-a34c-8afb8206b4bf"/>
    <xsd:element name="properties">
      <xsd:complexType>
        <xsd:sequence>
          <xsd:element name="documentManagement">
            <xsd:complexType>
              <xsd:all>
                <xsd:element ref="ns1:ECDC_Description" minOccurs="0"/>
                <xsd:element ref="ns2:ECDC_DMS_Author" minOccurs="0"/>
                <xsd:element ref="ns3:m4f2abd528a9430bb1514981700fe204" minOccurs="0"/>
                <xsd:element ref="ns3:TaxCatchAll" minOccurs="0"/>
                <xsd:element ref="ns3:TaxCatchAllLabel" minOccurs="0"/>
                <xsd:element ref="ns2:ECDC_DMS_Communication_Document_Type0" minOccurs="0"/>
                <xsd:element ref="ns2:ECDC_Subject_whatTaxHTField0" minOccurs="0"/>
                <xsd:element ref="ns2:ECDC_Subject_doesTaxHTField0" minOccurs="0"/>
                <xsd:element ref="ns2:ECDC_Subject_whoTaxHTField0" minOccurs="0"/>
                <xsd:element ref="ns3:ff0459edc9514eb0baaeb2ab50aaa8de" minOccurs="0"/>
                <xsd:element ref="ns3:ECDC_DMS_Meeting_Date" minOccurs="0"/>
                <xsd:element ref="ns3:TaxKeywordTaxHTField" minOccurs="0"/>
                <xsd:element ref="ns2:ECDC_DMS_Project0" minOccurs="0"/>
                <xsd:element ref="ns3:bf6f88d3567d49708e6ddfea625f3427" minOccurs="0"/>
                <xsd:element ref="ns2:ECDC_DMS_MIS_Activity_code0" minOccurs="0"/>
                <xsd:element ref="ns2:ECDC_DMS_Country0" minOccurs="0"/>
                <xsd:element ref="ns2:ECDC_DMS_Section" minOccurs="0"/>
                <xsd:element ref="ns2:ECDC_DMS_Group" minOccurs="0"/>
                <xsd:element ref="ns2:ECDC_DMS_Is_Public" minOccurs="0"/>
                <xsd:element ref="ns2:ECDC_DMS_Previous_Location" minOccurs="0"/>
                <xsd:element ref="ns2:ECDC_DMS_Previous_Creation_Date" minOccurs="0"/>
                <xsd:element ref="ns2:ECDC_Target_audienceTaxHTField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CDC_Description" ma:index="2" nillable="true" ma:displayName="Description" ma:internalName="ECDC_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3e249-3efc-412b-93d1-e2f4d7003703" elementFormDefault="qualified">
    <xsd:import namespace="http://schemas.microsoft.com/office/2006/documentManagement/types"/>
    <xsd:import namespace="http://schemas.microsoft.com/office/infopath/2007/PartnerControls"/>
    <xsd:element name="ECDC_DMS_Author" ma:index="3" nillable="true" ma:displayName="Owner" ma:description="An ECDC user or group(s) of users that are responsible for the document" ma:format="Hyperlink" ma:internalName="ECDC_DMS_Author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CDC_DMS_Communication_Document_Type0" ma:index="8" ma:taxonomy="true" ma:internalName="ECDC_DMS_Communication_Document_Type0" ma:taxonomyFieldName="ECDC_DMS_Communication_Document_Type" ma:displayName="Document Type" ma:readOnly="false" ma:default="" ma:fieldId="{8ddf4bec-7711-41e1-8e54-79ea39be2c7b}" ma:taxonomyMulti="true" ma:sspId="de887f88-4a24-49db-a549-4c3cbb517053" ma:termSetId="05694767-788d-4e99-ad07-3dd6ddb61ccc" ma:anchorId="adf095c3-d0d5-4cca-afca-cf1c4c9d62a9" ma:open="false" ma:isKeyword="false">
      <xsd:complexType>
        <xsd:sequence>
          <xsd:element ref="pc:Terms" minOccurs="0" maxOccurs="1"/>
        </xsd:sequence>
      </xsd:complexType>
    </xsd:element>
    <xsd:element name="ECDC_Subject_whatTaxHTField0" ma:index="10" ma:taxonomy="true" ma:internalName="ECDC_Subject_whatTaxHTField0" ma:taxonomyFieldName="ECDC_Subject_what" ma:displayName="Topic" ma:default="" ma:fieldId="{7525aafd-95ab-48e0-925f-ead7584e2866}" ma:taxonomyMulti="true" ma:sspId="de887f88-4a24-49db-a549-4c3cbb517053" ma:termSetId="b09c8666-4e2c-4f19-91e4-8f1fe34bcc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C_Subject_doesTaxHTField0" ma:index="12" nillable="true" ma:taxonomy="true" ma:internalName="ECDC_Subject_doesTaxHTField0" ma:taxonomyFieldName="ECDC_Subject_does" ma:displayName="Activity" ma:default="" ma:fieldId="{f4f89794-25e3-44dd-a94e-7e4212ed52cb}" ma:taxonomyMulti="true" ma:sspId="de887f88-4a24-49db-a549-4c3cbb517053" ma:termSetId="380f87da-0f7e-4cf1-ad09-525006c4d16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C_Subject_whoTaxHTField0" ma:index="14" nillable="true" ma:taxonomy="true" ma:internalName="ECDC_Subject_whoTaxHTField0" ma:taxonomyFieldName="ECDC_Subject_who" ma:displayName="Actor" ma:default="" ma:fieldId="{abe70a07-b4c4-4a08-b47f-19f4275c5dd3}" ma:taxonomyMulti="true" ma:sspId="de887f88-4a24-49db-a549-4c3cbb517053" ma:termSetId="725f5f6f-0471-44ec-8ccb-6de6d3e490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C_DMS_Project0" ma:index="24" nillable="true" ma:taxonomy="true" ma:internalName="ECDC_DMS_Project0" ma:taxonomyFieldName="ECDC_DMS_Project" ma:displayName="Project" ma:readOnly="false" ma:default="" ma:fieldId="{951a5c61-3e7d-4f5e-ad41-b76025ccfaa6}" ma:taxonomyMulti="true" ma:sspId="de887f88-4a24-49db-a549-4c3cbb517053" ma:termSetId="83bc1c21-e08b-4faa-97f2-3f7a70f36fc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C_DMS_MIS_Activity_code0" ma:index="28" nillable="true" ma:taxonomy="true" ma:internalName="ECDC_DMS_MIS_Activity_code0" ma:taxonomyFieldName="ECDC_DMS_MIS_Activity_code" ma:displayName="MIS Activity code" ma:readOnly="false" ma:default="" ma:fieldId="{8cb6b235-d851-4acc-9843-ae912a313215}" ma:taxonomyMulti="true" ma:sspId="de887f88-4a24-49db-a549-4c3cbb517053" ma:termSetId="141081f5-dfc8-474c-9d5b-c9b39840f6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C_DMS_Country0" ma:index="30" nillable="true" ma:taxonomy="true" ma:internalName="ECDC_DMS_Country0" ma:taxonomyFieldName="ECDC_DMS_Country" ma:displayName="Country" ma:readOnly="false" ma:default="" ma:fieldId="{55706165-e828-40c8-8ef4-7f53aaba5845}" ma:taxonomyMulti="true" ma:sspId="de887f88-4a24-49db-a549-4c3cbb517053" ma:termSetId="1ff710a1-673a-41e0-bfbc-1a0da05ecc9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CDC_DMS_Section" ma:index="32" nillable="true" ma:displayName="Section" ma:description="Indicates the creator users ECDC Unit" ma:hidden="true" ma:internalName="ECDC_DMS_Section" ma:readOnly="false">
      <xsd:simpleType>
        <xsd:restriction base="dms:Text"/>
      </xsd:simpleType>
    </xsd:element>
    <xsd:element name="ECDC_DMS_Group" ma:index="33" nillable="true" ma:displayName="Group" ma:description="Indicates the creator users ECDC Group" ma:hidden="true" ma:internalName="ECDC_DMS_Group" ma:readOnly="false">
      <xsd:simpleType>
        <xsd:restriction base="dms:Text"/>
      </xsd:simpleType>
    </xsd:element>
    <xsd:element name="ECDC_DMS_Is_Public" ma:index="34" nillable="true" ma:displayName="Is Public" ma:default="0" ma:description="The document could be made available in external systems (Eg: Portal)" ma:internalName="ECDC_DMS_Is_Public" ma:readOnly="false">
      <xsd:simpleType>
        <xsd:restriction base="dms:Boolean"/>
      </xsd:simpleType>
    </xsd:element>
    <xsd:element name="ECDC_DMS_Previous_Location" ma:index="35" nillable="true" ma:displayName="Previous Location" ma:description="Some useful information about where the document was stored before (Eg: Shared Drives, Unit Drives, etc.)" ma:hidden="true" ma:internalName="ECDC_DMS_Previous_Location" ma:readOnly="false">
      <xsd:simpleType>
        <xsd:restriction base="dms:Text"/>
      </xsd:simpleType>
    </xsd:element>
    <xsd:element name="ECDC_DMS_Previous_Creation_Date" ma:index="36" nillable="true" ma:displayName="Previous Creation Date" ma:default="[today]" ma:description="An earlier publication date or a previous relevant date of the document" ma:hidden="true" ma:internalName="ECDC_DMS_Previous_Creation_Date" ma:readOnly="false">
      <xsd:simpleType>
        <xsd:restriction base="dms:DateTime"/>
      </xsd:simpleType>
    </xsd:element>
    <xsd:element name="ECDC_Target_audienceTaxHTField0" ma:index="37" nillable="true" ma:taxonomy="true" ma:internalName="ECDC_Target_audienceTaxHTField0" ma:taxonomyFieldName="ECDC_Target_audience" ma:displayName="Target audience" ma:default="" ma:fieldId="{234ea4f9-252c-4d49-a519-4a376f3ed4d7}" ma:taxonomyMulti="true" ma:sspId="de887f88-4a24-49db-a549-4c3cbb517053" ma:termSetId="de5002ed-06b4-47ae-8592-fd6a24aa93a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3a570b-d7a9-49ca-a34c-8afb8206b4bf" elementFormDefault="qualified">
    <xsd:import namespace="http://schemas.microsoft.com/office/2006/documentManagement/types"/>
    <xsd:import namespace="http://schemas.microsoft.com/office/infopath/2007/PartnerControls"/>
    <xsd:element name="m4f2abd528a9430bb1514981700fe204" ma:index="4" ma:taxonomy="true" ma:internalName="m4f2abd528a9430bb1514981700fe204" ma:taxonomyFieldName="ECDC_DMS_Organigramme" ma:displayName="ECDC Organigramme" ma:readOnly="false" ma:fieldId="{64f2abd5-28a9-430b-b151-4981700fe204}" ma:taxonomyMulti="true" ma:sspId="de887f88-4a24-49db-a549-4c3cbb517053" ma:termSetId="0a8715e9-9613-4f3d-9487-c066723ad7a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5" nillable="true" ma:displayName="Taxonomy Catch All Column" ma:description="" ma:hidden="true" ma:list="{3e5925a3-a52f-4d08-a0f0-da9b33f289cc}" ma:internalName="TaxCatchAll" ma:showField="CatchAllData" ma:web="5853e249-3efc-412b-93d1-e2f4d70037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6" nillable="true" ma:displayName="Taxonomy Catch All Column1" ma:description="" ma:hidden="true" ma:list="{3e5925a3-a52f-4d08-a0f0-da9b33f289cc}" ma:internalName="TaxCatchAllLabel" ma:readOnly="true" ma:showField="CatchAllDataLabel" ma:web="5853e249-3efc-412b-93d1-e2f4d70037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f0459edc9514eb0baaeb2ab50aaa8de" ma:index="16" nillable="true" ma:taxonomy="true" ma:internalName="ff0459edc9514eb0baaeb2ab50aaa8de" ma:taxonomyFieldName="Meeting_x0020_Code" ma:displayName="Meeting Code" ma:readOnly="false" ma:default="" ma:fieldId="{ff0459ed-c951-4eb0-baae-b2ab50aaa8de}" ma:sspId="de887f88-4a24-49db-a549-4c3cbb517053" ma:termSetId="edec69b4-0510-43be-8a98-012c8d4b4d6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CDC_DMS_Meeting_Date" ma:index="18" nillable="true" ma:displayName="Meeting date" ma:description="The date of meeting (1) the document belongs to or (2) was discussed, reviewed or approved." ma:format="DateOnly" ma:internalName="ECDC_DMS_Meeting_Date" ma:readOnly="false">
      <xsd:simpleType>
        <xsd:restriction base="dms:DateTime"/>
      </xsd:simpleType>
    </xsd:element>
    <xsd:element name="TaxKeywordTaxHTField" ma:index="22" nillable="true" ma:taxonomy="true" ma:internalName="TaxKeywordTaxHTField" ma:taxonomyFieldName="TaxKeyword" ma:displayName="Additional Keywords" ma:fieldId="{23f27201-bee3-471e-b2e7-b64fd8b7ca38}" ma:taxonomyMulti="true" ma:sspId="de887f88-4a24-49db-a549-4c3cbb51705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bf6f88d3567d49708e6ddfea625f3427" ma:index="26" nillable="true" ma:taxonomy="true" ma:internalName="bf6f88d3567d49708e6ddfea625f3427" ma:taxonomyFieldName="DMS_x0020_Product" ma:displayName="Product" ma:readOnly="false" ma:default="" ma:fieldId="{bf6f88d3-567d-4970-8e6d-dfea625f3427}" ma:taxonomyMulti="true" ma:sspId="de887f88-4a24-49db-a549-4c3cbb517053" ma:termSetId="765c2105-95ad-4131-ade8-84f64ee0a1c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customXsn xmlns="http://schemas.microsoft.com/office/2006/metadata/customXsn">
  <xsnLocation/>
  <cached>True</cached>
  <openByDefault>False</openByDefault>
  <xsnScope/>
</customXsn>
</file>

<file path=customXml/item6.xml><?xml version="1.0" encoding="utf-8"?>
<?mso-contentType ?>
<SharedContentType xmlns="Microsoft.SharePoint.Taxonomy.ContentTypeSync" SourceId="de887f88-4a24-49db-a549-4c3cbb517053" ContentTypeId="0x010100F92FB91056B24E40ACCE93A804002EFF001822ADB6403249B6AC60D10F8970E85E0002324C79913E41DFAC45BE82D1D0F324" PreviousValue="true"/>
</file>

<file path=customXml/itemProps1.xml><?xml version="1.0" encoding="utf-8"?>
<ds:datastoreItem xmlns:ds="http://schemas.openxmlformats.org/officeDocument/2006/customXml" ds:itemID="{3791CC37-B3AE-4730-A1E0-4ECE8B745336}">
  <ds:schemaRefs>
    <ds:schemaRef ds:uri="http://purl.org/dc/elements/1.1/"/>
    <ds:schemaRef ds:uri="http://schemas.microsoft.com/office/2006/metadata/properties"/>
    <ds:schemaRef ds:uri="http://schemas.microsoft.com/sharepoint/v3"/>
    <ds:schemaRef ds:uri="5853e249-3efc-412b-93d1-e2f4d7003703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d23a570b-d7a9-49ca-a34c-8afb8206b4b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04DD58A-A86C-4932-9929-29E5531FAA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53e249-3efc-412b-93d1-e2f4d7003703"/>
    <ds:schemaRef ds:uri="d23a570b-d7a9-49ca-a34c-8afb8206b4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38503F-639D-4FD9-B78A-51F07C6FAEA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F9F8CEE-39C8-481A-9466-43AFCD703FA2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0C635DD1-A67C-44CA-97E5-18CBADCCD363}">
  <ds:schemaRefs>
    <ds:schemaRef ds:uri="http://schemas.microsoft.com/office/2006/metadata/customXsn"/>
  </ds:schemaRefs>
</ds:datastoreItem>
</file>

<file path=customXml/itemProps6.xml><?xml version="1.0" encoding="utf-8"?>
<ds:datastoreItem xmlns:ds="http://schemas.openxmlformats.org/officeDocument/2006/customXml" ds:itemID="{49281A1F-9B70-42E5-A41A-2778AEF13935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PosterPresentations.com-100CMx140CM</Template>
  <TotalTime>5412</TotalTime>
  <Words>288</Words>
  <Application>Microsoft Office PowerPoint</Application>
  <PresentationFormat>Custom</PresentationFormat>
  <Paragraphs>30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Tahoma</vt:lpstr>
      <vt:lpstr>Trebuchet MS</vt:lpstr>
      <vt:lpstr>Verdana</vt:lpstr>
      <vt:lpstr>2 collum layout in 2 blocks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Conference poster</dc:title>
  <dc:creator>UwKr</dc:creator>
  <cp:keywords>Editors' choice</cp:keywords>
  <dc:description>This template is the property of PosterPresentations.com. Call us if you need help with this poster template._x000d_
1-866-649-3004           _x000d_
 (c)PosterPresentations.com</dc:description>
  <cp:lastModifiedBy>Marianna Marozzi</cp:lastModifiedBy>
  <cp:revision>226</cp:revision>
  <cp:lastPrinted>2019-11-07T09:20:30Z</cp:lastPrinted>
  <dcterms:created xsi:type="dcterms:W3CDTF">2012-02-10T00:21:22Z</dcterms:created>
  <dcterms:modified xsi:type="dcterms:W3CDTF">2019-11-07T16:05:44Z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0x010100F92FB91056B24E40ACCE93A804002EFF001822ADB6403249B6AC60D10F8970E85E0002324C79913E41DFAC45BE82D1D0F324002665D754CEA35D49A205CF49138C8367</vt:lpwstr>
  </property>
  <property fmtid="{D5CDD505-2E9C-101B-9397-08002B2CF9AE}" pid="3" name="ECDC_DMS_Organigramme">
    <vt:lpwstr>1936;#Publishing and Digital Communication|cee82621-e134-4c70-b988-346513d0594b</vt:lpwstr>
  </property>
  <property fmtid="{D5CDD505-2E9C-101B-9397-08002B2CF9AE}" pid="4" name="_dlc_DocId">
    <vt:lpwstr>DOI1004-1414929164-798</vt:lpwstr>
  </property>
  <property fmtid="{D5CDD505-2E9C-101B-9397-08002B2CF9AE}" pid="5" name="_dlc_DocIdUrl">
    <vt:lpwstr>http://dms.ecdcnet.europa.eu/sites/phc/externalcomms/publications/_layouts/15/DocIdRedir.aspx?ID=DOI1004-1414929164-798, DOI1004-1414929164-798</vt:lpwstr>
  </property>
  <property fmtid="{D5CDD505-2E9C-101B-9397-08002B2CF9AE}" pid="6" name="_dlc_DocIdItemGuid">
    <vt:lpwstr>1055ebb5-9a6a-42d9-94ca-f4bfdf7b3a2e</vt:lpwstr>
  </property>
  <property fmtid="{D5CDD505-2E9C-101B-9397-08002B2CF9AE}" pid="7" name="ECDC_Subject_does">
    <vt:lpwstr/>
  </property>
  <property fmtid="{D5CDD505-2E9C-101B-9397-08002B2CF9AE}" pid="8" name="TaxKeyword">
    <vt:lpwstr>1732;#Editors' choice|5d37e1bb-5a41-45ea-aaff-e1fe241a9057</vt:lpwstr>
  </property>
  <property fmtid="{D5CDD505-2E9C-101B-9397-08002B2CF9AE}" pid="9" name="DMS Product">
    <vt:lpwstr/>
  </property>
  <property fmtid="{D5CDD505-2E9C-101B-9397-08002B2CF9AE}" pid="10" name="ECDC_Target_audience">
    <vt:lpwstr/>
  </property>
  <property fmtid="{D5CDD505-2E9C-101B-9397-08002B2CF9AE}" pid="11" name="ECDC_DMS_Country">
    <vt:lpwstr/>
  </property>
  <property fmtid="{D5CDD505-2E9C-101B-9397-08002B2CF9AE}" pid="12" name="ECDC_DMS_MIS_Activity_code">
    <vt:lpwstr/>
  </property>
  <property fmtid="{D5CDD505-2E9C-101B-9397-08002B2CF9AE}" pid="13" name="Meeting Code">
    <vt:lpwstr/>
  </property>
  <property fmtid="{D5CDD505-2E9C-101B-9397-08002B2CF9AE}" pid="14" name="ECDC_Subject_who">
    <vt:lpwstr/>
  </property>
  <property fmtid="{D5CDD505-2E9C-101B-9397-08002B2CF9AE}" pid="15" name="ECDC_DMS_Project">
    <vt:lpwstr/>
  </property>
  <property fmtid="{D5CDD505-2E9C-101B-9397-08002B2CF9AE}" pid="16" name="ECDC_Subject_what">
    <vt:lpwstr>1690;#Not specified|2276e355-7eb5-40ab-ae41-bf2f7867134d</vt:lpwstr>
  </property>
  <property fmtid="{D5CDD505-2E9C-101B-9397-08002B2CF9AE}" pid="17" name="ECDC_DMS_Communication_Document_Type">
    <vt:lpwstr>1463;#Not specified|3d05b3c7-d92a-43b3-a634-67d09d62ab45</vt:lpwstr>
  </property>
</Properties>
</file>