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6"/>
  </p:sldMasterIdLst>
  <p:notesMasterIdLst>
    <p:notesMasterId r:id="rId17"/>
  </p:notesMasterIdLst>
  <p:handoutMasterIdLst>
    <p:handoutMasterId r:id="rId18"/>
  </p:handoutMasterIdLst>
  <p:sldIdLst>
    <p:sldId id="286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585A"/>
    <a:srgbClr val="33686C"/>
    <a:srgbClr val="A6C54A"/>
    <a:srgbClr val="EAEAEA"/>
    <a:srgbClr val="FFFFFF"/>
    <a:srgbClr val="014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BEA220-2B04-44CC-A612-44A5F66021F3}" v="5" dt="2026-05-04T13:24:56.5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4167424-5DB3-1DF4-3608-31408F6819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0210A3-5CDF-7020-1BD1-615E97F36B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B2D31-4CD8-458B-A1C7-1E4DE87B0418}" type="datetimeFigureOut">
              <a:rPr lang="en-GB" smtClean="0"/>
              <a:t>04/05/2026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6FFD59-EA7E-3A1E-19EF-815234275D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3683DC-08ED-169A-B99B-A303893FE2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B178B-2116-4D60-AC01-B8CC26D02A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427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2A5A4-8B6D-4504-A8C4-1D05537D5F0E}" type="datetimeFigureOut">
              <a:rPr lang="en-GB" smtClean="0"/>
              <a:t>04/05/2026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C4438-05CF-4422-80F6-43EA6CF53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227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974109"/>
            <a:ext cx="6380873" cy="2712196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691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gular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9173818" cy="951722"/>
          </a:xfrm>
        </p:spPr>
        <p:txBody>
          <a:bodyPr>
            <a:normAutofit/>
          </a:bodyPr>
          <a:lstStyle>
            <a:lvl1pPr>
              <a:defRPr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0" y="1474237"/>
            <a:ext cx="10503856" cy="470272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lnSpc>
                <a:spcPct val="100000"/>
              </a:lnSpc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lnSpc>
                <a:spcPct val="100000"/>
              </a:lnSpc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lnSpc>
                <a:spcPct val="100000"/>
              </a:lnSpc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lnSpc>
                <a:spcPct val="100000"/>
              </a:lnSpc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999" y="6475541"/>
            <a:ext cx="7733681" cy="365125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75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96000" y="2320636"/>
            <a:ext cx="10800000" cy="1794912"/>
          </a:xfrm>
        </p:spPr>
        <p:txBody>
          <a:bodyPr anchor="ctr">
            <a:normAutofit/>
          </a:bodyPr>
          <a:lstStyle>
            <a:lvl1pPr algn="ctr">
              <a:defRPr sz="40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969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8339A-AD4C-4299-B676-C4ADA05616EE}" type="datetime1">
              <a:rPr lang="en-GB" smtClean="0"/>
              <a:t>04/05/2026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29A8E-A0F1-419A-8E8B-A78BF9C70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49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sv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sv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svg"/><Relationship Id="rId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sv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957B4-F6B6-87B8-535F-83021805B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527" y="2974109"/>
            <a:ext cx="6918037" cy="2712196"/>
          </a:xfrm>
        </p:spPr>
        <p:txBody>
          <a:bodyPr>
            <a:normAutofit/>
          </a:bodyPr>
          <a:lstStyle/>
          <a:p>
            <a:pPr algn="r"/>
            <a:r>
              <a:rPr lang="en-GB" sz="4800">
                <a:solidFill>
                  <a:schemeClr val="accent4"/>
                </a:solidFill>
              </a:rPr>
              <a:t>Smarter Tools, </a:t>
            </a:r>
            <a:br>
              <a:rPr lang="en-GB" sz="4800"/>
            </a:br>
            <a:r>
              <a:rPr lang="en-GB" sz="4800">
                <a:solidFill>
                  <a:srgbClr val="A6C54A"/>
                </a:solidFill>
              </a:rPr>
              <a:t>Stronger Healthcare Systems.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D56EAA-F99B-6A36-D2F1-CF5423704DF8}"/>
              </a:ext>
            </a:extLst>
          </p:cNvPr>
          <p:cNvSpPr txBox="1"/>
          <p:nvPr/>
        </p:nvSpPr>
        <p:spPr>
          <a:xfrm>
            <a:off x="0" y="6382512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</a:rPr>
              <a:t>www.ecdc.europa.eu/hyfive</a:t>
            </a:r>
          </a:p>
        </p:txBody>
      </p:sp>
    </p:spTree>
    <p:extLst>
      <p:ext uri="{BB962C8B-B14F-4D97-AF65-F5344CB8AC3E}">
        <p14:creationId xmlns:p14="http://schemas.microsoft.com/office/powerpoint/2010/main" val="2225754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761A3-53D7-18BD-6DC6-12E2A6484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E6C2EEA4-E335-C079-4445-E01796A4DAA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383481" y="1218039"/>
            <a:ext cx="4252210" cy="425221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0D8E66-F1F7-4AD8-00D0-A567259A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23547FD-5349-48A2-771B-A6E6A48154C3}"/>
              </a:ext>
            </a:extLst>
          </p:cNvPr>
          <p:cNvSpPr txBox="1">
            <a:spLocks/>
          </p:cNvSpPr>
          <p:nvPr/>
        </p:nvSpPr>
        <p:spPr>
          <a:xfrm>
            <a:off x="1423526" y="2766218"/>
            <a:ext cx="36740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sz="3600">
                <a:solidFill>
                  <a:srgbClr val="58585A"/>
                </a:solidFill>
              </a:rPr>
              <a:t>Thank you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20B612-C81E-6636-73AA-76ACFEA0A873}"/>
              </a:ext>
            </a:extLst>
          </p:cNvPr>
          <p:cNvSpPr txBox="1"/>
          <p:nvPr/>
        </p:nvSpPr>
        <p:spPr>
          <a:xfrm>
            <a:off x="0" y="6382512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</a:rPr>
              <a:t>www.ecdc.europa.eu/hyfive</a:t>
            </a:r>
          </a:p>
        </p:txBody>
      </p:sp>
    </p:spTree>
    <p:extLst>
      <p:ext uri="{BB962C8B-B14F-4D97-AF65-F5344CB8AC3E}">
        <p14:creationId xmlns:p14="http://schemas.microsoft.com/office/powerpoint/2010/main" val="1484323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FC4383-EC56-430B-836B-9EDE817028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322" y="1130307"/>
            <a:ext cx="5963672" cy="398373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EBFAA9-D109-C304-8691-A2934A96A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B879747-90C9-DB2F-1A6D-47184872A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71" y="614506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>
                <a:solidFill>
                  <a:srgbClr val="33686C"/>
                </a:solidFill>
              </a:rPr>
              <a:t>Overview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9B165D2-635E-598F-C8A1-2D117854C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71" y="1841458"/>
            <a:ext cx="10515600" cy="435133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>
                <a:solidFill>
                  <a:srgbClr val="58585A"/>
                </a:solidFill>
              </a:rPr>
              <a:t>What the problem 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>
                <a:solidFill>
                  <a:srgbClr val="58585A"/>
                </a:solidFill>
              </a:rPr>
              <a:t>Why we need a digital 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>
                <a:solidFill>
                  <a:srgbClr val="58585A"/>
                </a:solidFill>
              </a:rPr>
              <a:t>What </a:t>
            </a:r>
            <a:r>
              <a:rPr lang="en-GB" sz="1800" err="1">
                <a:solidFill>
                  <a:srgbClr val="58585A"/>
                </a:solidFill>
              </a:rPr>
              <a:t>hyFive</a:t>
            </a:r>
            <a:r>
              <a:rPr lang="en-GB" sz="1800">
                <a:solidFill>
                  <a:srgbClr val="58585A"/>
                </a:solidFill>
              </a:rPr>
              <a:t> 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>
                <a:solidFill>
                  <a:srgbClr val="58585A"/>
                </a:solidFill>
              </a:rPr>
              <a:t>How </a:t>
            </a:r>
            <a:r>
              <a:rPr lang="en-GB" sz="1800" err="1">
                <a:solidFill>
                  <a:srgbClr val="58585A"/>
                </a:solidFill>
              </a:rPr>
              <a:t>hyFive</a:t>
            </a:r>
            <a:r>
              <a:rPr lang="en-GB" sz="1800">
                <a:solidFill>
                  <a:srgbClr val="58585A"/>
                </a:solidFill>
              </a:rPr>
              <a:t> 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>
                <a:solidFill>
                  <a:srgbClr val="58585A"/>
                </a:solidFill>
              </a:rPr>
              <a:t>Advantages of </a:t>
            </a:r>
            <a:r>
              <a:rPr lang="en-GB" sz="1800" err="1">
                <a:solidFill>
                  <a:srgbClr val="58585A"/>
                </a:solidFill>
              </a:rPr>
              <a:t>hyFive</a:t>
            </a:r>
            <a:endParaRPr lang="en-GB" sz="1800">
              <a:solidFill>
                <a:srgbClr val="58585A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D36648-164E-AD64-3E0A-B13DE22A5BD1}"/>
              </a:ext>
            </a:extLst>
          </p:cNvPr>
          <p:cNvSpPr txBox="1"/>
          <p:nvPr/>
        </p:nvSpPr>
        <p:spPr>
          <a:xfrm>
            <a:off x="0" y="6382512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</a:rPr>
              <a:t>www.ecdc.europa.eu/hyfive</a:t>
            </a:r>
          </a:p>
        </p:txBody>
      </p:sp>
    </p:spTree>
    <p:extLst>
      <p:ext uri="{BB962C8B-B14F-4D97-AF65-F5344CB8AC3E}">
        <p14:creationId xmlns:p14="http://schemas.microsoft.com/office/powerpoint/2010/main" val="392495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0D6BD1-C2A7-778B-292A-D61156253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FB257D2-822E-8F0A-8FF5-4F4F0EF9CC20}"/>
              </a:ext>
            </a:extLst>
          </p:cNvPr>
          <p:cNvSpPr txBox="1">
            <a:spLocks/>
          </p:cNvSpPr>
          <p:nvPr/>
        </p:nvSpPr>
        <p:spPr>
          <a:xfrm>
            <a:off x="660071" y="4878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GB" sz="2800">
                <a:solidFill>
                  <a:srgbClr val="33686C"/>
                </a:solidFill>
              </a:rPr>
              <a:t>Monitoring hand hygiene </a:t>
            </a:r>
          </a:p>
          <a:p>
            <a:pPr algn="l"/>
            <a:r>
              <a:rPr lang="en-GB" sz="2800">
                <a:solidFill>
                  <a:srgbClr val="33686C"/>
                </a:solidFill>
              </a:rPr>
              <a:t>is too resource‑intensive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BC8981A-D81E-27A1-3193-601489E5FEA4}"/>
              </a:ext>
            </a:extLst>
          </p:cNvPr>
          <p:cNvSpPr txBox="1">
            <a:spLocks/>
          </p:cNvSpPr>
          <p:nvPr/>
        </p:nvSpPr>
        <p:spPr>
          <a:xfrm>
            <a:off x="696686" y="2303040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1800">
                <a:solidFill>
                  <a:srgbClr val="58585A"/>
                </a:solidFill>
              </a:rPr>
              <a:t>Manual observation</a:t>
            </a:r>
          </a:p>
          <a:p>
            <a:pPr lvl="0"/>
            <a:r>
              <a:rPr lang="en-GB" sz="1800">
                <a:solidFill>
                  <a:srgbClr val="58585A"/>
                </a:solidFill>
              </a:rPr>
              <a:t>Paper-based recording</a:t>
            </a:r>
          </a:p>
          <a:p>
            <a:pPr lvl="0"/>
            <a:r>
              <a:rPr lang="en-GB" sz="1800">
                <a:solidFill>
                  <a:srgbClr val="58585A"/>
                </a:solidFill>
              </a:rPr>
              <a:t>Manual data entry</a:t>
            </a:r>
          </a:p>
          <a:p>
            <a:pPr lvl="0"/>
            <a:r>
              <a:rPr lang="en-GB" sz="1800">
                <a:solidFill>
                  <a:srgbClr val="58585A"/>
                </a:solidFill>
              </a:rPr>
              <a:t>Manual calculation of rates and graphs</a:t>
            </a:r>
          </a:p>
          <a:p>
            <a:pPr lvl="0"/>
            <a:r>
              <a:rPr lang="en-GB" sz="1800">
                <a:solidFill>
                  <a:srgbClr val="58585A"/>
                </a:solidFill>
              </a:rPr>
              <a:t>Manual feedback to healthcare workers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298D64-74EB-36E4-1E5B-09794434C751}"/>
              </a:ext>
            </a:extLst>
          </p:cNvPr>
          <p:cNvSpPr txBox="1"/>
          <p:nvPr/>
        </p:nvSpPr>
        <p:spPr>
          <a:xfrm>
            <a:off x="696686" y="193370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1800" b="1">
                <a:solidFill>
                  <a:srgbClr val="58585A"/>
                </a:solidFill>
              </a:rPr>
              <a:t>Today, hand hygiene monitoring relies on</a:t>
            </a:r>
            <a:r>
              <a:rPr lang="en-GB" b="1">
                <a:solidFill>
                  <a:srgbClr val="58585A"/>
                </a:solidFill>
              </a:rPr>
              <a:t>:</a:t>
            </a:r>
            <a:endParaRPr lang="en-GB" sz="1800" b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4A2F8F-DEC6-ADCA-B719-EAF870EAE473}"/>
              </a:ext>
            </a:extLst>
          </p:cNvPr>
          <p:cNvSpPr txBox="1"/>
          <p:nvPr/>
        </p:nvSpPr>
        <p:spPr>
          <a:xfrm>
            <a:off x="726047" y="455496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1800" b="1">
                <a:solidFill>
                  <a:srgbClr val="58585A"/>
                </a:solidFill>
              </a:rPr>
              <a:t>Manual monitoring </a:t>
            </a:r>
            <a:r>
              <a:rPr lang="en-GB" sz="1800" b="1" u="none">
                <a:solidFill>
                  <a:srgbClr val="58585A"/>
                </a:solidFill>
              </a:rPr>
              <a:t>requires time and resources that </a:t>
            </a:r>
            <a:r>
              <a:rPr lang="en-GB" sz="1800" b="1">
                <a:solidFill>
                  <a:srgbClr val="58585A"/>
                </a:solidFill>
              </a:rPr>
              <a:t>IPC teams often do not have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73D6CBA-D9AC-686F-94CC-3E0DC0C853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9" t="77" r="5212" b="-77"/>
          <a:stretch>
            <a:fillRect/>
          </a:stretch>
        </p:blipFill>
        <p:spPr>
          <a:xfrm>
            <a:off x="6562001" y="1396375"/>
            <a:ext cx="4969928" cy="308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90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B66F6F-13EA-3D18-EE48-7FED395F7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8F3FF1-5513-4B3B-582F-F8DE4CCE2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ED90EBB-33B1-2735-4AC4-F13851A66147}"/>
              </a:ext>
            </a:extLst>
          </p:cNvPr>
          <p:cNvSpPr txBox="1">
            <a:spLocks/>
          </p:cNvSpPr>
          <p:nvPr/>
        </p:nvSpPr>
        <p:spPr>
          <a:xfrm>
            <a:off x="660071" y="487836"/>
            <a:ext cx="78703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GB" sz="2800">
                <a:solidFill>
                  <a:srgbClr val="33686C"/>
                </a:solidFill>
              </a:rPr>
              <a:t>Supporting hand hygiene monitoring through digital solutions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2D0122E-56BA-8F88-8094-53C1F99B43AB}"/>
              </a:ext>
            </a:extLst>
          </p:cNvPr>
          <p:cNvSpPr txBox="1">
            <a:spLocks/>
          </p:cNvSpPr>
          <p:nvPr/>
        </p:nvSpPr>
        <p:spPr>
          <a:xfrm>
            <a:off x="660071" y="2306766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</a:pPr>
            <a:r>
              <a:rPr lang="en-GB" sz="1800">
                <a:solidFill>
                  <a:srgbClr val="58585A"/>
                </a:solidFill>
              </a:rPr>
              <a:t>Faster and standardised data collection</a:t>
            </a:r>
          </a:p>
          <a:p>
            <a:pPr lvl="0">
              <a:lnSpc>
                <a:spcPct val="100000"/>
              </a:lnSpc>
            </a:pPr>
            <a:r>
              <a:rPr lang="en-GB" sz="1800">
                <a:solidFill>
                  <a:srgbClr val="58585A"/>
                </a:solidFill>
              </a:rPr>
              <a:t>Fewer transcription errors
Automatic compliance calculations
One-click generation of graphs</a:t>
            </a:r>
          </a:p>
          <a:p>
            <a:pPr lvl="0">
              <a:lnSpc>
                <a:spcPct val="100000"/>
              </a:lnSpc>
            </a:pPr>
            <a:r>
              <a:rPr lang="en-GB" sz="1800">
                <a:solidFill>
                  <a:srgbClr val="58585A"/>
                </a:solidFill>
              </a:rPr>
              <a:t>Real-time feedback to staff</a:t>
            </a:r>
          </a:p>
          <a:p>
            <a:pPr lvl="0">
              <a:lnSpc>
                <a:spcPct val="100000"/>
              </a:lnSpc>
            </a:pPr>
            <a:r>
              <a:rPr lang="en-GB" sz="1800">
                <a:solidFill>
                  <a:srgbClr val="58585A"/>
                </a:solidFill>
              </a:rPr>
              <a:t>Easier reporting</a:t>
            </a:r>
          </a:p>
          <a:p>
            <a:pPr lvl="0">
              <a:lnSpc>
                <a:spcPct val="100000"/>
              </a:lnSpc>
            </a:pPr>
            <a:r>
              <a:rPr lang="en-GB" sz="1800">
                <a:solidFill>
                  <a:srgbClr val="58585A"/>
                </a:solidFill>
              </a:rPr>
              <a:t>Data security and storage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62A1EE-B351-4989-3D22-E2E091339E36}"/>
              </a:ext>
            </a:extLst>
          </p:cNvPr>
          <p:cNvSpPr txBox="1"/>
          <p:nvPr/>
        </p:nvSpPr>
        <p:spPr>
          <a:xfrm>
            <a:off x="691739" y="182988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b="1">
                <a:solidFill>
                  <a:srgbClr val="58585A"/>
                </a:solidFill>
              </a:rPr>
              <a:t>Digital monitoring tools</a:t>
            </a: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D4967549-B9E8-5496-557D-FE5EB4A46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500" y="2119181"/>
            <a:ext cx="4459427" cy="30868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FBB257-0132-A71D-605F-1E330886569A}"/>
              </a:ext>
            </a:extLst>
          </p:cNvPr>
          <p:cNvSpPr txBox="1"/>
          <p:nvPr/>
        </p:nvSpPr>
        <p:spPr>
          <a:xfrm>
            <a:off x="0" y="6382512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</a:rPr>
              <a:t>www.ecdc.europa.eu/hyfive</a:t>
            </a:r>
          </a:p>
        </p:txBody>
      </p:sp>
    </p:spTree>
    <p:extLst>
      <p:ext uri="{BB962C8B-B14F-4D97-AF65-F5344CB8AC3E}">
        <p14:creationId xmlns:p14="http://schemas.microsoft.com/office/powerpoint/2010/main" val="2496588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DAEB5B-C72E-8BC6-9948-6516D2593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903D84-076E-D1A4-2A00-59F282BC8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7150E0F-F8B2-17E2-F347-75A21282AC8B}"/>
              </a:ext>
            </a:extLst>
          </p:cNvPr>
          <p:cNvSpPr txBox="1">
            <a:spLocks/>
          </p:cNvSpPr>
          <p:nvPr/>
        </p:nvSpPr>
        <p:spPr>
          <a:xfrm>
            <a:off x="660071" y="331310"/>
            <a:ext cx="7870371" cy="1036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GB" sz="2800">
                <a:solidFill>
                  <a:srgbClr val="33686C"/>
                </a:solidFill>
              </a:rPr>
              <a:t>ECDC </a:t>
            </a:r>
            <a:r>
              <a:rPr lang="en-GB" sz="2800" err="1">
                <a:solidFill>
                  <a:srgbClr val="33686C"/>
                </a:solidFill>
              </a:rPr>
              <a:t>hyFive</a:t>
            </a:r>
            <a:r>
              <a:rPr lang="en-GB" sz="2800">
                <a:solidFill>
                  <a:srgbClr val="33686C"/>
                </a:solidFill>
              </a:rPr>
              <a:t> digital tool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211502-E041-2BE3-B817-B7B5F1EBB9CE}"/>
              </a:ext>
            </a:extLst>
          </p:cNvPr>
          <p:cNvSpPr txBox="1">
            <a:spLocks/>
          </p:cNvSpPr>
          <p:nvPr/>
        </p:nvSpPr>
        <p:spPr>
          <a:xfrm>
            <a:off x="-114512" y="1841539"/>
            <a:ext cx="7326195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285750"/>
            <a:r>
              <a:rPr lang="en-GB" sz="1400" b="1">
                <a:solidFill>
                  <a:srgbClr val="58585A"/>
                </a:solidFill>
              </a:rPr>
              <a:t>Web application using modern web technologies </a:t>
            </a:r>
            <a:r>
              <a:rPr lang="en-GB" sz="1400">
                <a:solidFill>
                  <a:srgbClr val="58585A"/>
                </a:solidFill>
              </a:rPr>
              <a:t>to deliver an app-like experience directly through a web browser</a:t>
            </a:r>
          </a:p>
          <a:p>
            <a:pPr marL="971550" lvl="1" indent="-285750"/>
            <a:r>
              <a:rPr lang="en-GB" sz="1400" b="1">
                <a:solidFill>
                  <a:srgbClr val="58585A"/>
                </a:solidFill>
              </a:rPr>
              <a:t>Installable: </a:t>
            </a:r>
            <a:r>
              <a:rPr lang="en-GB" sz="1400">
                <a:solidFill>
                  <a:srgbClr val="58585A"/>
                </a:solidFill>
              </a:rPr>
              <a:t>Can be added to the home screen or desktop with a dedicated icon and standalone window, bypassing traditional app stores</a:t>
            </a:r>
          </a:p>
          <a:p>
            <a:pPr marL="971550" lvl="1" indent="-285750"/>
            <a:r>
              <a:rPr lang="en-GB" sz="1400" b="1">
                <a:solidFill>
                  <a:srgbClr val="58585A"/>
                </a:solidFill>
              </a:rPr>
              <a:t>Responsive: </a:t>
            </a:r>
            <a:r>
              <a:rPr lang="en-GB" sz="1400">
                <a:solidFill>
                  <a:srgbClr val="58585A"/>
                </a:solidFill>
              </a:rPr>
              <a:t>Design adjusts to fit any form factor (desktop, mobile, tablet) </a:t>
            </a:r>
          </a:p>
          <a:p>
            <a:pPr marL="971550" lvl="1" indent="-285750"/>
            <a:r>
              <a:rPr lang="en-GB" sz="1400" b="1">
                <a:solidFill>
                  <a:srgbClr val="58585A"/>
                </a:solidFill>
              </a:rPr>
              <a:t>Safe: </a:t>
            </a:r>
            <a:r>
              <a:rPr lang="en-GB" sz="1400">
                <a:solidFill>
                  <a:srgbClr val="58585A"/>
                </a:solidFill>
              </a:rPr>
              <a:t>Must be served via HTTPS to ensure security</a:t>
            </a:r>
          </a:p>
          <a:p>
            <a:pPr marL="971550" lvl="1" indent="-285750"/>
            <a:r>
              <a:rPr lang="en-GB" sz="1400" b="1">
                <a:solidFill>
                  <a:srgbClr val="58585A"/>
                </a:solidFill>
              </a:rPr>
              <a:t>Works offline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0FFA1A-6582-F98E-ADA8-18F9749892DC}"/>
              </a:ext>
            </a:extLst>
          </p:cNvPr>
          <p:cNvSpPr txBox="1"/>
          <p:nvPr/>
        </p:nvSpPr>
        <p:spPr>
          <a:xfrm>
            <a:off x="660071" y="136747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>
                <a:solidFill>
                  <a:srgbClr val="58585A"/>
                </a:solidFill>
              </a:rPr>
              <a:t>Progressive Web App (PWA):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BEC717-17D1-1824-D0C2-1B9DFBC3240C}"/>
              </a:ext>
            </a:extLst>
          </p:cNvPr>
          <p:cNvSpPr txBox="1"/>
          <p:nvPr/>
        </p:nvSpPr>
        <p:spPr>
          <a:xfrm>
            <a:off x="624045" y="3770596"/>
            <a:ext cx="5999362" cy="1508105"/>
          </a:xfrm>
          <a:prstGeom prst="rect">
            <a:avLst/>
          </a:prstGeom>
          <a:noFill/>
        </p:spPr>
        <p:txBody>
          <a:bodyPr wrap="square" lIns="0" tIns="0" rIns="0" bIns="0" anchor="ctr" anchorCtr="1">
            <a:spAutoFit/>
          </a:bodyPr>
          <a:lstStyle/>
          <a:p>
            <a:r>
              <a:rPr lang="en-GB" sz="1400">
                <a:solidFill>
                  <a:srgbClr val="58585A"/>
                </a:solidFill>
              </a:rPr>
              <a:t>Currently in English language, but it will be translated to all EU languages</a:t>
            </a:r>
          </a:p>
          <a:p>
            <a:r>
              <a:rPr lang="en-GB" sz="1400">
                <a:solidFill>
                  <a:srgbClr val="58585A"/>
                </a:solidFill>
              </a:rPr>
              <a:t>Provided free of charge by ECDC</a:t>
            </a:r>
          </a:p>
          <a:p>
            <a:endParaRPr lang="en-GB" sz="1400">
              <a:solidFill>
                <a:srgbClr val="58585A"/>
              </a:solidFill>
            </a:endParaRPr>
          </a:p>
          <a:p>
            <a:r>
              <a:rPr lang="en-GB" sz="1400" b="1">
                <a:solidFill>
                  <a:srgbClr val="58585A"/>
                </a:solidFill>
              </a:rPr>
              <a:t>Modules: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rgbClr val="58585A"/>
                </a:solidFill>
              </a:rPr>
              <a:t>Hand hygiene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rgbClr val="58585A"/>
                </a:solidFill>
              </a:rPr>
              <a:t>Gloves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rgbClr val="58585A"/>
                </a:solidFill>
              </a:rPr>
              <a:t>Bare below elbows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96E776E-32D3-7964-5A9F-421D14F5C67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781659" y="2647721"/>
            <a:ext cx="3490273" cy="14371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F2F6BA-24C6-0926-C9C8-E37CE80E0A4E}"/>
              </a:ext>
            </a:extLst>
          </p:cNvPr>
          <p:cNvSpPr txBox="1"/>
          <p:nvPr/>
        </p:nvSpPr>
        <p:spPr>
          <a:xfrm>
            <a:off x="0" y="6382512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</a:rPr>
              <a:t>www.ecdc.europa.eu/hyfive</a:t>
            </a:r>
          </a:p>
        </p:txBody>
      </p:sp>
    </p:spTree>
    <p:extLst>
      <p:ext uri="{BB962C8B-B14F-4D97-AF65-F5344CB8AC3E}">
        <p14:creationId xmlns:p14="http://schemas.microsoft.com/office/powerpoint/2010/main" val="1365707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7A0DA-469C-037B-3B34-A4B161E0C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31FB8A-F542-D5A3-E611-BDE33369D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F836D59-6C09-F646-BF19-1860CF15B41A}"/>
              </a:ext>
            </a:extLst>
          </p:cNvPr>
          <p:cNvSpPr txBox="1">
            <a:spLocks/>
          </p:cNvSpPr>
          <p:nvPr/>
        </p:nvSpPr>
        <p:spPr>
          <a:xfrm>
            <a:off x="660071" y="226579"/>
            <a:ext cx="78703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GB" sz="2800">
                <a:solidFill>
                  <a:srgbClr val="33686C"/>
                </a:solidFill>
              </a:rPr>
              <a:t>How </a:t>
            </a:r>
            <a:r>
              <a:rPr lang="en-GB" sz="2800" err="1">
                <a:solidFill>
                  <a:srgbClr val="33686C"/>
                </a:solidFill>
              </a:rPr>
              <a:t>hyFive</a:t>
            </a:r>
            <a:r>
              <a:rPr lang="en-GB" sz="2800">
                <a:solidFill>
                  <a:srgbClr val="33686C"/>
                </a:solidFill>
              </a:rPr>
              <a:t> works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6E848F-374A-F480-3C30-EF7CF7CBFC48}"/>
              </a:ext>
            </a:extLst>
          </p:cNvPr>
          <p:cNvSpPr txBox="1"/>
          <p:nvPr/>
        </p:nvSpPr>
        <p:spPr>
          <a:xfrm>
            <a:off x="1632857" y="2060611"/>
            <a:ext cx="5623381" cy="3200876"/>
          </a:xfrm>
          <a:prstGeom prst="rect">
            <a:avLst/>
          </a:prstGeom>
          <a:noFill/>
        </p:spPr>
        <p:txBody>
          <a:bodyPr wrap="square" lIns="0" tIns="0" rIns="0" bIns="0" anchor="ctr" anchorCtr="1">
            <a:spAutoFit/>
          </a:bodyPr>
          <a:lstStyle/>
          <a:p>
            <a:r>
              <a:rPr lang="en-GB" b="1" dirty="0">
                <a:solidFill>
                  <a:srgbClr val="58585A"/>
                </a:solidFill>
              </a:rPr>
              <a:t>Easy Setup </a:t>
            </a:r>
            <a:endParaRPr lang="en-GB" dirty="0">
              <a:solidFill>
                <a:srgbClr val="58585A"/>
              </a:solidFill>
            </a:endParaRPr>
          </a:p>
          <a:p>
            <a:r>
              <a:rPr lang="en-GB" dirty="0">
                <a:solidFill>
                  <a:srgbClr val="58585A"/>
                </a:solidFill>
              </a:rPr>
              <a:t>Installed at the hospital, public health institute, or ministry.</a:t>
            </a:r>
          </a:p>
          <a:p>
            <a:endParaRPr lang="en-GB" sz="1600" dirty="0">
              <a:solidFill>
                <a:srgbClr val="58585A"/>
              </a:solidFill>
            </a:endParaRPr>
          </a:p>
          <a:p>
            <a:endParaRPr lang="en-GB" sz="1600" dirty="0">
              <a:solidFill>
                <a:srgbClr val="58585A"/>
              </a:solidFill>
            </a:endParaRPr>
          </a:p>
          <a:p>
            <a:r>
              <a:rPr lang="en-GB" b="1" dirty="0">
                <a:solidFill>
                  <a:srgbClr val="58585A"/>
                </a:solidFill>
              </a:rPr>
              <a:t>Fast data entry and visualisations</a:t>
            </a:r>
          </a:p>
          <a:p>
            <a:r>
              <a:rPr lang="en-GB" dirty="0">
                <a:solidFill>
                  <a:srgbClr val="58585A"/>
                </a:solidFill>
              </a:rPr>
              <a:t>Compliance rates easily shown across units and departments.</a:t>
            </a:r>
          </a:p>
          <a:p>
            <a:endParaRPr lang="en-GB" sz="1400" dirty="0">
              <a:solidFill>
                <a:srgbClr val="58585A"/>
              </a:solidFill>
            </a:endParaRPr>
          </a:p>
          <a:p>
            <a:r>
              <a:rPr lang="en-GB" b="1" dirty="0">
                <a:solidFill>
                  <a:srgbClr val="58585A"/>
                </a:solidFill>
              </a:rPr>
              <a:t>National overview</a:t>
            </a:r>
          </a:p>
          <a:p>
            <a:r>
              <a:rPr lang="en-GB" dirty="0">
                <a:solidFill>
                  <a:srgbClr val="58585A"/>
                </a:solidFill>
              </a:rPr>
              <a:t>Real-time compliance data at national level.</a:t>
            </a:r>
          </a:p>
          <a:p>
            <a:endParaRPr lang="en-GB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6321F071-1DFA-B122-D299-7C4DFC357C8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015792" y="1552142"/>
            <a:ext cx="1029303" cy="1029303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1163BD48-8B69-8812-9F0E-147F344AF24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5791" y="4232184"/>
            <a:ext cx="1029303" cy="1029303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84DAADC3-A95B-BBEA-485C-58FD178D21B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15790" y="2877705"/>
            <a:ext cx="1029303" cy="10293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13856E-7A14-F7BE-23C2-F0E744292CF4}"/>
              </a:ext>
            </a:extLst>
          </p:cNvPr>
          <p:cNvSpPr txBox="1"/>
          <p:nvPr/>
        </p:nvSpPr>
        <p:spPr>
          <a:xfrm>
            <a:off x="0" y="6382512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</a:rPr>
              <a:t>www.ecdc.europa.eu/hyfive</a:t>
            </a:r>
          </a:p>
        </p:txBody>
      </p:sp>
    </p:spTree>
    <p:extLst>
      <p:ext uri="{BB962C8B-B14F-4D97-AF65-F5344CB8AC3E}">
        <p14:creationId xmlns:p14="http://schemas.microsoft.com/office/powerpoint/2010/main" val="2579518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C121C9-CDA0-37AC-E3E0-78C124959A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7838BC-6776-3E7B-8686-099515973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CD827C8-1CEA-DEA0-7339-0846275D7669}"/>
              </a:ext>
            </a:extLst>
          </p:cNvPr>
          <p:cNvSpPr txBox="1">
            <a:spLocks/>
          </p:cNvSpPr>
          <p:nvPr/>
        </p:nvSpPr>
        <p:spPr>
          <a:xfrm>
            <a:off x="660071" y="226579"/>
            <a:ext cx="78703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GB" sz="2800">
                <a:solidFill>
                  <a:srgbClr val="33686C"/>
                </a:solidFill>
              </a:rPr>
              <a:t>Two user interfaces – Three roles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019390-7559-3F2F-9A7E-E75A86799E50}"/>
              </a:ext>
            </a:extLst>
          </p:cNvPr>
          <p:cNvSpPr txBox="1"/>
          <p:nvPr/>
        </p:nvSpPr>
        <p:spPr>
          <a:xfrm>
            <a:off x="847107" y="1445459"/>
            <a:ext cx="1626293" cy="1138773"/>
          </a:xfrm>
          <a:prstGeom prst="rect">
            <a:avLst/>
          </a:prstGeom>
          <a:noFill/>
        </p:spPr>
        <p:txBody>
          <a:bodyPr wrap="square" lIns="0" tIns="0" rIns="0" bIns="0" anchor="ctr" anchorCtr="1">
            <a:spAutoFit/>
          </a:bodyPr>
          <a:lstStyle/>
          <a:p>
            <a:r>
              <a:rPr lang="en-GB" b="1">
                <a:solidFill>
                  <a:srgbClr val="58585A"/>
                </a:solidFill>
                <a:ea typeface="Tahoma"/>
                <a:cs typeface="Tahoma"/>
              </a:rPr>
              <a:t>Administrator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28FA5D-B781-6B3A-E3B1-3CD9B28B2C5A}"/>
              </a:ext>
            </a:extLst>
          </p:cNvPr>
          <p:cNvSpPr txBox="1"/>
          <p:nvPr/>
        </p:nvSpPr>
        <p:spPr>
          <a:xfrm>
            <a:off x="4374080" y="1445458"/>
            <a:ext cx="1520040" cy="1138773"/>
          </a:xfrm>
          <a:prstGeom prst="rect">
            <a:avLst/>
          </a:prstGeom>
          <a:noFill/>
        </p:spPr>
        <p:txBody>
          <a:bodyPr wrap="square" lIns="0" tIns="0" rIns="0" bIns="0" anchor="ctr" anchorCtr="1">
            <a:spAutoFit/>
          </a:bodyPr>
          <a:lstStyle/>
          <a:p>
            <a:pPr lvl="0">
              <a:defRPr/>
            </a:pPr>
            <a:r>
              <a:rPr lang="en-GB" b="1">
                <a:solidFill>
                  <a:srgbClr val="58585A"/>
                </a:solidFill>
                <a:ea typeface="Tahoma"/>
                <a:cs typeface="Tahoma"/>
              </a:rPr>
              <a:t>Coordinator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E46CF2-F0DA-047B-5902-BC9CE020392C}"/>
              </a:ext>
            </a:extLst>
          </p:cNvPr>
          <p:cNvSpPr txBox="1"/>
          <p:nvPr/>
        </p:nvSpPr>
        <p:spPr>
          <a:xfrm>
            <a:off x="7911889" y="1446085"/>
            <a:ext cx="1520040" cy="1138773"/>
          </a:xfrm>
          <a:prstGeom prst="rect">
            <a:avLst/>
          </a:prstGeom>
          <a:noFill/>
        </p:spPr>
        <p:txBody>
          <a:bodyPr wrap="square" lIns="0" tIns="0" rIns="0" bIns="0" anchor="ctr" anchorCtr="1">
            <a:spAutoFit/>
          </a:bodyPr>
          <a:lstStyle/>
          <a:p>
            <a:pPr lvl="0">
              <a:defRPr/>
            </a:pPr>
            <a:r>
              <a:rPr lang="en-GB" b="1">
                <a:solidFill>
                  <a:srgbClr val="58585A"/>
                </a:solidFill>
                <a:ea typeface="Tahoma"/>
                <a:cs typeface="Tahoma"/>
              </a:rPr>
              <a:t>Observer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237632EF-C915-55E4-FCC4-43A6FE8E6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26" y="2014846"/>
            <a:ext cx="2417478" cy="1579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EB20F8-8081-CBE9-8BA8-BF81255F3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440" y="2014846"/>
            <a:ext cx="2375075" cy="1579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0B0B45-741F-F83F-0822-5366A4D575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908" y="2014846"/>
            <a:ext cx="807482" cy="17895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C0D66E-723F-DB94-8E22-AF559200CBB0}"/>
              </a:ext>
            </a:extLst>
          </p:cNvPr>
          <p:cNvSpPr txBox="1"/>
          <p:nvPr/>
        </p:nvSpPr>
        <p:spPr>
          <a:xfrm>
            <a:off x="761687" y="4668821"/>
            <a:ext cx="17971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National level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513223-0607-F8D1-2DB7-E1A8236380DC}"/>
              </a:ext>
            </a:extLst>
          </p:cNvPr>
          <p:cNvSpPr txBox="1"/>
          <p:nvPr/>
        </p:nvSpPr>
        <p:spPr>
          <a:xfrm>
            <a:off x="5264258" y="4673251"/>
            <a:ext cx="35510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b="1">
                <a:solidFill>
                  <a:srgbClr val="58585A"/>
                </a:solidFill>
                <a:ea typeface="Tahoma"/>
                <a:cs typeface="Tahoma"/>
              </a:rPr>
              <a:t>Healthcare facility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B3048E-FBCC-9FA5-540B-9D389E0A51FB}"/>
              </a:ext>
            </a:extLst>
          </p:cNvPr>
          <p:cNvCxnSpPr>
            <a:cxnSpLocks/>
          </p:cNvCxnSpPr>
          <p:nvPr/>
        </p:nvCxnSpPr>
        <p:spPr>
          <a:xfrm>
            <a:off x="1660253" y="3972885"/>
            <a:ext cx="0" cy="5080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Left Brace 20">
            <a:extLst>
              <a:ext uri="{FF2B5EF4-FFF2-40B4-BE49-F238E27FC236}">
                <a16:creationId xmlns:a16="http://schemas.microsoft.com/office/drawing/2014/main" id="{C97F04AD-7E27-FE3D-577E-051D5BC8D007}"/>
              </a:ext>
            </a:extLst>
          </p:cNvPr>
          <p:cNvSpPr/>
          <p:nvPr/>
        </p:nvSpPr>
        <p:spPr>
          <a:xfrm rot="16200000">
            <a:off x="6825658" y="2688060"/>
            <a:ext cx="428237" cy="341613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035E78-B7A9-BBD3-61F8-807257FF5059}"/>
              </a:ext>
            </a:extLst>
          </p:cNvPr>
          <p:cNvSpPr txBox="1"/>
          <p:nvPr/>
        </p:nvSpPr>
        <p:spPr>
          <a:xfrm>
            <a:off x="0" y="6382512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</a:rPr>
              <a:t>www.ecdc.europa.eu/hyfive</a:t>
            </a:r>
          </a:p>
        </p:txBody>
      </p:sp>
    </p:spTree>
    <p:extLst>
      <p:ext uri="{BB962C8B-B14F-4D97-AF65-F5344CB8AC3E}">
        <p14:creationId xmlns:p14="http://schemas.microsoft.com/office/powerpoint/2010/main" val="4086591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0B4C7D-1D9B-6BB7-9164-B17A1189B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B11F28-C9AA-B4B1-DC0E-05A26CEFC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2D9C85E-D256-19A6-8763-C0C53B4C567F}"/>
              </a:ext>
            </a:extLst>
          </p:cNvPr>
          <p:cNvSpPr txBox="1">
            <a:spLocks/>
          </p:cNvSpPr>
          <p:nvPr/>
        </p:nvSpPr>
        <p:spPr>
          <a:xfrm>
            <a:off x="603734" y="226579"/>
            <a:ext cx="78703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GB" sz="2800" err="1">
                <a:solidFill>
                  <a:srgbClr val="33686C"/>
                </a:solidFill>
              </a:rPr>
              <a:t>hyFive</a:t>
            </a:r>
            <a:r>
              <a:rPr lang="en-GB" sz="2800">
                <a:solidFill>
                  <a:srgbClr val="33686C"/>
                </a:solidFill>
              </a:rPr>
              <a:t> at a glance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1F2864-D5A0-C049-5D65-564178E738ED}"/>
              </a:ext>
            </a:extLst>
          </p:cNvPr>
          <p:cNvSpPr txBox="1"/>
          <p:nvPr/>
        </p:nvSpPr>
        <p:spPr>
          <a:xfrm>
            <a:off x="603734" y="1489562"/>
            <a:ext cx="7996802" cy="4708981"/>
          </a:xfrm>
          <a:prstGeom prst="rect">
            <a:avLst/>
          </a:prstGeom>
          <a:noFill/>
        </p:spPr>
        <p:txBody>
          <a:bodyPr wrap="square" lIns="0" tIns="0" rIns="0" bIns="0" anchor="ctr" anchorCtr="1">
            <a:spAutoFit/>
          </a:bodyPr>
          <a:lstStyle/>
          <a:p>
            <a:r>
              <a:rPr lang="en-GB" b="1" dirty="0">
                <a:solidFill>
                  <a:srgbClr val="58585A"/>
                </a:solidFill>
              </a:rPr>
              <a:t>A standardised system connected to a centralised database</a:t>
            </a:r>
          </a:p>
          <a:p>
            <a:r>
              <a:rPr lang="en-GB" dirty="0">
                <a:solidFill>
                  <a:srgbClr val="58585A"/>
                </a:solidFill>
              </a:rPr>
              <a:t>Data can be collected, stored, and analysed in real time. Can be implemented from individual wards to entire hospitals, or across national health networks. </a:t>
            </a:r>
          </a:p>
          <a:p>
            <a:endParaRPr lang="en-GB" dirty="0">
              <a:solidFill>
                <a:srgbClr val="58585A"/>
              </a:solidFill>
            </a:endParaRPr>
          </a:p>
          <a:p>
            <a:r>
              <a:rPr lang="en-GB" b="1" dirty="0">
                <a:solidFill>
                  <a:srgbClr val="58585A"/>
                </a:solidFill>
              </a:rPr>
              <a:t>Digital observation</a:t>
            </a:r>
          </a:p>
          <a:p>
            <a:r>
              <a:rPr lang="en-GB" dirty="0">
                <a:solidFill>
                  <a:srgbClr val="58585A"/>
                </a:solidFill>
              </a:rPr>
              <a:t>Hand hygiene observations are captured instantly using  an intuitive mobile interface – no paper, no duplication, no delays. </a:t>
            </a:r>
          </a:p>
          <a:p>
            <a:endParaRPr lang="en-GB" dirty="0">
              <a:solidFill>
                <a:srgbClr val="58585A"/>
              </a:solidFill>
            </a:endParaRPr>
          </a:p>
          <a:p>
            <a:r>
              <a:rPr lang="en-GB" b="1" dirty="0">
                <a:solidFill>
                  <a:srgbClr val="58585A"/>
                </a:solidFill>
              </a:rPr>
              <a:t>Real-time insights</a:t>
            </a:r>
          </a:p>
          <a:p>
            <a:r>
              <a:rPr lang="en-GB" dirty="0">
                <a:solidFill>
                  <a:srgbClr val="58585A"/>
                </a:solidFill>
              </a:rPr>
              <a:t>Compliance data are instantly visible at hospital and national levels through dynamic graphs, providing immediate insight into compliance levels. </a:t>
            </a:r>
          </a:p>
          <a:p>
            <a:endParaRPr lang="en-GB" dirty="0">
              <a:solidFill>
                <a:srgbClr val="58585A"/>
              </a:solidFill>
            </a:endParaRPr>
          </a:p>
          <a:p>
            <a:r>
              <a:rPr lang="en-GB" b="1" dirty="0">
                <a:solidFill>
                  <a:srgbClr val="58585A"/>
                </a:solidFill>
              </a:rPr>
              <a:t>Faster data-driven decisions</a:t>
            </a:r>
          </a:p>
          <a:p>
            <a:r>
              <a:rPr lang="en-GB" dirty="0">
                <a:solidFill>
                  <a:srgbClr val="58585A"/>
                </a:solidFill>
              </a:rPr>
              <a:t>Aggregated data and trends enable faster evidence-based decisions, supporting targeted interventions and effective resource allocation across health systems.</a:t>
            </a:r>
          </a:p>
          <a:p>
            <a:endParaRPr lang="en-GB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095CCFA4-4D76-2F19-152E-33B17AC57FF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689233" y="4977073"/>
            <a:ext cx="1266702" cy="790121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337024EA-D6FF-A67D-3BC7-B885AC43E79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71627" y="1609055"/>
            <a:ext cx="765825" cy="576125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5D597CF4-A300-0280-33D6-8B73492F1B0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89233" y="2665774"/>
            <a:ext cx="669903" cy="822539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74CC1D66-B55C-BD40-768B-2F99CCACDF1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13880" y="3968907"/>
            <a:ext cx="930323" cy="8695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F1A155-D24E-9EEE-1E0A-059D0A4E346A}"/>
              </a:ext>
            </a:extLst>
          </p:cNvPr>
          <p:cNvSpPr txBox="1"/>
          <p:nvPr/>
        </p:nvSpPr>
        <p:spPr>
          <a:xfrm>
            <a:off x="0" y="6382512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</a:rPr>
              <a:t>www.ecdc.europa.eu/hyfive</a:t>
            </a:r>
          </a:p>
        </p:txBody>
      </p:sp>
    </p:spTree>
    <p:extLst>
      <p:ext uri="{BB962C8B-B14F-4D97-AF65-F5344CB8AC3E}">
        <p14:creationId xmlns:p14="http://schemas.microsoft.com/office/powerpoint/2010/main" val="843183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1C4E9F-3959-DE23-951F-45CE801C9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526E44-A98E-D7B3-E2D0-49D90B64E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BA6B85-A7B5-5391-0257-A4B5F40CB067}"/>
              </a:ext>
            </a:extLst>
          </p:cNvPr>
          <p:cNvSpPr txBox="1">
            <a:spLocks/>
          </p:cNvSpPr>
          <p:nvPr/>
        </p:nvSpPr>
        <p:spPr>
          <a:xfrm>
            <a:off x="660071" y="226579"/>
            <a:ext cx="78703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GB" sz="2800" dirty="0">
                <a:solidFill>
                  <a:srgbClr val="33686C"/>
                </a:solidFill>
              </a:rPr>
              <a:t>Benefits of </a:t>
            </a:r>
            <a:r>
              <a:rPr lang="en-GB" sz="2800" dirty="0" err="1">
                <a:solidFill>
                  <a:srgbClr val="33686C"/>
                </a:solidFill>
              </a:rPr>
              <a:t>hyFive</a:t>
            </a:r>
            <a:endParaRPr lang="en-GB" sz="2800" dirty="0">
              <a:solidFill>
                <a:srgbClr val="33686C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C1FCED-D96C-C5FA-FE8C-53565D55D3ED}"/>
              </a:ext>
            </a:extLst>
          </p:cNvPr>
          <p:cNvSpPr txBox="1"/>
          <p:nvPr/>
        </p:nvSpPr>
        <p:spPr>
          <a:xfrm>
            <a:off x="660071" y="1753995"/>
            <a:ext cx="7589916" cy="3600986"/>
          </a:xfrm>
          <a:prstGeom prst="rect">
            <a:avLst/>
          </a:prstGeom>
          <a:noFill/>
        </p:spPr>
        <p:txBody>
          <a:bodyPr wrap="square" lIns="0" tIns="0" rIns="0" bIns="0" anchor="ctr" anchorCtr="1">
            <a:spAutoFit/>
          </a:bodyPr>
          <a:lstStyle/>
          <a:p>
            <a:r>
              <a:rPr lang="en-GB" b="1" dirty="0">
                <a:solidFill>
                  <a:srgbClr val="58585A"/>
                </a:solidFill>
              </a:rPr>
              <a:t>For National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8585A"/>
                </a:solidFill>
              </a:rPr>
              <a:t>Real-time nationwide overview of hand hygiene compliance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8585A"/>
                </a:solidFill>
              </a:rPr>
              <a:t>Transparent, standardised data across facilities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8585A"/>
                </a:solidFill>
              </a:rPr>
              <a:t>Access anytime, anywhere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58585A"/>
              </a:solidFill>
            </a:endParaRPr>
          </a:p>
          <a:p>
            <a:r>
              <a:rPr lang="en-GB" b="1" dirty="0">
                <a:solidFill>
                  <a:srgbClr val="58585A"/>
                </a:solidFill>
              </a:rPr>
              <a:t>For healthcare facilities</a:t>
            </a:r>
          </a:p>
          <a:p>
            <a:r>
              <a:rPr lang="en-GB" dirty="0">
                <a:solidFill>
                  <a:srgbClr val="58585A"/>
                </a:solidFill>
              </a:rPr>
              <a:t>• Supports accreditation, audits, and regulatory requirements</a:t>
            </a:r>
          </a:p>
          <a:p>
            <a:r>
              <a:rPr lang="en-GB" dirty="0">
                <a:solidFill>
                  <a:srgbClr val="58585A"/>
                </a:solidFill>
              </a:rPr>
              <a:t>• Enables timely, data-driven safety decisions</a:t>
            </a:r>
          </a:p>
          <a:p>
            <a:endParaRPr lang="en-GB" dirty="0">
              <a:solidFill>
                <a:srgbClr val="58585A"/>
              </a:solidFill>
            </a:endParaRPr>
          </a:p>
          <a:p>
            <a:r>
              <a:rPr lang="en-GB" b="1" dirty="0">
                <a:solidFill>
                  <a:srgbClr val="58585A"/>
                </a:solidFill>
              </a:rPr>
              <a:t>For IPC professionals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8585A"/>
                </a:solidFill>
              </a:rPr>
              <a:t>No paperwork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8585A"/>
                </a:solidFill>
              </a:rPr>
              <a:t>Faster documentation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8585A"/>
                </a:solidFill>
              </a:rPr>
              <a:t>Automatic reports and visualisations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20D05AF-60F3-568B-EE26-C3BBBC8E877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207814" y="1552142"/>
            <a:ext cx="1065277" cy="1065277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5A475B9-CFE4-206F-7A97-EE2DF9D7AD9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7814" y="3003219"/>
            <a:ext cx="1065277" cy="106527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CC4F795-3F15-D6D2-99F2-23F8EDAC4FE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07814" y="4395292"/>
            <a:ext cx="1065277" cy="10652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9E144F-2D97-8DE9-9C36-070E1AF2F131}"/>
              </a:ext>
            </a:extLst>
          </p:cNvPr>
          <p:cNvSpPr txBox="1"/>
          <p:nvPr/>
        </p:nvSpPr>
        <p:spPr>
          <a:xfrm>
            <a:off x="0" y="6382512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</a:rPr>
              <a:t>www.ecdc.europa.eu/hyfive</a:t>
            </a:r>
          </a:p>
        </p:txBody>
      </p:sp>
    </p:spTree>
    <p:extLst>
      <p:ext uri="{BB962C8B-B14F-4D97-AF65-F5344CB8AC3E}">
        <p14:creationId xmlns:p14="http://schemas.microsoft.com/office/powerpoint/2010/main" val="246860559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ECDC">
  <a:themeElements>
    <a:clrScheme name="Custom ECDC">
      <a:dk1>
        <a:sysClr val="windowText" lastClr="000000"/>
      </a:dk1>
      <a:lt1>
        <a:srgbClr val="FFFFFF"/>
      </a:lt1>
      <a:dk2>
        <a:srgbClr val="7CBDC1"/>
      </a:dk2>
      <a:lt2>
        <a:srgbClr val="E1EFD3"/>
      </a:lt2>
      <a:accent1>
        <a:srgbClr val="7CBDC1"/>
      </a:accent1>
      <a:accent2>
        <a:srgbClr val="69B023"/>
      </a:accent2>
      <a:accent3>
        <a:srgbClr val="E1EFD3"/>
      </a:accent3>
      <a:accent4>
        <a:srgbClr val="3E8084"/>
      </a:accent4>
      <a:accent5>
        <a:srgbClr val="CAE4E6"/>
      </a:accent5>
      <a:accent6>
        <a:srgbClr val="4F841A"/>
      </a:accent6>
      <a:hlink>
        <a:srgbClr val="4E821A"/>
      </a:hlink>
      <a:folHlink>
        <a:srgbClr val="4E821A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71011F79-93C2-4F44-B3D1-1B3949029EB4}" vid="{AFD8FEEA-F55A-41B4-AE34-58BC8DDAFC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EE95EE7DB3A482488E68FA4A7091999F00D3B6B1EA02B71F4D87658D2F0F66AE6A" ma:contentTypeVersion="154" ma:contentTypeDescription="Create a new document." ma:contentTypeScope="" ma:versionID="d83ca7d0b53971b09d764d643c6e6868">
  <xsd:schema xmlns:xsd="http://www.w3.org/2001/XMLSchema" xmlns:xs="http://www.w3.org/2001/XMLSchema" xmlns:p="http://schemas.microsoft.com/office/2006/metadata/properties" xmlns:ns2="4240f11c-4df2-4a37-9be1-bdf0d4dfc218" xmlns:ns3="fe73b3f6-a427-4a99-886e-da32c6de835d" xmlns:ns4="ad844e80-7513-4d59-8106-40a8f6a315d3" xmlns:ns5="a4eb6d0c-4d9f-43dd-94e5-954b3aecc36c" targetNamespace="http://schemas.microsoft.com/office/2006/metadata/properties" ma:root="true" ma:fieldsID="138a5d30fe372be6dd46c143304c6f2e" ns2:_="" ns3:_="" ns4:_="" ns5:_="">
    <xsd:import namespace="4240f11c-4df2-4a37-9be1-bdf0d4dfc218"/>
    <xsd:import namespace="fe73b3f6-a427-4a99-886e-da32c6de835d"/>
    <xsd:import namespace="ad844e80-7513-4d59-8106-40a8f6a315d3"/>
    <xsd:import namespace="a4eb6d0c-4d9f-43dd-94e5-954b3aecc36c"/>
    <xsd:element name="properties">
      <xsd:complexType>
        <xsd:sequence>
          <xsd:element name="documentManagement">
            <xsd:complexType>
              <xsd:all>
                <xsd:element ref="ns2:ECMX_SUMMARY" minOccurs="0"/>
                <xsd:element ref="ns3:c67668d6730c4bc2a26c654fc875ab99" minOccurs="0"/>
                <xsd:element ref="ns3:TaxCatchAll" minOccurs="0"/>
                <xsd:element ref="ns3:TaxCatchAllLabel" minOccurs="0"/>
                <xsd:element ref="ns3:o13d78bceb4b4178ab3c456bf4db706a" minOccurs="0"/>
                <xsd:element ref="ns3:na274824997947589a1bfdfb0b645b50" minOccurs="0"/>
                <xsd:element ref="ns3:kf1264ba1b22407abef15b09c01e8cf0" minOccurs="0"/>
                <xsd:element ref="ns3:b489bfe21c7249aba6a1ae186fa4e51c" minOccurs="0"/>
                <xsd:element ref="ns3:cbaf9fdaaf87475a8d0ae10d3e79318e" minOccurs="0"/>
                <xsd:element ref="ns2:ECMX_PUBLISHDATE" minOccurs="0"/>
                <xsd:element ref="ns2:ECMX_BUSINESSID" minOccurs="0"/>
                <xsd:element ref="ns2:ECMX_OPERATIONALID" minOccurs="0"/>
                <xsd:element ref="ns2:ECMX_ADDITIONALINFO" minOccurs="0"/>
                <xsd:element ref="ns3:ECMX_OWNER" minOccurs="0"/>
                <xsd:element ref="ns4:TaxKeywordTaxHTField" minOccurs="0"/>
                <xsd:element ref="ns5:MediaServiceLocation" minOccurs="0"/>
                <xsd:element ref="ns4:_dlc_DocId" minOccurs="0"/>
                <xsd:element ref="ns4:_dlc_DocIdUrl" minOccurs="0"/>
                <xsd:element ref="ns4:_dlc_DocIdPersistId" minOccurs="0"/>
                <xsd:element ref="ns5:MediaServiceObjectDetectorVersions" minOccurs="0"/>
                <xsd:element ref="ns5:MediaServiceSearchProperties" minOccurs="0"/>
                <xsd:element ref="ns5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0f11c-4df2-4a37-9be1-bdf0d4dfc218" elementFormDefault="qualified">
    <xsd:import namespace="http://schemas.microsoft.com/office/2006/documentManagement/types"/>
    <xsd:import namespace="http://schemas.microsoft.com/office/infopath/2007/PartnerControls"/>
    <xsd:element name="ECMX_SUMMARY" ma:index="8" nillable="true" ma:displayName="Summary" ma:description="Short and distinct description of the document" ma:internalName="ECMX_SUMMARY">
      <xsd:simpleType>
        <xsd:restriction base="dms:Note">
          <xsd:maxLength value="255"/>
        </xsd:restriction>
      </xsd:simpleType>
    </xsd:element>
    <xsd:element name="ECMX_PUBLISHDATE" ma:index="23" nillable="true" ma:displayName="Publish Date" ma:description="Enter the date of publication or finalisation of this document" ma:format="DateOnly" ma:internalName="ECMX_PUBLISHDATE">
      <xsd:simpleType>
        <xsd:restriction base="dms:DateTime"/>
      </xsd:simpleType>
    </xsd:element>
    <xsd:element name="ECMX_BUSINESSID" ma:index="24" nillable="true" ma:displayName="Business ID" ma:description="Enter the business identifier of the document such as ECDC/IP/25" ma:internalName="ECMX_BUSINESSID">
      <xsd:simpleType>
        <xsd:restriction base="dms:Text">
          <xsd:maxLength value="255"/>
        </xsd:restriction>
      </xsd:simpleType>
    </xsd:element>
    <xsd:element name="ECMX_OPERATIONALID" ma:index="25" nillable="true" ma:displayName="Operational ID" ma:description="Enter the operational or workflow identifier such as 104.2.2.1" ma:internalName="ECMX_OPERATIONALID">
      <xsd:simpleType>
        <xsd:restriction base="dms:Text">
          <xsd:maxLength value="255"/>
        </xsd:restriction>
      </xsd:simpleType>
    </xsd:element>
    <xsd:element name="ECMX_ADDITIONALINFO" ma:index="26" nillable="true" ma:displayName="Additional Info" ma:description="Provide any additional notes or information about the document" ma:internalName="ECMX_ADDITIONALINFO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3b3f6-a427-4a99-886e-da32c6de835d" elementFormDefault="qualified">
    <xsd:import namespace="http://schemas.microsoft.com/office/2006/documentManagement/types"/>
    <xsd:import namespace="http://schemas.microsoft.com/office/infopath/2007/PartnerControls"/>
    <xsd:element name="c67668d6730c4bc2a26c654fc875ab99" ma:index="9" nillable="true" ma:taxonomy="true" ma:internalName="c67668d6730c4bc2a26c654fc875ab99" ma:taxonomyFieldName="ECMX_CATEGORYLABEL" ma:displayName="Category Label" ma:default="662;#Communication|78eb7c99-aa5a-4fcf-ac48-9d35a30afe6d" ma:fieldId="{c67668d6-730c-4bc2-a26c-654fc875ab99}" ma:sspId="14c281f0-fdb2-43d6-8bd5-8268950107ba" ma:termSetId="c558570e-7e10-421a-aae8-97c91a67507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6db8dde0-a79d-417b-84c2-a70d3916e53d}" ma:internalName="TaxCatchAll" ma:showField="CatchAllData" ma:web="ad844e80-7513-4d59-8106-40a8f6a315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6db8dde0-a79d-417b-84c2-a70d3916e53d}" ma:internalName="TaxCatchAllLabel" ma:readOnly="true" ma:showField="CatchAllDataLabel" ma:web="ad844e80-7513-4d59-8106-40a8f6a315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13d78bceb4b4178ab3c456bf4db706a" ma:index="13" nillable="true" ma:taxonomy="true" ma:internalName="o13d78bceb4b4178ab3c456bf4db706a" ma:taxonomyFieldName="ECMX_DOCUMENTTYPE" ma:displayName="Document Type" ma:fieldId="{813d78bc-eb4b-4178-ab3c-456bf4db706a}" ma:sspId="14c281f0-fdb2-43d6-8bd5-8268950107ba" ma:termSetId="c389c416-3255-4b96-b67a-477bf9d78a2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a274824997947589a1bfdfb0b645b50" ma:index="15" nillable="true" ma:taxonomy="true" ma:internalName="na274824997947589a1bfdfb0b645b50" ma:taxonomyFieldName="ECMX_ENTITY" ma:displayName="Entity" ma:fieldId="{7a274824-9979-4758-9a1b-fdfb0b645b50}" ma:sspId="14c281f0-fdb2-43d6-8bd5-8268950107ba" ma:termSetId="642df4da-6b01-472d-8f33-07d3ed3a3a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f1264ba1b22407abef15b09c01e8cf0" ma:index="17" nillable="true" ma:taxonomy="true" ma:internalName="kf1264ba1b22407abef15b09c01e8cf0" ma:taxonomyFieldName="ECMX_DISEASEPATHOGEN" ma:displayName="Disease/Pathogen" ma:fieldId="{4f1264ba-1b22-407a-bef1-5b09c01e8cf0}" ma:sspId="14c281f0-fdb2-43d6-8bd5-8268950107ba" ma:termSetId="0299f09b-7697-48da-88c2-893786836c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489bfe21c7249aba6a1ae186fa4e51c" ma:index="19" nillable="true" ma:taxonomy="true" ma:internalName="b489bfe21c7249aba6a1ae186fa4e51c" ma:taxonomyFieldName="ECMX_DOCUMENTSTATUS" ma:displayName="Document Status" ma:default="1;#Draft|bed60e9a-f1b8-4691-a7e2-534f78067ff3" ma:fieldId="{b489bfe2-1c72-49ab-a6a1-ae186fa4e51c}" ma:sspId="14c281f0-fdb2-43d6-8bd5-8268950107ba" ma:termSetId="142c0697-2f33-49ef-84e0-8a01165d72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af9fdaaf87475a8d0ae10d3e79318e" ma:index="21" nillable="true" ma:taxonomy="true" ma:internalName="cbaf9fdaaf87475a8d0ae10d3e79318e" ma:taxonomyFieldName="ECMX_LIFECYCLE" ma:displayName="Lifecycle" ma:default="2;#Active|50127695-0d4f-4ac1-ab93-ebc716c3e584" ma:fieldId="{cbaf9fda-af87-475a-8d0a-e10d3e79318e}" ma:sspId="14c281f0-fdb2-43d6-8bd5-8268950107ba" ma:termSetId="84fb9b37-c2b8-4969-9234-b37fe8170d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MX_OWNER" ma:index="27" nillable="true" ma:displayName="Owner" ma:list="UserInfo" ma:SharePointGroup="0" ma:internalName="ECMX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844e80-7513-4d59-8106-40a8f6a315d3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8" nillable="true" ma:taxonomy="true" ma:internalName="TaxKeywordTaxHTField" ma:taxonomyFieldName="TaxKeyword" ma:displayName="Enterprise Keywords" ma:fieldId="{23f27201-bee3-471e-b2e7-b64fd8b7ca38}" ma:taxonomyMulti="true" ma:sspId="14c281f0-fdb2-43d6-8bd5-8268950107b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31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eb6d0c-4d9f-43dd-94e5-954b3aecc36c" elementFormDefault="qualified">
    <xsd:import namespace="http://schemas.microsoft.com/office/2006/documentManagement/types"/>
    <xsd:import namespace="http://schemas.microsoft.com/office/infopath/2007/PartnerControls"/>
    <xsd:element name="MediaServiceLocation" ma:index="3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3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SharedContentType xmlns="Microsoft.SharePoint.Taxonomy.ContentTypeSync" SourceId="14c281f0-fdb2-43d6-8bd5-8268950107ba" ContentTypeId="0x010100EE95EE7DB3A482488E68FA4A7091999F" PreviousValue="false"/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489bfe21c7249aba6a1ae186fa4e51c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bed60e9a-f1b8-4691-a7e2-534f78067ff3</TermId>
        </TermInfo>
      </Terms>
    </b489bfe21c7249aba6a1ae186fa4e51c>
    <cbaf9fdaaf87475a8d0ae10d3e79318e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Active</TermName>
          <TermId xmlns="http://schemas.microsoft.com/office/infopath/2007/PartnerControls">50127695-0d4f-4ac1-ab93-ebc716c3e584</TermId>
        </TermInfo>
      </Terms>
    </cbaf9fdaaf87475a8d0ae10d3e79318e>
    <ECMX_SUMMARY xmlns="4240f11c-4df2-4a37-9be1-bdf0d4dfc218" xsi:nil="true"/>
    <ECMX_ADDITIONALINFO xmlns="4240f11c-4df2-4a37-9be1-bdf0d4dfc218" xsi:nil="true"/>
    <ECMX_OWNER xmlns="fe73b3f6-a427-4a99-886e-da32c6de835d">
      <UserInfo>
        <DisplayName/>
        <AccountId xsi:nil="true"/>
        <AccountType/>
      </UserInfo>
    </ECMX_OWNER>
    <kf1264ba1b22407abef15b09c01e8cf0 xmlns="fe73b3f6-a427-4a99-886e-da32c6de835d">
      <Terms xmlns="http://schemas.microsoft.com/office/infopath/2007/PartnerControls"/>
    </kf1264ba1b22407abef15b09c01e8cf0>
    <o13d78bceb4b4178ab3c456bf4db706a xmlns="fe73b3f6-a427-4a99-886e-da32c6de835d">
      <Terms xmlns="http://schemas.microsoft.com/office/infopath/2007/PartnerControls"/>
    </o13d78bceb4b4178ab3c456bf4db706a>
    <TaxKeywordTaxHTField xmlns="ad844e80-7513-4d59-8106-40a8f6a315d3">
      <Terms xmlns="http://schemas.microsoft.com/office/infopath/2007/PartnerControls"/>
    </TaxKeywordTaxHTField>
    <ECMX_PUBLISHDATE xmlns="4240f11c-4df2-4a37-9be1-bdf0d4dfc218" xsi:nil="true"/>
    <ECMX_BUSINESSID xmlns="4240f11c-4df2-4a37-9be1-bdf0d4dfc218" xsi:nil="true"/>
    <c67668d6730c4bc2a26c654fc875ab99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 Communications</TermName>
          <TermId xmlns="http://schemas.microsoft.com/office/infopath/2007/PartnerControls">6da40654-d6fe-4c3b-b33d-4ae66d383867</TermId>
        </TermInfo>
      </Terms>
    </c67668d6730c4bc2a26c654fc875ab99>
    <TaxCatchAll xmlns="fe73b3f6-a427-4a99-886e-da32c6de835d">
      <Value>432</Value>
      <Value>3</Value>
      <Value>2</Value>
      <Value>1</Value>
    </TaxCatchAll>
    <na274824997947589a1bfdfb0b645b50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ECDC</TermName>
          <TermId xmlns="http://schemas.microsoft.com/office/infopath/2007/PartnerControls">931345c4-86d9-4b39-a79a-5a8b0b90257f</TermId>
        </TermInfo>
      </Terms>
    </na274824997947589a1bfdfb0b645b50>
    <ECMX_OPERATIONALID xmlns="4240f11c-4df2-4a37-9be1-bdf0d4dfc218" xsi:nil="true"/>
    <_dlc_DocId xmlns="ad844e80-7513-4d59-8106-40a8f6a315d3">IORGCOM-758100987-53808</_dlc_DocId>
    <_dlc_DocIdUrl xmlns="ad844e80-7513-4d59-8106-40a8f6a315d3">
      <Url>https://ecdc365.sharepoint.com/teams/iorg_sec_sphc/_layouts/15/DocIdRedir.aspx?ID=IORGCOM-758100987-53808</Url>
      <Description>IORGCOM-758100987-53808</Description>
    </_dlc_DocIdUrl>
  </documentManagement>
</p:properties>
</file>

<file path=customXml/itemProps1.xml><?xml version="1.0" encoding="utf-8"?>
<ds:datastoreItem xmlns:ds="http://schemas.openxmlformats.org/officeDocument/2006/customXml" ds:itemID="{4CF02DD9-58DB-4C2D-A747-07944C0C7B8E}">
  <ds:schemaRefs>
    <ds:schemaRef ds:uri="4240f11c-4df2-4a37-9be1-bdf0d4dfc218"/>
    <ds:schemaRef ds:uri="a4eb6d0c-4d9f-43dd-94e5-954b3aecc36c"/>
    <ds:schemaRef ds:uri="ad844e80-7513-4d59-8106-40a8f6a315d3"/>
    <ds:schemaRef ds:uri="fe73b3f6-a427-4a99-886e-da32c6de83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753BF03-F968-4C04-8B8E-F057FC5802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EA77BE-1396-459A-8E29-0FBE67A54097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8AAE8DC6-DCEE-4253-A130-64B102AE2BF4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5E68B34B-93DA-43B8-90B4-AA1EDF6AFA47}">
  <ds:schemaRefs>
    <ds:schemaRef ds:uri="ad844e80-7513-4d59-8106-40a8f6a315d3"/>
    <ds:schemaRef ds:uri="http://www.w3.org/XML/1998/namespace"/>
    <ds:schemaRef ds:uri="http://purl.org/dc/elements/1.1/"/>
    <ds:schemaRef ds:uri="http://purl.org/dc/dcmitype/"/>
    <ds:schemaRef ds:uri="4240f11c-4df2-4a37-9be1-bdf0d4dfc218"/>
    <ds:schemaRef ds:uri="a4eb6d0c-4d9f-43dd-94e5-954b3aecc36c"/>
    <ds:schemaRef ds:uri="http://schemas.microsoft.com/office/2006/metadata/properties"/>
    <ds:schemaRef ds:uri="http://schemas.microsoft.com/office/2006/documentManagement/types"/>
    <ds:schemaRef ds:uri="http://purl.org/dc/terms/"/>
    <ds:schemaRef ds:uri="fe73b3f6-a427-4a99-886e-da32c6de835d"/>
    <ds:schemaRef ds:uri="http://schemas.microsoft.com/office/infopath/2007/PartnerControls"/>
    <ds:schemaRef ds:uri="http://schemas.openxmlformats.org/package/2006/metadata/core-properties"/>
  </ds:schemaRefs>
</ds:datastoreItem>
</file>

<file path=docMetadata/LabelInfo.xml><?xml version="1.0" encoding="utf-8"?>
<clbl:labelList xmlns:clbl="http://schemas.microsoft.com/office/2020/mipLabelMetadata">
  <clbl:label id="{e1ae1734-edf5-47c2-b34c-0d487d4ec322}" enabled="1" method="Privileged" siteId="{6ad73702-409c-4046-ae59-cc4bea33450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Template presentation 2025 v3</Template>
  <TotalTime>0</TotalTime>
  <Words>526</Words>
  <Application>Microsoft Office PowerPoint</Application>
  <PresentationFormat>Widescreen</PresentationFormat>
  <Paragraphs>101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Theme_ECDC</vt:lpstr>
      <vt:lpstr>Smarter Tools,  Stronger Healthcare Systems.</vt:lpstr>
      <vt:lpstr>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Fabrice Donguy</dc:creator>
  <cp:lastModifiedBy>Catalin Bercaru</cp:lastModifiedBy>
  <cp:revision>4</cp:revision>
  <dcterms:created xsi:type="dcterms:W3CDTF">2026-04-23T17:01:47Z</dcterms:created>
  <dcterms:modified xsi:type="dcterms:W3CDTF">2026-05-04T14:34:53Z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0x010100EE95EE7DB3A482488E68FA4A7091999F00D3B6B1EA02B71F4D87658D2F0F66AE6A</vt:lpwstr>
  </property>
  <property fmtid="{D5CDD505-2E9C-101B-9397-08002B2CF9AE}" pid="3" name="TaxKeyword">
    <vt:lpwstr/>
  </property>
  <property fmtid="{D5CDD505-2E9C-101B-9397-08002B2CF9AE}" pid="4" name="ECMX_ENTITY">
    <vt:lpwstr>3;#ECDC|931345c4-86d9-4b39-a79a-5a8b0b90257f</vt:lpwstr>
  </property>
  <property fmtid="{D5CDD505-2E9C-101B-9397-08002B2CF9AE}" pid="5" name="MediaServiceImageTags">
    <vt:lpwstr/>
  </property>
  <property fmtid="{D5CDD505-2E9C-101B-9397-08002B2CF9AE}" pid="6" name="ECMX_LIFECYCLE">
    <vt:lpwstr>2;#Active|50127695-0d4f-4ac1-ab93-ebc716c3e584</vt:lpwstr>
  </property>
  <property fmtid="{D5CDD505-2E9C-101B-9397-08002B2CF9AE}" pid="7" name="ECMX_DOCUMENTTYPE">
    <vt:lpwstr/>
  </property>
  <property fmtid="{D5CDD505-2E9C-101B-9397-08002B2CF9AE}" pid="8" name="ECMX_CATEGORYLABEL">
    <vt:lpwstr>432;#Internal Communications|6da40654-d6fe-4c3b-b33d-4ae66d383867</vt:lpwstr>
  </property>
  <property fmtid="{D5CDD505-2E9C-101B-9397-08002B2CF9AE}" pid="9" name="ECMX_DOCUMENTSTATUS">
    <vt:lpwstr>1;#Draft|bed60e9a-f1b8-4691-a7e2-534f78067ff3</vt:lpwstr>
  </property>
  <property fmtid="{D5CDD505-2E9C-101B-9397-08002B2CF9AE}" pid="10" name="lcf76f155ced4ddcb4097134ff3c332f">
    <vt:lpwstr/>
  </property>
  <property fmtid="{D5CDD505-2E9C-101B-9397-08002B2CF9AE}" pid="11" name="ECMX_DISEASEPATHOGEN">
    <vt:lpwstr/>
  </property>
  <property fmtid="{D5CDD505-2E9C-101B-9397-08002B2CF9AE}" pid="12" name="_dlc_DocIdItemGuid">
    <vt:lpwstr>dd3c2607-f9c9-49b4-89b2-236a2ec7091e</vt:lpwstr>
  </property>
</Properties>
</file>