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5"/>
    <p:sldMasterId id="2147483653" r:id="rId6"/>
    <p:sldMasterId id="2147483655" r:id="rId7"/>
    <p:sldMasterId id="2147483657" r:id="rId8"/>
    <p:sldMasterId id="2147483656" r:id="rId9"/>
    <p:sldMasterId id="2147483660" r:id="rId10"/>
  </p:sldMasterIdLst>
  <p:notesMasterIdLst>
    <p:notesMasterId r:id="rId26"/>
  </p:notesMasterIdLst>
  <p:handoutMasterIdLst>
    <p:handoutMasterId r:id="rId27"/>
  </p:handoutMasterIdLst>
  <p:sldIdLst>
    <p:sldId id="599" r:id="rId11"/>
    <p:sldId id="584" r:id="rId12"/>
    <p:sldId id="600" r:id="rId13"/>
    <p:sldId id="614" r:id="rId14"/>
    <p:sldId id="608" r:id="rId15"/>
    <p:sldId id="613" r:id="rId16"/>
    <p:sldId id="610" r:id="rId17"/>
    <p:sldId id="615" r:id="rId18"/>
    <p:sldId id="616" r:id="rId19"/>
    <p:sldId id="617" r:id="rId20"/>
    <p:sldId id="605" r:id="rId21"/>
    <p:sldId id="606" r:id="rId22"/>
    <p:sldId id="583" r:id="rId23"/>
    <p:sldId id="626" r:id="rId24"/>
    <p:sldId id="550" r:id="rId25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17">
          <p15:clr>
            <a:srgbClr val="A4A3A4"/>
          </p15:clr>
        </p15:guide>
        <p15:guide id="4" pos="35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Amato" initials="Aj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4D4D4D"/>
    <a:srgbClr val="009900"/>
    <a:srgbClr val="872217"/>
    <a:srgbClr val="339966"/>
    <a:srgbClr val="77BABF"/>
    <a:srgbClr val="99CBCF"/>
    <a:srgbClr val="DDDDDD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6479" autoAdjust="0"/>
  </p:normalViewPr>
  <p:slideViewPr>
    <p:cSldViewPr>
      <p:cViewPr varScale="1">
        <p:scale>
          <a:sx n="69" d="100"/>
          <a:sy n="69" d="100"/>
        </p:scale>
        <p:origin x="1494" y="60"/>
      </p:cViewPr>
      <p:guideLst>
        <p:guide orient="horz" pos="2160"/>
        <p:guide pos="2880"/>
        <p:guide pos="5517"/>
        <p:guide pos="3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r>
              <a:rPr lang="fr-FR" smtClean="0"/>
              <a:t>HIV/AIDS  Surveillance in Europe 2011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9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9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fld id="{8394977B-E9C3-43C1-A102-B117C8A4D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88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r>
              <a:rPr lang="fr-FR" smtClean="0"/>
              <a:t>HIV/AIDS  Surveillance in Europe 2011</a:t>
            </a: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092" y="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3330"/>
            <a:ext cx="5448300" cy="44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defTabSz="92390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092" y="9445070"/>
            <a:ext cx="2951693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9" tIns="46214" rIns="92429" bIns="46214" numCol="1" anchor="b" anchorCtr="0" compatLnSpc="1">
            <a:prstTxWarp prst="textNoShape">
              <a:avLst/>
            </a:prstTxWarp>
          </a:bodyPr>
          <a:lstStyle>
            <a:lvl1pPr algn="r" defTabSz="923906">
              <a:defRPr sz="1200">
                <a:latin typeface="Arial" charset="0"/>
              </a:defRPr>
            </a:lvl1pPr>
          </a:lstStyle>
          <a:p>
            <a:fld id="{6303F1EE-00BB-41DA-BEA3-066BE4ADFA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29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548A4-ADEC-4ED6-BCD3-26E5F83FB2FA}" type="slidenum">
              <a:rPr lang="en-US"/>
              <a:pPr/>
              <a:t>0</a:t>
            </a:fld>
            <a:endParaRPr lang="en-US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0597F-E7F4-46B3-B25C-0873B962F0B0}" type="slidenum">
              <a:rPr lang="en-US"/>
              <a:pPr/>
              <a:t>11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 smtClean="0"/>
              <a:t> 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4434F-275A-455E-9CC3-C3C5EAE56174}" type="slidenum">
              <a:rPr lang="en-US"/>
              <a:pPr/>
              <a:t>12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8BA8-3492-4943-828F-EEFAD7737E2D}" type="slidenum">
              <a:rPr lang="en-US"/>
              <a:pPr/>
              <a:t>13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96948-3C9D-4A18-851F-8DEAAC208977}" type="slidenum">
              <a:rPr lang="en-US"/>
              <a:pPr/>
              <a:t>14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F1EE-00BB-41DA-BEA3-066BE4ADFA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57249-4153-47B4-9428-7738EB3E21C0}" type="slidenum">
              <a:rPr lang="en-US"/>
              <a:pPr/>
              <a:t>2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70463" cy="3727450"/>
          </a:xfrm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742"/>
            <a:ext cx="5448300" cy="4473812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571500"/>
            <a:ext cx="3381375" cy="25368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571500"/>
            <a:ext cx="3381375" cy="25368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571500"/>
            <a:ext cx="3381375" cy="253682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FF68-CB86-4647-8873-A3C18CD8F0AA}" type="slidenum">
              <a:rPr lang="en-US"/>
              <a:pPr/>
              <a:t>6</a:t>
            </a:fld>
            <a:endParaRPr 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FF68-CB86-4647-8873-A3C18CD8F0AA}" type="slidenum">
              <a:rPr lang="en-US"/>
              <a:pPr/>
              <a:t>7</a:t>
            </a:fld>
            <a:endParaRPr 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F1EE-00BB-41DA-BEA3-066BE4ADFA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18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pic>
        <p:nvPicPr>
          <p:cNvPr id="879619" name="Picture 3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</p:spPr>
      </p:pic>
      <p:sp>
        <p:nvSpPr>
          <p:cNvPr id="87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1F1C1-6E75-4B36-8E66-5084B55E39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F77C2-963E-4FE1-978F-09FE9C8261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1831E-993B-457B-A26C-77AED53628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E46C6C-67BE-45C7-AA09-609BE2ADD1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40F4D-D315-43A1-BB21-027D87A119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48CD3-7D44-486F-BDAD-61FDACEB6F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598D7-3762-440D-B363-17ED82F43B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DAF94-3528-4D0D-97D1-86FB6384AB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DF9E2-B620-4970-8D59-A887DEAAC2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6BBC4-3C23-45DA-86F3-CEDD95BCCF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BDE59-00ED-4C78-9B6A-0FD4905A5D2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167628-9D88-486D-90DB-F5CFD0C812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FEDBF4-C0D7-4F3F-AF2D-43D7FD57C9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C9D030-57BD-4126-856C-36ADA1699B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4318000"/>
            <a:ext cx="4151313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4318000"/>
            <a:ext cx="4152900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90812-290C-42B0-8402-11231FCD30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70085-03CB-4061-BE46-94C1AEF6E7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13C24C-F751-4CD2-AECD-5C6CA7F78B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83CFA-8593-4B2A-A42F-EF9876D1CD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7D9475-6423-4080-BD9A-81A2073396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20F25-60CF-47D2-9B46-FFF3A0344B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D24D73-762B-4A90-8E6B-2116170CD2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00419-19C9-4DB6-AB2B-A83608467D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98863"/>
            <a:ext cx="2112963" cy="191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598863"/>
            <a:ext cx="6191250" cy="191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3B2AD7-53CB-4D2A-8D89-E676EADC80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EDE5B-FE81-4CA3-9005-9773BBA9B7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5BC68-A371-4E6B-9B67-1AC1FE5219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EE55-A133-476A-AD80-6673E6909C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4318000"/>
            <a:ext cx="4151313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4318000"/>
            <a:ext cx="4152900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34D742-DDBC-4637-AB89-DB4B2D866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41663F-4237-4341-8250-8F3A4D0EB9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0C00E8-8A46-46FB-B1DE-9B46596D21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5FE1E3-B35A-4860-9535-41E9A5DB04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294B70-2276-4AC6-BB87-889A46323E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DC5DC1-C90D-4D6D-8962-F0128F8AD6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BC06F8-1BF1-4BB6-9C74-6FD027CA7C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8800C-2C5A-465B-9E53-89650F29D6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98863"/>
            <a:ext cx="2112963" cy="191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598863"/>
            <a:ext cx="6191250" cy="191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9F7DA-3362-4777-A23E-ED24570998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3101D7-3DE0-4E51-B345-D94609A742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AA64A0-753D-43F1-A087-2EE4270AC1F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FA1DE5-167F-45EA-8B6B-63CBE664B0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65432A-C903-4BCB-8C0E-0A551479FD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214A24-195C-4EEF-927A-A08AF452E7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9EB355-3D77-4FFF-A57D-6F7E663D7B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435255-3E0C-4133-B0F7-9C0E41DEB2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97A67-6F64-417D-AE89-24A44B982A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18B4C4-04E7-4C30-AF1D-67D602EBA0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67707-D696-4EF3-8D65-1C2C708600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7BE53B-E89D-469C-9AD9-A4A7C25009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0DE8D-8F52-4009-BADE-32BB2836D5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1FA3F9-2181-42EA-B17E-96A9AE7FF2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55FA6-4924-4594-BB9C-0899B38A99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46DDDE-07C8-4F9D-A665-5BEB59F7F5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A1B74-561B-47D1-B55F-DD026025A9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EEACC3-4A0D-470A-A9C2-27A7F930C1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20C945-5D2A-47D5-AA91-82E68DB82D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1EC9D-698E-4D24-8041-E3CE5A26AE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8F40D-DF44-4376-87E6-83296D875B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4DC518-D877-4801-87F7-E69537B83D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B9410-7542-408F-BEA2-7F69E9328C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D8BED-E265-4F77-9447-2BD7679A2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5710F8-5278-452B-8ECF-0BC5532C18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2296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079500"/>
            <a:ext cx="8526463" cy="51625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2025" y="6564313"/>
            <a:ext cx="461963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69B7-320B-449F-AE49-1F0A92AC0F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143039-995B-42D6-9E50-096FC2137D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</p:spPr>
      </p:pic>
      <p:sp>
        <p:nvSpPr>
          <p:cNvPr id="72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27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 descr="Presentation_Template_Innerpage_new"/>
          <p:cNvPicPr>
            <a:picLocks noChangeAspect="1" noChangeArrowheads="1"/>
          </p:cNvPicPr>
          <p:nvPr/>
        </p:nvPicPr>
        <p:blipFill>
          <a:blip r:embed="rId10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878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785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648312F0-C64C-41B3-85DE-E0FD688DE49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78599" name="Picture 7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8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</p:spPr>
      </p:pic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730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9943C23F-E2D8-4FCC-BEEB-300BE5BCE6F5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396739" y="159874"/>
            <a:ext cx="1464131" cy="720000"/>
            <a:chOff x="6394450" y="504825"/>
            <a:chExt cx="2311400" cy="1136650"/>
          </a:xfrm>
        </p:grpSpPr>
        <p:pic>
          <p:nvPicPr>
            <p:cNvPr id="14" name="Picture 12"/>
            <p:cNvPicPr>
              <a:picLocks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394450" y="50482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5" name="Picture 14" descr="WHO-EURO-logo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48727" y="539750"/>
              <a:ext cx="857123" cy="108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2" descr="Presentation_Template_Section_new"/>
          <p:cNvPicPr>
            <a:picLocks noChangeAspect="1" noChangeArrowheads="1"/>
          </p:cNvPicPr>
          <p:nvPr/>
        </p:nvPicPr>
        <p:blipFill>
          <a:blip r:embed="rId1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sp>
        <p:nvSpPr>
          <p:cNvPr id="774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2732F597-49C9-4FC1-B9AA-BD00E58C8CAD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96739" y="159874"/>
            <a:ext cx="1464131" cy="720000"/>
            <a:chOff x="6394450" y="504825"/>
            <a:chExt cx="2311400" cy="1136650"/>
          </a:xfrm>
        </p:grpSpPr>
        <p:pic>
          <p:nvPicPr>
            <p:cNvPr id="11" name="Picture 12"/>
            <p:cNvPicPr>
              <a:picLocks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394450" y="50482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12" name="Picture 11" descr="WHO-EURO-logo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48727" y="539750"/>
              <a:ext cx="857123" cy="108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2500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498" name="Picture 2" descr="Presentation_Template_Section_new"/>
          <p:cNvPicPr>
            <a:picLocks noChangeAspect="1" noChangeArrowheads="1"/>
          </p:cNvPicPr>
          <p:nvPr/>
        </p:nvPicPr>
        <p:blipFill>
          <a:blip r:embed="rId1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</p:spPr>
      </p:pic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745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745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7D81790D-1E7B-4C97-BB10-C427B84C803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74504" name="Picture 8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2500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4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</p:spPr>
      </p:pic>
      <p:sp>
        <p:nvSpPr>
          <p:cNvPr id="7915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92C4B398-79DA-42E3-9454-4404843AEBD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91560" name="Picture 8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738" name="Picture 2" descr="Presentation_Template_Innerpage_new"/>
          <p:cNvPicPr>
            <a:picLocks noChangeAspect="1" noChangeArrowheads="1"/>
          </p:cNvPicPr>
          <p:nvPr/>
        </p:nvPicPr>
        <p:blipFill>
          <a:blip r:embed="rId14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</p:spPr>
      </p:pic>
      <p:sp>
        <p:nvSpPr>
          <p:cNvPr id="884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6904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</a:defRPr>
            </a:lvl1pPr>
          </a:lstStyle>
          <a:p>
            <a:fld id="{54677E95-DD93-418C-BC51-11B758A6C644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396739" y="159874"/>
            <a:ext cx="1464131" cy="720000"/>
            <a:chOff x="6394450" y="504825"/>
            <a:chExt cx="2311400" cy="1136650"/>
          </a:xfrm>
        </p:grpSpPr>
        <p:pic>
          <p:nvPicPr>
            <p:cNvPr id="8" name="Picture 12"/>
            <p:cNvPicPr>
              <a:picLocks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6394450" y="504825"/>
              <a:ext cx="1263650" cy="1136650"/>
            </a:xfrm>
            <a:prstGeom prst="rect">
              <a:avLst/>
            </a:prstGeom>
            <a:noFill/>
          </p:spPr>
        </p:pic>
        <p:pic>
          <p:nvPicPr>
            <p:cNvPr id="9" name="Picture 8" descr="WHO-EURO-logo.gif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8727" y="539750"/>
              <a:ext cx="857123" cy="108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fontAlgn="base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HIV/AIDS surveillance in Europe</a:t>
            </a:r>
          </a:p>
        </p:txBody>
      </p:sp>
      <p:sp>
        <p:nvSpPr>
          <p:cNvPr id="760837" name="Text Box 5"/>
          <p:cNvSpPr txBox="1">
            <a:spLocks noChangeArrowheads="1"/>
          </p:cNvSpPr>
          <p:nvPr/>
        </p:nvSpPr>
        <p:spPr bwMode="auto">
          <a:xfrm>
            <a:off x="323850" y="5982527"/>
            <a:ext cx="8820150" cy="731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European Centre for Disease Prevention and </a:t>
            </a:r>
            <a:r>
              <a:rPr lang="en-GB" sz="2000" dirty="0" smtClean="0">
                <a:solidFill>
                  <a:schemeClr val="bg1"/>
                </a:solidFill>
              </a:rPr>
              <a:t>Control, Stockholm</a:t>
            </a: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WHO Regional Office for </a:t>
            </a:r>
            <a:r>
              <a:rPr lang="en-GB" sz="2000" dirty="0" smtClean="0">
                <a:solidFill>
                  <a:schemeClr val="bg1"/>
                </a:solidFill>
              </a:rPr>
              <a:t>Europe, Copenhagen</a:t>
            </a: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30000"/>
              </a:spcAft>
            </a:pP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30570" y="323655"/>
            <a:ext cx="1263650" cy="1136650"/>
          </a:xfrm>
          <a:prstGeom prst="rect">
            <a:avLst/>
          </a:prstGeom>
          <a:noFill/>
        </p:spPr>
      </p:pic>
      <p:pic>
        <p:nvPicPr>
          <p:cNvPr id="10" name="Picture 9" descr="EURO-WH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5725" y="380185"/>
            <a:ext cx="2366755" cy="100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58540" cy="822325"/>
          </a:xfrm>
        </p:spPr>
        <p:txBody>
          <a:bodyPr/>
          <a:lstStyle/>
          <a:p>
            <a:r>
              <a:rPr lang="en-GB" sz="2400" b="0" dirty="0" smtClean="0"/>
              <a:t>Percentage </a:t>
            </a:r>
            <a:r>
              <a:rPr lang="en-GB" sz="2400" b="0" dirty="0"/>
              <a:t>of </a:t>
            </a:r>
            <a:r>
              <a:rPr lang="en-GB" sz="2400" b="0" dirty="0" smtClean="0"/>
              <a:t>cases presenting with </a:t>
            </a:r>
            <a:br>
              <a:rPr lang="en-GB" sz="2400" b="0" dirty="0" smtClean="0"/>
            </a:br>
            <a:r>
              <a:rPr lang="en-GB" sz="2400" b="0" dirty="0" smtClean="0"/>
              <a:t>CD4 </a:t>
            </a:r>
            <a:r>
              <a:rPr lang="en-GB" sz="2400" b="0" dirty="0"/>
              <a:t>cell count &lt;350/mm</a:t>
            </a:r>
            <a:r>
              <a:rPr lang="en-GB" sz="2400" b="0" baseline="30000" dirty="0"/>
              <a:t>3</a:t>
            </a:r>
            <a:r>
              <a:rPr lang="en-GB" sz="2400" b="0" dirty="0"/>
              <a:t> </a:t>
            </a:r>
            <a:r>
              <a:rPr lang="en-GB" sz="2400" b="0" dirty="0" smtClean="0"/>
              <a:t>and </a:t>
            </a:r>
            <a:r>
              <a:rPr lang="en-GB" sz="2400" b="0" dirty="0"/>
              <a:t>&lt;200/mm</a:t>
            </a:r>
            <a:r>
              <a:rPr lang="en-GB" sz="2400" b="0" baseline="30000" dirty="0"/>
              <a:t>3</a:t>
            </a:r>
            <a:r>
              <a:rPr lang="en-GB" sz="2400" b="0" dirty="0"/>
              <a:t>, 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 smtClean="0"/>
              <a:t>by </a:t>
            </a:r>
            <a:r>
              <a:rPr lang="en-GB" sz="2400" b="0" dirty="0"/>
              <a:t>mode of transmission, EU/EEA, 2012 (n=16 150)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59-00ED-4C78-9B6A-0FD4905A5D2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614487"/>
            <a:ext cx="6235095" cy="42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58540" cy="822325"/>
          </a:xfrm>
        </p:spPr>
        <p:txBody>
          <a:bodyPr/>
          <a:lstStyle/>
          <a:p>
            <a:r>
              <a:rPr lang="en-GB" sz="2400" b="0" dirty="0" smtClean="0"/>
              <a:t>Rate </a:t>
            </a:r>
            <a:r>
              <a:rPr lang="en-GB" sz="2400" b="0" dirty="0"/>
              <a:t>of reported HIV </a:t>
            </a:r>
            <a:r>
              <a:rPr lang="en-GB" sz="2400" b="0" dirty="0" smtClean="0"/>
              <a:t>diagnoses, </a:t>
            </a:r>
            <a:r>
              <a:rPr lang="en-GB" sz="2400" b="0" dirty="0"/>
              <a:t>by year of diagnosis, in the </a:t>
            </a:r>
            <a:r>
              <a:rPr lang="en-GB" sz="2400" b="0" dirty="0" smtClean="0"/>
              <a:t>EU/EEA, </a:t>
            </a:r>
            <a:r>
              <a:rPr lang="en-GB" sz="2400" b="0" dirty="0"/>
              <a:t>1984–2012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4" y="1440103"/>
            <a:ext cx="8441891" cy="4338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HIV infections reported, 2006-2012 </a:t>
            </a:r>
            <a:br>
              <a:rPr lang="en-US" dirty="0" smtClean="0"/>
            </a:br>
            <a:r>
              <a:rPr lang="en-US" sz="2400" b="0" spc="-100" dirty="0" smtClean="0"/>
              <a:t>Transmission mode and origin, adjusted for reporting delay</a:t>
            </a:r>
            <a:endParaRPr lang="en-GB" sz="2000" b="0" spc="-1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77445" y="6573838"/>
            <a:ext cx="461963" cy="284162"/>
          </a:xfrm>
        </p:spPr>
        <p:txBody>
          <a:bodyPr/>
          <a:lstStyle/>
          <a:p>
            <a:fld id="{837FEBD4-53F7-48E2-8271-8A7FF0E12F2E}" type="slidenum">
              <a:rPr lang="en-GB"/>
              <a:pPr/>
              <a:t>11</a:t>
            </a:fld>
            <a:endParaRPr lang="en-GB"/>
          </a:p>
        </p:txBody>
      </p:sp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323850" y="5274205"/>
            <a:ext cx="7038460" cy="417175"/>
          </a:xfrm>
          <a:prstGeom prst="rect">
            <a:avLst/>
          </a:prstGeom>
          <a:solidFill>
            <a:srgbClr val="69AE23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72000" bIns="36000" anchor="ctr">
            <a:no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1800" dirty="0">
                <a:solidFill>
                  <a:schemeClr val="bg1"/>
                </a:solidFill>
              </a:rPr>
              <a:t>Predominant transmission </a:t>
            </a:r>
            <a:r>
              <a:rPr lang="en-GB" sz="1800" dirty="0" smtClean="0">
                <a:solidFill>
                  <a:schemeClr val="bg1"/>
                </a:solidFill>
              </a:rPr>
              <a:t>mode: men who have sex with men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323850" y="5814265"/>
            <a:ext cx="6802438" cy="52814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</a:pPr>
            <a:r>
              <a:rPr lang="en-GB" sz="1200" dirty="0"/>
              <a:t>Data were not </a:t>
            </a:r>
            <a:r>
              <a:rPr lang="en-GB" sz="1200" dirty="0" smtClean="0"/>
              <a:t>included or not available from Estonia, Poland, Spain, Italy.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784398" name="Text Box 83"/>
          <p:cNvSpPr txBox="1">
            <a:spLocks noChangeArrowheads="1"/>
          </p:cNvSpPr>
          <p:nvPr/>
        </p:nvSpPr>
        <p:spPr bwMode="auto">
          <a:xfrm>
            <a:off x="324000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" y="1043736"/>
            <a:ext cx="8528268" cy="420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F74DF-78D4-466C-915E-A0B0EAF00BE3}" type="slidenum">
              <a:rPr lang="en-GB"/>
              <a:pPr/>
              <a:t>12</a:t>
            </a:fld>
            <a:endParaRPr lang="en-GB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480" y="143635"/>
            <a:ext cx="7308850" cy="822325"/>
          </a:xfrm>
        </p:spPr>
        <p:txBody>
          <a:bodyPr/>
          <a:lstStyle/>
          <a:p>
            <a:r>
              <a:rPr lang="en-GB" dirty="0" smtClean="0"/>
              <a:t>Conclusions (1)  </a:t>
            </a:r>
            <a:endParaRPr lang="en-GB" b="0" dirty="0"/>
          </a:p>
        </p:txBody>
      </p:sp>
      <p:sp>
        <p:nvSpPr>
          <p:cNvPr id="866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5574" y="1079500"/>
            <a:ext cx="8110875" cy="5162550"/>
          </a:xfrm>
        </p:spPr>
        <p:txBody>
          <a:bodyPr/>
          <a:lstStyle/>
          <a:p>
            <a:pPr marL="0" indent="0"/>
            <a:r>
              <a:rPr lang="en-GB" dirty="0"/>
              <a:t>HIV infection is of major public health importance in Europe, with evidence of </a:t>
            </a:r>
            <a:r>
              <a:rPr lang="en-GB" dirty="0" smtClean="0"/>
              <a:t>continuing transmission in specific populations with no clear signs of overall decrease.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 marL="0" indent="0"/>
            <a:r>
              <a:rPr lang="en-GB" dirty="0" smtClean="0"/>
              <a:t>Half of the HIV infections were diagnosed as late presenters with CD4 cell counts less than 350/mm</a:t>
            </a:r>
            <a:r>
              <a:rPr lang="en-GB" baseline="30000" dirty="0" smtClean="0"/>
              <a:t>3</a:t>
            </a:r>
            <a:r>
              <a:rPr lang="en-GB" dirty="0" smtClean="0"/>
              <a:t> blood.</a:t>
            </a:r>
          </a:p>
          <a:p>
            <a:endParaRPr lang="en-GB" dirty="0" smtClean="0"/>
          </a:p>
          <a:p>
            <a:pPr marL="0" indent="0"/>
            <a:r>
              <a:rPr lang="en-US" altLang="ko-KR" dirty="0" smtClean="0">
                <a:ea typeface="굴림" charset="-127"/>
              </a:rPr>
              <a:t>Heterogeneity exists in HIV epidemics in the EU/EEA: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US" altLang="ko-KR" sz="2000" dirty="0" smtClean="0">
                <a:ea typeface="굴림" charset="-127"/>
              </a:rPr>
              <a:t>Men who have sex with men accounted for majority of cases;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 smtClean="0"/>
              <a:t>One third of heterosexual cases have direct links to sub-Saharan Africa (areas with a generalised epidemic);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 smtClean="0"/>
              <a:t>Despite low levels of HIV reported in IDU, increases continue in Greece and Romania.</a:t>
            </a:r>
            <a:endParaRPr lang="en-GB" sz="2000" dirty="0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(2)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79500"/>
            <a:ext cx="8526463" cy="3834665"/>
          </a:xfrm>
        </p:spPr>
        <p:txBody>
          <a:bodyPr/>
          <a:lstStyle/>
          <a:p>
            <a:endParaRPr lang="en-GB" dirty="0" smtClean="0"/>
          </a:p>
          <a:p>
            <a:pPr marL="0" indent="0"/>
            <a:r>
              <a:rPr lang="en-GB" dirty="0" smtClean="0"/>
              <a:t>Interventions should be based on evidence and tailored to the local epidemiological situation and vulnerable populations such as MSM, IDU and migrant populations.</a:t>
            </a:r>
          </a:p>
          <a:p>
            <a:pPr marL="0" indent="0">
              <a:buFont typeface="Wingdings" pitchFamily="2" charset="2"/>
              <a:buChar char="Ø"/>
            </a:pPr>
            <a:endParaRPr lang="en-GB" dirty="0" smtClean="0"/>
          </a:p>
          <a:p>
            <a:pPr marL="0" indent="0"/>
            <a:endParaRPr lang="en-GB" dirty="0" smtClean="0"/>
          </a:p>
          <a:p>
            <a:pPr marL="0" indent="0"/>
            <a:r>
              <a:rPr lang="en-GB" dirty="0" smtClean="0"/>
              <a:t>Wider access and uptake of HIV counselling and testing is needed to ensure earlier diagnosis and access to treatment – both </a:t>
            </a:r>
            <a:r>
              <a:rPr lang="en-GB" dirty="0"/>
              <a:t>to improve the longer term treatment </a:t>
            </a:r>
            <a:r>
              <a:rPr lang="en-GB" dirty="0" smtClean="0"/>
              <a:t>outcomes for the individuals but also to prevent or reduce further transmission 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A7E1-1B29-40DC-8123-A2E423DB2CE9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A68F-C991-40E3-B1F3-3A3552BA4D05}" type="slidenum">
              <a:rPr lang="en-GB"/>
              <a:pPr/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1540" y="2662290"/>
            <a:ext cx="387043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Report is available from:</a:t>
            </a:r>
          </a:p>
          <a:p>
            <a:endParaRPr lang="en-GB" dirty="0" smtClean="0"/>
          </a:p>
          <a:p>
            <a:r>
              <a:rPr lang="en-GB" dirty="0" smtClean="0"/>
              <a:t>www.ecdc.europa.eu</a:t>
            </a:r>
            <a:endParaRPr lang="en-GB" dirty="0"/>
          </a:p>
        </p:txBody>
      </p:sp>
      <p:pic>
        <p:nvPicPr>
          <p:cNvPr id="1026" name="Picture 2" descr="C:\Users\jjaniec\AppData\Local\Microsoft\Windows\Temporary Internet Files\Content.Outlook\O9G441JM\20131125_Annual_HIV_Report_Cover+Inn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630"/>
            <a:ext cx="4339625" cy="61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European </a:t>
            </a:r>
            <a:r>
              <a:rPr lang="sv-SE" dirty="0" smtClean="0"/>
              <a:t>Union and  European Economic Area (EU/EEA)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2038" y="6564313"/>
            <a:ext cx="461962" cy="284162"/>
          </a:xfrm>
        </p:spPr>
        <p:txBody>
          <a:bodyPr/>
          <a:lstStyle/>
          <a:p>
            <a:fld id="{DA74A733-EDD3-4D0E-AB16-AEC6C80A5B0B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HIV infections diagnosed, 2012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0BF8-0D8E-404A-9567-35AF7F3AD60D}" type="slidenum">
              <a:rPr lang="en-GB"/>
              <a:pPr/>
              <a:t>2</a:t>
            </a:fld>
            <a:endParaRPr lang="en-GB"/>
          </a:p>
        </p:txBody>
      </p:sp>
      <p:sp>
        <p:nvSpPr>
          <p:cNvPr id="847921" name="Rectangle 49"/>
          <p:cNvSpPr>
            <a:spLocks noChangeArrowheads="1"/>
          </p:cNvSpPr>
          <p:nvPr/>
        </p:nvSpPr>
        <p:spPr bwMode="auto">
          <a:xfrm>
            <a:off x="701570" y="5542133"/>
            <a:ext cx="8356600" cy="13734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lnSpc>
                <a:spcPct val="85000"/>
              </a:lnSpc>
              <a:spcAft>
                <a:spcPts val="300"/>
              </a:spcAft>
            </a:pPr>
            <a:r>
              <a:rPr lang="en-GB" sz="1050" dirty="0" smtClean="0"/>
              <a:t>* </a:t>
            </a:r>
            <a:r>
              <a:rPr lang="en-GB" sz="1050" dirty="0"/>
              <a:t>Includes individuals (12%) originating from sub-Saharan African countries.</a:t>
            </a:r>
            <a:endParaRPr lang="en-US" sz="105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832915"/>
              </p:ext>
            </p:extLst>
          </p:nvPr>
        </p:nvGraphicFramePr>
        <p:xfrm>
          <a:off x="656565" y="1448780"/>
          <a:ext cx="7380820" cy="3897685"/>
        </p:xfrm>
        <a:graphic>
          <a:graphicData uri="http://schemas.openxmlformats.org/drawingml/2006/table">
            <a:tbl>
              <a:tblPr/>
              <a:tblGrid>
                <a:gridCol w="530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4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Characteristics of reported cases</a:t>
                      </a:r>
                    </a:p>
                    <a:p>
                      <a:pPr algn="ctr" fontAlgn="b"/>
                      <a:r>
                        <a:rPr lang="en-GB" sz="18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GB" sz="18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</a:rPr>
                        <a:t>EU/EEA </a:t>
                      </a:r>
                      <a:endParaRPr lang="en-GB" sz="1800" b="1" i="0" u="none" strike="noStrike" baseline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endParaRPr lang="en-GB" sz="1800" b="1" i="0" u="none" strike="noStrike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HIV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diagnoses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29 381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Diagnoses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per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100 000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Percentage aged 15–24 years 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10.6%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Male-to-female ratio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GB" sz="2400" b="0" dirty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Transmission mode (percentage) 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400" b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Heterosexual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33.8%*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28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Men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who have sex with men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40.4%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Injecting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drug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use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6.1%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Unknown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GB" sz="24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18.7%</a:t>
                      </a:r>
                      <a:endParaRPr lang="en-GB" sz="2400" b="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324000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000" y="1080000"/>
            <a:ext cx="36449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18615" y="98630"/>
            <a:ext cx="8229600" cy="822325"/>
          </a:xfrm>
        </p:spPr>
        <p:txBody>
          <a:bodyPr/>
          <a:lstStyle/>
          <a:p>
            <a:r>
              <a:rPr lang="en-US" dirty="0" smtClean="0"/>
              <a:t>HIV infections diagnosed and reported, 2012</a:t>
            </a:r>
            <a:br>
              <a:rPr lang="en-US" dirty="0" smtClean="0"/>
            </a:br>
            <a:r>
              <a:rPr lang="en-US" b="0" dirty="0" smtClean="0"/>
              <a:t>All cases, EU/EEA</a:t>
            </a:r>
            <a:endParaRPr lang="en-GB" b="0" dirty="0" smtClean="0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" name="Picture 2" descr="T:\Epidemiological Tools Section\Data Management\Data Collections\HIVAIDS data collections\2013 data collection\11_Report\First draft\MAP_2012_HIV_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7" y="1043735"/>
            <a:ext cx="7740797" cy="5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0" y="98630"/>
            <a:ext cx="8229600" cy="822325"/>
          </a:xfrm>
        </p:spPr>
        <p:txBody>
          <a:bodyPr/>
          <a:lstStyle/>
          <a:p>
            <a:r>
              <a:rPr lang="en-US" dirty="0" smtClean="0"/>
              <a:t>HIV infections </a:t>
            </a:r>
            <a:r>
              <a:rPr lang="en-US" dirty="0"/>
              <a:t>diagnosed and reported, </a:t>
            </a:r>
            <a:r>
              <a:rPr lang="en-US" dirty="0" smtClean="0"/>
              <a:t>2012</a:t>
            </a:r>
            <a:br>
              <a:rPr lang="en-US" dirty="0" smtClean="0"/>
            </a:br>
            <a:r>
              <a:rPr lang="en-US" b="0" dirty="0" smtClean="0"/>
              <a:t>Men who have sex with men, EU/EEA</a:t>
            </a:r>
            <a:endParaRPr lang="en-GB" b="0" dirty="0" smtClean="0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050" name="Picture 2" descr="T:\Epidemiological Tools Section\Data Management\Data Collections\HIVAIDS data collections\2013 data collection\11_Report\First draft\MAP_2012_HIV_M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1108800"/>
            <a:ext cx="7740797" cy="5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71500" y="143635"/>
            <a:ext cx="8229600" cy="822325"/>
          </a:xfrm>
        </p:spPr>
        <p:txBody>
          <a:bodyPr/>
          <a:lstStyle/>
          <a:p>
            <a:r>
              <a:rPr lang="en-US" dirty="0" smtClean="0"/>
              <a:t>HIV infections </a:t>
            </a:r>
            <a:r>
              <a:rPr lang="en-US" dirty="0"/>
              <a:t>diagnosed and reported, </a:t>
            </a:r>
            <a:r>
              <a:rPr lang="en-US" dirty="0" smtClean="0"/>
              <a:t>2012</a:t>
            </a:r>
            <a:br>
              <a:rPr lang="en-US" dirty="0" smtClean="0"/>
            </a:br>
            <a:r>
              <a:rPr lang="en-US" b="0" dirty="0" smtClean="0"/>
              <a:t>Injecting drug use, EU/EEA</a:t>
            </a:r>
            <a:endParaRPr lang="en-GB" b="0" dirty="0" smtClean="0"/>
          </a:p>
        </p:txBody>
      </p:sp>
      <p:sp>
        <p:nvSpPr>
          <p:cNvPr id="83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3074" name="Picture 2" descr="T:\Epidemiological Tools Section\Data Management\Data Collections\HIVAIDS data collections\2013 data collection\11_Report\First draft\MAP_2012_HIV_ID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1108800"/>
            <a:ext cx="7740797" cy="5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1DC77-EE03-44B9-85D1-DEB569897E8D}" type="slidenum">
              <a:rPr lang="en-GB"/>
              <a:pPr/>
              <a:t>6</a:t>
            </a:fld>
            <a:endParaRPr lang="en-GB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910" y="143635"/>
            <a:ext cx="7743480" cy="1019175"/>
          </a:xfrm>
          <a:noFill/>
        </p:spPr>
        <p:txBody>
          <a:bodyPr/>
          <a:lstStyle/>
          <a:p>
            <a:r>
              <a:rPr lang="en-GB" sz="2400" b="0" dirty="0" smtClean="0"/>
              <a:t>HIV </a:t>
            </a:r>
            <a:r>
              <a:rPr lang="en-GB" sz="2400" b="0" dirty="0"/>
              <a:t>diagnoses in persons originating from countries with a generalised </a:t>
            </a:r>
            <a:r>
              <a:rPr lang="en-GB" sz="2400" b="0" dirty="0" smtClean="0"/>
              <a:t>epidemic </a:t>
            </a:r>
            <a:r>
              <a:rPr lang="en-GB" sz="2400" b="0" dirty="0"/>
              <a:t>among </a:t>
            </a:r>
            <a:r>
              <a:rPr lang="en-GB" sz="2400" b="0" dirty="0" smtClean="0"/>
              <a:t>all the heterosexually acquired infections, 2012 (n=9 944</a:t>
            </a:r>
            <a:r>
              <a:rPr lang="en-GB" b="0" dirty="0" smtClean="0"/>
              <a:t>)</a:t>
            </a:r>
            <a:endParaRPr lang="en-GB" b="0" dirty="0"/>
          </a:p>
        </p:txBody>
      </p:sp>
      <p:sp>
        <p:nvSpPr>
          <p:cNvPr id="909318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4" y="1395413"/>
            <a:ext cx="5635898" cy="47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2875"/>
            <a:ext cx="7578520" cy="822325"/>
          </a:xfrm>
          <a:noFill/>
        </p:spPr>
        <p:txBody>
          <a:bodyPr/>
          <a:lstStyle/>
          <a:p>
            <a:r>
              <a:rPr lang="en-GB" sz="2400" b="0" dirty="0" smtClean="0"/>
              <a:t>HIV </a:t>
            </a:r>
            <a:r>
              <a:rPr lang="en-GB" sz="2400" b="0" dirty="0"/>
              <a:t>diagnoses in MSM among all reported HIV cases, by country, EU/EEA, 2012 (n=29 381)</a:t>
            </a:r>
            <a:endParaRPr lang="en-GB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1DC77-EE03-44B9-85D1-DEB569897E8D}" type="slidenum">
              <a:rPr lang="en-GB"/>
              <a:pPr/>
              <a:t>7</a:t>
            </a:fld>
            <a:endParaRPr lang="en-GB"/>
          </a:p>
        </p:txBody>
      </p:sp>
      <p:sp>
        <p:nvSpPr>
          <p:cNvPr id="909318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953725"/>
            <a:ext cx="5196348" cy="53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668530" cy="822325"/>
          </a:xfrm>
        </p:spPr>
        <p:txBody>
          <a:bodyPr/>
          <a:lstStyle/>
          <a:p>
            <a:r>
              <a:rPr lang="en-GB" sz="2400" b="0" dirty="0" smtClean="0"/>
              <a:t>Male-to-female </a:t>
            </a:r>
            <a:r>
              <a:rPr lang="en-GB" sz="2400" b="0" dirty="0"/>
              <a:t>ratio </a:t>
            </a:r>
            <a:r>
              <a:rPr lang="en-GB" sz="2400" b="0" dirty="0" smtClean="0"/>
              <a:t>of HIV </a:t>
            </a:r>
            <a:r>
              <a:rPr lang="en-GB" sz="2400" b="0" dirty="0"/>
              <a:t>infections, by country, EU/EEA, 2012 (n=29 327)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BDE59-00ED-4C78-9B6A-0FD4905A5D2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315575" y="6561138"/>
            <a:ext cx="424338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600" dirty="0" smtClean="0">
                <a:solidFill>
                  <a:schemeClr val="bg1"/>
                </a:solidFill>
                <a:ea typeface="ＭＳ Ｐゴシック" pitchFamily="20" charset="-128"/>
              </a:rPr>
              <a:t>Source: ECDC/WHO. HIV/AIDS Surveillance in Europe, 2012</a:t>
            </a:r>
            <a:endParaRPr lang="en-GB" sz="600" dirty="0">
              <a:solidFill>
                <a:schemeClr val="bg1"/>
              </a:solidFill>
              <a:ea typeface="ＭＳ Ｐゴシック" pitchFamily="2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66" y="863715"/>
            <a:ext cx="449203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PowerPoint_Template_2009_rev_1_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DC_PowerPoint_Template_2009_rev_1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F32923D45854FA5405B9EC2E68546" ma:contentTypeVersion="2" ma:contentTypeDescription="Create a new document." ma:contentTypeScope="" ma:versionID="f075c2737ebcbda2783ea6ad86b7e4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B35BB-D3E9-45C6-8701-FBA44C351173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EEBA18-668B-4775-97BA-E6ED6A45E7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B77C38-E8FC-47EE-BE94-9B729AD76A3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C7C831F-F8CD-4D63-A486-8D5825A42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15857</TotalTime>
  <Words>621</Words>
  <Application>Microsoft Office PowerPoint</Application>
  <PresentationFormat>On-screen Show (4:3)</PresentationFormat>
  <Paragraphs>106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Calibri</vt:lpstr>
      <vt:lpstr>굴림</vt:lpstr>
      <vt:lpstr>Tahoma</vt:lpstr>
      <vt:lpstr>Times New Roman</vt:lpstr>
      <vt:lpstr>Wingdings</vt:lpstr>
      <vt:lpstr>ECDC_PowerPoint_Template_2009_rev_1_4</vt:lpstr>
      <vt:lpstr>ECDC_PowerPoint_Template_2009_rev_1_2</vt:lpstr>
      <vt:lpstr>Custom Design</vt:lpstr>
      <vt:lpstr>2_Custom Design</vt:lpstr>
      <vt:lpstr>1_Custom Design</vt:lpstr>
      <vt:lpstr>3_Custom Design</vt:lpstr>
      <vt:lpstr>2012</vt:lpstr>
      <vt:lpstr> </vt:lpstr>
      <vt:lpstr>HIV infections diagnosed, 2012 </vt:lpstr>
      <vt:lpstr>HIV infections diagnosed and reported, 2012 All cases, EU/EEA</vt:lpstr>
      <vt:lpstr>HIV infections diagnosed and reported, 2012 Men who have sex with men, EU/EEA</vt:lpstr>
      <vt:lpstr>HIV infections diagnosed and reported, 2012 Injecting drug use, EU/EEA</vt:lpstr>
      <vt:lpstr>HIV diagnoses in persons originating from countries with a generalised epidemic among all the heterosexually acquired infections, 2012 (n=9 944)</vt:lpstr>
      <vt:lpstr>HIV diagnoses in MSM among all reported HIV cases, by country, EU/EEA, 2012 (n=29 381)</vt:lpstr>
      <vt:lpstr>Male-to-female ratio of HIV infections, by country, EU/EEA, 2012 (n=29 327)</vt:lpstr>
      <vt:lpstr>Percentage of cases presenting with  CD4 cell count &lt;350/mm3 and &lt;200/mm3,  by mode of transmission, EU/EEA, 2012 (n=16 150)</vt:lpstr>
      <vt:lpstr>Rate of reported HIV diagnoses, by year of diagnosis, in the EU/EEA, 1984–2012</vt:lpstr>
      <vt:lpstr>HIV infections reported, 2006-2012  Transmission mode and origin, adjusted for reporting delay</vt:lpstr>
      <vt:lpstr>Conclusions (1)  </vt:lpstr>
      <vt:lpstr>Conclusions (2)</vt:lpstr>
      <vt:lpstr>PowerPoint Presentation</vt:lpstr>
    </vt:vector>
  </TitlesOfParts>
  <Manager>Uwe Kreisel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WHO/ECDC 2012 HIV AIDS surveillance report</dc:title>
  <dc:creator>Marita van de Laar</dc:creator>
  <cp:lastModifiedBy>Harry Gosling</cp:lastModifiedBy>
  <cp:revision>583</cp:revision>
  <cp:lastPrinted>2013-11-28T11:07:32Z</cp:lastPrinted>
  <dcterms:created xsi:type="dcterms:W3CDTF">2006-03-29T10:12:08Z</dcterms:created>
  <dcterms:modified xsi:type="dcterms:W3CDTF">2017-08-16T10:15:54Z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0x010100F9EF32923D45854FA5405B9EC2E68546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a95970bb-e131-40d6-9145-d41ba05b1696</vt:lpwstr>
  </property>
  <property fmtid="{D5CDD505-2E9C-101B-9397-08002B2CF9AE}" pid="8" name="_dlc_DocId">
    <vt:lpwstr>NMFWZX5DU2U3-22-6</vt:lpwstr>
  </property>
  <property fmtid="{D5CDD505-2E9C-101B-9397-08002B2CF9AE}" pid="9" name="_dlc_DocIdUrl">
    <vt:lpwstr>http://ecdcsp2010/en/publications/_layouts/DocIdRedir.aspx?ID=NMFWZX5DU2U3-22-6, NMFWZX5DU2U3-22-6</vt:lpwstr>
  </property>
  <property fmtid="{D5CDD505-2E9C-101B-9397-08002B2CF9AE}" pid="10" name="Order">
    <vt:r8>600</vt:r8>
  </property>
  <property fmtid="{D5CDD505-2E9C-101B-9397-08002B2CF9AE}" pid="11" name="_dlc_DocIdPersistId">
    <vt:bool>false</vt:bool>
  </property>
  <property fmtid="{D5CDD505-2E9C-101B-9397-08002B2CF9AE}" pid="12" name="_SharedFileIndex">
    <vt:lpwstr/>
  </property>
</Properties>
</file>