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kov" initials="PM" lastIdx="15" clrIdx="0">
    <p:extLst/>
  </p:cmAuthor>
  <p:cmAuthor id="2" name="Erika Duffell" initials="ED" lastIdx="5" clrIdx="1">
    <p:extLst/>
  </p:cmAuthor>
  <p:cmAuthor id="3" name="Lina Nerlander" initials="LN" lastIdx="17" clrIdx="2">
    <p:extLst/>
  </p:cmAuthor>
  <p:cmAuthor id="4" name="Microsoft Office User" initials="Office" lastIdx="1" clrIdx="3">
    <p:extLst/>
  </p:cmAuthor>
  <p:cmAuthor id="5" name="Microsoft Office User" initials="Office [2]" lastIdx="1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19C"/>
    <a:srgbClr val="7CB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>
        <p:scale>
          <a:sx n="80" d="100"/>
          <a:sy n="80" d="100"/>
        </p:scale>
        <p:origin x="636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A645-4ADE-4216-9350-187FDD58B187}" type="datetimeFigureOut">
              <a:rPr lang="en-GB" smtClean="0"/>
              <a:t>22/01/2020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1507-6FFB-44FD-96F0-D1DD1CF861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1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A645-4ADE-4216-9350-187FDD58B187}" type="datetimeFigureOut">
              <a:rPr lang="en-GB" smtClean="0"/>
              <a:t>22/01/2020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1507-6FFB-44FD-96F0-D1DD1CF861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864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A645-4ADE-4216-9350-187FDD58B187}" type="datetimeFigureOut">
              <a:rPr lang="en-GB" smtClean="0"/>
              <a:t>22/01/2020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1507-6FFB-44FD-96F0-D1DD1CF861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71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A645-4ADE-4216-9350-187FDD58B187}" type="datetimeFigureOut">
              <a:rPr lang="en-GB" smtClean="0"/>
              <a:t>22/01/2020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1507-6FFB-44FD-96F0-D1DD1CF861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89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A645-4ADE-4216-9350-187FDD58B187}" type="datetimeFigureOut">
              <a:rPr lang="en-GB" smtClean="0"/>
              <a:t>22/01/2020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1507-6FFB-44FD-96F0-D1DD1CF861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364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A645-4ADE-4216-9350-187FDD58B187}" type="datetimeFigureOut">
              <a:rPr lang="en-GB" smtClean="0"/>
              <a:t>22/01/2020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1507-6FFB-44FD-96F0-D1DD1CF861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89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A645-4ADE-4216-9350-187FDD58B187}" type="datetimeFigureOut">
              <a:rPr lang="en-GB" smtClean="0"/>
              <a:t>22/01/2020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1507-6FFB-44FD-96F0-D1DD1CF861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765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A645-4ADE-4216-9350-187FDD58B187}" type="datetimeFigureOut">
              <a:rPr lang="en-GB" smtClean="0"/>
              <a:t>22/01/2020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1507-6FFB-44FD-96F0-D1DD1CF861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86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A645-4ADE-4216-9350-187FDD58B187}" type="datetimeFigureOut">
              <a:rPr lang="en-GB" smtClean="0"/>
              <a:t>22/01/2020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1507-6FFB-44FD-96F0-D1DD1CF861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48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A645-4ADE-4216-9350-187FDD58B187}" type="datetimeFigureOut">
              <a:rPr lang="en-GB" smtClean="0"/>
              <a:t>22/01/2020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1507-6FFB-44FD-96F0-D1DD1CF861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55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A645-4ADE-4216-9350-187FDD58B187}" type="datetimeFigureOut">
              <a:rPr lang="en-GB" smtClean="0"/>
              <a:t>22/01/2020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1507-6FFB-44FD-96F0-D1DD1CF861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45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0A645-4ADE-4216-9350-187FDD58B187}" type="datetimeFigureOut">
              <a:rPr lang="en-GB" smtClean="0"/>
              <a:t>22/01/2020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F1507-6FFB-44FD-96F0-D1DD1CF861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016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cdda.europa.eu/attachements.cfm/att_220260_EN_DRID_module_study_methods_final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/>
          <p:cNvSpPr/>
          <p:nvPr/>
        </p:nvSpPr>
        <p:spPr>
          <a:xfrm>
            <a:off x="8566484" y="3633537"/>
            <a:ext cx="567242" cy="252663"/>
          </a:xfrm>
          <a:custGeom>
            <a:avLst/>
            <a:gdLst>
              <a:gd name="connsiteX0" fmla="*/ 0 w 565484"/>
              <a:gd name="connsiteY0" fmla="*/ 252663 h 252663"/>
              <a:gd name="connsiteX1" fmla="*/ 565484 w 565484"/>
              <a:gd name="connsiteY1" fmla="*/ 0 h 252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65484" h="252663">
                <a:moveTo>
                  <a:pt x="0" y="252663"/>
                </a:moveTo>
                <a:cubicBezTo>
                  <a:pt x="99260" y="158415"/>
                  <a:pt x="198521" y="64168"/>
                  <a:pt x="565484" y="0"/>
                </a:cubicBezTo>
              </a:path>
            </a:pathLst>
          </a:custGeom>
          <a:noFill/>
          <a:ln>
            <a:tailEnd type="arrow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reeform 1"/>
          <p:cNvSpPr/>
          <p:nvPr/>
        </p:nvSpPr>
        <p:spPr>
          <a:xfrm>
            <a:off x="5450541" y="4906682"/>
            <a:ext cx="675341" cy="33532"/>
          </a:xfrm>
          <a:custGeom>
            <a:avLst/>
            <a:gdLst>
              <a:gd name="connsiteX0" fmla="*/ 0 w 675341"/>
              <a:gd name="connsiteY0" fmla="*/ 23906 h 33532"/>
              <a:gd name="connsiteX1" fmla="*/ 675341 w 675341"/>
              <a:gd name="connsiteY1" fmla="*/ 0 h 33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75341" h="33532">
                <a:moveTo>
                  <a:pt x="0" y="23906"/>
                </a:moveTo>
                <a:cubicBezTo>
                  <a:pt x="222125" y="34862"/>
                  <a:pt x="444251" y="45819"/>
                  <a:pt x="675341" y="0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  <a:tailEnd type="arrow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7830669" y="4274288"/>
            <a:ext cx="218179" cy="568557"/>
          </a:xfrm>
          <a:custGeom>
            <a:avLst/>
            <a:gdLst>
              <a:gd name="connsiteX0" fmla="*/ 0 w 202019"/>
              <a:gd name="connsiteY0" fmla="*/ 563526 h 563526"/>
              <a:gd name="connsiteX1" fmla="*/ 202019 w 202019"/>
              <a:gd name="connsiteY1" fmla="*/ 0 h 56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2019" h="563526">
                <a:moveTo>
                  <a:pt x="0" y="563526"/>
                </a:moveTo>
                <a:cubicBezTo>
                  <a:pt x="87719" y="422644"/>
                  <a:pt x="175438" y="281763"/>
                  <a:pt x="202019" y="0"/>
                </a:cubicBezTo>
              </a:path>
            </a:pathLst>
          </a:custGeom>
          <a:noFill/>
          <a:ln>
            <a:tailEnd type="arrow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8584419" y="4053725"/>
            <a:ext cx="549307" cy="1391578"/>
          </a:xfrm>
          <a:custGeom>
            <a:avLst/>
            <a:gdLst>
              <a:gd name="connsiteX0" fmla="*/ 0 w 544530"/>
              <a:gd name="connsiteY0" fmla="*/ 0 h 1448656"/>
              <a:gd name="connsiteX1" fmla="*/ 544530 w 544530"/>
              <a:gd name="connsiteY1" fmla="*/ 1448656 h 144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44530" h="1448656">
                <a:moveTo>
                  <a:pt x="0" y="0"/>
                </a:moveTo>
                <a:cubicBezTo>
                  <a:pt x="105310" y="620730"/>
                  <a:pt x="210620" y="1241461"/>
                  <a:pt x="544530" y="1448656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  <a:tailEnd type="arrow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10787" y="2777168"/>
            <a:ext cx="2231301" cy="2034376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bg1"/>
                </a:solidFill>
              </a:rPr>
              <a:t>HAS THERE EVER BEEN A NATIONAL ESTIMATE OF HCV PREVALENCE  IN THE GENERAL POPULATION FROM A ROBUST* REVALENCE STUDY?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GB" sz="1000" dirty="0">
                <a:solidFill>
                  <a:schemeClr val="bg1"/>
                </a:solidFill>
              </a:rPr>
              <a:t>Mandatory criteria: </a:t>
            </a:r>
          </a:p>
          <a:p>
            <a:pPr marL="228600" indent="-228600">
              <a:buAutoNum type="arabicPeriod"/>
            </a:pPr>
            <a:r>
              <a:rPr lang="en-GB" sz="1000" dirty="0">
                <a:solidFill>
                  <a:schemeClr val="bg1"/>
                </a:solidFill>
              </a:rPr>
              <a:t>Probability based sampling</a:t>
            </a:r>
          </a:p>
          <a:p>
            <a:pPr marL="228600" indent="-228600">
              <a:buAutoNum type="arabicPeriod"/>
            </a:pPr>
            <a:r>
              <a:rPr lang="en-GB" sz="1000" dirty="0">
                <a:solidFill>
                  <a:schemeClr val="bg1"/>
                </a:solidFill>
              </a:rPr>
              <a:t>Basic demographic information collected (age, gender, postcode)</a:t>
            </a:r>
          </a:p>
          <a:p>
            <a:pPr marL="228600" indent="-228600">
              <a:buAutoNum type="arabicPeriod"/>
            </a:pPr>
            <a:r>
              <a:rPr lang="en-GB" sz="1000" dirty="0">
                <a:solidFill>
                  <a:schemeClr val="bg1"/>
                </a:solidFill>
              </a:rPr>
              <a:t>Ethical board approval </a:t>
            </a:r>
          </a:p>
          <a:p>
            <a:r>
              <a:rPr lang="en-GB" sz="1000" dirty="0">
                <a:solidFill>
                  <a:schemeClr val="bg1"/>
                </a:solidFill>
              </a:rPr>
              <a:t>For other criteria see SPHERE-C </a:t>
            </a:r>
            <a:r>
              <a:rPr lang="en-GB" sz="1000" dirty="0" smtClean="0">
                <a:solidFill>
                  <a:schemeClr val="bg1"/>
                </a:solidFill>
              </a:rPr>
              <a:t>protocol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87263" y="1539404"/>
            <a:ext cx="2526824" cy="12377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Is there any recent (&lt;10 years) evidence from testing proxy populations (e.g. pregnant women/blood donors/emergency department attendees) or from sub-populations (regional studies/older age groups) that HCV RNA prevalence in the general population could be  &gt; 1%?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87263" y="4506212"/>
            <a:ext cx="987972" cy="610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Is the estimate within the last 10 years?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47653" y="4402127"/>
            <a:ext cx="1011313" cy="7470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Was the last estimated prevalence of HCV RNA &gt;2%?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89032" y="3137202"/>
            <a:ext cx="1011313" cy="7470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Was the last estimated prevalence of HCV RNA &gt;1%?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23842" y="4506212"/>
            <a:ext cx="1714500" cy="7704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I</a:t>
            </a:r>
            <a:r>
              <a:rPr lang="en-GB" sz="1000" dirty="0" smtClean="0">
                <a:solidFill>
                  <a:schemeClr val="tx1"/>
                </a:solidFill>
              </a:rPr>
              <a:t>s there a robust* estimate of HCV prevalence for people who inject drugs (</a:t>
            </a:r>
            <a:r>
              <a:rPr lang="en-GB" sz="1000" dirty="0" err="1" smtClean="0">
                <a:solidFill>
                  <a:schemeClr val="tx1"/>
                </a:solidFill>
              </a:rPr>
              <a:t>pwids</a:t>
            </a:r>
            <a:r>
              <a:rPr lang="en-GB" sz="1000" dirty="0" smtClean="0">
                <a:solidFill>
                  <a:schemeClr val="tx1"/>
                </a:solidFill>
              </a:rPr>
              <a:t>) from a prevalence study?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74771" y="3592134"/>
            <a:ext cx="1010917" cy="659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Is the estimate within the last 5 years?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148396" y="1539404"/>
            <a:ext cx="1617786" cy="64596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Consider undertaking a prevalence study in general population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162332" y="3196480"/>
            <a:ext cx="1603850" cy="9362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Consider undertaking a prevalence study among other key populations (e.g. prisoners/</a:t>
            </a:r>
            <a:r>
              <a:rPr lang="en-GB" sz="1000" dirty="0" err="1" smtClean="0">
                <a:solidFill>
                  <a:schemeClr val="bg1"/>
                </a:solidFill>
              </a:rPr>
              <a:t>msm</a:t>
            </a:r>
            <a:r>
              <a:rPr lang="en-GB" sz="1000" dirty="0" smtClean="0">
                <a:solidFill>
                  <a:schemeClr val="bg1"/>
                </a:solidFill>
              </a:rPr>
              <a:t>/migrant groups) 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162332" y="5209919"/>
            <a:ext cx="1603850" cy="6366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C</a:t>
            </a:r>
            <a:r>
              <a:rPr lang="en-GB" sz="1000" dirty="0" smtClean="0">
                <a:solidFill>
                  <a:schemeClr val="bg1"/>
                </a:solidFill>
              </a:rPr>
              <a:t>onsider undertaking a prevalence study among </a:t>
            </a:r>
            <a:r>
              <a:rPr lang="en-GB" sz="1000" dirty="0" err="1" smtClean="0">
                <a:solidFill>
                  <a:schemeClr val="bg1"/>
                </a:solidFill>
              </a:rPr>
              <a:t>pwids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000292" y="1582849"/>
            <a:ext cx="70428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>
                <a:solidFill>
                  <a:schemeClr val="accent6"/>
                </a:solidFill>
              </a:rPr>
              <a:t>Refer to </a:t>
            </a:r>
            <a:r>
              <a:rPr lang="en-GB" sz="1000" b="1" dirty="0" smtClean="0">
                <a:solidFill>
                  <a:schemeClr val="accent6"/>
                </a:solidFill>
              </a:rPr>
              <a:t>SPHERE-C </a:t>
            </a:r>
            <a:r>
              <a:rPr lang="en-GB" sz="1000" b="1" dirty="0">
                <a:solidFill>
                  <a:schemeClr val="accent6"/>
                </a:solidFill>
              </a:rPr>
              <a:t>protocol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1000292" y="5274963"/>
            <a:ext cx="70428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>
                <a:solidFill>
                  <a:schemeClr val="accent6"/>
                </a:solidFill>
              </a:rPr>
              <a:t>Refer to EMCDDA protocol</a:t>
            </a:r>
          </a:p>
        </p:txBody>
      </p:sp>
      <p:sp>
        <p:nvSpPr>
          <p:cNvPr id="42" name="Freeform 41"/>
          <p:cNvSpPr/>
          <p:nvPr/>
        </p:nvSpPr>
        <p:spPr>
          <a:xfrm rot="15729807" flipV="1">
            <a:off x="3651075" y="3690342"/>
            <a:ext cx="489009" cy="998009"/>
          </a:xfrm>
          <a:custGeom>
            <a:avLst/>
            <a:gdLst>
              <a:gd name="connsiteX0" fmla="*/ 0 w 313509"/>
              <a:gd name="connsiteY0" fmla="*/ 1489165 h 1573353"/>
              <a:gd name="connsiteX1" fmla="*/ 139337 w 313509"/>
              <a:gd name="connsiteY1" fmla="*/ 1463040 h 1573353"/>
              <a:gd name="connsiteX2" fmla="*/ 95794 w 313509"/>
              <a:gd name="connsiteY2" fmla="*/ 409302 h 1573353"/>
              <a:gd name="connsiteX3" fmla="*/ 313509 w 313509"/>
              <a:gd name="connsiteY3" fmla="*/ 0 h 1573353"/>
              <a:gd name="connsiteX0" fmla="*/ 0 w 313509"/>
              <a:gd name="connsiteY0" fmla="*/ 1489165 h 1504984"/>
              <a:gd name="connsiteX1" fmla="*/ 148046 w 313509"/>
              <a:gd name="connsiteY1" fmla="*/ 1166948 h 1504984"/>
              <a:gd name="connsiteX2" fmla="*/ 95794 w 313509"/>
              <a:gd name="connsiteY2" fmla="*/ 409302 h 1504984"/>
              <a:gd name="connsiteX3" fmla="*/ 313509 w 313509"/>
              <a:gd name="connsiteY3" fmla="*/ 0 h 1504984"/>
              <a:gd name="connsiteX0" fmla="*/ 0 w 313509"/>
              <a:gd name="connsiteY0" fmla="*/ 1489165 h 1489165"/>
              <a:gd name="connsiteX1" fmla="*/ 148046 w 313509"/>
              <a:gd name="connsiteY1" fmla="*/ 1166948 h 1489165"/>
              <a:gd name="connsiteX2" fmla="*/ 95794 w 313509"/>
              <a:gd name="connsiteY2" fmla="*/ 409302 h 1489165"/>
              <a:gd name="connsiteX3" fmla="*/ 313509 w 313509"/>
              <a:gd name="connsiteY3" fmla="*/ 0 h 1489165"/>
              <a:gd name="connsiteX0" fmla="*/ 0 w 313509"/>
              <a:gd name="connsiteY0" fmla="*/ 1489165 h 1489165"/>
              <a:gd name="connsiteX1" fmla="*/ 95794 w 313509"/>
              <a:gd name="connsiteY1" fmla="*/ 409302 h 1489165"/>
              <a:gd name="connsiteX2" fmla="*/ 313509 w 313509"/>
              <a:gd name="connsiteY2" fmla="*/ 0 h 1489165"/>
              <a:gd name="connsiteX0" fmla="*/ 0 w 313509"/>
              <a:gd name="connsiteY0" fmla="*/ 1489165 h 1489165"/>
              <a:gd name="connsiteX1" fmla="*/ 95794 w 313509"/>
              <a:gd name="connsiteY1" fmla="*/ 409302 h 1489165"/>
              <a:gd name="connsiteX2" fmla="*/ 313509 w 313509"/>
              <a:gd name="connsiteY2" fmla="*/ 0 h 1489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509" h="1489165">
                <a:moveTo>
                  <a:pt x="0" y="1489165"/>
                </a:moveTo>
                <a:cubicBezTo>
                  <a:pt x="101969" y="1264195"/>
                  <a:pt x="43543" y="657496"/>
                  <a:pt x="95794" y="409302"/>
                </a:cubicBezTo>
                <a:cubicBezTo>
                  <a:pt x="123371" y="214811"/>
                  <a:pt x="159658" y="50800"/>
                  <a:pt x="313509" y="0"/>
                </a:cubicBezTo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  <a:headEnd type="none" w="med" len="med"/>
            <a:tailEnd type="arrow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Freeform 47"/>
          <p:cNvSpPr/>
          <p:nvPr/>
        </p:nvSpPr>
        <p:spPr>
          <a:xfrm flipV="1">
            <a:off x="5611847" y="2113119"/>
            <a:ext cx="490565" cy="2568649"/>
          </a:xfrm>
          <a:custGeom>
            <a:avLst/>
            <a:gdLst>
              <a:gd name="connsiteX0" fmla="*/ 0 w 313509"/>
              <a:gd name="connsiteY0" fmla="*/ 1489165 h 1573353"/>
              <a:gd name="connsiteX1" fmla="*/ 139337 w 313509"/>
              <a:gd name="connsiteY1" fmla="*/ 1463040 h 1573353"/>
              <a:gd name="connsiteX2" fmla="*/ 95794 w 313509"/>
              <a:gd name="connsiteY2" fmla="*/ 409302 h 1573353"/>
              <a:gd name="connsiteX3" fmla="*/ 313509 w 313509"/>
              <a:gd name="connsiteY3" fmla="*/ 0 h 1573353"/>
              <a:gd name="connsiteX0" fmla="*/ 0 w 313509"/>
              <a:gd name="connsiteY0" fmla="*/ 1489165 h 1504984"/>
              <a:gd name="connsiteX1" fmla="*/ 148046 w 313509"/>
              <a:gd name="connsiteY1" fmla="*/ 1166948 h 1504984"/>
              <a:gd name="connsiteX2" fmla="*/ 95794 w 313509"/>
              <a:gd name="connsiteY2" fmla="*/ 409302 h 1504984"/>
              <a:gd name="connsiteX3" fmla="*/ 313509 w 313509"/>
              <a:gd name="connsiteY3" fmla="*/ 0 h 1504984"/>
              <a:gd name="connsiteX0" fmla="*/ 0 w 313509"/>
              <a:gd name="connsiteY0" fmla="*/ 1489165 h 1489165"/>
              <a:gd name="connsiteX1" fmla="*/ 148046 w 313509"/>
              <a:gd name="connsiteY1" fmla="*/ 1166948 h 1489165"/>
              <a:gd name="connsiteX2" fmla="*/ 95794 w 313509"/>
              <a:gd name="connsiteY2" fmla="*/ 409302 h 1489165"/>
              <a:gd name="connsiteX3" fmla="*/ 313509 w 313509"/>
              <a:gd name="connsiteY3" fmla="*/ 0 h 1489165"/>
              <a:gd name="connsiteX0" fmla="*/ 0 w 313509"/>
              <a:gd name="connsiteY0" fmla="*/ 1489165 h 1489165"/>
              <a:gd name="connsiteX1" fmla="*/ 59797 w 313509"/>
              <a:gd name="connsiteY1" fmla="*/ 1069509 h 1489165"/>
              <a:gd name="connsiteX2" fmla="*/ 95794 w 313509"/>
              <a:gd name="connsiteY2" fmla="*/ 409302 h 1489165"/>
              <a:gd name="connsiteX3" fmla="*/ 313509 w 313509"/>
              <a:gd name="connsiteY3" fmla="*/ 0 h 1489165"/>
              <a:gd name="connsiteX0" fmla="*/ 0 w 313509"/>
              <a:gd name="connsiteY0" fmla="*/ 1489165 h 1489165"/>
              <a:gd name="connsiteX1" fmla="*/ 59797 w 313509"/>
              <a:gd name="connsiteY1" fmla="*/ 1069509 h 1489165"/>
              <a:gd name="connsiteX2" fmla="*/ 173586 w 313509"/>
              <a:gd name="connsiteY2" fmla="*/ 231170 h 1489165"/>
              <a:gd name="connsiteX3" fmla="*/ 313509 w 313509"/>
              <a:gd name="connsiteY3" fmla="*/ 0 h 1489165"/>
              <a:gd name="connsiteX0" fmla="*/ 0 w 313509"/>
              <a:gd name="connsiteY0" fmla="*/ 1489165 h 1489165"/>
              <a:gd name="connsiteX1" fmla="*/ 59797 w 313509"/>
              <a:gd name="connsiteY1" fmla="*/ 1069509 h 1489165"/>
              <a:gd name="connsiteX2" fmla="*/ 119686 w 313509"/>
              <a:gd name="connsiteY2" fmla="*/ 142924 h 1489165"/>
              <a:gd name="connsiteX3" fmla="*/ 313509 w 313509"/>
              <a:gd name="connsiteY3" fmla="*/ 0 h 1489165"/>
              <a:gd name="connsiteX0" fmla="*/ 0 w 313509"/>
              <a:gd name="connsiteY0" fmla="*/ 1489165 h 1489165"/>
              <a:gd name="connsiteX1" fmla="*/ 77764 w 313509"/>
              <a:gd name="connsiteY1" fmla="*/ 1113632 h 1489165"/>
              <a:gd name="connsiteX2" fmla="*/ 119686 w 313509"/>
              <a:gd name="connsiteY2" fmla="*/ 142924 h 1489165"/>
              <a:gd name="connsiteX3" fmla="*/ 313509 w 313509"/>
              <a:gd name="connsiteY3" fmla="*/ 0 h 1489165"/>
              <a:gd name="connsiteX0" fmla="*/ 0 w 313509"/>
              <a:gd name="connsiteY0" fmla="*/ 1489165 h 1489165"/>
              <a:gd name="connsiteX1" fmla="*/ 77764 w 313509"/>
              <a:gd name="connsiteY1" fmla="*/ 1113632 h 1489165"/>
              <a:gd name="connsiteX2" fmla="*/ 89742 w 313509"/>
              <a:gd name="connsiteY2" fmla="*/ 341478 h 1489165"/>
              <a:gd name="connsiteX3" fmla="*/ 313509 w 313509"/>
              <a:gd name="connsiteY3" fmla="*/ 0 h 1489165"/>
              <a:gd name="connsiteX0" fmla="*/ 0 w 313509"/>
              <a:gd name="connsiteY0" fmla="*/ 1489165 h 1489165"/>
              <a:gd name="connsiteX1" fmla="*/ 89742 w 313509"/>
              <a:gd name="connsiteY1" fmla="*/ 341478 h 1489165"/>
              <a:gd name="connsiteX2" fmla="*/ 313509 w 313509"/>
              <a:gd name="connsiteY2" fmla="*/ 0 h 1489165"/>
              <a:gd name="connsiteX0" fmla="*/ 0 w 313509"/>
              <a:gd name="connsiteY0" fmla="*/ 1489165 h 1489165"/>
              <a:gd name="connsiteX1" fmla="*/ 89742 w 313509"/>
              <a:gd name="connsiteY1" fmla="*/ 341478 h 1489165"/>
              <a:gd name="connsiteX2" fmla="*/ 313509 w 313509"/>
              <a:gd name="connsiteY2" fmla="*/ 0 h 1489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509" h="1489165">
                <a:moveTo>
                  <a:pt x="0" y="1489165"/>
                </a:moveTo>
                <a:cubicBezTo>
                  <a:pt x="108529" y="1470680"/>
                  <a:pt x="37491" y="589672"/>
                  <a:pt x="89742" y="341478"/>
                </a:cubicBezTo>
                <a:cubicBezTo>
                  <a:pt x="129033" y="155873"/>
                  <a:pt x="159658" y="50800"/>
                  <a:pt x="313509" y="0"/>
                </a:cubicBezTo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  <a:headEnd type="none" w="med" len="med"/>
            <a:tailEnd type="arrow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ight Arrow 50"/>
          <p:cNvSpPr/>
          <p:nvPr/>
        </p:nvSpPr>
        <p:spPr>
          <a:xfrm>
            <a:off x="10820720" y="1782903"/>
            <a:ext cx="179572" cy="192179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ight Arrow 51"/>
          <p:cNvSpPr/>
          <p:nvPr/>
        </p:nvSpPr>
        <p:spPr>
          <a:xfrm>
            <a:off x="10815621" y="5456151"/>
            <a:ext cx="179572" cy="192179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>
            <a:off x="6948333" y="2185365"/>
            <a:ext cx="3023419" cy="2320847"/>
          </a:xfrm>
          <a:custGeom>
            <a:avLst/>
            <a:gdLst>
              <a:gd name="connsiteX0" fmla="*/ 3206748 w 3445887"/>
              <a:gd name="connsiteY0" fmla="*/ 0 h 2241754"/>
              <a:gd name="connsiteX1" fmla="*/ 3147755 w 3445887"/>
              <a:gd name="connsiteY1" fmla="*/ 471948 h 2241754"/>
              <a:gd name="connsiteX2" fmla="*/ 257071 w 3445887"/>
              <a:gd name="connsiteY2" fmla="*/ 973393 h 2241754"/>
              <a:gd name="connsiteX3" fmla="*/ 175955 w 3445887"/>
              <a:gd name="connsiteY3" fmla="*/ 2241754 h 2241754"/>
              <a:gd name="connsiteX0" fmla="*/ 3158604 w 3213913"/>
              <a:gd name="connsiteY0" fmla="*/ 0 h 2241754"/>
              <a:gd name="connsiteX1" fmla="*/ 2428559 w 3213913"/>
              <a:gd name="connsiteY1" fmla="*/ 663677 h 2241754"/>
              <a:gd name="connsiteX2" fmla="*/ 208927 w 3213913"/>
              <a:gd name="connsiteY2" fmla="*/ 973393 h 2241754"/>
              <a:gd name="connsiteX3" fmla="*/ 127811 w 3213913"/>
              <a:gd name="connsiteY3" fmla="*/ 2241754 h 2241754"/>
              <a:gd name="connsiteX0" fmla="*/ 3158604 w 3158604"/>
              <a:gd name="connsiteY0" fmla="*/ 0 h 2241754"/>
              <a:gd name="connsiteX1" fmla="*/ 2428559 w 3158604"/>
              <a:gd name="connsiteY1" fmla="*/ 663677 h 2241754"/>
              <a:gd name="connsiteX2" fmla="*/ 208927 w 3158604"/>
              <a:gd name="connsiteY2" fmla="*/ 973393 h 2241754"/>
              <a:gd name="connsiteX3" fmla="*/ 127811 w 3158604"/>
              <a:gd name="connsiteY3" fmla="*/ 2241754 h 2241754"/>
              <a:gd name="connsiteX0" fmla="*/ 3054256 w 3054256"/>
              <a:gd name="connsiteY0" fmla="*/ 0 h 2241754"/>
              <a:gd name="connsiteX1" fmla="*/ 2324211 w 3054256"/>
              <a:gd name="connsiteY1" fmla="*/ 663677 h 2241754"/>
              <a:gd name="connsiteX2" fmla="*/ 355302 w 3054256"/>
              <a:gd name="connsiteY2" fmla="*/ 973393 h 2241754"/>
              <a:gd name="connsiteX3" fmla="*/ 23463 w 3054256"/>
              <a:gd name="connsiteY3" fmla="*/ 2241754 h 2241754"/>
              <a:gd name="connsiteX0" fmla="*/ 3035581 w 3035581"/>
              <a:gd name="connsiteY0" fmla="*/ 0 h 2241754"/>
              <a:gd name="connsiteX1" fmla="*/ 2305536 w 3035581"/>
              <a:gd name="connsiteY1" fmla="*/ 663677 h 2241754"/>
              <a:gd name="connsiteX2" fmla="*/ 336627 w 3035581"/>
              <a:gd name="connsiteY2" fmla="*/ 973393 h 2241754"/>
              <a:gd name="connsiteX3" fmla="*/ 4788 w 3035581"/>
              <a:gd name="connsiteY3" fmla="*/ 2241754 h 2241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5581" h="2241754">
                <a:moveTo>
                  <a:pt x="3035581" y="0"/>
                </a:moveTo>
                <a:cubicBezTo>
                  <a:pt x="3015917" y="368710"/>
                  <a:pt x="2755362" y="501445"/>
                  <a:pt x="2305536" y="663677"/>
                </a:cubicBezTo>
                <a:cubicBezTo>
                  <a:pt x="1855710" y="825909"/>
                  <a:pt x="720085" y="710380"/>
                  <a:pt x="336627" y="973393"/>
                </a:cubicBezTo>
                <a:cubicBezTo>
                  <a:pt x="-46831" y="1236406"/>
                  <a:pt x="-1357" y="1820195"/>
                  <a:pt x="4788" y="2241754"/>
                </a:cubicBezTo>
              </a:path>
            </a:pathLst>
          </a:custGeom>
          <a:noFill/>
          <a:ln w="12700">
            <a:solidFill>
              <a:srgbClr val="41719C"/>
            </a:solidFill>
            <a:prstDash val="dash"/>
            <a:headEnd type="none" w="med" len="med"/>
            <a:tailEnd type="arrow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2704721" y="1618804"/>
            <a:ext cx="6217945" cy="3724822"/>
            <a:chOff x="2704721" y="1618804"/>
            <a:chExt cx="6217945" cy="3724822"/>
          </a:xfrm>
        </p:grpSpPr>
        <p:sp>
          <p:nvSpPr>
            <p:cNvPr id="58" name="TextBox 57"/>
            <p:cNvSpPr txBox="1"/>
            <p:nvPr/>
          </p:nvSpPr>
          <p:spPr>
            <a:xfrm>
              <a:off x="2704721" y="4250443"/>
              <a:ext cx="2471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solidFill>
                    <a:srgbClr val="41719C"/>
                  </a:solidFill>
                </a:rPr>
                <a:t>Y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726138" y="2971718"/>
              <a:ext cx="2680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chemeClr val="bg1">
                      <a:lumMod val="50000"/>
                    </a:schemeClr>
                  </a:solidFill>
                </a:rPr>
                <a:t>N</a:t>
              </a:r>
              <a:endParaRPr lang="en-GB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175708" y="4805443"/>
              <a:ext cx="22470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rgbClr val="41719C"/>
                  </a:solidFill>
                </a:rPr>
                <a:t>Y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476702" y="4127333"/>
              <a:ext cx="26802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chemeClr val="bg1">
                      <a:lumMod val="50000"/>
                    </a:schemeClr>
                  </a:solidFill>
                </a:rPr>
                <a:t>N</a:t>
              </a:r>
              <a:endParaRPr lang="en-GB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197424" y="3099567"/>
              <a:ext cx="2471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solidFill>
                    <a:srgbClr val="41719C"/>
                  </a:solidFill>
                </a:rPr>
                <a:t>Y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604219" y="4890705"/>
              <a:ext cx="2680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chemeClr val="bg1">
                      <a:lumMod val="50000"/>
                    </a:schemeClr>
                  </a:solidFill>
                </a:rPr>
                <a:t>N</a:t>
              </a:r>
              <a:endParaRPr lang="en-GB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444608" y="1618804"/>
              <a:ext cx="11817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rgbClr val="41719C"/>
                  </a:solidFill>
                </a:rPr>
                <a:t>Y/evidence unclear</a:t>
              </a:r>
              <a:endParaRPr lang="en-GB" sz="1000" dirty="0">
                <a:solidFill>
                  <a:srgbClr val="41719C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937541" y="4512599"/>
              <a:ext cx="2471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solidFill>
                    <a:srgbClr val="41719C"/>
                  </a:solidFill>
                </a:rPr>
                <a:t>Y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8194466" y="5097405"/>
              <a:ext cx="2680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chemeClr val="bg1">
                      <a:lumMod val="50000"/>
                    </a:schemeClr>
                  </a:solidFill>
                </a:rPr>
                <a:t>N</a:t>
              </a:r>
              <a:endParaRPr lang="en-GB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8654644" y="4439393"/>
              <a:ext cx="2680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chemeClr val="bg1">
                      <a:lumMod val="50000"/>
                    </a:schemeClr>
                  </a:solidFill>
                </a:rPr>
                <a:t>N</a:t>
              </a:r>
              <a:endParaRPr lang="en-GB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8568357" y="3586812"/>
              <a:ext cx="2471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solidFill>
                    <a:srgbClr val="41719C"/>
                  </a:solidFill>
                </a:rPr>
                <a:t>Y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692826" y="2680228"/>
              <a:ext cx="2680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chemeClr val="bg1">
                      <a:lumMod val="50000"/>
                    </a:schemeClr>
                  </a:solidFill>
                </a:rPr>
                <a:t>N</a:t>
              </a:r>
              <a:endParaRPr lang="en-GB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cxnSp>
        <p:nvCxnSpPr>
          <p:cNvPr id="57" name="Straight Arrow Connector 56"/>
          <p:cNvCxnSpPr>
            <a:stCxn id="16" idx="0"/>
            <a:endCxn id="15" idx="2"/>
          </p:cNvCxnSpPr>
          <p:nvPr/>
        </p:nvCxnSpPr>
        <p:spPr>
          <a:xfrm flipV="1">
            <a:off x="9964257" y="4132700"/>
            <a:ext cx="0" cy="1077219"/>
          </a:xfrm>
          <a:prstGeom prst="straightConnector1">
            <a:avLst/>
          </a:prstGeom>
          <a:ln w="12700">
            <a:solidFill>
              <a:srgbClr val="41719C"/>
            </a:solidFill>
            <a:prstDash val="dash"/>
            <a:headEnd type="none" w="med" len="med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itle 3"/>
          <p:cNvSpPr>
            <a:spLocks noGrp="1"/>
          </p:cNvSpPr>
          <p:nvPr>
            <p:ph type="title"/>
          </p:nvPr>
        </p:nvSpPr>
        <p:spPr>
          <a:xfrm>
            <a:off x="893620" y="274220"/>
            <a:ext cx="10369266" cy="914517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Algorithm to assist in decision making around prevalence surveys for hepatitis C  </a:t>
            </a:r>
            <a:endParaRPr lang="en-GB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07152" y="6378628"/>
            <a:ext cx="11607784" cy="3963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 smtClean="0">
                <a:solidFill>
                  <a:schemeClr val="tx1"/>
                </a:solidFill>
              </a:rPr>
              <a:t>* National study was undertaken according to minimum requirements for general population studies specified in SPHERE-C protocol (e.g. probability based sampling, sufficient sample size) and according to EMCDDA protocol for studies among people who inject drugs </a:t>
            </a:r>
            <a:r>
              <a:rPr lang="en-GB" sz="800" dirty="0">
                <a:solidFill>
                  <a:schemeClr val="tx1"/>
                </a:solidFill>
              </a:rPr>
              <a:t>(</a:t>
            </a:r>
            <a:r>
              <a:rPr lang="en-GB" sz="800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en-GB" sz="800" dirty="0" smtClean="0">
                <a:solidFill>
                  <a:schemeClr val="tx1"/>
                </a:solidFill>
                <a:hlinkClick r:id="rId2"/>
              </a:rPr>
              <a:t>www.emcdda.europa.eu/attachements.cfm/att_220260_EN_DRID_module_study_methods_final.pdf</a:t>
            </a:r>
            <a:r>
              <a:rPr lang="en-GB" sz="800" dirty="0" smtClean="0">
                <a:solidFill>
                  <a:schemeClr val="tx1"/>
                </a:solidFill>
              </a:rPr>
              <a:t> )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9884778" y="2300847"/>
            <a:ext cx="11104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rgbClr val="41719C"/>
                </a:solidFill>
              </a:rPr>
              <a:t>+ if resources permitting</a:t>
            </a:r>
          </a:p>
        </p:txBody>
      </p:sp>
      <p:sp>
        <p:nvSpPr>
          <p:cNvPr id="75" name="Rectangle 74"/>
          <p:cNvSpPr/>
          <p:nvPr/>
        </p:nvSpPr>
        <p:spPr>
          <a:xfrm>
            <a:off x="9908607" y="4368747"/>
            <a:ext cx="11104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rgbClr val="41719C"/>
                </a:solidFill>
              </a:rPr>
              <a:t>+ if resources permitting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51228" y="5052100"/>
            <a:ext cx="307731" cy="0"/>
          </a:xfrm>
          <a:prstGeom prst="line">
            <a:avLst/>
          </a:prstGeom>
          <a:ln w="12700">
            <a:solidFill>
              <a:srgbClr val="41719C"/>
            </a:solidFill>
            <a:headEnd type="none" w="med" len="med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51228" y="5308562"/>
            <a:ext cx="307731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01041" y="4843442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srgbClr val="41719C"/>
                </a:solidFill>
              </a:rPr>
              <a:t>Yes</a:t>
            </a:r>
            <a:endParaRPr lang="en-GB" sz="1000" dirty="0">
              <a:solidFill>
                <a:srgbClr val="41719C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13865" y="5097406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9" name="Freeform 78"/>
          <p:cNvSpPr/>
          <p:nvPr/>
        </p:nvSpPr>
        <p:spPr>
          <a:xfrm flipH="1">
            <a:off x="4667170" y="2791726"/>
            <a:ext cx="45719" cy="345476"/>
          </a:xfrm>
          <a:custGeom>
            <a:avLst/>
            <a:gdLst>
              <a:gd name="connsiteX0" fmla="*/ 0 w 305876"/>
              <a:gd name="connsiteY0" fmla="*/ 641555 h 641555"/>
              <a:gd name="connsiteX1" fmla="*/ 294968 w 305876"/>
              <a:gd name="connsiteY1" fmla="*/ 412955 h 641555"/>
              <a:gd name="connsiteX2" fmla="*/ 250723 w 305876"/>
              <a:gd name="connsiteY2" fmla="*/ 0 h 641555"/>
              <a:gd name="connsiteX0" fmla="*/ 0 w 265307"/>
              <a:gd name="connsiteY0" fmla="*/ 641555 h 641555"/>
              <a:gd name="connsiteX1" fmla="*/ 247178 w 265307"/>
              <a:gd name="connsiteY1" fmla="*/ 474510 h 641555"/>
              <a:gd name="connsiteX2" fmla="*/ 250723 w 265307"/>
              <a:gd name="connsiteY2" fmla="*/ 0 h 641555"/>
              <a:gd name="connsiteX0" fmla="*/ 0 w 274618"/>
              <a:gd name="connsiteY0" fmla="*/ 641555 h 641555"/>
              <a:gd name="connsiteX1" fmla="*/ 247178 w 274618"/>
              <a:gd name="connsiteY1" fmla="*/ 474510 h 641555"/>
              <a:gd name="connsiteX2" fmla="*/ 274618 w 274618"/>
              <a:gd name="connsiteY2" fmla="*/ 0 h 641555"/>
              <a:gd name="connsiteX0" fmla="*/ 0 w 283721"/>
              <a:gd name="connsiteY0" fmla="*/ 459824 h 459824"/>
              <a:gd name="connsiteX1" fmla="*/ 247178 w 283721"/>
              <a:gd name="connsiteY1" fmla="*/ 292779 h 459824"/>
              <a:gd name="connsiteX2" fmla="*/ 283721 w 283721"/>
              <a:gd name="connsiteY2" fmla="*/ 0 h 459824"/>
              <a:gd name="connsiteX0" fmla="*/ 0 w 266862"/>
              <a:gd name="connsiteY0" fmla="*/ 635693 h 635693"/>
              <a:gd name="connsiteX1" fmla="*/ 247178 w 266862"/>
              <a:gd name="connsiteY1" fmla="*/ 468648 h 635693"/>
              <a:gd name="connsiteX2" fmla="*/ 256411 w 266862"/>
              <a:gd name="connsiteY2" fmla="*/ 0 h 635693"/>
              <a:gd name="connsiteX0" fmla="*/ 0 w 256411"/>
              <a:gd name="connsiteY0" fmla="*/ 635693 h 635693"/>
              <a:gd name="connsiteX1" fmla="*/ 228972 w 256411"/>
              <a:gd name="connsiteY1" fmla="*/ 515546 h 635693"/>
              <a:gd name="connsiteX2" fmla="*/ 256411 w 256411"/>
              <a:gd name="connsiteY2" fmla="*/ 0 h 635693"/>
              <a:gd name="connsiteX0" fmla="*/ 0 w 277157"/>
              <a:gd name="connsiteY0" fmla="*/ 635693 h 635693"/>
              <a:gd name="connsiteX1" fmla="*/ 260832 w 277157"/>
              <a:gd name="connsiteY1" fmla="*/ 497958 h 635693"/>
              <a:gd name="connsiteX2" fmla="*/ 256411 w 277157"/>
              <a:gd name="connsiteY2" fmla="*/ 0 h 635693"/>
              <a:gd name="connsiteX0" fmla="*/ 0 w 268907"/>
              <a:gd name="connsiteY0" fmla="*/ 541896 h 541896"/>
              <a:gd name="connsiteX1" fmla="*/ 260832 w 268907"/>
              <a:gd name="connsiteY1" fmla="*/ 404161 h 541896"/>
              <a:gd name="connsiteX2" fmla="*/ 174484 w 268907"/>
              <a:gd name="connsiteY2" fmla="*/ 0 h 541896"/>
              <a:gd name="connsiteX0" fmla="*/ 0 w 273547"/>
              <a:gd name="connsiteY0" fmla="*/ 629831 h 629831"/>
              <a:gd name="connsiteX1" fmla="*/ 260832 w 273547"/>
              <a:gd name="connsiteY1" fmla="*/ 492096 h 629831"/>
              <a:gd name="connsiteX2" fmla="*/ 233653 w 273547"/>
              <a:gd name="connsiteY2" fmla="*/ 0 h 629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3547" h="629831">
                <a:moveTo>
                  <a:pt x="0" y="629831"/>
                </a:moveTo>
                <a:cubicBezTo>
                  <a:pt x="126590" y="568994"/>
                  <a:pt x="219045" y="599022"/>
                  <a:pt x="260832" y="492096"/>
                </a:cubicBezTo>
                <a:cubicBezTo>
                  <a:pt x="302619" y="385170"/>
                  <a:pt x="227508" y="6145"/>
                  <a:pt x="233653" y="0"/>
                </a:cubicBezTo>
              </a:path>
            </a:pathLst>
          </a:custGeom>
          <a:noFill/>
          <a:ln w="12700">
            <a:solidFill>
              <a:srgbClr val="41719C"/>
            </a:solidFill>
            <a:headEnd type="none" w="med" len="med"/>
            <a:tailEnd type="arrow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4626205" y="2838636"/>
            <a:ext cx="2471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rgbClr val="41719C"/>
                </a:solidFill>
              </a:rPr>
              <a:t>Y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314240" y="3909959"/>
            <a:ext cx="2680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schemeClr val="bg1">
                    <a:lumMod val="50000"/>
                  </a:schemeClr>
                </a:solidFill>
              </a:rPr>
              <a:t>N</a:t>
            </a:r>
            <a:endParaRPr lang="en-GB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458966" y="1934308"/>
            <a:ext cx="3674760" cy="2795954"/>
          </a:xfrm>
          <a:custGeom>
            <a:avLst/>
            <a:gdLst>
              <a:gd name="connsiteX0" fmla="*/ 0 w 3657600"/>
              <a:gd name="connsiteY0" fmla="*/ 2795954 h 2795954"/>
              <a:gd name="connsiteX1" fmla="*/ 1661747 w 3657600"/>
              <a:gd name="connsiteY1" fmla="*/ 509954 h 2795954"/>
              <a:gd name="connsiteX2" fmla="*/ 3657600 w 3657600"/>
              <a:gd name="connsiteY2" fmla="*/ 0 h 279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57600" h="2795954">
                <a:moveTo>
                  <a:pt x="0" y="2795954"/>
                </a:moveTo>
                <a:cubicBezTo>
                  <a:pt x="526073" y="1885950"/>
                  <a:pt x="1052147" y="975946"/>
                  <a:pt x="1661747" y="509954"/>
                </a:cubicBezTo>
                <a:cubicBezTo>
                  <a:pt x="2271347" y="43962"/>
                  <a:pt x="3059723" y="24912"/>
                  <a:pt x="3657600" y="0"/>
                </a:cubicBezTo>
              </a:path>
            </a:pathLst>
          </a:custGeom>
          <a:noFill/>
          <a:ln>
            <a:headEnd type="none" w="med" len="med"/>
            <a:tailEnd type="arrow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eform 4"/>
          <p:cNvSpPr/>
          <p:nvPr/>
        </p:nvSpPr>
        <p:spPr>
          <a:xfrm>
            <a:off x="5605671" y="1800964"/>
            <a:ext cx="3528056" cy="166741"/>
          </a:xfrm>
          <a:custGeom>
            <a:avLst/>
            <a:gdLst>
              <a:gd name="connsiteX0" fmla="*/ 0 w 3546281"/>
              <a:gd name="connsiteY0" fmla="*/ 155057 h 155057"/>
              <a:gd name="connsiteX1" fmla="*/ 3546281 w 3546281"/>
              <a:gd name="connsiteY1" fmla="*/ 3982 h 155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46281" h="155057">
                <a:moveTo>
                  <a:pt x="0" y="155057"/>
                </a:moveTo>
                <a:cubicBezTo>
                  <a:pt x="1364311" y="67592"/>
                  <a:pt x="2728622" y="-19872"/>
                  <a:pt x="3546281" y="3982"/>
                </a:cubicBezTo>
              </a:path>
            </a:pathLst>
          </a:custGeom>
          <a:noFill/>
          <a:ln>
            <a:tailEnd type="arrow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2647950" y="3971925"/>
            <a:ext cx="429205" cy="828675"/>
          </a:xfrm>
          <a:custGeom>
            <a:avLst/>
            <a:gdLst>
              <a:gd name="connsiteX0" fmla="*/ 0 w 409575"/>
              <a:gd name="connsiteY0" fmla="*/ 0 h 828675"/>
              <a:gd name="connsiteX1" fmla="*/ 409575 w 409575"/>
              <a:gd name="connsiteY1" fmla="*/ 828675 h 828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09575" h="828675">
                <a:moveTo>
                  <a:pt x="0" y="0"/>
                </a:moveTo>
                <a:cubicBezTo>
                  <a:pt x="68262" y="342900"/>
                  <a:pt x="136525" y="685800"/>
                  <a:pt x="409575" y="828675"/>
                </a:cubicBezTo>
              </a:path>
            </a:pathLst>
          </a:custGeom>
          <a:noFill/>
          <a:ln>
            <a:headEnd type="none" w="med" len="med"/>
            <a:tailEnd type="arrow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2647950" y="2515263"/>
            <a:ext cx="419100" cy="1228061"/>
          </a:xfrm>
          <a:custGeom>
            <a:avLst/>
            <a:gdLst>
              <a:gd name="connsiteX0" fmla="*/ 0 w 419100"/>
              <a:gd name="connsiteY0" fmla="*/ 1543050 h 1543050"/>
              <a:gd name="connsiteX1" fmla="*/ 419100 w 419100"/>
              <a:gd name="connsiteY1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9100" h="1543050">
                <a:moveTo>
                  <a:pt x="0" y="1543050"/>
                </a:moveTo>
                <a:cubicBezTo>
                  <a:pt x="61912" y="924719"/>
                  <a:pt x="123825" y="306388"/>
                  <a:pt x="419100" y="0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  <a:tailEnd type="arrow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4079631" y="4783015"/>
            <a:ext cx="360484" cy="79131"/>
          </a:xfrm>
          <a:custGeom>
            <a:avLst/>
            <a:gdLst>
              <a:gd name="connsiteX0" fmla="*/ 0 w 360484"/>
              <a:gd name="connsiteY0" fmla="*/ 79131 h 79131"/>
              <a:gd name="connsiteX1" fmla="*/ 360484 w 360484"/>
              <a:gd name="connsiteY1" fmla="*/ 0 h 7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0484" h="79131">
                <a:moveTo>
                  <a:pt x="0" y="79131"/>
                </a:moveTo>
                <a:cubicBezTo>
                  <a:pt x="104775" y="71804"/>
                  <a:pt x="209550" y="64477"/>
                  <a:pt x="360484" y="0"/>
                </a:cubicBezTo>
              </a:path>
            </a:pathLst>
          </a:custGeom>
          <a:noFill/>
          <a:ln>
            <a:headEnd type="none" w="med" len="med"/>
            <a:tailEnd type="arrow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7839182" y="4982966"/>
            <a:ext cx="1304818" cy="657546"/>
          </a:xfrm>
          <a:custGeom>
            <a:avLst/>
            <a:gdLst>
              <a:gd name="connsiteX0" fmla="*/ 0 w 1304818"/>
              <a:gd name="connsiteY0" fmla="*/ 0 h 657546"/>
              <a:gd name="connsiteX1" fmla="*/ 1304818 w 1304818"/>
              <a:gd name="connsiteY1" fmla="*/ 657546 h 657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04818" h="657546">
                <a:moveTo>
                  <a:pt x="0" y="0"/>
                </a:moveTo>
                <a:cubicBezTo>
                  <a:pt x="375007" y="285964"/>
                  <a:pt x="750014" y="571928"/>
                  <a:pt x="1304818" y="657546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  <a:tailEnd type="arrow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5197217" y="3503488"/>
            <a:ext cx="908703" cy="1301955"/>
          </a:xfrm>
          <a:custGeom>
            <a:avLst/>
            <a:gdLst>
              <a:gd name="connsiteX0" fmla="*/ 0 w 904126"/>
              <a:gd name="connsiteY0" fmla="*/ 0 h 1325366"/>
              <a:gd name="connsiteX1" fmla="*/ 904126 w 904126"/>
              <a:gd name="connsiteY1" fmla="*/ 1325366 h 1325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4126" h="1325366">
                <a:moveTo>
                  <a:pt x="0" y="0"/>
                </a:moveTo>
                <a:cubicBezTo>
                  <a:pt x="171236" y="589051"/>
                  <a:pt x="342472" y="1178103"/>
                  <a:pt x="904126" y="1325366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  <a:tailEnd type="arrow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12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11267</TotalTime>
  <Words>273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Algorithm to assist in decision making around prevalence surveys for hepatitis C  </vt:lpstr>
    </vt:vector>
  </TitlesOfParts>
  <Company>ECDC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 to assist in decision making around prevalence surveys for hepatitis C in key populations</dc:title>
  <dc:creator>Erika Duffell</dc:creator>
  <cp:lastModifiedBy>Marianna Marozzi</cp:lastModifiedBy>
  <cp:revision>159</cp:revision>
  <cp:lastPrinted>2019-03-26T12:54:43Z</cp:lastPrinted>
  <dcterms:created xsi:type="dcterms:W3CDTF">2018-12-05T09:34:27Z</dcterms:created>
  <dcterms:modified xsi:type="dcterms:W3CDTF">2020-01-22T10:25:30Z</dcterms:modified>
</cp:coreProperties>
</file>