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4" d="100"/>
          <a:sy n="44" d="100"/>
        </p:scale>
        <p:origin x="212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4C82-95F6-4C8C-863C-D28478B46CFA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72A11-8DAE-481F-AC03-7254C13226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8722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4C82-95F6-4C8C-863C-D28478B46CFA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72A11-8DAE-481F-AC03-7254C13226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0370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4C82-95F6-4C8C-863C-D28478B46CFA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72A11-8DAE-481F-AC03-7254C13226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0357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4C82-95F6-4C8C-863C-D28478B46CFA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72A11-8DAE-481F-AC03-7254C13226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2871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4C82-95F6-4C8C-863C-D28478B46CFA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72A11-8DAE-481F-AC03-7254C13226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5985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4C82-95F6-4C8C-863C-D28478B46CFA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72A11-8DAE-481F-AC03-7254C13226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9977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4C82-95F6-4C8C-863C-D28478B46CFA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72A11-8DAE-481F-AC03-7254C13226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5400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4C82-95F6-4C8C-863C-D28478B46CFA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72A11-8DAE-481F-AC03-7254C13226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1000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4C82-95F6-4C8C-863C-D28478B46CFA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72A11-8DAE-481F-AC03-7254C13226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4134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4C82-95F6-4C8C-863C-D28478B46CFA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72A11-8DAE-481F-AC03-7254C13226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45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4C82-95F6-4C8C-863C-D28478B46CFA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72A11-8DAE-481F-AC03-7254C13226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4894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784C82-95F6-4C8C-863C-D28478B46CFA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172A11-8DAE-481F-AC03-7254C1322640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212649-40FE-E528-D493-C937082DB062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2974975" y="10475913"/>
            <a:ext cx="1635125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Classified as ECDC NORMAL </a:t>
            </a:r>
          </a:p>
        </p:txBody>
      </p:sp>
    </p:spTree>
    <p:extLst>
      <p:ext uri="{BB962C8B-B14F-4D97-AF65-F5344CB8AC3E}">
        <p14:creationId xmlns:p14="http://schemas.microsoft.com/office/powerpoint/2010/main" val="523102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658E981-7D90-F81B-4387-EC497A91CC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207"/>
            <a:ext cx="7559675" cy="1069822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B8FAE45-1C04-4DA0-50E8-9C9924C10D05}"/>
              </a:ext>
            </a:extLst>
          </p:cNvPr>
          <p:cNvSpPr txBox="1"/>
          <p:nvPr/>
        </p:nvSpPr>
        <p:spPr>
          <a:xfrm>
            <a:off x="217561" y="91973"/>
            <a:ext cx="6643845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2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EBOLA DISEASE AND HEALTHCARE SETTINGS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3943DF4-9B03-3E91-1D46-780CE0D5FE7C}"/>
              </a:ext>
            </a:extLst>
          </p:cNvPr>
          <p:cNvSpPr txBox="1"/>
          <p:nvPr/>
        </p:nvSpPr>
        <p:spPr>
          <a:xfrm>
            <a:off x="217561" y="548445"/>
            <a:ext cx="664384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PATIENT MANAGEMENT PATHWAY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68E6989-40A3-F203-CDC4-73CC8158372F}"/>
              </a:ext>
            </a:extLst>
          </p:cNvPr>
          <p:cNvSpPr txBox="1"/>
          <p:nvPr/>
        </p:nvSpPr>
        <p:spPr>
          <a:xfrm>
            <a:off x="3102143" y="1929866"/>
            <a:ext cx="12934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Person with </a:t>
            </a:r>
          </a:p>
          <a:p>
            <a:pPr algn="ctr"/>
            <a:r>
              <a:rPr lang="en-GB" sz="9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symptoms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E9FB34D-AF3B-A32D-0BC7-720C7F785486}"/>
              </a:ext>
            </a:extLst>
          </p:cNvPr>
          <p:cNvSpPr txBox="1"/>
          <p:nvPr/>
        </p:nvSpPr>
        <p:spPr>
          <a:xfrm>
            <a:off x="2621645" y="10404803"/>
            <a:ext cx="3044142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en-GB" sz="11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For more information, visit ecdc.europa.eu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1338E08-9587-28BB-CC40-1C1AE953C194}"/>
              </a:ext>
            </a:extLst>
          </p:cNvPr>
          <p:cNvSpPr txBox="1"/>
          <p:nvPr/>
        </p:nvSpPr>
        <p:spPr>
          <a:xfrm>
            <a:off x="949641" y="9943138"/>
            <a:ext cx="566039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Follow national procedures. Early identification, rapid reporting and safe management are essential to reducing the risk of transmission.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9F3F698-A97E-A0D6-B59F-FAB3DEFC95D3}"/>
              </a:ext>
            </a:extLst>
          </p:cNvPr>
          <p:cNvSpPr txBox="1"/>
          <p:nvPr/>
        </p:nvSpPr>
        <p:spPr>
          <a:xfrm rot="16200000">
            <a:off x="149747" y="2236832"/>
            <a:ext cx="179252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en-GB" sz="11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INITIAL CONTACT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C21811C-A1AD-EDD8-8CE7-83828A0A547D}"/>
              </a:ext>
            </a:extLst>
          </p:cNvPr>
          <p:cNvSpPr txBox="1"/>
          <p:nvPr/>
        </p:nvSpPr>
        <p:spPr>
          <a:xfrm rot="16200000">
            <a:off x="139733" y="4954439"/>
            <a:ext cx="179252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en-GB" sz="11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RISK MANAGEMENT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74BC17A-57D0-2F18-C1A1-A7BA516958AF}"/>
              </a:ext>
            </a:extLst>
          </p:cNvPr>
          <p:cNvSpPr txBox="1"/>
          <p:nvPr/>
        </p:nvSpPr>
        <p:spPr>
          <a:xfrm rot="16200000">
            <a:off x="149747" y="7435431"/>
            <a:ext cx="179252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en-GB" sz="11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DIAGNOSIS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ACE3BA6-2204-C99A-7AA5-0F21AB520035}"/>
              </a:ext>
            </a:extLst>
          </p:cNvPr>
          <p:cNvSpPr txBox="1"/>
          <p:nvPr/>
        </p:nvSpPr>
        <p:spPr>
          <a:xfrm rot="16200000">
            <a:off x="149748" y="8771684"/>
            <a:ext cx="179252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en-GB" sz="11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MANAGEMENT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37674E3-8548-85B8-8D13-C8D148A6CCDB}"/>
              </a:ext>
            </a:extLst>
          </p:cNvPr>
          <p:cNvSpPr txBox="1"/>
          <p:nvPr/>
        </p:nvSpPr>
        <p:spPr>
          <a:xfrm>
            <a:off x="2207911" y="2564866"/>
            <a:ext cx="12934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9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Phone contact </a:t>
            </a:r>
          </a:p>
          <a:p>
            <a:r>
              <a:rPr lang="en-GB" sz="9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with 24/7 public </a:t>
            </a:r>
          </a:p>
          <a:p>
            <a:r>
              <a:rPr lang="en-GB" sz="9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phone service or </a:t>
            </a:r>
          </a:p>
          <a:p>
            <a:r>
              <a:rPr lang="en-GB" sz="9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primary care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47ECF0F-3C90-A662-96A6-91CBA6707768}"/>
              </a:ext>
            </a:extLst>
          </p:cNvPr>
          <p:cNvSpPr txBox="1"/>
          <p:nvPr/>
        </p:nvSpPr>
        <p:spPr>
          <a:xfrm>
            <a:off x="4058293" y="2634115"/>
            <a:ext cx="1293472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9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Outpatient </a:t>
            </a:r>
          </a:p>
          <a:p>
            <a:r>
              <a:rPr lang="en-GB" sz="9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medical</a:t>
            </a:r>
          </a:p>
          <a:p>
            <a:r>
              <a:rPr lang="en-GB" sz="9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office visit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A00A4C6-AC2A-9C12-6655-65D703DD331B}"/>
              </a:ext>
            </a:extLst>
          </p:cNvPr>
          <p:cNvSpPr txBox="1"/>
          <p:nvPr/>
        </p:nvSpPr>
        <p:spPr>
          <a:xfrm>
            <a:off x="5840734" y="2563731"/>
            <a:ext cx="92201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9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Hospital </a:t>
            </a:r>
          </a:p>
          <a:p>
            <a:r>
              <a:rPr lang="en-GB" sz="9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emergency </a:t>
            </a:r>
          </a:p>
          <a:p>
            <a:r>
              <a:rPr lang="en-GB" sz="9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department visit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FFA0BDA-0BB7-D40A-2296-FD799B34584F}"/>
              </a:ext>
            </a:extLst>
          </p:cNvPr>
          <p:cNvSpPr txBox="1"/>
          <p:nvPr/>
        </p:nvSpPr>
        <p:spPr>
          <a:xfrm>
            <a:off x="2245700" y="3645566"/>
            <a:ext cx="1293472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9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Conduct clinical </a:t>
            </a:r>
          </a:p>
          <a:p>
            <a:r>
              <a:rPr lang="en-GB" sz="9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and epidemiological </a:t>
            </a:r>
          </a:p>
          <a:p>
            <a:r>
              <a:rPr lang="en-GB" sz="9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assessment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41B91B6-CA21-23D6-05DE-D69ABB7F5C5C}"/>
              </a:ext>
            </a:extLst>
          </p:cNvPr>
          <p:cNvSpPr txBox="1"/>
          <p:nvPr/>
        </p:nvSpPr>
        <p:spPr>
          <a:xfrm>
            <a:off x="5030817" y="3635667"/>
            <a:ext cx="1293472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9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Conduct clinical </a:t>
            </a:r>
          </a:p>
          <a:p>
            <a:r>
              <a:rPr lang="en-GB" sz="9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and epidemiological </a:t>
            </a:r>
          </a:p>
          <a:p>
            <a:r>
              <a:rPr lang="en-GB" sz="9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assessment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E20FC0E-E087-A035-45FD-D13713F3F529}"/>
              </a:ext>
            </a:extLst>
          </p:cNvPr>
          <p:cNvSpPr txBox="1"/>
          <p:nvPr/>
        </p:nvSpPr>
        <p:spPr>
          <a:xfrm>
            <a:off x="2246011" y="4518637"/>
            <a:ext cx="1293472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9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If Ebola disease </a:t>
            </a:r>
          </a:p>
          <a:p>
            <a:r>
              <a:rPr lang="en-GB" sz="9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is suspected, advise </a:t>
            </a:r>
          </a:p>
          <a:p>
            <a:r>
              <a:rPr lang="en-GB" sz="9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patient to self-isolate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846E17E-F0E9-D633-3404-8B1FBC538821}"/>
              </a:ext>
            </a:extLst>
          </p:cNvPr>
          <p:cNvSpPr txBox="1"/>
          <p:nvPr/>
        </p:nvSpPr>
        <p:spPr>
          <a:xfrm>
            <a:off x="5030817" y="4498236"/>
            <a:ext cx="1420472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9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If Ebola disease is </a:t>
            </a:r>
          </a:p>
          <a:p>
            <a:r>
              <a:rPr lang="en-GB" sz="9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suspected, immediately </a:t>
            </a:r>
          </a:p>
          <a:p>
            <a:r>
              <a:rPr lang="en-GB" sz="9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isolate the patient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F0EC9AA-FB61-5332-400E-C88DE127C32E}"/>
              </a:ext>
            </a:extLst>
          </p:cNvPr>
          <p:cNvSpPr txBox="1"/>
          <p:nvPr/>
        </p:nvSpPr>
        <p:spPr>
          <a:xfrm>
            <a:off x="2246011" y="5421909"/>
            <a:ext cx="1293472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9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Self-isolate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68F61D3-5085-67CD-3646-0739C8C97F73}"/>
              </a:ext>
            </a:extLst>
          </p:cNvPr>
          <p:cNvSpPr txBox="1"/>
          <p:nvPr/>
        </p:nvSpPr>
        <p:spPr>
          <a:xfrm>
            <a:off x="5837208" y="6346336"/>
            <a:ext cx="12934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9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Validate </a:t>
            </a:r>
          </a:p>
          <a:p>
            <a:r>
              <a:rPr lang="en-GB" sz="9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symptoms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467D8B3-A464-2C2B-A7D7-5C78A0D19CD1}"/>
              </a:ext>
            </a:extLst>
          </p:cNvPr>
          <p:cNvSpPr txBox="1"/>
          <p:nvPr/>
        </p:nvSpPr>
        <p:spPr>
          <a:xfrm>
            <a:off x="1722467" y="6349604"/>
            <a:ext cx="12934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9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Contact public</a:t>
            </a:r>
          </a:p>
          <a:p>
            <a:pPr algn="r"/>
            <a:r>
              <a:rPr lang="en-GB" sz="9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health authorities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8B922FF-E39E-C91B-20D7-8ED1969C1AD7}"/>
              </a:ext>
            </a:extLst>
          </p:cNvPr>
          <p:cNvSpPr txBox="1"/>
          <p:nvPr/>
        </p:nvSpPr>
        <p:spPr>
          <a:xfrm>
            <a:off x="5183217" y="5448238"/>
            <a:ext cx="1293472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9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Use personal </a:t>
            </a:r>
          </a:p>
          <a:p>
            <a:r>
              <a:rPr lang="en-GB" sz="9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protective equipment </a:t>
            </a:r>
          </a:p>
          <a:p>
            <a:r>
              <a:rPr lang="en-GB" sz="9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immediately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906E89F-7111-E012-51D7-4D0BC32849DE}"/>
              </a:ext>
            </a:extLst>
          </p:cNvPr>
          <p:cNvSpPr txBox="1"/>
          <p:nvPr/>
        </p:nvSpPr>
        <p:spPr>
          <a:xfrm>
            <a:off x="1445283" y="7633960"/>
            <a:ext cx="12934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00" b="1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Confirm Ebola </a:t>
            </a:r>
          </a:p>
          <a:p>
            <a:pPr algn="ctr"/>
            <a:r>
              <a:rPr lang="en-GB" sz="900" b="1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disease case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A2481D7-FC78-193B-066C-F6E62D87C79E}"/>
              </a:ext>
            </a:extLst>
          </p:cNvPr>
          <p:cNvSpPr txBox="1"/>
          <p:nvPr/>
        </p:nvSpPr>
        <p:spPr>
          <a:xfrm>
            <a:off x="2621645" y="7661136"/>
            <a:ext cx="12934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00" b="1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Conduct laboratory </a:t>
            </a:r>
          </a:p>
          <a:p>
            <a:pPr algn="ctr"/>
            <a:r>
              <a:rPr lang="en-GB" sz="900" b="1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investigation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4947354-3C42-A16A-F5C6-D16B1D314BA0}"/>
              </a:ext>
            </a:extLst>
          </p:cNvPr>
          <p:cNvSpPr txBox="1"/>
          <p:nvPr/>
        </p:nvSpPr>
        <p:spPr>
          <a:xfrm>
            <a:off x="3779836" y="7655211"/>
            <a:ext cx="12934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00" b="1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Admit patient into</a:t>
            </a:r>
          </a:p>
          <a:p>
            <a:pPr algn="ctr"/>
            <a:r>
              <a:rPr lang="en-GB" sz="900" b="1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designated hospital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BB6B9EF-91CD-4885-D0E3-35644611AD99}"/>
              </a:ext>
            </a:extLst>
          </p:cNvPr>
          <p:cNvSpPr txBox="1"/>
          <p:nvPr/>
        </p:nvSpPr>
        <p:spPr>
          <a:xfrm>
            <a:off x="4956198" y="7661136"/>
            <a:ext cx="12934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00" b="1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Arrange safe</a:t>
            </a:r>
          </a:p>
          <a:p>
            <a:pPr algn="ctr"/>
            <a:r>
              <a:rPr lang="en-GB" sz="900" b="1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transfer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7935B95-EF4E-8DFA-6D68-0D49C142869D}"/>
              </a:ext>
            </a:extLst>
          </p:cNvPr>
          <p:cNvSpPr txBox="1"/>
          <p:nvPr/>
        </p:nvSpPr>
        <p:spPr>
          <a:xfrm>
            <a:off x="2647383" y="9043423"/>
            <a:ext cx="12934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00" b="1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Clinical </a:t>
            </a:r>
          </a:p>
          <a:p>
            <a:pPr algn="ctr"/>
            <a:r>
              <a:rPr lang="en-GB" sz="900" b="1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management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391C6B2-A965-503C-1477-61969912D42B}"/>
              </a:ext>
            </a:extLst>
          </p:cNvPr>
          <p:cNvSpPr txBox="1"/>
          <p:nvPr/>
        </p:nvSpPr>
        <p:spPr>
          <a:xfrm>
            <a:off x="3721509" y="9049348"/>
            <a:ext cx="12934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00" b="1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Infection prevention </a:t>
            </a:r>
          </a:p>
          <a:p>
            <a:pPr algn="ctr"/>
            <a:r>
              <a:rPr lang="en-GB" sz="900" b="1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and control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AEC151C-9A66-88BA-74D8-716E589243F6}"/>
              </a:ext>
            </a:extLst>
          </p:cNvPr>
          <p:cNvSpPr txBox="1"/>
          <p:nvPr/>
        </p:nvSpPr>
        <p:spPr>
          <a:xfrm>
            <a:off x="4890499" y="9052364"/>
            <a:ext cx="1719532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00" b="1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case of death, handle </a:t>
            </a:r>
          </a:p>
          <a:p>
            <a:pPr algn="ctr"/>
            <a:r>
              <a:rPr lang="en-GB" sz="900" b="1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human remains appropriately</a:t>
            </a:r>
          </a:p>
          <a:p>
            <a:pPr algn="ctr"/>
            <a:r>
              <a:rPr lang="en-GB" sz="900" b="1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2E5A17B-C58A-FFAA-4984-875AC54D31EB}"/>
              </a:ext>
            </a:extLst>
          </p:cNvPr>
          <p:cNvSpPr txBox="1"/>
          <p:nvPr/>
        </p:nvSpPr>
        <p:spPr>
          <a:xfrm>
            <a:off x="1861294" y="3697170"/>
            <a:ext cx="31278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?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376FC38-458F-01F4-BFF6-EEEF7561ABC3}"/>
              </a:ext>
            </a:extLst>
          </p:cNvPr>
          <p:cNvSpPr txBox="1"/>
          <p:nvPr/>
        </p:nvSpPr>
        <p:spPr>
          <a:xfrm>
            <a:off x="4640441" y="3697170"/>
            <a:ext cx="31278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4450926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5d6aa37e-3a89-4bd8-9367-95b8219209ae}" enabled="1" method="Standard" siteId="{6ad73702-409c-4046-ae59-cc4bea33450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141</Words>
  <Application>Microsoft Office PowerPoint</Application>
  <PresentationFormat>Custom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Roboto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Dragos Platon</dc:creator>
  <cp:lastModifiedBy>Signe Gilbro</cp:lastModifiedBy>
  <cp:revision>2</cp:revision>
  <dcterms:created xsi:type="dcterms:W3CDTF">2026-06-12T12:26:09Z</dcterms:created>
  <dcterms:modified xsi:type="dcterms:W3CDTF">2026-06-15T09:56:30Z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Office Theme:8</vt:lpwstr>
  </property>
  <property fmtid="{D5CDD505-2E9C-101B-9397-08002B2CF9AE}" pid="3" name="ClassificationContentMarkingFooterText">
    <vt:lpwstr>Classified as ECDC NORMAL </vt:lpwstr>
  </property>
</Properties>
</file>