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1854" y="-3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65E1-1056-44F5-A37C-F50B90385AFC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D0C6-F5C7-4523-962F-42498D85A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205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65E1-1056-44F5-A37C-F50B90385AFC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D0C6-F5C7-4523-962F-42498D85A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27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65E1-1056-44F5-A37C-F50B90385AFC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D0C6-F5C7-4523-962F-42498D85A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3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65E1-1056-44F5-A37C-F50B90385AFC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D0C6-F5C7-4523-962F-42498D85A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53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65E1-1056-44F5-A37C-F50B90385AFC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D0C6-F5C7-4523-962F-42498D85A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482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65E1-1056-44F5-A37C-F50B90385AFC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D0C6-F5C7-4523-962F-42498D85A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125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65E1-1056-44F5-A37C-F50B90385AFC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D0C6-F5C7-4523-962F-42498D85A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649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65E1-1056-44F5-A37C-F50B90385AFC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D0C6-F5C7-4523-962F-42498D85A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009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65E1-1056-44F5-A37C-F50B90385AFC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D0C6-F5C7-4523-962F-42498D85A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767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65E1-1056-44F5-A37C-F50B90385AFC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D0C6-F5C7-4523-962F-42498D85A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844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65E1-1056-44F5-A37C-F50B90385AFC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D0C6-F5C7-4523-962F-42498D85A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684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3A65E1-1056-44F5-A37C-F50B90385AFC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61D0C6-F5C7-4523-962F-42498D85A04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1FF2D5-6845-025D-2442-95944B3926D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2974975" y="10475913"/>
            <a:ext cx="16351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Classified as ECDC NORMAL </a:t>
            </a:r>
          </a:p>
        </p:txBody>
      </p:sp>
    </p:spTree>
    <p:extLst>
      <p:ext uri="{BB962C8B-B14F-4D97-AF65-F5344CB8AC3E}">
        <p14:creationId xmlns:p14="http://schemas.microsoft.com/office/powerpoint/2010/main" val="4194261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C314EFD-AA70-E669-1649-7C744692DB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3432" y="-1"/>
            <a:ext cx="7603107" cy="106918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A501B87-086B-C4D1-D951-9D0ECD603DB3}"/>
              </a:ext>
            </a:extLst>
          </p:cNvPr>
          <p:cNvSpPr txBox="1"/>
          <p:nvPr/>
        </p:nvSpPr>
        <p:spPr>
          <a:xfrm>
            <a:off x="141361" y="92157"/>
            <a:ext cx="664384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EBOLA DISEASE AND HEALTHCARE SETTINGS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E421E7-E1C7-CB80-095E-C0E69ADC4D2C}"/>
              </a:ext>
            </a:extLst>
          </p:cNvPr>
          <p:cNvSpPr txBox="1"/>
          <p:nvPr/>
        </p:nvSpPr>
        <p:spPr>
          <a:xfrm>
            <a:off x="383644" y="523045"/>
            <a:ext cx="664384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GUIDE FOR HEALTHCARE PROFESSIONALS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5576CD-3967-E13E-568B-26EAE66FE192}"/>
              </a:ext>
            </a:extLst>
          </p:cNvPr>
          <p:cNvSpPr txBox="1"/>
          <p:nvPr/>
        </p:nvSpPr>
        <p:spPr>
          <a:xfrm>
            <a:off x="2095499" y="1207247"/>
            <a:ext cx="4235451" cy="1000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Healthcare professionals play a critical role in the early identification and safe management of suspected Ebola disease cases.</a:t>
            </a:r>
          </a:p>
          <a:p>
            <a:pPr>
              <a:spcAft>
                <a:spcPts val="300"/>
              </a:spcAft>
            </a:pPr>
            <a:r>
              <a:rPr lang="en-GB" sz="9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Imported cases in Europe are expected to be very rare</a:t>
            </a: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However, awareness of the current outbreak is important to ensure early recognition of potential cases.</a:t>
            </a:r>
          </a:p>
          <a:p>
            <a:pPr>
              <a:spcAft>
                <a:spcPts val="300"/>
              </a:spcAft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When recommended infection prevention and control measures are followed, the risk to healthcare workers and other patients is very low.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7D332B-5838-EF82-81E6-178091E0D67F}"/>
              </a:ext>
            </a:extLst>
          </p:cNvPr>
          <p:cNvSpPr txBox="1"/>
          <p:nvPr/>
        </p:nvSpPr>
        <p:spPr>
          <a:xfrm>
            <a:off x="-91391" y="2492458"/>
            <a:ext cx="40894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55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1. WHEN COULD IT BE EBOLA DISEASE?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821263-997F-64D1-6B2A-A23D868E5F95}"/>
              </a:ext>
            </a:extLst>
          </p:cNvPr>
          <p:cNvSpPr txBox="1"/>
          <p:nvPr/>
        </p:nvSpPr>
        <p:spPr>
          <a:xfrm>
            <a:off x="311149" y="4082528"/>
            <a:ext cx="89535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Sudden onset of fever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9CFA7F-9004-552E-93A0-2599826E38E8}"/>
              </a:ext>
            </a:extLst>
          </p:cNvPr>
          <p:cNvSpPr txBox="1"/>
          <p:nvPr/>
        </p:nvSpPr>
        <p:spPr>
          <a:xfrm>
            <a:off x="1358899" y="4082528"/>
            <a:ext cx="89535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Weakness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F9E275-E211-4C36-27EC-F1A95BBB7212}"/>
              </a:ext>
            </a:extLst>
          </p:cNvPr>
          <p:cNvSpPr txBox="1"/>
          <p:nvPr/>
        </p:nvSpPr>
        <p:spPr>
          <a:xfrm>
            <a:off x="2516186" y="4107922"/>
            <a:ext cx="89535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Headache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4A366D-E71C-C9B2-0670-BD8AD2161531}"/>
              </a:ext>
            </a:extLst>
          </p:cNvPr>
          <p:cNvSpPr txBox="1"/>
          <p:nvPr/>
        </p:nvSpPr>
        <p:spPr>
          <a:xfrm>
            <a:off x="317499" y="5022328"/>
            <a:ext cx="89535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Muscle or joint pain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4F7397-4B9F-1520-D3BC-8E4A4DBF3A5E}"/>
              </a:ext>
            </a:extLst>
          </p:cNvPr>
          <p:cNvSpPr txBox="1"/>
          <p:nvPr/>
        </p:nvSpPr>
        <p:spPr>
          <a:xfrm>
            <a:off x="1416049" y="5047722"/>
            <a:ext cx="89535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Nausea, vomiting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0C5DE16-EA6F-1743-957A-EABDE924A843}"/>
              </a:ext>
            </a:extLst>
          </p:cNvPr>
          <p:cNvSpPr txBox="1"/>
          <p:nvPr/>
        </p:nvSpPr>
        <p:spPr>
          <a:xfrm>
            <a:off x="2535236" y="5047722"/>
            <a:ext cx="89535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Diarrhoea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9A1AC16-8012-79CC-4517-9B8240081D28}"/>
              </a:ext>
            </a:extLst>
          </p:cNvPr>
          <p:cNvSpPr txBox="1"/>
          <p:nvPr/>
        </p:nvSpPr>
        <p:spPr>
          <a:xfrm>
            <a:off x="1246185" y="3091173"/>
            <a:ext cx="12890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SYMPTOMS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80951A-6890-5668-BA30-51E9AD5BBDA6}"/>
              </a:ext>
            </a:extLst>
          </p:cNvPr>
          <p:cNvSpPr txBox="1"/>
          <p:nvPr/>
        </p:nvSpPr>
        <p:spPr>
          <a:xfrm>
            <a:off x="3917951" y="3096246"/>
            <a:ext cx="34861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2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RELEVANT TRAVEL OR EXPOSURE HISTORY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4FF3FEC-7C3D-87CF-F560-C4C545133BA2}"/>
              </a:ext>
            </a:extLst>
          </p:cNvPr>
          <p:cNvSpPr txBox="1"/>
          <p:nvPr/>
        </p:nvSpPr>
        <p:spPr>
          <a:xfrm>
            <a:off x="3467416" y="4106663"/>
            <a:ext cx="6524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F3164D-A587-C198-934C-67E282584D0B}"/>
              </a:ext>
            </a:extLst>
          </p:cNvPr>
          <p:cNvSpPr txBox="1"/>
          <p:nvPr/>
        </p:nvSpPr>
        <p:spPr>
          <a:xfrm>
            <a:off x="4342606" y="4313360"/>
            <a:ext cx="11287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Travel to the Democratic Republic of the Congo or Uganda.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84C5F67-2F5C-6397-1C24-7478DD8BBD29}"/>
              </a:ext>
            </a:extLst>
          </p:cNvPr>
          <p:cNvSpPr txBox="1"/>
          <p:nvPr/>
        </p:nvSpPr>
        <p:spPr>
          <a:xfrm>
            <a:off x="5724526" y="4291278"/>
            <a:ext cx="143319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Possible exposure to someone with suspected or confirmed Ebola disease, their bodily fluids, or funeral or burial practices.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02DB6B-A617-FC75-B86B-8AAA47F3320B}"/>
              </a:ext>
            </a:extLst>
          </p:cNvPr>
          <p:cNvSpPr txBox="1"/>
          <p:nvPr/>
        </p:nvSpPr>
        <p:spPr>
          <a:xfrm>
            <a:off x="441133" y="5493954"/>
            <a:ext cx="311150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more severe stage of the disease includes symptoms such as bleeding from the nose, gums and skin, and bloody vomiting and stools.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31AE71E-96D3-B8F1-5ACB-C1FB379728A7}"/>
              </a:ext>
            </a:extLst>
          </p:cNvPr>
          <p:cNvSpPr txBox="1"/>
          <p:nvPr/>
        </p:nvSpPr>
        <p:spPr>
          <a:xfrm>
            <a:off x="-71439" y="6208306"/>
            <a:ext cx="7702551" cy="330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55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2. WHAT SHOULD YOU DO IF YOU SUSPECT SOMEONE WITH EBOLA DISEASE?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57BB37C-7738-4E92-8D3B-B4516E1A8DC2}"/>
              </a:ext>
            </a:extLst>
          </p:cNvPr>
          <p:cNvSpPr txBox="1"/>
          <p:nvPr/>
        </p:nvSpPr>
        <p:spPr>
          <a:xfrm>
            <a:off x="58735" y="7395366"/>
            <a:ext cx="1187450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If tolerated, ask the patient to wear a fluid-resistant surgical facemask (type IIR).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99B4999-0E37-F193-5094-1CA198871A5C}"/>
              </a:ext>
            </a:extLst>
          </p:cNvPr>
          <p:cNvSpPr txBox="1"/>
          <p:nvPr/>
        </p:nvSpPr>
        <p:spPr>
          <a:xfrm>
            <a:off x="1269999" y="7404336"/>
            <a:ext cx="1187450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Place the patient in a single room with a separate toilet, if available, and away from other patients and healthcare workers.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12F1C2A-000A-9C7C-2905-F1CE251EFEB6}"/>
              </a:ext>
            </a:extLst>
          </p:cNvPr>
          <p:cNvSpPr txBox="1"/>
          <p:nvPr/>
        </p:nvSpPr>
        <p:spPr>
          <a:xfrm>
            <a:off x="2599420" y="7395366"/>
            <a:ext cx="10216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Limit contact with the patient to essential staff only.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64D5BEC-139E-FCCE-57B4-A0ED52FDBEAB}"/>
              </a:ext>
            </a:extLst>
          </p:cNvPr>
          <p:cNvSpPr txBox="1"/>
          <p:nvPr/>
        </p:nvSpPr>
        <p:spPr>
          <a:xfrm>
            <a:off x="3716981" y="7404572"/>
            <a:ext cx="123541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appropriate personal protective equipment in line with protocols and the level of risk.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1AC048E-CE9A-C37F-252B-9B598E38D4DB}"/>
              </a:ext>
            </a:extLst>
          </p:cNvPr>
          <p:cNvSpPr txBox="1"/>
          <p:nvPr/>
        </p:nvSpPr>
        <p:spPr>
          <a:xfrm>
            <a:off x="4952399" y="7395366"/>
            <a:ext cx="1235418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Notify the relevant public health or emergency coordination service immediately for guidance on patient management.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9A32856-007C-2C6E-9CD0-8037A99166D0}"/>
              </a:ext>
            </a:extLst>
          </p:cNvPr>
          <p:cNvSpPr txBox="1"/>
          <p:nvPr/>
        </p:nvSpPr>
        <p:spPr>
          <a:xfrm>
            <a:off x="6187817" y="7395365"/>
            <a:ext cx="1235418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Follow national procedures for laboratory testing, patient transfer, and infection prevention and control measures.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B8706B-D3ED-75B6-8610-E578E9D04FBD}"/>
              </a:ext>
            </a:extLst>
          </p:cNvPr>
          <p:cNvSpPr txBox="1"/>
          <p:nvPr/>
        </p:nvSpPr>
        <p:spPr>
          <a:xfrm>
            <a:off x="-71439" y="8879936"/>
            <a:ext cx="2977752" cy="330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55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3. EBOLA DISEASE: KEY FACTS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7B5A2EA-13E5-89A5-9442-E7B26EF2EDDB}"/>
              </a:ext>
            </a:extLst>
          </p:cNvPr>
          <p:cNvSpPr txBox="1"/>
          <p:nvPr/>
        </p:nvSpPr>
        <p:spPr>
          <a:xfrm>
            <a:off x="685401" y="9370651"/>
            <a:ext cx="1461295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People usually cannot transmit the virus before symptoms occur.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5114228-81E3-645E-8E79-7340AE8C0B8C}"/>
              </a:ext>
            </a:extLst>
          </p:cNvPr>
          <p:cNvSpPr txBox="1"/>
          <p:nvPr/>
        </p:nvSpPr>
        <p:spPr>
          <a:xfrm>
            <a:off x="3049189" y="9370651"/>
            <a:ext cx="1461295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risk of transmission increases with the severity of illness.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1197D9E-A224-161C-DA32-387FFACA151E}"/>
              </a:ext>
            </a:extLst>
          </p:cNvPr>
          <p:cNvSpPr txBox="1"/>
          <p:nvPr/>
        </p:nvSpPr>
        <p:spPr>
          <a:xfrm>
            <a:off x="5371218" y="9370650"/>
            <a:ext cx="194398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Healthcare settings can remain safe with the right infection prevention and control measures.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F783B80-32EC-A631-9ACE-9344335B9CAA}"/>
              </a:ext>
            </a:extLst>
          </p:cNvPr>
          <p:cNvSpPr txBox="1"/>
          <p:nvPr/>
        </p:nvSpPr>
        <p:spPr>
          <a:xfrm>
            <a:off x="1087756" y="10130873"/>
            <a:ext cx="566039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Stay informed. Protect yourself. Protect your patients. Protect your community.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B9476E7-1C20-92CA-FF6C-345ADA6F2000}"/>
              </a:ext>
            </a:extLst>
          </p:cNvPr>
          <p:cNvSpPr txBox="1"/>
          <p:nvPr/>
        </p:nvSpPr>
        <p:spPr>
          <a:xfrm>
            <a:off x="2494645" y="10407872"/>
            <a:ext cx="304414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1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For more information, visit ecdc.europa.eu </a:t>
            </a:r>
          </a:p>
        </p:txBody>
      </p:sp>
    </p:spTree>
    <p:extLst>
      <p:ext uri="{BB962C8B-B14F-4D97-AF65-F5344CB8AC3E}">
        <p14:creationId xmlns:p14="http://schemas.microsoft.com/office/powerpoint/2010/main" val="3758954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d6aa37e-3a89-4bd8-9367-95b8219209ae}" enabled="1" method="Standard" siteId="{6ad73702-409c-4046-ae59-cc4bea334507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345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Dragos Platon</dc:creator>
  <cp:lastModifiedBy>Dragos Platon</cp:lastModifiedBy>
  <cp:revision>5</cp:revision>
  <dcterms:created xsi:type="dcterms:W3CDTF">2026-06-12T11:18:34Z</dcterms:created>
  <dcterms:modified xsi:type="dcterms:W3CDTF">2026-06-12T11:51:14Z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Classified as ECDC NORMAL </vt:lpwstr>
  </property>
</Properties>
</file>