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5"/>
    <p:sldMasterId id="2147483653" r:id="rId6"/>
    <p:sldMasterId id="2147483654" r:id="rId7"/>
    <p:sldMasterId id="2147483655" r:id="rId8"/>
  </p:sldMasterIdLst>
  <p:notesMasterIdLst>
    <p:notesMasterId r:id="rId36"/>
  </p:notesMasterIdLst>
  <p:handoutMasterIdLst>
    <p:handoutMasterId r:id="rId37"/>
  </p:handoutMasterIdLst>
  <p:sldIdLst>
    <p:sldId id="287" r:id="rId9"/>
    <p:sldId id="330" r:id="rId10"/>
    <p:sldId id="324" r:id="rId11"/>
    <p:sldId id="345" r:id="rId12"/>
    <p:sldId id="325" r:id="rId13"/>
    <p:sldId id="339" r:id="rId14"/>
    <p:sldId id="329" r:id="rId15"/>
    <p:sldId id="331" r:id="rId16"/>
    <p:sldId id="332" r:id="rId17"/>
    <p:sldId id="341" r:id="rId18"/>
    <p:sldId id="348" r:id="rId19"/>
    <p:sldId id="289" r:id="rId20"/>
    <p:sldId id="272" r:id="rId21"/>
    <p:sldId id="323" r:id="rId22"/>
    <p:sldId id="275" r:id="rId23"/>
    <p:sldId id="274" r:id="rId24"/>
    <p:sldId id="295" r:id="rId25"/>
    <p:sldId id="293" r:id="rId26"/>
    <p:sldId id="342" r:id="rId27"/>
    <p:sldId id="347" r:id="rId28"/>
    <p:sldId id="333" r:id="rId29"/>
    <p:sldId id="320" r:id="rId30"/>
    <p:sldId id="334" r:id="rId31"/>
    <p:sldId id="343" r:id="rId32"/>
    <p:sldId id="335" r:id="rId33"/>
    <p:sldId id="344" r:id="rId34"/>
    <p:sldId id="298" r:id="rId35"/>
  </p:sldIdLst>
  <p:sldSz cx="9144000" cy="6858000" type="screen4x3"/>
  <p:notesSz cx="6810375" cy="9942513"/>
  <p:defaultTextStyle>
    <a:defPPr>
      <a:defRPr lang="de-DE"/>
    </a:defPPr>
    <a:lvl1pPr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4377" userDrawn="1">
          <p15:clr>
            <a:srgbClr val="A4A3A4"/>
          </p15:clr>
        </p15:guide>
        <p15:guide id="4" orient="horz" pos="527" userDrawn="1">
          <p15:clr>
            <a:srgbClr val="A4A3A4"/>
          </p15:clr>
        </p15:guide>
        <p15:guide id="5" pos="1519" userDrawn="1">
          <p15:clr>
            <a:srgbClr val="A4A3A4"/>
          </p15:clr>
        </p15:guide>
        <p15:guide id="6" pos="703" userDrawn="1">
          <p15:clr>
            <a:srgbClr val="A4A3A4"/>
          </p15:clr>
        </p15:guide>
        <p15:guide id="7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Huitric" initials="EH" lastIdx="3" clrIdx="0"/>
  <p:cmAuthor id="1" name="Vahur Hollo" initials="VH" lastIdx="21" clrIdx="1"/>
  <p:cmAuthor id="2" name="Uwe Kreisel" initials="UK" lastIdx="1" clrIdx="2"/>
  <p:cmAuthor id="3" name="mvanderwerf" initials="m" lastIdx="10" clrIdx="3"/>
  <p:cmAuthor id="4" name="Marieke van der Werf" initials="MvdW" lastIdx="43" clrIdx="4"/>
  <p:cmAuthor id="5" name="Clare Blyth" initials="CB" lastIdx="34" clrIdx="5">
    <p:extLst>
      <p:ext uri="{19B8F6BF-5375-455C-9EA6-DF929625EA0E}">
        <p15:presenceInfo xmlns:p15="http://schemas.microsoft.com/office/powerpoint/2012/main" userId="S-1-5-21-3732144185-4277010889-2338737342-193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2EE"/>
    <a:srgbClr val="0081B7"/>
    <a:srgbClr val="FDF1C1"/>
    <a:srgbClr val="20E1D2"/>
    <a:srgbClr val="FFFF93"/>
    <a:srgbClr val="7CBDC1"/>
    <a:srgbClr val="6AAF23"/>
    <a:srgbClr val="9A8C57"/>
    <a:srgbClr val="9185AE"/>
    <a:srgbClr val="BD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80947" autoAdjust="0"/>
  </p:normalViewPr>
  <p:slideViewPr>
    <p:cSldViewPr snapToObjects="1">
      <p:cViewPr varScale="1">
        <p:scale>
          <a:sx n="70" d="100"/>
          <a:sy n="70" d="100"/>
        </p:scale>
        <p:origin x="1038" y="54"/>
      </p:cViewPr>
      <p:guideLst>
        <p:guide orient="horz" pos="119"/>
        <p:guide pos="158"/>
        <p:guide pos="4377"/>
        <p:guide orient="horz" pos="527"/>
        <p:guide pos="1519"/>
        <p:guide pos="703"/>
        <p:guide orient="horz" pos="370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ecdcclufil\srs\Surveillance%20Section\Surveillance%20Networks\EuroTB\Annual%20reports\AER2016\TablesForFigures_TB_AER201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4%20data\Slides\TablesForSlidesSurveillance20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ecdcclufil\srs\Surveillance%20Section\Surveillance%20Networks\EuroTB\Annual%20reports\Annual%20Report%202015%20data\Slides\TablesForSlidesSurveillance201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61421740629034"/>
          <c:y val="8.2719800657464246E-2"/>
          <c:w val="0.69496331379540277"/>
          <c:h val="0.75825335742996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Graph_3_4!$A$4</c:f>
              <c:strCache>
                <c:ptCount val="1"/>
                <c:pt idx="0">
                  <c:v>TB cases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cat>
            <c:numRef>
              <c:f>Graph_3_4!$C$3:$L$3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Graph_3_4!$C$4:$L$4</c:f>
              <c:numCache>
                <c:formatCode>#,##0</c:formatCode>
                <c:ptCount val="10"/>
                <c:pt idx="0">
                  <c:v>88435</c:v>
                </c:pt>
                <c:pt idx="1">
                  <c:v>85001</c:v>
                </c:pt>
                <c:pt idx="2">
                  <c:v>84064</c:v>
                </c:pt>
                <c:pt idx="3">
                  <c:v>80507</c:v>
                </c:pt>
                <c:pt idx="4">
                  <c:v>76269</c:v>
                </c:pt>
                <c:pt idx="5">
                  <c:v>73921</c:v>
                </c:pt>
                <c:pt idx="6">
                  <c:v>70105</c:v>
                </c:pt>
                <c:pt idx="7">
                  <c:v>65685</c:v>
                </c:pt>
                <c:pt idx="8">
                  <c:v>61767</c:v>
                </c:pt>
                <c:pt idx="9">
                  <c:v>60195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2"/>
        <c:axId val="347256608"/>
        <c:axId val="347257000"/>
      </c:barChart>
      <c:lineChart>
        <c:grouping val="standard"/>
        <c:varyColors val="0"/>
        <c:ser>
          <c:idx val="1"/>
          <c:order val="1"/>
          <c:tx>
            <c:strRef>
              <c:f>Graph_3_4!$A$5</c:f>
              <c:strCache>
                <c:ptCount val="1"/>
                <c:pt idx="0">
                  <c:v>Rate per 100 000 population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Graph_3_4!$C$3:$L$3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Graph_3_4!$C$5:$L$5</c:f>
              <c:numCache>
                <c:formatCode>0.0</c:formatCode>
                <c:ptCount val="10"/>
                <c:pt idx="0">
                  <c:v>17.600000000000001</c:v>
                </c:pt>
                <c:pt idx="1">
                  <c:v>16.923794045480108</c:v>
                </c:pt>
                <c:pt idx="2">
                  <c:v>16.600000000000001</c:v>
                </c:pt>
                <c:pt idx="3">
                  <c:v>15.909438937106327</c:v>
                </c:pt>
                <c:pt idx="4">
                  <c:v>15.037511918317513</c:v>
                </c:pt>
                <c:pt idx="5">
                  <c:v>14.346388533139796</c:v>
                </c:pt>
                <c:pt idx="6">
                  <c:v>13.504748710797797</c:v>
                </c:pt>
                <c:pt idx="7">
                  <c:v>12.659725240112831</c:v>
                </c:pt>
                <c:pt idx="8">
                  <c:v>12.1</c:v>
                </c:pt>
                <c:pt idx="9">
                  <c:v>11.7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257784"/>
        <c:axId val="347257392"/>
      </c:lineChart>
      <c:catAx>
        <c:axId val="347256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 of reporting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257000"/>
        <c:crosses val="autoZero"/>
        <c:auto val="1"/>
        <c:lblAlgn val="ctr"/>
        <c:lblOffset val="100"/>
        <c:noMultiLvlLbl val="0"/>
      </c:catAx>
      <c:valAx>
        <c:axId val="347257000"/>
        <c:scaling>
          <c:orientation val="minMax"/>
          <c:max val="9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TB cases</a:t>
                </a:r>
              </a:p>
            </c:rich>
          </c:tx>
          <c:layout>
            <c:manualLayout>
              <c:xMode val="edge"/>
              <c:yMode val="edge"/>
              <c:x val="1.7098846247975918E-2"/>
              <c:y val="0.299107038528651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\ ###\ ###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256608"/>
        <c:crosses val="autoZero"/>
        <c:crossBetween val="between"/>
        <c:majorUnit val="20000"/>
      </c:valAx>
      <c:valAx>
        <c:axId val="3472573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TB cases/100 000</a:t>
                </a:r>
              </a:p>
            </c:rich>
          </c:tx>
          <c:layout>
            <c:manualLayout>
              <c:xMode val="edge"/>
              <c:yMode val="edge"/>
              <c:x val="0.93236602022372206"/>
              <c:y val="0.255041500482971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257784"/>
        <c:crosses val="max"/>
        <c:crossBetween val="between"/>
        <c:majorUnit val="4"/>
      </c:valAx>
      <c:catAx>
        <c:axId val="347257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7257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'GraphTOMMDRTB%'!$B$1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'GraphTOMMDRTB%'!$A$2:$A$20</c:f>
              <c:strCache>
                <c:ptCount val="19"/>
                <c:pt idx="0">
                  <c:v>EU/EEA</c:v>
                </c:pt>
                <c:pt idx="1">
                  <c:v>Slovakia</c:v>
                </c:pt>
                <c:pt idx="2">
                  <c:v>Poland</c:v>
                </c:pt>
                <c:pt idx="3">
                  <c:v>Ireland</c:v>
                </c:pt>
                <c:pt idx="4">
                  <c:v>Lithuania</c:v>
                </c:pt>
                <c:pt idx="5">
                  <c:v>Hungary</c:v>
                </c:pt>
                <c:pt idx="6">
                  <c:v>Romania</c:v>
                </c:pt>
                <c:pt idx="7">
                  <c:v>Germany</c:v>
                </c:pt>
                <c:pt idx="8">
                  <c:v>Bulgaria</c:v>
                </c:pt>
                <c:pt idx="9">
                  <c:v>Denmark</c:v>
                </c:pt>
                <c:pt idx="10">
                  <c:v>Portugal</c:v>
                </c:pt>
                <c:pt idx="11">
                  <c:v>United Kingdom</c:v>
                </c:pt>
                <c:pt idx="12">
                  <c:v>Estonia</c:v>
                </c:pt>
                <c:pt idx="13">
                  <c:v>Norway</c:v>
                </c:pt>
                <c:pt idx="14">
                  <c:v>Latvia</c:v>
                </c:pt>
                <c:pt idx="15">
                  <c:v>Sweden</c:v>
                </c:pt>
                <c:pt idx="16">
                  <c:v>Austria</c:v>
                </c:pt>
                <c:pt idx="17">
                  <c:v>Belgium</c:v>
                </c:pt>
                <c:pt idx="18">
                  <c:v>Netherlands</c:v>
                </c:pt>
              </c:strCache>
            </c:strRef>
          </c:cat>
          <c:val>
            <c:numRef>
              <c:f>'GraphTOMMDRTB%'!$B$2:$B$20</c:f>
              <c:numCache>
                <c:formatCode>0.00</c:formatCode>
                <c:ptCount val="19"/>
                <c:pt idx="0">
                  <c:v>40.4</c:v>
                </c:pt>
                <c:pt idx="1">
                  <c:v>0</c:v>
                </c:pt>
                <c:pt idx="2">
                  <c:v>15</c:v>
                </c:pt>
                <c:pt idx="3">
                  <c:v>25</c:v>
                </c:pt>
                <c:pt idx="4">
                  <c:v>29.6875</c:v>
                </c:pt>
                <c:pt idx="5">
                  <c:v>30</c:v>
                </c:pt>
                <c:pt idx="6">
                  <c:v>35.578583765112263</c:v>
                </c:pt>
                <c:pt idx="7">
                  <c:v>39.795918367346935</c:v>
                </c:pt>
                <c:pt idx="8">
                  <c:v>44.444444444444443</c:v>
                </c:pt>
                <c:pt idx="9">
                  <c:v>50</c:v>
                </c:pt>
                <c:pt idx="10">
                  <c:v>53.333333333333336</c:v>
                </c:pt>
                <c:pt idx="11">
                  <c:v>56.000000000000007</c:v>
                </c:pt>
                <c:pt idx="12">
                  <c:v>57.407407407407405</c:v>
                </c:pt>
                <c:pt idx="13">
                  <c:v>66.666666666666657</c:v>
                </c:pt>
                <c:pt idx="14">
                  <c:v>68.35443037974683</c:v>
                </c:pt>
                <c:pt idx="15">
                  <c:v>75</c:v>
                </c:pt>
                <c:pt idx="16">
                  <c:v>75</c:v>
                </c:pt>
                <c:pt idx="17">
                  <c:v>76.923076923076934</c:v>
                </c:pt>
                <c:pt idx="18">
                  <c:v>93.75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8085416"/>
        <c:axId val="348085808"/>
      </c:barChart>
      <c:catAx>
        <c:axId val="348085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5808"/>
        <c:crosses val="autoZero"/>
        <c:auto val="1"/>
        <c:lblAlgn val="ctr"/>
        <c:lblOffset val="100"/>
        <c:noMultiLvlLbl val="0"/>
      </c:catAx>
      <c:valAx>
        <c:axId val="34808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Treatment success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'GraphMDRTOM10-12'!$B$3</c:f>
              <c:strCache>
                <c:ptCount val="1"/>
                <c:pt idx="0">
                  <c:v>MDR TB cohort 2011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cat>
            <c:strRef>
              <c:f>'GraphMDRTOM10-12'!$C$2:$G$2</c:f>
              <c:strCache>
                <c:ptCount val="5"/>
                <c:pt idx="0">
                  <c:v>Success</c:v>
                </c:pt>
                <c:pt idx="1">
                  <c:v>Died</c:v>
                </c:pt>
                <c:pt idx="2">
                  <c:v>Failed</c:v>
                </c:pt>
                <c:pt idx="3">
                  <c:v>Defaulted or unknown</c:v>
                </c:pt>
                <c:pt idx="4">
                  <c:v>Still on treatment</c:v>
                </c:pt>
              </c:strCache>
            </c:strRef>
          </c:cat>
          <c:val>
            <c:numRef>
              <c:f>'GraphMDRTOM10-12'!$C$3:$G$3</c:f>
              <c:numCache>
                <c:formatCode>0.0</c:formatCode>
                <c:ptCount val="5"/>
                <c:pt idx="0">
                  <c:v>38.023088023088022</c:v>
                </c:pt>
                <c:pt idx="1">
                  <c:v>16.955266955266957</c:v>
                </c:pt>
                <c:pt idx="2">
                  <c:v>16.378066378066379</c:v>
                </c:pt>
                <c:pt idx="3">
                  <c:v>21.861471861471863</c:v>
                </c:pt>
                <c:pt idx="4">
                  <c:v>6.7821067821067826</c:v>
                </c:pt>
              </c:numCache>
            </c:numRef>
          </c:val>
        </c:ser>
        <c:ser>
          <c:idx val="1"/>
          <c:order val="1"/>
          <c:tx>
            <c:strRef>
              <c:f>'GraphMDRTOM10-12'!$B$4</c:f>
              <c:strCache>
                <c:ptCount val="1"/>
                <c:pt idx="0">
                  <c:v>MDR TB cohort 2012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'GraphMDRTOM10-12'!$C$2:$G$2</c:f>
              <c:strCache>
                <c:ptCount val="5"/>
                <c:pt idx="0">
                  <c:v>Success</c:v>
                </c:pt>
                <c:pt idx="1">
                  <c:v>Died</c:v>
                </c:pt>
                <c:pt idx="2">
                  <c:v>Failed</c:v>
                </c:pt>
                <c:pt idx="3">
                  <c:v>Defaulted or unknown</c:v>
                </c:pt>
                <c:pt idx="4">
                  <c:v>Still on treatment</c:v>
                </c:pt>
              </c:strCache>
            </c:strRef>
          </c:cat>
          <c:val>
            <c:numRef>
              <c:f>'GraphMDRTOM10-12'!$C$4:$G$4</c:f>
              <c:numCache>
                <c:formatCode>0.0</c:formatCode>
                <c:ptCount val="5"/>
                <c:pt idx="0">
                  <c:v>40.476190476190474</c:v>
                </c:pt>
                <c:pt idx="1">
                  <c:v>18.435374149659864</c:v>
                </c:pt>
                <c:pt idx="2">
                  <c:v>15.306122448979592</c:v>
                </c:pt>
                <c:pt idx="3">
                  <c:v>20.952380952380953</c:v>
                </c:pt>
                <c:pt idx="4">
                  <c:v>4.8299319727891161</c:v>
                </c:pt>
              </c:numCache>
            </c:numRef>
          </c:val>
        </c:ser>
        <c:ser>
          <c:idx val="2"/>
          <c:order val="2"/>
          <c:tx>
            <c:strRef>
              <c:f>'GraphMDRTOM10-12'!$B$5</c:f>
              <c:strCache>
                <c:ptCount val="1"/>
                <c:pt idx="0">
                  <c:v>MDR TB cohort 2013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'GraphMDRTOM10-12'!$C$2:$G$2</c:f>
              <c:strCache>
                <c:ptCount val="5"/>
                <c:pt idx="0">
                  <c:v>Success</c:v>
                </c:pt>
                <c:pt idx="1">
                  <c:v>Died</c:v>
                </c:pt>
                <c:pt idx="2">
                  <c:v>Failed</c:v>
                </c:pt>
                <c:pt idx="3">
                  <c:v>Defaulted or unknown</c:v>
                </c:pt>
                <c:pt idx="4">
                  <c:v>Still on treatment</c:v>
                </c:pt>
              </c:strCache>
            </c:strRef>
          </c:cat>
          <c:val>
            <c:numRef>
              <c:f>'GraphMDRTOM10-12'!$C$5:$G$5</c:f>
              <c:numCache>
                <c:formatCode>0.0</c:formatCode>
                <c:ptCount val="5"/>
                <c:pt idx="0">
                  <c:v>40.399385560675881</c:v>
                </c:pt>
                <c:pt idx="1">
                  <c:v>17.050691244239633</c:v>
                </c:pt>
                <c:pt idx="2">
                  <c:v>13.748079877112135</c:v>
                </c:pt>
                <c:pt idx="3">
                  <c:v>22.196620583717358</c:v>
                </c:pt>
                <c:pt idx="4">
                  <c:v>6.6052227342549923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086592"/>
        <c:axId val="348086984"/>
      </c:barChart>
      <c:catAx>
        <c:axId val="34808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6984"/>
        <c:crosses val="autoZero"/>
        <c:auto val="1"/>
        <c:lblAlgn val="ctr"/>
        <c:lblOffset val="100"/>
        <c:noMultiLvlLbl val="0"/>
      </c:catAx>
      <c:valAx>
        <c:axId val="3480869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2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659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23468941382326"/>
          <c:y val="7.1131039408952853E-3"/>
          <c:w val="0.7456194225721785"/>
          <c:h val="0.84305816536323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GraphXDRTB_TOM!$B$1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cat>
            <c:strRef>
              <c:f>GraphXDRTB_TOM!$A$2:$A$15</c:f>
              <c:strCache>
                <c:ptCount val="14"/>
                <c:pt idx="0">
                  <c:v>EU/EEA</c:v>
                </c:pt>
                <c:pt idx="1">
                  <c:v>Germany</c:v>
                </c:pt>
                <c:pt idx="2">
                  <c:v>Czech Republic</c:v>
                </c:pt>
                <c:pt idx="3">
                  <c:v>Lithuania</c:v>
                </c:pt>
                <c:pt idx="4">
                  <c:v>Romania</c:v>
                </c:pt>
                <c:pt idx="5">
                  <c:v>Bulgaria</c:v>
                </c:pt>
                <c:pt idx="6">
                  <c:v>Estonia</c:v>
                </c:pt>
                <c:pt idx="7">
                  <c:v>Austria</c:v>
                </c:pt>
                <c:pt idx="8">
                  <c:v>United Kingdom</c:v>
                </c:pt>
                <c:pt idx="9">
                  <c:v>Hungary</c:v>
                </c:pt>
                <c:pt idx="10">
                  <c:v>Latvia</c:v>
                </c:pt>
                <c:pt idx="11">
                  <c:v>Sweden</c:v>
                </c:pt>
                <c:pt idx="12">
                  <c:v>Portugal</c:v>
                </c:pt>
                <c:pt idx="13">
                  <c:v>Belgium </c:v>
                </c:pt>
              </c:strCache>
            </c:strRef>
          </c:cat>
          <c:val>
            <c:numRef>
              <c:f>GraphXDRTB_TOM!$B$2:$B$15</c:f>
              <c:numCache>
                <c:formatCode>0.00</c:formatCode>
                <c:ptCount val="14"/>
                <c:pt idx="0" formatCode="General">
                  <c:v>24.3</c:v>
                </c:pt>
                <c:pt idx="1">
                  <c:v>0</c:v>
                </c:pt>
                <c:pt idx="2">
                  <c:v>0</c:v>
                </c:pt>
                <c:pt idx="3">
                  <c:v>11.538461538461538</c:v>
                </c:pt>
                <c:pt idx="4">
                  <c:v>12.195121951219512</c:v>
                </c:pt>
                <c:pt idx="5">
                  <c:v>20</c:v>
                </c:pt>
                <c:pt idx="6">
                  <c:v>25</c:v>
                </c:pt>
                <c:pt idx="7">
                  <c:v>28.571428571428569</c:v>
                </c:pt>
                <c:pt idx="8">
                  <c:v>50</c:v>
                </c:pt>
                <c:pt idx="9">
                  <c:v>50</c:v>
                </c:pt>
                <c:pt idx="10">
                  <c:v>52.941176470588239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8220800"/>
        <c:axId val="348221192"/>
      </c:barChart>
      <c:catAx>
        <c:axId val="348220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221192"/>
        <c:crosses val="autoZero"/>
        <c:auto val="1"/>
        <c:lblAlgn val="ctr"/>
        <c:lblOffset val="100"/>
        <c:noMultiLvlLbl val="0"/>
      </c:catAx>
      <c:valAx>
        <c:axId val="348221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Treatment success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22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998894148722621E-2"/>
          <c:y val="7.9195897999522966E-2"/>
          <c:w val="0.79473024160193972"/>
          <c:h val="0.75391586468358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Figure_2!$A$4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89A54E"/>
            </a:solidFill>
          </c:spPr>
          <c:invertIfNegative val="0"/>
          <c:cat>
            <c:strRef>
              <c:f>Figure_2!$B$3:$G$3</c:f>
              <c:strCache>
                <c:ptCount val="6"/>
                <c:pt idx="0">
                  <c:v>0-4</c:v>
                </c:pt>
                <c:pt idx="1">
                  <c:v>5-14</c:v>
                </c:pt>
                <c:pt idx="2">
                  <c:v>15-24</c:v>
                </c:pt>
                <c:pt idx="3">
                  <c:v>25-44</c:v>
                </c:pt>
                <c:pt idx="4">
                  <c:v>45-64</c:v>
                </c:pt>
                <c:pt idx="5">
                  <c:v>≥ 65</c:v>
                </c:pt>
              </c:strCache>
            </c:strRef>
          </c:cat>
          <c:val>
            <c:numRef>
              <c:f>Figure_2!$B$4:$G$4</c:f>
              <c:numCache>
                <c:formatCode>0.0</c:formatCode>
                <c:ptCount val="6"/>
                <c:pt idx="0">
                  <c:v>3.3965486792104183</c:v>
                </c:pt>
                <c:pt idx="1">
                  <c:v>2.7819831104322126</c:v>
                </c:pt>
                <c:pt idx="2">
                  <c:v>15.180401754935948</c:v>
                </c:pt>
                <c:pt idx="3">
                  <c:v>19.745244879341964</c:v>
                </c:pt>
                <c:pt idx="4">
                  <c:v>19.498617058310469</c:v>
                </c:pt>
                <c:pt idx="5">
                  <c:v>15.781062782670523</c:v>
                </c:pt>
              </c:numCache>
            </c:numRef>
          </c:val>
        </c:ser>
        <c:ser>
          <c:idx val="1"/>
          <c:order val="1"/>
          <c:tx>
            <c:strRef>
              <c:f>Figure_2!$A$5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B9CD96"/>
            </a:solidFill>
          </c:spPr>
          <c:invertIfNegative val="0"/>
          <c:cat>
            <c:strRef>
              <c:f>Figure_2!$B$3:$G$3</c:f>
              <c:strCache>
                <c:ptCount val="6"/>
                <c:pt idx="0">
                  <c:v>0-4</c:v>
                </c:pt>
                <c:pt idx="1">
                  <c:v>5-14</c:v>
                </c:pt>
                <c:pt idx="2">
                  <c:v>15-24</c:v>
                </c:pt>
                <c:pt idx="3">
                  <c:v>25-44</c:v>
                </c:pt>
                <c:pt idx="4">
                  <c:v>45-64</c:v>
                </c:pt>
                <c:pt idx="5">
                  <c:v>≥ 65</c:v>
                </c:pt>
              </c:strCache>
            </c:strRef>
          </c:cat>
          <c:val>
            <c:numRef>
              <c:f>Figure_2!$B$5:$G$5</c:f>
              <c:numCache>
                <c:formatCode>0.0</c:formatCode>
                <c:ptCount val="6"/>
                <c:pt idx="0">
                  <c:v>3.5166018540642834</c:v>
                </c:pt>
                <c:pt idx="1">
                  <c:v>2.8878173994198533</c:v>
                </c:pt>
                <c:pt idx="2">
                  <c:v>9.5057525301316854</c:v>
                </c:pt>
                <c:pt idx="3">
                  <c:v>10.820196160679274</c:v>
                </c:pt>
                <c:pt idx="4">
                  <c:v>6.6012138847574375</c:v>
                </c:pt>
                <c:pt idx="5">
                  <c:v>8.2593683142121055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347258568"/>
        <c:axId val="347258960"/>
      </c:barChart>
      <c:catAx>
        <c:axId val="347258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US" b="0">
                    <a:solidFill>
                      <a:schemeClr val="bg1">
                        <a:lumMod val="50000"/>
                      </a:schemeClr>
                    </a:solidFill>
                  </a:rPr>
                  <a:t>Age group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347258960"/>
        <c:crosses val="autoZero"/>
        <c:auto val="1"/>
        <c:lblAlgn val="ctr"/>
        <c:lblOffset val="100"/>
        <c:noMultiLvlLbl val="0"/>
      </c:catAx>
      <c:valAx>
        <c:axId val="3472589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US" b="0" dirty="0">
                    <a:solidFill>
                      <a:schemeClr val="bg1">
                        <a:lumMod val="50000"/>
                      </a:schemeClr>
                    </a:solidFill>
                  </a:rPr>
                  <a:t>TB cases/100 000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3472585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8798423320111"/>
          <c:y val="3.7641456857643654E-2"/>
          <c:w val="0.88711198489890308"/>
          <c:h val="0.77175113705266041"/>
        </c:manualLayout>
      </c:layout>
      <c:lineChart>
        <c:grouping val="standard"/>
        <c:varyColors val="0"/>
        <c:ser>
          <c:idx val="0"/>
          <c:order val="0"/>
          <c:tx>
            <c:strRef>
              <c:f>'Notif.Rate per year and age gr'!$B$3</c:f>
              <c:strCache>
                <c:ptCount val="1"/>
                <c:pt idx="0">
                  <c:v>0-4</c:v>
                </c:pt>
              </c:strCache>
            </c:strRef>
          </c:tx>
          <c:spPr>
            <a:ln w="38100" cap="rnd">
              <a:solidFill>
                <a:srgbClr val="6AAF23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gr'!$A$15:$A$24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'Notif.Rate per year and age gr'!$B$15:$B$24</c:f>
              <c:numCache>
                <c:formatCode>0.00</c:formatCode>
                <c:ptCount val="10"/>
                <c:pt idx="0">
                  <c:v>4.7899069928603462</c:v>
                </c:pt>
                <c:pt idx="1">
                  <c:v>5.5404929815228021</c:v>
                </c:pt>
                <c:pt idx="2">
                  <c:v>5.6030906206015167</c:v>
                </c:pt>
                <c:pt idx="3">
                  <c:v>5.4050829655803341</c:v>
                </c:pt>
                <c:pt idx="4">
                  <c:v>4.8032782243660739</c:v>
                </c:pt>
                <c:pt idx="5">
                  <c:v>5.1058040162454041</c:v>
                </c:pt>
                <c:pt idx="6">
                  <c:v>4.7166194024409451</c:v>
                </c:pt>
                <c:pt idx="7">
                  <c:v>4.1136349325720287</c:v>
                </c:pt>
                <c:pt idx="8">
                  <c:v>3.7205434140862703</c:v>
                </c:pt>
                <c:pt idx="9">
                  <c:v>3.4663479793780647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'Notif.Rate per year and age gr'!$C$3</c:f>
              <c:strCache>
                <c:ptCount val="1"/>
                <c:pt idx="0">
                  <c:v>5-14</c:v>
                </c:pt>
              </c:strCache>
            </c:strRef>
          </c:tx>
          <c:spPr>
            <a:ln w="38100" cap="rnd">
              <a:solidFill>
                <a:srgbClr val="7CBDC1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gr'!$A$15:$A$24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'Notif.Rate per year and age gr'!$C$15:$C$24</c:f>
              <c:numCache>
                <c:formatCode>0.00</c:formatCode>
                <c:ptCount val="10"/>
                <c:pt idx="0">
                  <c:v>3.4804701412606547</c:v>
                </c:pt>
                <c:pt idx="1">
                  <c:v>3.7224181712975759</c:v>
                </c:pt>
                <c:pt idx="2">
                  <c:v>3.7272219218495488</c:v>
                </c:pt>
                <c:pt idx="3">
                  <c:v>3.5255421206584767</c:v>
                </c:pt>
                <c:pt idx="4">
                  <c:v>3.4966166654251416</c:v>
                </c:pt>
                <c:pt idx="5">
                  <c:v>3.7243335152022485</c:v>
                </c:pt>
                <c:pt idx="6">
                  <c:v>3.1150909894304455</c:v>
                </c:pt>
                <c:pt idx="7">
                  <c:v>3.0297724066959475</c:v>
                </c:pt>
                <c:pt idx="8">
                  <c:v>2.7072953032518261</c:v>
                </c:pt>
                <c:pt idx="9">
                  <c:v>2.8335314733255856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'Notif.Rate per year and age gr'!$D$3</c:f>
              <c:strCache>
                <c:ptCount val="1"/>
                <c:pt idx="0">
                  <c:v>15-24</c:v>
                </c:pt>
              </c:strCache>
            </c:strRef>
          </c:tx>
          <c:spPr>
            <a:ln w="381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gr'!$A$15:$A$24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'Notif.Rate per year and age gr'!$D$15:$D$24</c:f>
              <c:numCache>
                <c:formatCode>0.00</c:formatCode>
                <c:ptCount val="10"/>
                <c:pt idx="0">
                  <c:v>15.447687708498703</c:v>
                </c:pt>
                <c:pt idx="1">
                  <c:v>15.058916483912261</c:v>
                </c:pt>
                <c:pt idx="2">
                  <c:v>14.624076063367648</c:v>
                </c:pt>
                <c:pt idx="3">
                  <c:v>14.720754468586748</c:v>
                </c:pt>
                <c:pt idx="4">
                  <c:v>13.997586881507415</c:v>
                </c:pt>
                <c:pt idx="5">
                  <c:v>13.710512055898757</c:v>
                </c:pt>
                <c:pt idx="6">
                  <c:v>13.083613879167444</c:v>
                </c:pt>
                <c:pt idx="7">
                  <c:v>12.201267970041911</c:v>
                </c:pt>
                <c:pt idx="8">
                  <c:v>11.718043231320109</c:v>
                </c:pt>
                <c:pt idx="9">
                  <c:v>12.423261798760338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'Notif.Rate per year and age gr'!$E$3</c:f>
              <c:strCache>
                <c:ptCount val="1"/>
                <c:pt idx="0">
                  <c:v>25-44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gr'!$A$15:$A$24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'Notif.Rate per year and age gr'!$E$15:$E$24</c:f>
              <c:numCache>
                <c:formatCode>0.00</c:formatCode>
                <c:ptCount val="10"/>
                <c:pt idx="0">
                  <c:v>21.569631001530862</c:v>
                </c:pt>
                <c:pt idx="1">
                  <c:v>20.879856351739086</c:v>
                </c:pt>
                <c:pt idx="2">
                  <c:v>20.731914309522477</c:v>
                </c:pt>
                <c:pt idx="3">
                  <c:v>19.427916924677017</c:v>
                </c:pt>
                <c:pt idx="4">
                  <c:v>18.953983495531311</c:v>
                </c:pt>
                <c:pt idx="5">
                  <c:v>18.307976039264187</c:v>
                </c:pt>
                <c:pt idx="6">
                  <c:v>17.709749209506793</c:v>
                </c:pt>
                <c:pt idx="7">
                  <c:v>16.484861030359404</c:v>
                </c:pt>
                <c:pt idx="8">
                  <c:v>15.649322905770926</c:v>
                </c:pt>
                <c:pt idx="9">
                  <c:v>15.332115351341326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'Notif.Rate per year and age gr'!$F$3</c:f>
              <c:strCache>
                <c:ptCount val="1"/>
                <c:pt idx="0">
                  <c:v>45-64</c:v>
                </c:pt>
              </c:strCache>
            </c:strRef>
          </c:tx>
          <c:spPr>
            <a:ln w="38100" cap="rnd">
              <a:solidFill>
                <a:srgbClr val="BDCD00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gr'!$A$15:$A$24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'Notif.Rate per year and age gr'!$F$15:$F$24</c:f>
              <c:numCache>
                <c:formatCode>0.00</c:formatCode>
                <c:ptCount val="10"/>
                <c:pt idx="0">
                  <c:v>20.291463663102014</c:v>
                </c:pt>
                <c:pt idx="1">
                  <c:v>19.599316069657419</c:v>
                </c:pt>
                <c:pt idx="2">
                  <c:v>19.296298400404904</c:v>
                </c:pt>
                <c:pt idx="3">
                  <c:v>18.341686634863414</c:v>
                </c:pt>
                <c:pt idx="4">
                  <c:v>16.980766057445255</c:v>
                </c:pt>
                <c:pt idx="5">
                  <c:v>16.245298003987006</c:v>
                </c:pt>
                <c:pt idx="6">
                  <c:v>15.417935585652499</c:v>
                </c:pt>
                <c:pt idx="7">
                  <c:v>14.60194562021764</c:v>
                </c:pt>
                <c:pt idx="8">
                  <c:v>13.584607563756224</c:v>
                </c:pt>
                <c:pt idx="9">
                  <c:v>12.952677533329268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'Notif.Rate per year and age gr'!$G$3</c:f>
              <c:strCache>
                <c:ptCount val="1"/>
                <c:pt idx="0">
                  <c:v>65+</c:v>
                </c:pt>
              </c:strCache>
            </c:strRef>
          </c:tx>
          <c:spPr>
            <a:ln w="38100" cap="rnd">
              <a:solidFill>
                <a:srgbClr val="9185AE"/>
              </a:solidFill>
              <a:round/>
            </a:ln>
            <a:effectLst/>
          </c:spPr>
          <c:marker>
            <c:symbol val="none"/>
          </c:marker>
          <c:cat>
            <c:numRef>
              <c:f>'Notif.Rate per year and age gr'!$A$15:$A$24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'Notif.Rate per year and age gr'!$G$15:$G$24</c:f>
              <c:numCache>
                <c:formatCode>0.00</c:formatCode>
                <c:ptCount val="10"/>
                <c:pt idx="0">
                  <c:v>18.313443140982962</c:v>
                </c:pt>
                <c:pt idx="1">
                  <c:v>17.871496020290749</c:v>
                </c:pt>
                <c:pt idx="2">
                  <c:v>17.259973171380633</c:v>
                </c:pt>
                <c:pt idx="3">
                  <c:v>16.65242464686407</c:v>
                </c:pt>
                <c:pt idx="4">
                  <c:v>15.367602775287265</c:v>
                </c:pt>
                <c:pt idx="5">
                  <c:v>15.179545179684336</c:v>
                </c:pt>
                <c:pt idx="6">
                  <c:v>14.41500683639952</c:v>
                </c:pt>
                <c:pt idx="7">
                  <c:v>13.365334254937801</c:v>
                </c:pt>
                <c:pt idx="8">
                  <c:v>12.313227551112307</c:v>
                </c:pt>
                <c:pt idx="9">
                  <c:v>11.476253720064914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259744"/>
        <c:axId val="347260136"/>
      </c:lineChart>
      <c:catAx>
        <c:axId val="347259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/>
                  <a:t>Year of reporting</a:t>
                </a:r>
                <a:endParaRPr lang="en-GB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260136"/>
        <c:crosses val="autoZero"/>
        <c:auto val="1"/>
        <c:lblAlgn val="ctr"/>
        <c:lblOffset val="100"/>
        <c:noMultiLvlLbl val="0"/>
      </c:catAx>
      <c:valAx>
        <c:axId val="347260136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 smtClean="0">
                    <a:solidFill>
                      <a:schemeClr val="bg2">
                        <a:lumMod val="75000"/>
                      </a:schemeClr>
                    </a:solidFill>
                  </a:rPr>
                  <a:t>TB cases/100 000</a:t>
                </a:r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25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66615448371734"/>
          <c:y val="1.5271958848297605E-4"/>
          <c:w val="0.63679974215974122"/>
          <c:h val="0.148157560190331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0729535798706"/>
          <c:y val="3.5258816596230771E-2"/>
          <c:w val="0.78980664025836211"/>
          <c:h val="0.74350320793234181"/>
        </c:manualLayout>
      </c:layout>
      <c:lineChart>
        <c:grouping val="standard"/>
        <c:varyColors val="0"/>
        <c:ser>
          <c:idx val="0"/>
          <c:order val="0"/>
          <c:tx>
            <c:strRef>
              <c:f>'GraphForOrig%'!$A$3</c:f>
              <c:strCache>
                <c:ptCount val="1"/>
                <c:pt idx="0">
                  <c:v>Percentage of cases in persons of foreign origin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'GraphForOrig%'!$B$2:$K$2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'GraphForOrig%'!$B$3:$K$3</c:f>
              <c:numCache>
                <c:formatCode>General</c:formatCode>
                <c:ptCount val="10"/>
                <c:pt idx="0">
                  <c:v>17.680782495618249</c:v>
                </c:pt>
                <c:pt idx="1">
                  <c:v>20.973870895636523</c:v>
                </c:pt>
                <c:pt idx="2">
                  <c:v>22.328226113437381</c:v>
                </c:pt>
                <c:pt idx="3">
                  <c:v>23.56316842013738</c:v>
                </c:pt>
                <c:pt idx="4">
                  <c:v>25.229123234866069</c:v>
                </c:pt>
                <c:pt idx="5">
                  <c:v>26.384924446368419</c:v>
                </c:pt>
                <c:pt idx="6">
                  <c:v>27.226303402039797</c:v>
                </c:pt>
                <c:pt idx="7">
                  <c:v>27.11121260561772</c:v>
                </c:pt>
                <c:pt idx="8">
                  <c:v>28.14124046821118</c:v>
                </c:pt>
                <c:pt idx="9">
                  <c:v>29.758285571891353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691864"/>
        <c:axId val="347692256"/>
      </c:lineChart>
      <c:lineChart>
        <c:grouping val="standard"/>
        <c:varyColors val="0"/>
        <c:ser>
          <c:idx val="1"/>
          <c:order val="1"/>
          <c:tx>
            <c:strRef>
              <c:f>'GraphForOrig%'!$A$4</c:f>
              <c:strCache>
                <c:ptCount val="1"/>
                <c:pt idx="0">
                  <c:v>Rate per 100 000 of total population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'GraphForOrig%'!$B$2:$K$2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'GraphForOrig%'!$B$4:$K$4</c:f>
              <c:numCache>
                <c:formatCode>0.0</c:formatCode>
                <c:ptCount val="10"/>
                <c:pt idx="0">
                  <c:v>3.1186131668458223</c:v>
                </c:pt>
                <c:pt idx="1">
                  <c:v>3.5422946695175077</c:v>
                </c:pt>
                <c:pt idx="2">
                  <c:v>3.7142599222431856</c:v>
                </c:pt>
                <c:pt idx="3">
                  <c:v>3.7400766593477552</c:v>
                </c:pt>
                <c:pt idx="4">
                  <c:v>3.7852138268215336</c:v>
                </c:pt>
                <c:pt idx="5">
                  <c:v>3.8378319693661984</c:v>
                </c:pt>
                <c:pt idx="6">
                  <c:v>3.747208857508864</c:v>
                </c:pt>
                <c:pt idx="7">
                  <c:v>3.4880716518863908</c:v>
                </c:pt>
                <c:pt idx="8">
                  <c:v>3.3924191972470559</c:v>
                </c:pt>
                <c:pt idx="9">
                  <c:v>3.4853825792266542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7693040"/>
        <c:axId val="347692648"/>
      </c:lineChart>
      <c:catAx>
        <c:axId val="347691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reporting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92256"/>
        <c:crosses val="autoZero"/>
        <c:auto val="1"/>
        <c:lblAlgn val="ctr"/>
        <c:lblOffset val="100"/>
        <c:noMultiLvlLbl val="0"/>
      </c:catAx>
      <c:valAx>
        <c:axId val="3476922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rPr>
                  <a:t>Percentage</a:t>
                </a:r>
              </a:p>
            </c:rich>
          </c:tx>
          <c:layout>
            <c:manualLayout>
              <c:xMode val="edge"/>
              <c:yMode val="edge"/>
              <c:x val="1.3683824402652579E-2"/>
              <c:y val="0.268183662101451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600" b="0" i="0" u="none" strike="noStrike" kern="1200" baseline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91864"/>
        <c:crosses val="autoZero"/>
        <c:crossBetween val="between"/>
      </c:valAx>
      <c:valAx>
        <c:axId val="347692648"/>
        <c:scaling>
          <c:orientation val="minMax"/>
          <c:max val="1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6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lt"/>
                    <a:ea typeface="+mn-ea"/>
                    <a:cs typeface="+mn-cs"/>
                  </a:rPr>
                  <a:t>Cases/100 000</a:t>
                </a:r>
              </a:p>
            </c:rich>
          </c:tx>
          <c:layout>
            <c:manualLayout>
              <c:xMode val="edge"/>
              <c:yMode val="edge"/>
              <c:x val="0.96607165774684034"/>
              <c:y val="0.254875768437453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6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rgbClr val="C0C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93040"/>
        <c:crosses val="max"/>
        <c:crossBetween val="between"/>
        <c:majorUnit val="2"/>
      </c:valAx>
      <c:catAx>
        <c:axId val="347693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7692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4795702776319867E-2"/>
          <c:y val="1.6019625176089739E-2"/>
          <c:w val="0.82245830444126899"/>
          <c:h val="0.16058652514904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17793088515576"/>
          <c:y val="0.12490408733991838"/>
          <c:w val="0.85669766683179249"/>
          <c:h val="0.66644911857725986"/>
        </c:manualLayout>
      </c:layout>
      <c:lineChart>
        <c:grouping val="standard"/>
        <c:varyColors val="0"/>
        <c:ser>
          <c:idx val="0"/>
          <c:order val="0"/>
          <c:tx>
            <c:strRef>
              <c:f>'GraphForOrig%'!$D$41</c:f>
              <c:strCache>
                <c:ptCount val="1"/>
                <c:pt idx="0">
                  <c:v>Rate per 100 000 in native population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'GraphForOrig%'!$C$42:$C$47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'GraphForOrig%'!$D$42:$D$47</c:f>
              <c:numCache>
                <c:formatCode>0.0</c:formatCode>
                <c:ptCount val="6"/>
                <c:pt idx="0">
                  <c:v>12.028059978259449</c:v>
                </c:pt>
                <c:pt idx="1">
                  <c:v>11.535997273329615</c:v>
                </c:pt>
                <c:pt idx="2">
                  <c:v>10.822208466117177</c:v>
                </c:pt>
                <c:pt idx="3">
                  <c:v>9.8270089493204296</c:v>
                </c:pt>
                <c:pt idx="4">
                  <c:v>9.1460820059993537</c:v>
                </c:pt>
                <c:pt idx="5">
                  <c:v>8.6182768775026553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'GraphForOrig%'!$E$41</c:f>
              <c:strCache>
                <c:ptCount val="1"/>
                <c:pt idx="0">
                  <c:v>Rate per 100 000 in foreign population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'GraphForOrig%'!$C$42:$C$47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'GraphForOrig%'!$E$42:$E$47</c:f>
              <c:numCache>
                <c:formatCode>0.00</c:formatCode>
                <c:ptCount val="6"/>
                <c:pt idx="0">
                  <c:v>40.499024935777094</c:v>
                </c:pt>
                <c:pt idx="1">
                  <c:v>41.389142183289984</c:v>
                </c:pt>
                <c:pt idx="2">
                  <c:v>39.516795810978863</c:v>
                </c:pt>
                <c:pt idx="3">
                  <c:v>36.318701828514193</c:v>
                </c:pt>
                <c:pt idx="4">
                  <c:v>34.990880227827219</c:v>
                </c:pt>
                <c:pt idx="5">
                  <c:v>35.058714453796668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693824"/>
        <c:axId val="347694216"/>
      </c:lineChart>
      <c:catAx>
        <c:axId val="347693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Year of reporting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94216"/>
        <c:crosses val="autoZero"/>
        <c:auto val="1"/>
        <c:lblAlgn val="ctr"/>
        <c:lblOffset val="100"/>
        <c:noMultiLvlLbl val="0"/>
      </c:catAx>
      <c:valAx>
        <c:axId val="347694216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cases/100 000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9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4039223552616"/>
          <c:y val="3.8040741235598217E-2"/>
          <c:w val="0.87681196203297518"/>
          <c:h val="0.7407032077042458"/>
        </c:manualLayout>
      </c:layout>
      <c:lineChart>
        <c:grouping val="standard"/>
        <c:varyColors val="0"/>
        <c:ser>
          <c:idx val="0"/>
          <c:order val="0"/>
          <c:tx>
            <c:strRef>
              <c:f>GraphMDRrate!$A$3</c:f>
              <c:strCache>
                <c:ptCount val="1"/>
                <c:pt idx="0">
                  <c:v>MDRTB</c:v>
                </c:pt>
              </c:strCache>
            </c:strRef>
          </c:tx>
          <c:spPr>
            <a:ln w="38100" cap="rnd">
              <a:solidFill>
                <a:srgbClr val="0081B7"/>
              </a:solidFill>
              <a:round/>
            </a:ln>
            <a:effectLst/>
          </c:spPr>
          <c:marker>
            <c:symbol val="none"/>
          </c:marker>
          <c:cat>
            <c:numRef>
              <c:f>GraphMDRrate!$B$2:$F$2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GraphMDRrate!$B$3:$F$3</c:f>
              <c:numCache>
                <c:formatCode>General</c:formatCode>
                <c:ptCount val="5"/>
                <c:pt idx="0">
                  <c:v>0.30755390525632531</c:v>
                </c:pt>
                <c:pt idx="1">
                  <c:v>0.35758613479307982</c:v>
                </c:pt>
                <c:pt idx="2">
                  <c:v>0.29576528494768922</c:v>
                </c:pt>
                <c:pt idx="3">
                  <c:v>0.29041075627106311</c:v>
                </c:pt>
                <c:pt idx="4">
                  <c:v>0.29919695804598134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7695000"/>
        <c:axId val="348323888"/>
      </c:lineChart>
      <c:catAx>
        <c:axId val="347695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reporting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323888"/>
        <c:crosses val="autoZero"/>
        <c:auto val="1"/>
        <c:lblAlgn val="ctr"/>
        <c:lblOffset val="100"/>
        <c:noMultiLvlLbl val="0"/>
      </c:catAx>
      <c:valAx>
        <c:axId val="348323888"/>
        <c:scaling>
          <c:orientation val="minMax"/>
          <c:max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cases/100 000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2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95000"/>
        <c:crosses val="autoZero"/>
        <c:crossBetween val="between"/>
        <c:majorUnit val="0.1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'GraphTOM_NewRel%'!$B$1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'GraphTOM_NewRel%'!$A$2:$A$27</c:f>
              <c:strCache>
                <c:ptCount val="26"/>
                <c:pt idx="0">
                  <c:v>EU/EEA</c:v>
                </c:pt>
                <c:pt idx="1">
                  <c:v>Finland</c:v>
                </c:pt>
                <c:pt idx="2">
                  <c:v>Denmarka</c:v>
                </c:pt>
                <c:pt idx="3">
                  <c:v>Ireland</c:v>
                </c:pt>
                <c:pt idx="4">
                  <c:v>Spain</c:v>
                </c:pt>
                <c:pt idx="5">
                  <c:v>Poland</c:v>
                </c:pt>
                <c:pt idx="6">
                  <c:v>Cyprus</c:v>
                </c:pt>
                <c:pt idx="7">
                  <c:v>Germany</c:v>
                </c:pt>
                <c:pt idx="8">
                  <c:v>Lithuania</c:v>
                </c:pt>
                <c:pt idx="9">
                  <c:v>Estonia</c:v>
                </c:pt>
                <c:pt idx="10">
                  <c:v>Portugal</c:v>
                </c:pt>
                <c:pt idx="11">
                  <c:v>Croatia</c:v>
                </c:pt>
                <c:pt idx="12">
                  <c:v>Hungary</c:v>
                </c:pt>
                <c:pt idx="13">
                  <c:v>Austria</c:v>
                </c:pt>
                <c:pt idx="14">
                  <c:v>Czech Republic</c:v>
                </c:pt>
                <c:pt idx="15">
                  <c:v>Slovenia</c:v>
                </c:pt>
                <c:pt idx="16">
                  <c:v>Latvia</c:v>
                </c:pt>
                <c:pt idx="17">
                  <c:v>Belgium</c:v>
                </c:pt>
                <c:pt idx="18">
                  <c:v>Romania</c:v>
                </c:pt>
                <c:pt idx="19">
                  <c:v>United Kingdom</c:v>
                </c:pt>
                <c:pt idx="20">
                  <c:v>Norway</c:v>
                </c:pt>
                <c:pt idx="21">
                  <c:v>Bulgaria</c:v>
                </c:pt>
                <c:pt idx="22">
                  <c:v>Netherlands</c:v>
                </c:pt>
                <c:pt idx="23">
                  <c:v>Sweden</c:v>
                </c:pt>
                <c:pt idx="24">
                  <c:v>Slovakia</c:v>
                </c:pt>
                <c:pt idx="25">
                  <c:v>Iceland</c:v>
                </c:pt>
              </c:strCache>
            </c:strRef>
          </c:cat>
          <c:val>
            <c:numRef>
              <c:f>'GraphTOM_NewRel%'!$B$2:$B$27</c:f>
              <c:numCache>
                <c:formatCode>General</c:formatCode>
                <c:ptCount val="26"/>
                <c:pt idx="0">
                  <c:v>72</c:v>
                </c:pt>
                <c:pt idx="1">
                  <c:v>43.346007604562736</c:v>
                </c:pt>
                <c:pt idx="2">
                  <c:v>53.125</c:v>
                </c:pt>
                <c:pt idx="3">
                  <c:v>55.627009646302248</c:v>
                </c:pt>
                <c:pt idx="4">
                  <c:v>57.494407158836694</c:v>
                </c:pt>
                <c:pt idx="5">
                  <c:v>57.703792176769184</c:v>
                </c:pt>
                <c:pt idx="6">
                  <c:v>58.536585365853654</c:v>
                </c:pt>
                <c:pt idx="7">
                  <c:v>62.49724244429737</c:v>
                </c:pt>
                <c:pt idx="8">
                  <c:v>65.836963285625387</c:v>
                </c:pt>
                <c:pt idx="9">
                  <c:v>67.338709677419345</c:v>
                </c:pt>
                <c:pt idx="10">
                  <c:v>70.632133450395088</c:v>
                </c:pt>
                <c:pt idx="11">
                  <c:v>70.941883767535074</c:v>
                </c:pt>
                <c:pt idx="12">
                  <c:v>71.327849588719147</c:v>
                </c:pt>
                <c:pt idx="13">
                  <c:v>71.843003412969281</c:v>
                </c:pt>
                <c:pt idx="14">
                  <c:v>74.168297455968684</c:v>
                </c:pt>
                <c:pt idx="15">
                  <c:v>77.083333333333343</c:v>
                </c:pt>
                <c:pt idx="16">
                  <c:v>77.923784494086718</c:v>
                </c:pt>
                <c:pt idx="17">
                  <c:v>79.34668071654373</c:v>
                </c:pt>
                <c:pt idx="18">
                  <c:v>79.847597455759171</c:v>
                </c:pt>
                <c:pt idx="19">
                  <c:v>79.914590747330962</c:v>
                </c:pt>
                <c:pt idx="20">
                  <c:v>81.481481481481481</c:v>
                </c:pt>
                <c:pt idx="21">
                  <c:v>83.600427350427353</c:v>
                </c:pt>
                <c:pt idx="22">
                  <c:v>84.029484029484024</c:v>
                </c:pt>
                <c:pt idx="23">
                  <c:v>86.494688922610024</c:v>
                </c:pt>
                <c:pt idx="24">
                  <c:v>86.607142857142861</c:v>
                </c:pt>
                <c:pt idx="25">
                  <c:v>88.888888888888886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8324672"/>
        <c:axId val="348325064"/>
      </c:barChart>
      <c:catAx>
        <c:axId val="348324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48325064"/>
        <c:crosses val="autoZero"/>
        <c:auto val="1"/>
        <c:lblAlgn val="ctr"/>
        <c:lblOffset val="100"/>
        <c:noMultiLvlLbl val="0"/>
      </c:catAx>
      <c:valAx>
        <c:axId val="348325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105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Treatment success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4832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95690352053802"/>
          <c:y val="0.14105806075062807"/>
          <c:w val="0.73062801148557421"/>
          <c:h val="0.67232090745299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TOMallTrend!$A$2</c:f>
              <c:strCache>
                <c:ptCount val="1"/>
                <c:pt idx="0">
                  <c:v>Total number</c:v>
                </c:pt>
              </c:strCache>
            </c:strRef>
          </c:tx>
          <c:spPr>
            <a:solidFill>
              <a:srgbClr val="CAE2EE"/>
            </a:solidFill>
            <a:ln>
              <a:noFill/>
            </a:ln>
            <a:effectLst/>
          </c:spPr>
          <c:invertIfNegative val="0"/>
          <c:cat>
            <c:numRef>
              <c:f>TOMallTrend!$B$1:$K$1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TOMallTrend!$B$2:$K$2</c:f>
              <c:numCache>
                <c:formatCode>#\ ###\ ##0</c:formatCode>
                <c:ptCount val="10"/>
                <c:pt idx="0">
                  <c:v>66417</c:v>
                </c:pt>
                <c:pt idx="1">
                  <c:v>64711</c:v>
                </c:pt>
                <c:pt idx="2">
                  <c:v>65466</c:v>
                </c:pt>
                <c:pt idx="3">
                  <c:v>64028</c:v>
                </c:pt>
                <c:pt idx="4">
                  <c:v>61951</c:v>
                </c:pt>
                <c:pt idx="5">
                  <c:v>65279</c:v>
                </c:pt>
                <c:pt idx="6">
                  <c:v>63361</c:v>
                </c:pt>
                <c:pt idx="7">
                  <c:v>60320</c:v>
                </c:pt>
                <c:pt idx="8">
                  <c:v>56238</c:v>
                </c:pt>
                <c:pt idx="9">
                  <c:v>52435</c:v>
                </c:pt>
              </c:numCache>
            </c:numRef>
          </c:val>
        </c:ser>
        <c:ser>
          <c:idx val="2"/>
          <c:order val="2"/>
          <c:tx>
            <c:strRef>
              <c:f>TOMallTrend!$A$4</c:f>
              <c:strCache>
                <c:ptCount val="1"/>
                <c:pt idx="0">
                  <c:v>Total number of successfully treated cases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TOMallTrend!$B$1:$K$1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TOMallTrend!$B$4:$K$4</c:f>
              <c:numCache>
                <c:formatCode>#\ ###\ ##0</c:formatCode>
                <c:ptCount val="10"/>
                <c:pt idx="0">
                  <c:v>48447</c:v>
                </c:pt>
                <c:pt idx="1">
                  <c:v>49254</c:v>
                </c:pt>
                <c:pt idx="2">
                  <c:v>49366</c:v>
                </c:pt>
                <c:pt idx="3">
                  <c:v>48777</c:v>
                </c:pt>
                <c:pt idx="4">
                  <c:v>47188</c:v>
                </c:pt>
                <c:pt idx="5">
                  <c:v>48079</c:v>
                </c:pt>
                <c:pt idx="6">
                  <c:v>46663</c:v>
                </c:pt>
                <c:pt idx="7">
                  <c:v>44422</c:v>
                </c:pt>
                <c:pt idx="8">
                  <c:v>42133</c:v>
                </c:pt>
                <c:pt idx="9">
                  <c:v>37733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48325848"/>
        <c:axId val="348326240"/>
      </c:barChart>
      <c:lineChart>
        <c:grouping val="standard"/>
        <c:varyColors val="0"/>
        <c:ser>
          <c:idx val="1"/>
          <c:order val="1"/>
          <c:tx>
            <c:strRef>
              <c:f>TOMallTrend!$A$3</c:f>
              <c:strCache>
                <c:ptCount val="1"/>
                <c:pt idx="0">
                  <c:v>Treatment success %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TOMallTrend!$B$1:$K$1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TOMallTrend!$B$3:$K$3</c:f>
              <c:numCache>
                <c:formatCode>0.00</c:formatCode>
                <c:ptCount val="10"/>
                <c:pt idx="0">
                  <c:v>0.7294367405935227</c:v>
                </c:pt>
                <c:pt idx="1">
                  <c:v>0.76113798272318467</c:v>
                </c:pt>
                <c:pt idx="2">
                  <c:v>0.75407081538508536</c:v>
                </c:pt>
                <c:pt idx="3">
                  <c:v>0.76180733429124758</c:v>
                </c:pt>
                <c:pt idx="4">
                  <c:v>0.76169876192474695</c:v>
                </c:pt>
                <c:pt idx="5">
                  <c:v>0.7365155716233398</c:v>
                </c:pt>
                <c:pt idx="6">
                  <c:v>0.73646249270055708</c:v>
                </c:pt>
                <c:pt idx="7">
                  <c:v>0.73643899204244034</c:v>
                </c:pt>
                <c:pt idx="8">
                  <c:v>0.7491909385113269</c:v>
                </c:pt>
                <c:pt idx="9">
                  <c:v>0.71961476113283107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327024"/>
        <c:axId val="348326632"/>
      </c:lineChart>
      <c:catAx>
        <c:axId val="348325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326240"/>
        <c:crosses val="autoZero"/>
        <c:auto val="1"/>
        <c:lblAlgn val="ctr"/>
        <c:lblOffset val="100"/>
        <c:noMultiLvlLbl val="0"/>
      </c:catAx>
      <c:valAx>
        <c:axId val="348326240"/>
        <c:scaling>
          <c:orientation val="minMax"/>
          <c:max val="7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\ ###\ ##0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325848"/>
        <c:crosses val="autoZero"/>
        <c:crossBetween val="between"/>
        <c:majorUnit val="10000"/>
      </c:valAx>
      <c:valAx>
        <c:axId val="348326632"/>
        <c:scaling>
          <c:orientation val="minMax"/>
          <c:max val="1"/>
          <c:min val="0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327024"/>
        <c:crosses val="max"/>
        <c:crossBetween val="between"/>
        <c:majorUnit val="0.2"/>
      </c:valAx>
      <c:catAx>
        <c:axId val="3483270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Year of notification</a:t>
                </a:r>
              </a:p>
              <a:p>
                <a:pPr>
                  <a:defRPr/>
                </a:pPr>
                <a:endParaRPr lang="en-GB" dirty="0"/>
              </a:p>
            </c:rich>
          </c:tx>
          <c:layout>
            <c:manualLayout>
              <c:xMode val="edge"/>
              <c:yMode val="edge"/>
              <c:x val="0.44148360673229631"/>
              <c:y val="0.888196471016147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348326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8.0569441977313676E-3"/>
          <c:w val="0.96147854262090515"/>
          <c:h val="0.1312353558166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96654315113924"/>
          <c:y val="3.384467788200636E-2"/>
          <c:w val="0.8296210839963466"/>
          <c:h val="0.8349375200141845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'Graph_New_Rel_Success%'!$A$3:$A$28</c:f>
              <c:strCache>
                <c:ptCount val="26"/>
                <c:pt idx="0">
                  <c:v>EU/EEA</c:v>
                </c:pt>
                <c:pt idx="1">
                  <c:v>Finland</c:v>
                </c:pt>
                <c:pt idx="2">
                  <c:v>Denmark</c:v>
                </c:pt>
                <c:pt idx="3">
                  <c:v>Ireland</c:v>
                </c:pt>
                <c:pt idx="4">
                  <c:v>Spain</c:v>
                </c:pt>
                <c:pt idx="5">
                  <c:v>Poland</c:v>
                </c:pt>
                <c:pt idx="6">
                  <c:v>Cyprus</c:v>
                </c:pt>
                <c:pt idx="7">
                  <c:v>Germany</c:v>
                </c:pt>
                <c:pt idx="8">
                  <c:v>Croatia</c:v>
                </c:pt>
                <c:pt idx="9">
                  <c:v>Portugal</c:v>
                </c:pt>
                <c:pt idx="10">
                  <c:v>Hungary</c:v>
                </c:pt>
                <c:pt idx="11">
                  <c:v>Austria</c:v>
                </c:pt>
                <c:pt idx="12">
                  <c:v>Czech Republic</c:v>
                </c:pt>
                <c:pt idx="13">
                  <c:v>Slovenia</c:v>
                </c:pt>
                <c:pt idx="14">
                  <c:v>Lithuania</c:v>
                </c:pt>
                <c:pt idx="15">
                  <c:v>Belgium</c:v>
                </c:pt>
                <c:pt idx="16">
                  <c:v>United Kingdom</c:v>
                </c:pt>
                <c:pt idx="17">
                  <c:v>Latvia</c:v>
                </c:pt>
                <c:pt idx="18">
                  <c:v>Estonia</c:v>
                </c:pt>
                <c:pt idx="19">
                  <c:v>Norway</c:v>
                </c:pt>
                <c:pt idx="20">
                  <c:v>Romania</c:v>
                </c:pt>
                <c:pt idx="21">
                  <c:v>Netherlands</c:v>
                </c:pt>
                <c:pt idx="22">
                  <c:v>Bulgaria</c:v>
                </c:pt>
                <c:pt idx="23">
                  <c:v>Sweden</c:v>
                </c:pt>
                <c:pt idx="24">
                  <c:v>Slovakia</c:v>
                </c:pt>
                <c:pt idx="25">
                  <c:v>Iceland</c:v>
                </c:pt>
              </c:strCache>
            </c:strRef>
          </c:cat>
          <c:val>
            <c:numRef>
              <c:f>'Graph_New_Rel_Success%'!$B$3:$B$28</c:f>
              <c:numCache>
                <c:formatCode>0.00</c:formatCode>
                <c:ptCount val="26"/>
                <c:pt idx="0">
                  <c:v>74.400000000000006</c:v>
                </c:pt>
                <c:pt idx="1">
                  <c:v>44.800000000000004</c:v>
                </c:pt>
                <c:pt idx="2">
                  <c:v>52.233676975945023</c:v>
                </c:pt>
                <c:pt idx="3">
                  <c:v>56.25</c:v>
                </c:pt>
                <c:pt idx="4">
                  <c:v>57.752185967157175</c:v>
                </c:pt>
                <c:pt idx="5">
                  <c:v>58.16702486951182</c:v>
                </c:pt>
                <c:pt idx="6">
                  <c:v>58.974358974358978</c:v>
                </c:pt>
                <c:pt idx="7">
                  <c:v>63.437354448067076</c:v>
                </c:pt>
                <c:pt idx="8">
                  <c:v>71.370967741935488</c:v>
                </c:pt>
                <c:pt idx="9">
                  <c:v>71.694684234438881</c:v>
                </c:pt>
                <c:pt idx="10">
                  <c:v>72.613065326633162</c:v>
                </c:pt>
                <c:pt idx="11">
                  <c:v>73.646209386281598</c:v>
                </c:pt>
                <c:pt idx="12">
                  <c:v>75.69296375266525</c:v>
                </c:pt>
                <c:pt idx="13">
                  <c:v>77.464788732394368</c:v>
                </c:pt>
                <c:pt idx="14">
                  <c:v>80.512422360248451</c:v>
                </c:pt>
                <c:pt idx="15">
                  <c:v>80.667433831990792</c:v>
                </c:pt>
                <c:pt idx="16">
                  <c:v>81.156974067822617</c:v>
                </c:pt>
                <c:pt idx="17">
                  <c:v>83.111111111111114</c:v>
                </c:pt>
                <c:pt idx="18">
                  <c:v>83.16326530612244</c:v>
                </c:pt>
                <c:pt idx="19">
                  <c:v>84.300341296928323</c:v>
                </c:pt>
                <c:pt idx="20">
                  <c:v>84.597448909614599</c:v>
                </c:pt>
                <c:pt idx="21">
                  <c:v>84.692597239648677</c:v>
                </c:pt>
                <c:pt idx="22">
                  <c:v>85.459610027855149</c:v>
                </c:pt>
                <c:pt idx="23">
                  <c:v>87.76508972267537</c:v>
                </c:pt>
                <c:pt idx="24">
                  <c:v>88.050314465408803</c:v>
                </c:pt>
                <c:pt idx="25">
                  <c:v>88.888888888888886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348084240"/>
        <c:axId val="348084632"/>
      </c:barChart>
      <c:catAx>
        <c:axId val="348084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4632"/>
        <c:crosses val="autoZero"/>
        <c:auto val="1"/>
        <c:lblAlgn val="ctr"/>
        <c:lblOffset val="100"/>
        <c:noMultiLvlLbl val="0"/>
      </c:catAx>
      <c:valAx>
        <c:axId val="348084632"/>
        <c:scaling>
          <c:orientation val="minMax"/>
          <c:max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Treatment success (%)</a:t>
                </a:r>
              </a:p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4601792653662231"/>
              <c:y val="0.919524554529469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67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6275" y="571500"/>
            <a:ext cx="3381375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6215" y="3455714"/>
            <a:ext cx="5448300" cy="574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742483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85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19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49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Added: Notified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844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25459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229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216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594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38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Added: Notified</a:t>
            </a:r>
          </a:p>
        </p:txBody>
      </p:sp>
    </p:spTree>
    <p:extLst>
      <p:ext uri="{BB962C8B-B14F-4D97-AF65-F5344CB8AC3E}">
        <p14:creationId xmlns:p14="http://schemas.microsoft.com/office/powerpoint/2010/main" val="2543999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72.0 of all TB cases were reported as</a:t>
            </a:r>
            <a:r>
              <a:rPr lang="en-GB" baseline="0" dirty="0" smtClean="0"/>
              <a:t> successfully treated by 25 MSs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46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20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499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06650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866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93186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076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5017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7332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TOM results reported for 140 XDR TB cases notified</a:t>
            </a:r>
            <a:r>
              <a:rPr lang="en-GB" baseline="0" dirty="0" smtClean="0"/>
              <a:t> in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46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29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86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78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Added: Notified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26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0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82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571500"/>
            <a:ext cx="3381375" cy="2536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Added: Notified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21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resentation_Template_Title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423150" y="504825"/>
            <a:ext cx="12636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598863"/>
            <a:ext cx="8456613" cy="514350"/>
          </a:xfrm>
        </p:spPr>
        <p:txBody>
          <a:bodyPr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318000"/>
            <a:ext cx="8456613" cy="1006475"/>
          </a:xfrm>
        </p:spPr>
        <p:txBody>
          <a:bodyPr/>
          <a:lstStyle>
            <a:lvl1pPr marL="0" indent="0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AA621-6E75-4722-9A21-D22FD85503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50EA1-99FB-48C4-84F7-3410000C65C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F87CB-E11B-4A3C-A436-1F7103AB2A1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404C-CFD7-4355-8320-1479A673717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695EF-20A4-45CE-880E-4C72CBE7E9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3186-361E-421E-9EDA-59A0649887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65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0023-451F-47FA-B4C7-850B50B2AE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6294C-9E2E-499E-A0C3-4A62AB02A4F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FBB3C-08C3-46B1-B4C1-0A2D8B8199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58678-8918-4C57-8B27-35F17E3C38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6D596-E07E-488A-A827-87A7BF2E22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9212A-0374-43C8-8E52-443BD9804C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88E7-F6BB-412A-89C2-E1956E424C9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79E8D-9884-4047-B4AE-E383FADD547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79500"/>
            <a:ext cx="4186238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079500"/>
            <a:ext cx="4187825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7EF1-8873-45DD-A09C-4BEC1644018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080F2-4D08-47D1-AFDA-D64CD83340E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AC998-0FA1-4A79-B663-3B0A508BA1F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0B27-31CE-4556-9CB1-E7FC484C1C8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B294-5C9F-47D1-9C46-1541B7B6D8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79500"/>
            <a:ext cx="4186238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079500"/>
            <a:ext cx="4187825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09A27-53A9-4DB1-8C2A-262A731877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654B8-0FC3-4D0A-8E66-7A66442187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3186-361E-421E-9EDA-59A0649887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3186-361E-421E-9EDA-59A0649887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66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20129-7646-4F8D-9F19-64DDBFB21EA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A601D-1BE4-4CB6-88AA-36E718AE74C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Presentation_Template_Innerpage_new"/>
          <p:cNvPicPr>
            <a:picLocks noChangeAspect="1" noChangeArrowheads="1"/>
          </p:cNvPicPr>
          <p:nvPr/>
        </p:nvPicPr>
        <p:blipFill>
          <a:blip r:embed="rId12" cstate="print"/>
          <a:srcRect t="45416"/>
          <a:stretch>
            <a:fillRect/>
          </a:stretch>
        </p:blipFill>
        <p:spPr bwMode="auto">
          <a:xfrm>
            <a:off x="0" y="3114675"/>
            <a:ext cx="9144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0"/>
          <p:cNvPicPr>
            <a:picLocks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28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79500"/>
            <a:ext cx="85264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802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6C5177-E516-4F3E-AC48-317D9932C85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44" r:id="rId7"/>
    <p:sldLayoutId id="2147483705" r:id="rId8"/>
    <p:sldLayoutId id="2147483706" r:id="rId9"/>
    <p:sldLayoutId id="214748370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269875" indent="-269875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5113" algn="l" rtl="0" eaLnBrk="1" fontAlgn="base" hangingPunct="1">
        <a:lnSpc>
          <a:spcPct val="90000"/>
        </a:lnSpc>
        <a:spcBef>
          <a:spcPct val="0"/>
        </a:spcBef>
        <a:spcAft>
          <a:spcPct val="25000"/>
        </a:spcAft>
        <a:buChar char="–"/>
        <a:defRPr sz="2400">
          <a:solidFill>
            <a:schemeClr val="tx1"/>
          </a:solidFill>
          <a:latin typeface="+mn-lt"/>
        </a:defRPr>
      </a:lvl2pPr>
      <a:lvl3pPr marL="1150938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Presentation_Template_Section_new"/>
          <p:cNvPicPr>
            <a:picLocks noChangeAspect="1" noChangeArrowheads="1"/>
          </p:cNvPicPr>
          <p:nvPr/>
        </p:nvPicPr>
        <p:blipFill>
          <a:blip r:embed="rId6" cstate="print"/>
          <a:srcRect t="46065"/>
          <a:stretch>
            <a:fillRect/>
          </a:stretch>
        </p:blipFill>
        <p:spPr bwMode="auto">
          <a:xfrm>
            <a:off x="0" y="31702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8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4318000"/>
            <a:ext cx="84566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3598863"/>
            <a:ext cx="8456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345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D3EEB2D-B48E-4BCF-8E9D-6F0861B602D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03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38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Presentation_Template_Innerpage_new"/>
          <p:cNvPicPr>
            <a:picLocks noChangeAspect="1" noChangeArrowheads="1"/>
          </p:cNvPicPr>
          <p:nvPr/>
        </p:nvPicPr>
        <p:blipFill>
          <a:blip r:embed="rId7" cstate="print"/>
          <a:srcRect t="92126"/>
          <a:stretch>
            <a:fillRect/>
          </a:stretch>
        </p:blipFill>
        <p:spPr bwMode="auto">
          <a:xfrm>
            <a:off x="0" y="6326188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7"/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0"/>
          <p:cNvPicPr>
            <a:picLocks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096250" y="107950"/>
            <a:ext cx="8826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28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79500"/>
            <a:ext cx="85264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4270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1FD131-19F7-4D8E-A436-87BF9180A5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22" r:id="rId2"/>
    <p:sldLayoutId id="2147483723" r:id="rId3"/>
    <p:sldLayoutId id="2147483726" r:id="rId4"/>
    <p:sldLayoutId id="214748372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269875" indent="-269875" algn="l" rtl="0" eaLnBrk="0" fontAlgn="base" hangingPunct="0">
        <a:lnSpc>
          <a:spcPct val="90000"/>
        </a:lnSpc>
        <a:spcBef>
          <a:spcPct val="0"/>
        </a:spcBef>
        <a:spcAft>
          <a:spcPct val="25000"/>
        </a:spcAft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51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5093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entation_Template_Innerpage_new"/>
          <p:cNvPicPr>
            <a:picLocks noChangeAspect="1" noChangeArrowheads="1"/>
          </p:cNvPicPr>
          <p:nvPr/>
        </p:nvPicPr>
        <p:blipFill>
          <a:blip r:embed="rId9" cstate="print"/>
          <a:srcRect t="92126"/>
          <a:stretch>
            <a:fillRect/>
          </a:stretch>
        </p:blipFill>
        <p:spPr bwMode="auto">
          <a:xfrm>
            <a:off x="0" y="6326188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396288" y="149225"/>
            <a:ext cx="6191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53388" y="6507163"/>
            <a:ext cx="9144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2F162A-AEAF-4052-9125-99645D63F15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4101" name="Picture 5" descr="Presentation_Template_Innerpage_new"/>
          <p:cNvPicPr>
            <a:picLocks noChangeAspect="1" noChangeArrowheads="1"/>
          </p:cNvPicPr>
          <p:nvPr/>
        </p:nvPicPr>
        <p:blipFill>
          <a:blip r:embed="rId9" cstate="print"/>
          <a:srcRect t="45416"/>
          <a:stretch>
            <a:fillRect/>
          </a:stretch>
        </p:blipFill>
        <p:spPr bwMode="auto">
          <a:xfrm>
            <a:off x="0" y="3114675"/>
            <a:ext cx="9144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42875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0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79500"/>
            <a:ext cx="85264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51914" name="Rectangle 10"/>
          <p:cNvSpPr>
            <a:spLocks noChangeArrowheads="1"/>
          </p:cNvSpPr>
          <p:nvPr/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 eaLnBrk="0" hangingPunct="0">
              <a:lnSpc>
                <a:spcPct val="100000"/>
              </a:lnSpc>
              <a:defRPr/>
            </a:pPr>
            <a:fld id="{E7C5253D-70C6-4136-9BD3-673C86F08BDF}" type="slidenum">
              <a:rPr lang="en-GB" sz="1200">
                <a:solidFill>
                  <a:schemeClr val="bg1"/>
                </a:solidFill>
              </a:rPr>
              <a:pPr algn="r" eaLnBrk="0" hangingPunct="0">
                <a:lnSpc>
                  <a:spcPct val="100000"/>
                </a:lnSpc>
                <a:defRPr/>
              </a:p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333333"/>
          </a:solidFill>
          <a:latin typeface="Tahoma" pitchFamily="34" charset="0"/>
        </a:defRPr>
      </a:lvl9pPr>
    </p:titleStyle>
    <p:bodyStyle>
      <a:lvl1pPr marL="269875" indent="-269875" algn="l" rtl="0" eaLnBrk="0" fontAlgn="base" hangingPunct="0">
        <a:lnSpc>
          <a:spcPct val="90000"/>
        </a:lnSpc>
        <a:spcBef>
          <a:spcPct val="0"/>
        </a:spcBef>
        <a:spcAft>
          <a:spcPct val="25000"/>
        </a:spcAft>
        <a:buFont typeface="Wingdings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2651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5093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smtClean="0"/>
              <a:t>World Tuberculosis Day 2017</a:t>
            </a:r>
            <a:endParaRPr lang="en-GB" sz="2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23851" y="4318000"/>
            <a:ext cx="7920557" cy="1006475"/>
          </a:xfrm>
        </p:spPr>
        <p:txBody>
          <a:bodyPr/>
          <a:lstStyle/>
          <a:p>
            <a:r>
              <a:rPr lang="en-US" sz="2800" dirty="0" smtClean="0"/>
              <a:t>Tuberculosis </a:t>
            </a:r>
            <a:r>
              <a:rPr lang="en-US" sz="2800" dirty="0"/>
              <a:t>situation in </a:t>
            </a:r>
            <a:r>
              <a:rPr lang="en-US" sz="2800" dirty="0" smtClean="0"/>
              <a:t>the EU/EEA, 2015</a:t>
            </a:r>
            <a:endParaRPr lang="en-GB" sz="2800" dirty="0"/>
          </a:p>
          <a:p>
            <a:r>
              <a:rPr lang="en-US" sz="2000" b="0" dirty="0" smtClean="0"/>
              <a:t>Findings </a:t>
            </a:r>
            <a:r>
              <a:rPr lang="en-US" sz="2000" b="0" dirty="0"/>
              <a:t>from the </a:t>
            </a:r>
            <a:r>
              <a:rPr lang="en-US" sz="2000" b="0" dirty="0" smtClean="0"/>
              <a:t>joint Tuberculosis surveillance </a:t>
            </a:r>
            <a:r>
              <a:rPr lang="en-US" sz="2000" b="0" dirty="0"/>
              <a:t>and </a:t>
            </a:r>
            <a:r>
              <a:rPr lang="en-US" sz="2000" b="0" dirty="0" smtClean="0"/>
              <a:t>monitoring in Europe, 2017 report </a:t>
            </a:r>
            <a:r>
              <a:rPr lang="en-US" sz="2000" b="0" dirty="0"/>
              <a:t>by </a:t>
            </a:r>
            <a:r>
              <a:rPr lang="en-US" sz="2000" b="0" dirty="0" smtClean="0"/>
              <a:t>ECDC </a:t>
            </a:r>
            <a:r>
              <a:rPr lang="en-US" sz="2000" b="0" dirty="0"/>
              <a:t>and </a:t>
            </a:r>
            <a:r>
              <a:rPr lang="en-US" sz="2000" b="0" dirty="0" smtClean="0"/>
              <a:t>WHO </a:t>
            </a:r>
            <a:r>
              <a:rPr lang="en-US" sz="2000" b="0" dirty="0"/>
              <a:t>Regional Office for Europe </a:t>
            </a:r>
          </a:p>
          <a:p>
            <a:endParaRPr lang="en-GB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850" y="5652000"/>
            <a:ext cx="8456613" cy="9985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Aft>
                <a:spcPct val="300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ECDC TB Team</a:t>
            </a:r>
            <a:r>
              <a:rPr lang="en-GB" sz="1800" dirty="0">
                <a:solidFill>
                  <a:schemeClr val="bg1"/>
                </a:solidFill>
              </a:rPr>
              <a:t/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European Centre for Disease Prevention and Control</a:t>
            </a:r>
          </a:p>
          <a:p>
            <a:pPr eaLnBrk="0" hangingPunct="0">
              <a:spcAft>
                <a:spcPct val="30000"/>
              </a:spcAft>
            </a:pPr>
            <a:r>
              <a:rPr lang="en-GB" sz="1800" dirty="0">
                <a:solidFill>
                  <a:schemeClr val="bg1"/>
                </a:solidFill>
              </a:rPr>
              <a:t>Stockholm, </a:t>
            </a:r>
            <a:r>
              <a:rPr lang="en-GB" sz="1800" dirty="0" smtClean="0">
                <a:solidFill>
                  <a:schemeClr val="bg1"/>
                </a:solidFill>
              </a:rPr>
              <a:t>24 March 2017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2000" y="144000"/>
            <a:ext cx="759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dirty="0" smtClean="0"/>
              <a:t>TB cases in persons of foreign origin, EU/EEA, 2006</a:t>
            </a:r>
            <a:r>
              <a:rPr lang="en-US" dirty="0" smtClean="0"/>
              <a:t>–</a:t>
            </a:r>
            <a:r>
              <a:rPr lang="en-GB" dirty="0" smtClean="0"/>
              <a:t>2015</a:t>
            </a: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080279"/>
              </p:ext>
            </p:extLst>
          </p:nvPr>
        </p:nvGraphicFramePr>
        <p:xfrm>
          <a:off x="252000" y="2503026"/>
          <a:ext cx="8352928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153"/>
          <p:cNvSpPr txBox="1">
            <a:spLocks/>
          </p:cNvSpPr>
          <p:nvPr/>
        </p:nvSpPr>
        <p:spPr>
          <a:xfrm>
            <a:off x="250824" y="1008000"/>
            <a:ext cx="6697663" cy="945645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/>
              <a:t>Percentage of </a:t>
            </a:r>
            <a:r>
              <a:rPr lang="en-GB" sz="1800" dirty="0" smtClean="0"/>
              <a:t>cases in persons of foreign origin increased from </a:t>
            </a:r>
            <a:r>
              <a:rPr lang="en-GB" sz="1800" b="1" dirty="0" smtClean="0"/>
              <a:t>17.6%</a:t>
            </a:r>
            <a:r>
              <a:rPr lang="en-GB" sz="1800" dirty="0" smtClean="0"/>
              <a:t> </a:t>
            </a:r>
            <a:r>
              <a:rPr lang="en-GB" sz="1800" dirty="0"/>
              <a:t>in </a:t>
            </a:r>
            <a:r>
              <a:rPr lang="en-GB" sz="1800" dirty="0" smtClean="0"/>
              <a:t>2006 </a:t>
            </a:r>
            <a:r>
              <a:rPr lang="en-GB" sz="1800" dirty="0"/>
              <a:t>to </a:t>
            </a:r>
            <a:r>
              <a:rPr lang="en-GB" sz="1800" b="1" dirty="0" smtClean="0"/>
              <a:t>29.8%</a:t>
            </a:r>
            <a:r>
              <a:rPr lang="en-GB" sz="1800" dirty="0" smtClean="0"/>
              <a:t> </a:t>
            </a:r>
            <a:r>
              <a:rPr lang="en-GB" sz="1800" dirty="0"/>
              <a:t>in </a:t>
            </a:r>
            <a:r>
              <a:rPr lang="en-GB" sz="1800" dirty="0" smtClean="0"/>
              <a:t>2015 </a:t>
            </a:r>
            <a:endParaRPr lang="en-GB" sz="1800" dirty="0"/>
          </a:p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/>
              <a:t>Rate per 100 000 </a:t>
            </a:r>
            <a:r>
              <a:rPr lang="en-GB" sz="1800" dirty="0" smtClean="0"/>
              <a:t>total population stable </a:t>
            </a:r>
            <a:r>
              <a:rPr lang="en-GB" sz="1800" dirty="0"/>
              <a:t>between </a:t>
            </a:r>
            <a:r>
              <a:rPr lang="en-GB" sz="1800" b="1" dirty="0" smtClean="0"/>
              <a:t>3.1</a:t>
            </a:r>
            <a:r>
              <a:rPr lang="en-GB" sz="1800" dirty="0" smtClean="0"/>
              <a:t> </a:t>
            </a:r>
            <a:r>
              <a:rPr lang="en-GB" sz="1800" dirty="0"/>
              <a:t>and </a:t>
            </a:r>
            <a:r>
              <a:rPr lang="en-GB" sz="1800" b="1" dirty="0" smtClean="0"/>
              <a:t>3.5</a:t>
            </a:r>
            <a:endParaRPr lang="en-GB" sz="1800" b="1" dirty="0"/>
          </a:p>
        </p:txBody>
      </p:sp>
      <p:sp>
        <p:nvSpPr>
          <p:cNvPr id="9" name="Rectangle 8"/>
          <p:cNvSpPr/>
          <p:nvPr/>
        </p:nvSpPr>
        <p:spPr>
          <a:xfrm>
            <a:off x="180000" y="6408000"/>
            <a:ext cx="45006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2000" y="144000"/>
            <a:ext cx="759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dirty="0" smtClean="0"/>
              <a:t>TB notification rates by origin, EU/EEA, 2010</a:t>
            </a:r>
            <a:r>
              <a:rPr lang="en-US" dirty="0" smtClean="0"/>
              <a:t>–</a:t>
            </a:r>
            <a:r>
              <a:rPr lang="en-GB" dirty="0" smtClean="0"/>
              <a:t>2015</a:t>
            </a: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10" name="Content Placeholder 153"/>
          <p:cNvSpPr txBox="1">
            <a:spLocks/>
          </p:cNvSpPr>
          <p:nvPr/>
        </p:nvSpPr>
        <p:spPr>
          <a:xfrm>
            <a:off x="250824" y="1008000"/>
            <a:ext cx="6697663" cy="945645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b="1" dirty="0" smtClean="0"/>
              <a:t>3.7% </a:t>
            </a:r>
            <a:r>
              <a:rPr lang="en-GB" sz="1800" dirty="0" smtClean="0"/>
              <a:t>annual decline of notification rate in foreign population</a:t>
            </a:r>
            <a:endParaRPr lang="en-GB" sz="1800" dirty="0"/>
          </a:p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b="1" dirty="0" smtClean="0"/>
              <a:t>7.0% </a:t>
            </a:r>
            <a:r>
              <a:rPr lang="en-GB" sz="1800" dirty="0" smtClean="0"/>
              <a:t>annual </a:t>
            </a:r>
            <a:r>
              <a:rPr lang="en-GB" sz="1800" dirty="0"/>
              <a:t>decline of notification rate </a:t>
            </a:r>
            <a:r>
              <a:rPr lang="en-GB" sz="1800" dirty="0" smtClean="0"/>
              <a:t>in native population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180000" y="6408000"/>
            <a:ext cx="655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Hollo V</a:t>
            </a:r>
            <a:r>
              <a:rPr lang="en-GB" sz="1000" spc="-30" dirty="0">
                <a:solidFill>
                  <a:schemeClr val="bg1"/>
                </a:solidFill>
              </a:rPr>
              <a:t>, </a:t>
            </a:r>
            <a:r>
              <a:rPr lang="nl-NL" sz="1000" spc="-30" dirty="0">
                <a:solidFill>
                  <a:schemeClr val="bg1"/>
                </a:solidFill>
              </a:rPr>
              <a:t>Beauté J, </a:t>
            </a:r>
            <a:r>
              <a:rPr lang="en-GB" sz="1000" spc="-30" dirty="0">
                <a:solidFill>
                  <a:schemeClr val="bg1"/>
                </a:solidFill>
              </a:rPr>
              <a:t>Ködmön C, van der Werf MJ. TB notification rate decreases faster in residents of native origin than in residents of </a:t>
            </a:r>
            <a:r>
              <a:rPr lang="en-GB" sz="1000" spc="-30" dirty="0" smtClean="0">
                <a:solidFill>
                  <a:schemeClr val="bg1"/>
                </a:solidFill>
              </a:rPr>
              <a:t>foreign origin </a:t>
            </a:r>
            <a:r>
              <a:rPr lang="en-GB" sz="1000" spc="-30" dirty="0">
                <a:solidFill>
                  <a:schemeClr val="bg1"/>
                </a:solidFill>
              </a:rPr>
              <a:t>in the </a:t>
            </a:r>
            <a:r>
              <a:rPr lang="en-GB" sz="1000" spc="-30" dirty="0" smtClean="0">
                <a:solidFill>
                  <a:schemeClr val="bg1"/>
                </a:solidFill>
              </a:rPr>
              <a:t>EU/EEA. </a:t>
            </a:r>
            <a:r>
              <a:rPr lang="en-GB" sz="1000" spc="-30" dirty="0" smtClean="0">
                <a:solidFill>
                  <a:schemeClr val="bg1"/>
                </a:solidFill>
              </a:rPr>
              <a:t>(</a:t>
            </a:r>
            <a:r>
              <a:rPr lang="en-GB" sz="1000" spc="-30" dirty="0" err="1" smtClean="0">
                <a:solidFill>
                  <a:schemeClr val="bg1"/>
                </a:solidFill>
              </a:rPr>
              <a:t>Eurosurveillance</a:t>
            </a:r>
            <a:r>
              <a:rPr lang="en-GB" sz="1000" spc="-30" dirty="0" smtClean="0">
                <a:solidFill>
                  <a:schemeClr val="bg1"/>
                </a:solidFill>
              </a:rPr>
              <a:t>, March 2017).</a:t>
            </a:r>
            <a:r>
              <a:rPr lang="en-GB" sz="1000" spc="-30" dirty="0">
                <a:solidFill>
                  <a:schemeClr val="bg1"/>
                </a:solidFill>
              </a:rPr>
              <a:t>	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660075"/>
              </p:ext>
            </p:extLst>
          </p:nvPr>
        </p:nvGraphicFramePr>
        <p:xfrm>
          <a:off x="179512" y="2016197"/>
          <a:ext cx="8294687" cy="400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56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" t="1709" r="5905" b="3419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94068" cy="822325"/>
          </a:xfrm>
        </p:spPr>
        <p:txBody>
          <a:bodyPr/>
          <a:lstStyle/>
          <a:p>
            <a:r>
              <a:rPr lang="en-GB" dirty="0" err="1" smtClean="0"/>
              <a:t>Extrapulmonary</a:t>
            </a:r>
            <a:r>
              <a:rPr lang="en-US" dirty="0" smtClean="0"/>
              <a:t> TB cases,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17" name="Content Placeholder 153"/>
          <p:cNvSpPr txBox="1">
            <a:spLocks/>
          </p:cNvSpPr>
          <p:nvPr/>
        </p:nvSpPr>
        <p:spPr>
          <a:xfrm>
            <a:off x="250825" y="864000"/>
            <a:ext cx="5040000" cy="755974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800" b="1" dirty="0" smtClean="0"/>
              <a:t>22.2%</a:t>
            </a:r>
            <a:r>
              <a:rPr lang="en-GB" sz="1800" dirty="0" smtClean="0"/>
              <a:t> </a:t>
            </a:r>
            <a:r>
              <a:rPr lang="en-GB" sz="1800" dirty="0"/>
              <a:t>of TB </a:t>
            </a:r>
            <a:r>
              <a:rPr lang="en-GB" sz="1800" dirty="0" smtClean="0"/>
              <a:t>cases had </a:t>
            </a:r>
            <a:r>
              <a:rPr lang="en-GB" sz="1800" dirty="0" err="1" smtClean="0"/>
              <a:t>extrapulmonary</a:t>
            </a:r>
            <a:r>
              <a:rPr lang="en-GB" sz="1800" dirty="0" smtClean="0"/>
              <a:t> TB </a:t>
            </a:r>
            <a:r>
              <a:rPr lang="en-GB" sz="1800" dirty="0"/>
              <a:t>(range </a:t>
            </a:r>
            <a:r>
              <a:rPr lang="en-GB" sz="1800" dirty="0" smtClean="0"/>
              <a:t>2.8–46.4%)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72489" y="5963117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5573783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30%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0000" y="5269363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20 to 29.9%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40000" y="4890023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10 to 19.9%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1095" y="4141014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</a:t>
            </a:r>
            <a:r>
              <a:rPr lang="en-GB" sz="1200" dirty="0" err="1" smtClean="0"/>
              <a:t>extrapulmonary</a:t>
            </a:r>
            <a:r>
              <a:rPr lang="en-GB" sz="1200" dirty="0" smtClean="0"/>
              <a:t> cases</a:t>
            </a:r>
            <a:endParaRPr lang="en-GB" sz="12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540000" y="4602297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 to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9.9%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0684"/>
          <a:stretch/>
        </p:blipFill>
        <p:spPr>
          <a:xfrm>
            <a:off x="247427" y="4625143"/>
            <a:ext cx="325062" cy="1653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" t="1863" r="6246" b="372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925238" cy="822325"/>
          </a:xfrm>
        </p:spPr>
        <p:txBody>
          <a:bodyPr/>
          <a:lstStyle/>
          <a:p>
            <a:r>
              <a:rPr lang="en-US" dirty="0" smtClean="0"/>
              <a:t>Multidrug-resistant TB (MDR TB), EU/EEA, 2015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4500000" y="6408000"/>
            <a:ext cx="4597576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>
                <a:solidFill>
                  <a:schemeClr val="bg1"/>
                </a:solidFill>
              </a:rPr>
              <a:t>* DST – drug susceptibility results reported </a:t>
            </a:r>
            <a:r>
              <a:rPr lang="en-GB" sz="1000" spc="-30" dirty="0" smtClean="0">
                <a:solidFill>
                  <a:schemeClr val="bg1"/>
                </a:solidFill>
              </a:rPr>
              <a:t>for at </a:t>
            </a:r>
            <a:r>
              <a:rPr lang="en-GB" sz="1000" spc="-30" dirty="0">
                <a:solidFill>
                  <a:schemeClr val="bg1"/>
                </a:solidFill>
              </a:rPr>
              <a:t>least </a:t>
            </a:r>
            <a:r>
              <a:rPr lang="en-GB" sz="1000" spc="-30" dirty="0" smtClean="0">
                <a:solidFill>
                  <a:schemeClr val="bg1"/>
                </a:solidFill>
              </a:rPr>
              <a:t>isoniazid </a:t>
            </a:r>
            <a:r>
              <a:rPr lang="en-GB" sz="1000" spc="-30" dirty="0">
                <a:solidFill>
                  <a:schemeClr val="bg1"/>
                </a:solidFill>
              </a:rPr>
              <a:t>and rifampicin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0000" y="6408000"/>
            <a:ext cx="44286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22" name="Content Placeholder 153"/>
          <p:cNvSpPr txBox="1">
            <a:spLocks/>
          </p:cNvSpPr>
          <p:nvPr/>
        </p:nvSpPr>
        <p:spPr>
          <a:xfrm>
            <a:off x="250825" y="864000"/>
            <a:ext cx="5040000" cy="755974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>
              <a:lnSpc>
                <a:spcPct val="100000"/>
              </a:lnSpc>
            </a:pPr>
            <a:r>
              <a:rPr lang="en-GB" sz="1800" dirty="0"/>
              <a:t> </a:t>
            </a:r>
            <a:r>
              <a:rPr lang="en-GB" sz="1800" b="1" dirty="0" smtClean="0"/>
              <a:t>4.1% </a:t>
            </a:r>
            <a:r>
              <a:rPr lang="en-GB" sz="1800" dirty="0"/>
              <a:t>of TB cases </a:t>
            </a:r>
            <a:r>
              <a:rPr lang="en-GB" sz="1800" dirty="0" smtClean="0"/>
              <a:t>with DST</a:t>
            </a:r>
            <a:r>
              <a:rPr lang="en-GB" sz="1800" dirty="0"/>
              <a:t>* results were multidrug-resistant </a:t>
            </a:r>
            <a:r>
              <a:rPr lang="en-GB" sz="1800" dirty="0" smtClean="0"/>
              <a:t>(</a:t>
            </a:r>
            <a:r>
              <a:rPr lang="en-GB" sz="1800" dirty="0"/>
              <a:t>range </a:t>
            </a:r>
            <a:r>
              <a:rPr lang="en-GB" sz="1800" dirty="0" smtClean="0"/>
              <a:t>0–21.2%)</a:t>
            </a:r>
            <a:endParaRPr lang="en-GB" sz="18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540000" y="5887316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40000" y="5329417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5 to 9.</a:t>
            </a:r>
            <a:r>
              <a:rPr lang="en-GB" sz="1200" dirty="0" smtClean="0"/>
              <a:t>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0000" y="5005115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2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 to 4.9%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32492" y="4642710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</a:t>
            </a:r>
            <a:r>
              <a:rPr lang="en-GB" sz="1200" dirty="0" smtClean="0"/>
              <a:t>to 1.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9%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40000" y="5604207"/>
            <a:ext cx="1451404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10%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0000" y="4126122"/>
            <a:ext cx="201408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cases</a:t>
            </a:r>
            <a:endParaRPr lang="en-GB" sz="12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551859" y="4313781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27" y="4355748"/>
            <a:ext cx="333375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0825" y="144000"/>
            <a:ext cx="778292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dirty="0" smtClean="0"/>
              <a:t>MDR TB notification rate, EU/EEA, 2011</a:t>
            </a:r>
            <a:r>
              <a:rPr lang="en-US" dirty="0" smtClean="0"/>
              <a:t>– 2015	</a:t>
            </a:r>
            <a: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964232"/>
            <a:ext cx="6120000" cy="93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800" dirty="0"/>
              <a:t>Rate was stable at </a:t>
            </a:r>
            <a:r>
              <a:rPr lang="en-GB" sz="1800" b="1" dirty="0"/>
              <a:t>0.3 </a:t>
            </a:r>
            <a:r>
              <a:rPr lang="en-GB" sz="1800" dirty="0"/>
              <a:t>per 100 000 population between </a:t>
            </a:r>
            <a:r>
              <a:rPr lang="en-GB" sz="1800" dirty="0" smtClean="0"/>
              <a:t>2011 </a:t>
            </a:r>
            <a:r>
              <a:rPr lang="en-GB" sz="1800" dirty="0"/>
              <a:t>and </a:t>
            </a:r>
            <a:r>
              <a:rPr lang="en-GB" sz="1800" dirty="0" smtClean="0"/>
              <a:t>2015 </a:t>
            </a:r>
            <a:endParaRPr lang="en-GB" sz="18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35785"/>
              </p:ext>
            </p:extLst>
          </p:nvPr>
        </p:nvGraphicFramePr>
        <p:xfrm>
          <a:off x="250825" y="2057400"/>
          <a:ext cx="8569647" cy="41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" t="1838" r="6142" b="367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2875"/>
            <a:ext cx="7711197" cy="822325"/>
          </a:xfrm>
        </p:spPr>
        <p:txBody>
          <a:bodyPr/>
          <a:lstStyle/>
          <a:p>
            <a:r>
              <a:rPr lang="en-GB" dirty="0" smtClean="0">
                <a:cs typeface="Tahoma" pitchFamily="34" charset="0"/>
              </a:rPr>
              <a:t>Multidrug resistance among new pulmonary TB cases,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80000" y="6408000"/>
            <a:ext cx="44640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4" name="Content Placeholder 153"/>
          <p:cNvSpPr txBox="1">
            <a:spLocks/>
          </p:cNvSpPr>
          <p:nvPr/>
        </p:nvSpPr>
        <p:spPr>
          <a:xfrm>
            <a:off x="252000" y="957609"/>
            <a:ext cx="4968072" cy="671191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>
              <a:lnSpc>
                <a:spcPct val="100000"/>
              </a:lnSpc>
            </a:pPr>
            <a:r>
              <a:rPr lang="en-GB" sz="1600" dirty="0"/>
              <a:t> </a:t>
            </a:r>
            <a:r>
              <a:rPr lang="en-GB" sz="1600" b="1" dirty="0" smtClean="0"/>
              <a:t>2.2% </a:t>
            </a:r>
            <a:r>
              <a:rPr lang="en-GB" sz="1600" dirty="0"/>
              <a:t>of new pulmonary TB cases with DST* results had </a:t>
            </a:r>
            <a:r>
              <a:rPr lang="en-GB" sz="1600" dirty="0" smtClean="0"/>
              <a:t>MDR TB (</a:t>
            </a:r>
            <a:r>
              <a:rPr lang="en-GB" sz="1600" dirty="0"/>
              <a:t>range </a:t>
            </a:r>
            <a:r>
              <a:rPr lang="en-GB" sz="1600" dirty="0" smtClean="0"/>
              <a:t>0–13.5</a:t>
            </a:r>
            <a:r>
              <a:rPr lang="en-GB" sz="1600" dirty="0"/>
              <a:t>%)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00000" y="6408000"/>
            <a:ext cx="4597576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* DST </a:t>
            </a:r>
            <a:r>
              <a:rPr lang="en-GB" sz="1000" spc="-30" dirty="0">
                <a:solidFill>
                  <a:schemeClr val="bg1"/>
                </a:solidFill>
              </a:rPr>
              <a:t>– drug susceptibility results reported </a:t>
            </a:r>
            <a:r>
              <a:rPr lang="en-GB" sz="1000" spc="-30" dirty="0" smtClean="0">
                <a:solidFill>
                  <a:schemeClr val="bg1"/>
                </a:solidFill>
              </a:rPr>
              <a:t>for at </a:t>
            </a:r>
            <a:r>
              <a:rPr lang="en-GB" sz="1000" spc="-30" dirty="0">
                <a:solidFill>
                  <a:schemeClr val="bg1"/>
                </a:solidFill>
              </a:rPr>
              <a:t>least </a:t>
            </a:r>
            <a:r>
              <a:rPr lang="en-GB" sz="1000" spc="-30" dirty="0" smtClean="0">
                <a:solidFill>
                  <a:schemeClr val="bg1"/>
                </a:solidFill>
              </a:rPr>
              <a:t>isoniazid and</a:t>
            </a:r>
          </a:p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 </a:t>
            </a:r>
            <a:r>
              <a:rPr lang="en-GB" sz="1000" spc="-30" dirty="0">
                <a:solidFill>
                  <a:schemeClr val="bg1"/>
                </a:solidFill>
              </a:rPr>
              <a:t>rifampicin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40000" y="5951784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0000" y="5287637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5 to 9.</a:t>
            </a:r>
            <a:r>
              <a:rPr lang="en-GB" sz="1200" dirty="0" smtClean="0"/>
              <a:t>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0000" y="4942976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2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 to 4.9%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40000" y="4666670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</a:t>
            </a:r>
            <a:r>
              <a:rPr lang="en-GB" sz="1200" dirty="0" smtClean="0"/>
              <a:t>to 1.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9%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40000" y="5604207"/>
            <a:ext cx="1451404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10%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0000" y="4108544"/>
            <a:ext cx="201408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cases</a:t>
            </a:r>
            <a:endParaRPr lang="en-GB" sz="12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540000" y="4368975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4355748"/>
            <a:ext cx="333375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" t="2312" r="7738" b="4623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r>
              <a:rPr lang="en-GB" dirty="0">
                <a:cs typeface="Tahoma" pitchFamily="34" charset="0"/>
              </a:rPr>
              <a:t>Multidrug resistance</a:t>
            </a:r>
            <a:r>
              <a:rPr lang="en-US" dirty="0" smtClean="0"/>
              <a:t> among previously treated pulmonary TB cases,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9" name="Content Placeholder 153"/>
          <p:cNvSpPr txBox="1">
            <a:spLocks/>
          </p:cNvSpPr>
          <p:nvPr/>
        </p:nvSpPr>
        <p:spPr>
          <a:xfrm>
            <a:off x="250825" y="1008000"/>
            <a:ext cx="4897239" cy="764816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600" b="1" dirty="0" smtClean="0"/>
              <a:t>17.2% </a:t>
            </a:r>
            <a:r>
              <a:rPr lang="en-GB" sz="1600" dirty="0"/>
              <a:t>(range </a:t>
            </a:r>
            <a:r>
              <a:rPr lang="en-GB" sz="1600" dirty="0" smtClean="0"/>
              <a:t>0–51.4%) </a:t>
            </a:r>
            <a:r>
              <a:rPr lang="en-GB" sz="1600" dirty="0"/>
              <a:t>of </a:t>
            </a:r>
            <a:r>
              <a:rPr lang="en-GB" sz="1600" dirty="0" smtClean="0"/>
              <a:t>previously treated pulmonary TB </a:t>
            </a:r>
            <a:r>
              <a:rPr lang="en-GB" sz="1600" dirty="0"/>
              <a:t>cases with DST* </a:t>
            </a:r>
            <a:r>
              <a:rPr lang="en-GB" sz="1600" dirty="0" smtClean="0"/>
              <a:t>results had MDR TB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4500000" y="6408000"/>
            <a:ext cx="4597576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* DST </a:t>
            </a:r>
            <a:r>
              <a:rPr lang="en-GB" sz="1000" spc="-30" dirty="0">
                <a:solidFill>
                  <a:schemeClr val="bg1"/>
                </a:solidFill>
              </a:rPr>
              <a:t>– drug susceptibility results reported </a:t>
            </a:r>
            <a:r>
              <a:rPr lang="en-GB" sz="1000" spc="-30" dirty="0" smtClean="0">
                <a:solidFill>
                  <a:schemeClr val="bg1"/>
                </a:solidFill>
              </a:rPr>
              <a:t>for at least </a:t>
            </a:r>
            <a:r>
              <a:rPr lang="en-GB" sz="1000" spc="-30" dirty="0">
                <a:solidFill>
                  <a:schemeClr val="bg1"/>
                </a:solidFill>
              </a:rPr>
              <a:t>isoniazid </a:t>
            </a:r>
            <a:r>
              <a:rPr lang="en-GB" sz="1000" spc="-30" dirty="0" smtClean="0">
                <a:solidFill>
                  <a:schemeClr val="bg1"/>
                </a:solidFill>
              </a:rPr>
              <a:t>and</a:t>
            </a:r>
          </a:p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 </a:t>
            </a:r>
            <a:r>
              <a:rPr lang="en-GB" sz="1000" spc="-30" dirty="0">
                <a:solidFill>
                  <a:schemeClr val="bg1"/>
                </a:solidFill>
              </a:rPr>
              <a:t>rifampicin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40000" y="5899491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5247711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15 to 24.</a:t>
            </a:r>
            <a:r>
              <a:rPr lang="en-GB" sz="1200" dirty="0" smtClean="0"/>
              <a:t>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0000" y="4938308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5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 to 14.9%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40000" y="4603200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</a:t>
            </a:r>
            <a:r>
              <a:rPr lang="en-GB" sz="1200" dirty="0" smtClean="0"/>
              <a:t>to 4.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9%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40000" y="5583195"/>
            <a:ext cx="1451404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25%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0000" y="3920187"/>
            <a:ext cx="201408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cases</a:t>
            </a:r>
            <a:endParaRPr lang="en-GB" sz="1200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540000" y="4260618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4311269"/>
            <a:ext cx="333375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" t="1709" r="5905" b="3419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667010" cy="822325"/>
          </a:xfrm>
        </p:spPr>
        <p:txBody>
          <a:bodyPr/>
          <a:lstStyle/>
          <a:p>
            <a:r>
              <a:rPr lang="en-US" dirty="0" smtClean="0"/>
              <a:t>Extensively drug-resistant TB (XDR TB),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500000" y="6408000"/>
            <a:ext cx="3384376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50" spc="-30" dirty="0">
                <a:solidFill>
                  <a:schemeClr val="bg1"/>
                </a:solidFill>
              </a:rPr>
              <a:t>* DST – drug susceptibility </a:t>
            </a:r>
            <a:r>
              <a:rPr lang="en-GB" sz="1050" spc="-30" dirty="0" smtClean="0">
                <a:solidFill>
                  <a:schemeClr val="bg1"/>
                </a:solidFill>
              </a:rPr>
              <a:t>test</a:t>
            </a:r>
            <a:endParaRPr lang="en-GB" sz="1050" spc="-30" dirty="0">
              <a:solidFill>
                <a:schemeClr val="bg1"/>
              </a:solidFill>
            </a:endParaRPr>
          </a:p>
        </p:txBody>
      </p:sp>
      <p:sp>
        <p:nvSpPr>
          <p:cNvPr id="16" name="Content Placeholder 153"/>
          <p:cNvSpPr txBox="1">
            <a:spLocks/>
          </p:cNvSpPr>
          <p:nvPr/>
        </p:nvSpPr>
        <p:spPr>
          <a:xfrm>
            <a:off x="216068" y="1028015"/>
            <a:ext cx="5040000" cy="744801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GB" sz="1600" b="1" spc="-50" dirty="0" smtClean="0"/>
              <a:t>19.7% </a:t>
            </a:r>
            <a:r>
              <a:rPr lang="en-GB" sz="1600" spc="-50" dirty="0"/>
              <a:t>of MDR TB cases with </a:t>
            </a:r>
            <a:r>
              <a:rPr lang="en-GB" sz="1600" spc="-50" dirty="0" smtClean="0"/>
              <a:t>second line </a:t>
            </a:r>
            <a:r>
              <a:rPr lang="en-GB" sz="1600" spc="-50" dirty="0"/>
              <a:t>DST* were extensively </a:t>
            </a:r>
            <a:r>
              <a:rPr lang="en-GB" sz="1600" spc="-50" dirty="0" smtClean="0"/>
              <a:t>drug-resistant (</a:t>
            </a:r>
            <a:r>
              <a:rPr lang="en-GB" sz="1600" spc="-50" dirty="0"/>
              <a:t>range </a:t>
            </a:r>
            <a:r>
              <a:rPr lang="en-GB" sz="1600" spc="-50" dirty="0" smtClean="0"/>
              <a:t>0–30.0</a:t>
            </a:r>
            <a:r>
              <a:rPr lang="en-GB" sz="1600" spc="-50" dirty="0"/>
              <a:t>% and </a:t>
            </a:r>
            <a:r>
              <a:rPr lang="en-GB" sz="1600" spc="-50" dirty="0" smtClean="0"/>
              <a:t>13.0–25.4% </a:t>
            </a:r>
            <a:r>
              <a:rPr lang="en-GB" sz="1600" spc="-50" dirty="0"/>
              <a:t>for countries reporting more than </a:t>
            </a:r>
            <a:r>
              <a:rPr lang="en-GB" sz="1600" spc="-50" dirty="0" smtClean="0"/>
              <a:t>five cases)</a:t>
            </a:r>
            <a:endParaRPr lang="en-GB" sz="1600" spc="-5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550467" y="5925361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57674" y="5267944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15 to 24.</a:t>
            </a:r>
            <a:r>
              <a:rPr lang="en-GB" sz="1200" dirty="0" smtClean="0"/>
              <a:t>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9684" y="4968425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10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 to 14.9%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57674" y="4646116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</a:t>
            </a:r>
            <a:r>
              <a:rPr lang="en-GB" sz="1200" dirty="0" smtClean="0"/>
              <a:t>to 9.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9%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540000" y="5532950"/>
            <a:ext cx="1451404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25%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1547" y="4090306"/>
            <a:ext cx="201408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cases</a:t>
            </a:r>
            <a:endParaRPr lang="en-GB" sz="12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540000" y="4319325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4348838"/>
            <a:ext cx="333375" cy="19142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" t="1709" r="5905" b="3419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TB/HIV co-infection,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500000" y="6408000"/>
            <a:ext cx="3619394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US" sz="1050" spc="-30" dirty="0">
                <a:solidFill>
                  <a:schemeClr val="bg1"/>
                </a:solidFill>
              </a:rPr>
              <a:t>* </a:t>
            </a:r>
            <a:r>
              <a:rPr lang="en-GB" sz="1050" spc="-30" dirty="0">
                <a:solidFill>
                  <a:schemeClr val="bg1"/>
                </a:solidFill>
              </a:rPr>
              <a:t>Among countries reporting HIV </a:t>
            </a:r>
            <a:r>
              <a:rPr lang="en-GB" sz="1050" spc="-30" dirty="0" smtClean="0">
                <a:solidFill>
                  <a:schemeClr val="bg1"/>
                </a:solidFill>
              </a:rPr>
              <a:t>status for at </a:t>
            </a:r>
            <a:r>
              <a:rPr lang="en-GB" sz="1050" spc="-30" dirty="0">
                <a:solidFill>
                  <a:schemeClr val="bg1"/>
                </a:solidFill>
              </a:rPr>
              <a:t>least 50% </a:t>
            </a:r>
            <a:r>
              <a:rPr lang="en-GB" sz="1050" spc="-30" dirty="0" smtClean="0">
                <a:solidFill>
                  <a:schemeClr val="bg1"/>
                </a:solidFill>
              </a:rPr>
              <a:t>of TB cases</a:t>
            </a:r>
            <a:endParaRPr lang="en-US" sz="1050" spc="-30" dirty="0">
              <a:solidFill>
                <a:schemeClr val="bg1"/>
              </a:solidFill>
            </a:endParaRPr>
          </a:p>
        </p:txBody>
      </p:sp>
      <p:sp>
        <p:nvSpPr>
          <p:cNvPr id="19" name="Content Placeholder 153"/>
          <p:cNvSpPr txBox="1">
            <a:spLocks/>
          </p:cNvSpPr>
          <p:nvPr/>
        </p:nvSpPr>
        <p:spPr>
          <a:xfrm>
            <a:off x="250824" y="864001"/>
            <a:ext cx="5041256" cy="755974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/>
            <a:r>
              <a:rPr lang="en-GB" sz="1800" dirty="0"/>
              <a:t> </a:t>
            </a:r>
            <a:r>
              <a:rPr lang="en-GB" sz="1800" b="1" dirty="0" smtClean="0"/>
              <a:t>4.6%</a:t>
            </a:r>
            <a:r>
              <a:rPr lang="en-GB" sz="1800" dirty="0" smtClean="0"/>
              <a:t> </a:t>
            </a:r>
            <a:r>
              <a:rPr lang="en-GB" sz="1800" dirty="0"/>
              <a:t>of TB cases with known HIV status* were HIV positive (range </a:t>
            </a:r>
            <a:r>
              <a:rPr lang="en-GB" sz="1800" dirty="0" smtClean="0"/>
              <a:t>0–17.4%)</a:t>
            </a:r>
            <a:endParaRPr lang="en-GB" sz="18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540000" y="5932951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5618833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15%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4667" y="5355266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/>
              <a:t>1</a:t>
            </a:r>
            <a:r>
              <a:rPr lang="en-GB" sz="1200" dirty="0" smtClean="0"/>
              <a:t>0 to 14.9%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3340" y="5048843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to 9.9%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0000" y="4368754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confirmed cases</a:t>
            </a:r>
            <a:endParaRPr lang="en-GB" sz="12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540000" y="4739195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67493" t="-176" r="1791" b="176"/>
          <a:stretch/>
        </p:blipFill>
        <p:spPr>
          <a:xfrm>
            <a:off x="288000" y="4802130"/>
            <a:ext cx="275340" cy="14659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39495" cy="497475"/>
          </a:xfrm>
        </p:spPr>
        <p:txBody>
          <a:bodyPr/>
          <a:lstStyle/>
          <a:p>
            <a:r>
              <a:rPr lang="en-GB" dirty="0" smtClean="0"/>
              <a:t>Treatment success of all TB cases notified in 2014, EU/EEA,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00000" y="6408000"/>
            <a:ext cx="7636476" cy="3762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defTabSz="542925">
              <a:defRPr sz="1050" spc="-30">
                <a:solidFill>
                  <a:schemeClr val="bg1"/>
                </a:solidFill>
              </a:defRPr>
            </a:lvl1pPr>
          </a:lstStyle>
          <a:p>
            <a:r>
              <a:rPr lang="en-US" sz="1000" dirty="0"/>
              <a:t>* </a:t>
            </a:r>
            <a:r>
              <a:rPr lang="en-US" sz="1000" dirty="0" smtClean="0"/>
              <a:t>Six EU/EEA </a:t>
            </a:r>
            <a:r>
              <a:rPr lang="en-US" sz="1000" dirty="0"/>
              <a:t>Member States did not report treatment outcome </a:t>
            </a:r>
            <a:r>
              <a:rPr lang="en-US" sz="1000" dirty="0" smtClean="0"/>
              <a:t>data</a:t>
            </a:r>
            <a:endParaRPr lang="en-US" sz="1000" dirty="0"/>
          </a:p>
          <a:p>
            <a:r>
              <a:rPr lang="en-US" sz="1000" dirty="0"/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000" y="6408000"/>
            <a:ext cx="44640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980728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</a:pPr>
            <a:r>
              <a:rPr lang="en-US" sz="1800" b="1" dirty="0" smtClean="0"/>
              <a:t>72.0</a:t>
            </a:r>
            <a:r>
              <a:rPr lang="en-US" sz="1800" b="1" dirty="0"/>
              <a:t>% </a:t>
            </a:r>
            <a:r>
              <a:rPr lang="en-US" sz="1800" dirty="0"/>
              <a:t>of all TB cases* had a successful treatment </a:t>
            </a:r>
            <a:r>
              <a:rPr lang="en-US" sz="1800" dirty="0" smtClean="0"/>
              <a:t>outcome after </a:t>
            </a:r>
            <a:r>
              <a:rPr lang="en-US" sz="1800" dirty="0"/>
              <a:t>12 months (range </a:t>
            </a:r>
            <a:r>
              <a:rPr lang="en-US" sz="1800" dirty="0" smtClean="0"/>
              <a:t>43.3–88.9%) </a:t>
            </a:r>
            <a:endParaRPr lang="en-GB" sz="18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058504"/>
              </p:ext>
            </p:extLst>
          </p:nvPr>
        </p:nvGraphicFramePr>
        <p:xfrm>
          <a:off x="287338" y="1655211"/>
          <a:ext cx="8074025" cy="473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77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" t="1709" r="5905" b="3419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r>
              <a:rPr lang="en-US" dirty="0" smtClean="0"/>
              <a:t>TB notifications, EU/EEA, 2015</a:t>
            </a:r>
            <a:endParaRPr lang="en-US" dirty="0"/>
          </a:p>
        </p:txBody>
      </p:sp>
      <p:sp>
        <p:nvSpPr>
          <p:cNvPr id="154" name="Content Placeholder 153"/>
          <p:cNvSpPr>
            <a:spLocks noGrp="1"/>
          </p:cNvSpPr>
          <p:nvPr>
            <p:ph idx="1"/>
          </p:nvPr>
        </p:nvSpPr>
        <p:spPr>
          <a:xfrm>
            <a:off x="250825" y="864000"/>
            <a:ext cx="4609207" cy="908816"/>
          </a:xfrm>
          <a:solidFill>
            <a:srgbClr val="68AF21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96838" indent="0">
              <a:lnSpc>
                <a:spcPct val="100000"/>
              </a:lnSpc>
              <a:spcAft>
                <a:spcPct val="0"/>
              </a:spcAft>
            </a:pPr>
            <a:r>
              <a:rPr lang="en-GB" sz="1800" b="1" dirty="0"/>
              <a:t>60 195 </a:t>
            </a:r>
            <a:r>
              <a:rPr lang="en-GB" sz="1800" dirty="0"/>
              <a:t>TB cases </a:t>
            </a:r>
            <a:r>
              <a:rPr lang="en-GB" sz="1800" dirty="0" smtClean="0"/>
              <a:t>in 30 </a:t>
            </a:r>
            <a:r>
              <a:rPr lang="en-GB" sz="1800" dirty="0"/>
              <a:t>EU/EEA </a:t>
            </a:r>
            <a:r>
              <a:rPr lang="en-GB" sz="1800" dirty="0" smtClean="0"/>
              <a:t>countries </a:t>
            </a:r>
            <a:endParaRPr lang="en-GB" sz="1800" dirty="0"/>
          </a:p>
          <a:p>
            <a:pPr marL="96838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/>
              <a:t>Notification rate of </a:t>
            </a:r>
            <a:r>
              <a:rPr lang="en-GB" sz="1800" b="1" dirty="0"/>
              <a:t>11.7</a:t>
            </a:r>
            <a:r>
              <a:rPr lang="en-GB" sz="1800" dirty="0"/>
              <a:t> per 100 000 </a:t>
            </a:r>
            <a:r>
              <a:rPr lang="en-GB" sz="1800" dirty="0" smtClean="0"/>
              <a:t>population (</a:t>
            </a:r>
            <a:r>
              <a:rPr lang="en-GB" sz="1800" dirty="0"/>
              <a:t>range </a:t>
            </a:r>
            <a:r>
              <a:rPr lang="en-GB" sz="1800" dirty="0" smtClean="0"/>
              <a:t>2.1–76.5)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540000" y="5940000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5328000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20 to </a:t>
            </a:r>
            <a:r>
              <a:rPr lang="en-GB" sz="1200" dirty="0" smtClean="0"/>
              <a:t>49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0000" y="5040000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/>
              <a:t>1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0 to 19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40000" y="4752000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5 </a:t>
            </a:r>
            <a:r>
              <a:rPr lang="en-GB" sz="1200" dirty="0" smtClean="0"/>
              <a:t>to 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40000" y="5652000"/>
            <a:ext cx="1415465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50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6611" y="4110226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Cases per </a:t>
            </a:r>
          </a:p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100 000 population</a:t>
            </a:r>
            <a:endParaRPr lang="en-GB" sz="12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540000" y="4464000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5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0" y="4534958"/>
            <a:ext cx="270560" cy="17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success of all </a:t>
            </a:r>
            <a:r>
              <a:rPr lang="en-GB" dirty="0" smtClean="0"/>
              <a:t>notified TB </a:t>
            </a:r>
            <a:r>
              <a:rPr lang="en-GB" dirty="0"/>
              <a:t>cases, </a:t>
            </a:r>
            <a:r>
              <a:rPr lang="en-GB" dirty="0" smtClean="0"/>
              <a:t>2005</a:t>
            </a:r>
            <a:r>
              <a:rPr lang="en-US" dirty="0" smtClean="0"/>
              <a:t>–</a:t>
            </a:r>
            <a:r>
              <a:rPr lang="en-GB" dirty="0" smtClean="0"/>
              <a:t>2014</a:t>
            </a:r>
            <a:r>
              <a:rPr lang="en-GB" dirty="0"/>
              <a:t>, </a:t>
            </a:r>
            <a:r>
              <a:rPr lang="en-GB" dirty="0" smtClean="0"/>
              <a:t>EU/EEA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6" name="Content Placeholder 153"/>
          <p:cNvSpPr txBox="1">
            <a:spLocks/>
          </p:cNvSpPr>
          <p:nvPr/>
        </p:nvSpPr>
        <p:spPr>
          <a:xfrm>
            <a:off x="262561" y="1016816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</a:pPr>
            <a:r>
              <a:rPr lang="en-US" sz="1800" dirty="0" smtClean="0"/>
              <a:t>Proportion of successfully treated cases is stable (range 72–75%)</a:t>
            </a:r>
            <a:endParaRPr lang="en-GB" sz="18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732467"/>
              </p:ext>
            </p:extLst>
          </p:nvPr>
        </p:nvGraphicFramePr>
        <p:xfrm>
          <a:off x="0" y="1748234"/>
          <a:ext cx="9043987" cy="472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" t="1838" r="6142" b="367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4968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Treatment success, </a:t>
            </a:r>
            <a:r>
              <a:rPr lang="en-GB" dirty="0"/>
              <a:t>EU/EEA, </a:t>
            </a:r>
            <a:r>
              <a:rPr lang="en-GB" dirty="0" smtClean="0"/>
              <a:t>2015*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16" name="Content Placeholder 153"/>
          <p:cNvSpPr txBox="1">
            <a:spLocks/>
          </p:cNvSpPr>
          <p:nvPr/>
        </p:nvSpPr>
        <p:spPr>
          <a:xfrm>
            <a:off x="239579" y="656802"/>
            <a:ext cx="5412541" cy="683966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1800" b="1" dirty="0"/>
              <a:t>72.0% </a:t>
            </a:r>
            <a:r>
              <a:rPr lang="en-US" sz="1800" dirty="0"/>
              <a:t>of all TB cases* had a successful treatment outcome after 12 months (range 43.3–88.9%) </a:t>
            </a:r>
            <a:endParaRPr lang="en-GB" sz="18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540000" y="5829794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0000" y="5417471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85%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99894" y="5407888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5019463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60 to 84.9%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0000" y="4231599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treatment success</a:t>
            </a:r>
            <a:endParaRPr lang="en-GB" sz="120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540000" y="4673500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74105"/>
          <a:stretch/>
        </p:blipFill>
        <p:spPr>
          <a:xfrm>
            <a:off x="264520" y="4694302"/>
            <a:ext cx="335374" cy="14933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00000" y="6408000"/>
            <a:ext cx="4314675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* Six </a:t>
            </a:r>
            <a:r>
              <a:rPr lang="en-GB" sz="1000" spc="-30" dirty="0">
                <a:solidFill>
                  <a:schemeClr val="bg1"/>
                </a:solidFill>
              </a:rPr>
              <a:t>EU/EEA Member States did not report treatment outcome </a:t>
            </a:r>
            <a:r>
              <a:rPr lang="en-GB" sz="1000" spc="-30" dirty="0" smtClean="0">
                <a:solidFill>
                  <a:schemeClr val="bg1"/>
                </a:solidFill>
              </a:rPr>
              <a:t>data</a:t>
            </a:r>
          </a:p>
          <a:p>
            <a:pPr defTabSz="542925"/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39495" cy="1197438"/>
          </a:xfrm>
        </p:spPr>
        <p:txBody>
          <a:bodyPr/>
          <a:lstStyle/>
          <a:p>
            <a:r>
              <a:rPr lang="en-GB" dirty="0" smtClean="0"/>
              <a:t>Treatment </a:t>
            </a:r>
            <a:r>
              <a:rPr lang="en-GB" dirty="0"/>
              <a:t>success in </a:t>
            </a:r>
            <a:r>
              <a:rPr lang="en-GB" dirty="0" smtClean="0"/>
              <a:t>new confirmed TB cases and relapses, started on treatment </a:t>
            </a:r>
            <a:r>
              <a:rPr lang="en-GB" dirty="0"/>
              <a:t>in </a:t>
            </a:r>
            <a:r>
              <a:rPr lang="en-GB" dirty="0" smtClean="0"/>
              <a:t>2014*, EU/EEA,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00000" y="6408000"/>
            <a:ext cx="3888432" cy="2377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defTabSz="542925">
              <a:defRPr sz="1050" spc="-30">
                <a:solidFill>
                  <a:schemeClr val="bg1"/>
                </a:solidFill>
              </a:defRPr>
            </a:lvl1pPr>
          </a:lstStyle>
          <a:p>
            <a:r>
              <a:rPr lang="en-US" sz="1000" dirty="0"/>
              <a:t>* </a:t>
            </a:r>
            <a:r>
              <a:rPr lang="en-US" sz="1000" dirty="0" smtClean="0"/>
              <a:t>Cases started on second line treatment are excluded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180000" y="6408000"/>
            <a:ext cx="43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1" name="Content Placeholder 153"/>
          <p:cNvSpPr txBox="1">
            <a:spLocks/>
          </p:cNvSpPr>
          <p:nvPr/>
        </p:nvSpPr>
        <p:spPr>
          <a:xfrm>
            <a:off x="268643" y="1359147"/>
            <a:ext cx="7200000" cy="629693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/>
            <a:r>
              <a:rPr lang="en-GB" sz="1800" b="1" dirty="0" smtClean="0"/>
              <a:t>74.4% </a:t>
            </a:r>
            <a:r>
              <a:rPr lang="en-GB" sz="1800" dirty="0"/>
              <a:t>of new confirmed </a:t>
            </a:r>
            <a:r>
              <a:rPr lang="en-GB" sz="1800" dirty="0" smtClean="0"/>
              <a:t>cases </a:t>
            </a:r>
            <a:r>
              <a:rPr lang="en-GB" sz="1800" dirty="0"/>
              <a:t>and relapses had </a:t>
            </a:r>
            <a:r>
              <a:rPr lang="en-GB" sz="1800" dirty="0" smtClean="0"/>
              <a:t>a successful treatment outcome (</a:t>
            </a:r>
            <a:r>
              <a:rPr lang="en-GB" sz="1800" dirty="0"/>
              <a:t>range </a:t>
            </a:r>
            <a:r>
              <a:rPr lang="en-GB" sz="1800" dirty="0" smtClean="0"/>
              <a:t>44.8–88.9%)</a:t>
            </a:r>
            <a:endParaRPr lang="en-GB" sz="18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145819"/>
              </p:ext>
            </p:extLst>
          </p:nvPr>
        </p:nvGraphicFramePr>
        <p:xfrm>
          <a:off x="258276" y="1975262"/>
          <a:ext cx="7198825" cy="447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81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" t="1838" r="6142" b="367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320000" y="6408000"/>
            <a:ext cx="5065119" cy="237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US" sz="1000" spc="-30" dirty="0">
                <a:solidFill>
                  <a:schemeClr val="bg1"/>
                </a:solidFill>
              </a:rPr>
              <a:t>* </a:t>
            </a:r>
            <a:r>
              <a:rPr lang="en-US" sz="1000" spc="-30" dirty="0" smtClean="0">
                <a:solidFill>
                  <a:schemeClr val="bg1"/>
                </a:solidFill>
              </a:rPr>
              <a:t>Six </a:t>
            </a:r>
            <a:r>
              <a:rPr lang="en-US" sz="1000" spc="-30" dirty="0">
                <a:solidFill>
                  <a:schemeClr val="bg1"/>
                </a:solidFill>
              </a:rPr>
              <a:t>EU/EEA Member States did not report treatment outcome data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8" name="Content Placeholder 153"/>
          <p:cNvSpPr txBox="1">
            <a:spLocks/>
          </p:cNvSpPr>
          <p:nvPr/>
        </p:nvSpPr>
        <p:spPr>
          <a:xfrm>
            <a:off x="256515" y="1368887"/>
            <a:ext cx="4969248" cy="547945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GB" sz="1600" b="1" dirty="0" smtClean="0"/>
              <a:t>74.4% </a:t>
            </a:r>
            <a:r>
              <a:rPr lang="en-GB" sz="1600" dirty="0" smtClean="0"/>
              <a:t>of new confirmed TB cases </a:t>
            </a:r>
            <a:r>
              <a:rPr lang="en-GB" sz="1600" dirty="0"/>
              <a:t>and relapses </a:t>
            </a:r>
            <a:r>
              <a:rPr lang="en-GB" sz="1600" dirty="0" smtClean="0"/>
              <a:t>had a successful treatment outcome </a:t>
            </a:r>
            <a:r>
              <a:rPr lang="en-GB" sz="1600" dirty="0"/>
              <a:t>(range 44.8–88.9</a:t>
            </a:r>
            <a:r>
              <a:rPr lang="en-GB" sz="1600" dirty="0" smtClean="0"/>
              <a:t>%)</a:t>
            </a:r>
            <a:endParaRPr lang="en-GB" sz="1600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52000" y="144000"/>
            <a:ext cx="7739495" cy="11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3333"/>
                </a:solidFill>
                <a:latin typeface="Tahoma" pitchFamily="34" charset="0"/>
              </a:defRPr>
            </a:lvl9pPr>
          </a:lstStyle>
          <a:p>
            <a:r>
              <a:rPr lang="en-GB" kern="0" dirty="0" smtClean="0"/>
              <a:t>Treatment success in new confirmed TB cases and relapses </a:t>
            </a:r>
            <a:r>
              <a:rPr lang="en-GB" dirty="0" smtClean="0"/>
              <a:t>notified in 2014*</a:t>
            </a:r>
            <a:r>
              <a:rPr lang="en-GB" kern="0" dirty="0" smtClean="0"/>
              <a:t>, EU/EEA, 2015</a:t>
            </a:r>
            <a:endParaRPr lang="en-GB" kern="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40000" y="5701396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0000" y="5413364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85%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99894" y="5407888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0000" y="5093771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60 to 84.9%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0000" y="4375700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treatment success</a:t>
            </a:r>
            <a:endParaRPr lang="en-GB" sz="1200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540000" y="4811692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4105"/>
          <a:stretch/>
        </p:blipFill>
        <p:spPr>
          <a:xfrm>
            <a:off x="288000" y="4861556"/>
            <a:ext cx="269470" cy="11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5121" cy="822325"/>
          </a:xfrm>
        </p:spPr>
        <p:txBody>
          <a:bodyPr/>
          <a:lstStyle/>
          <a:p>
            <a:r>
              <a:rPr lang="en-GB" dirty="0" smtClean="0"/>
              <a:t>Treatment success in MDR TB*, EU/EEA,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1008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US" sz="1800" b="1" dirty="0" smtClean="0"/>
              <a:t>40.4% </a:t>
            </a:r>
            <a:r>
              <a:rPr lang="en-US" sz="1800" dirty="0" smtClean="0"/>
              <a:t>of </a:t>
            </a:r>
            <a:r>
              <a:rPr lang="en-US" sz="1800" dirty="0"/>
              <a:t>all </a:t>
            </a:r>
            <a:r>
              <a:rPr lang="en-US" sz="1800" dirty="0" smtClean="0"/>
              <a:t>MDR </a:t>
            </a:r>
            <a:r>
              <a:rPr lang="en-US" sz="1800" dirty="0"/>
              <a:t>TB cases notified in </a:t>
            </a:r>
            <a:r>
              <a:rPr lang="en-US" sz="1800" dirty="0" smtClean="0"/>
              <a:t>2013 were successfully treated (range 0–93.8%)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347207"/>
              </p:ext>
            </p:extLst>
          </p:nvPr>
        </p:nvGraphicFramePr>
        <p:xfrm>
          <a:off x="287337" y="1764401"/>
          <a:ext cx="7163487" cy="466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4500000" y="6408000"/>
            <a:ext cx="4428716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* Croatia, Czech Republic, Iceland and Slovenia reported zero MDR TB cases in 2013</a:t>
            </a:r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" t="1838" r="6142" b="367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416344" cy="82232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Treatment </a:t>
            </a:r>
            <a:r>
              <a:rPr lang="en-GB" dirty="0"/>
              <a:t>success </a:t>
            </a:r>
            <a:r>
              <a:rPr lang="en-GB" dirty="0" smtClean="0"/>
              <a:t>in all cases with MDR TB*, </a:t>
            </a:r>
            <a:r>
              <a:rPr lang="en-GB" dirty="0"/>
              <a:t>EU/EEA, </a:t>
            </a:r>
            <a:r>
              <a:rPr lang="en-GB" dirty="0" smtClean="0"/>
              <a:t>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284000" y="6408000"/>
            <a:ext cx="4968552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pc="-30" dirty="0" smtClean="0">
                <a:solidFill>
                  <a:schemeClr val="bg1"/>
                </a:solidFill>
              </a:rPr>
              <a:t>* Croatia</a:t>
            </a:r>
            <a:r>
              <a:rPr lang="en-US" sz="1000" spc="-30" dirty="0">
                <a:solidFill>
                  <a:schemeClr val="bg1"/>
                </a:solidFill>
              </a:rPr>
              <a:t>, Czech Republic, Iceland and Slovenia reported zero MDR TB cases in 2013, </a:t>
            </a:r>
            <a:endParaRPr lang="en-US" sz="1000" spc="-30" dirty="0" smtClean="0">
              <a:solidFill>
                <a:schemeClr val="bg1"/>
              </a:solidFill>
            </a:endParaRPr>
          </a:p>
          <a:p>
            <a:r>
              <a:rPr lang="en-US" sz="1000" spc="-30" dirty="0" smtClean="0">
                <a:solidFill>
                  <a:schemeClr val="bg1"/>
                </a:solidFill>
              </a:rPr>
              <a:t>nine </a:t>
            </a:r>
            <a:r>
              <a:rPr lang="en-US" sz="1000" spc="-30" dirty="0">
                <a:solidFill>
                  <a:schemeClr val="bg1"/>
                </a:solidFill>
              </a:rPr>
              <a:t>Member States did not report treatment outcome data for MDR TB </a:t>
            </a:r>
            <a:r>
              <a:rPr lang="en-US" sz="1000" spc="-30" dirty="0" smtClean="0">
                <a:solidFill>
                  <a:schemeClr val="bg1"/>
                </a:solidFill>
              </a:rPr>
              <a:t>cases</a:t>
            </a:r>
            <a:endParaRPr lang="en-US" sz="1000" spc="-3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2" name="Content Placeholder 153"/>
          <p:cNvSpPr txBox="1">
            <a:spLocks/>
          </p:cNvSpPr>
          <p:nvPr/>
        </p:nvSpPr>
        <p:spPr>
          <a:xfrm>
            <a:off x="250825" y="1076620"/>
            <a:ext cx="4969247" cy="668428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54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US" sz="1600" b="1" dirty="0" smtClean="0"/>
              <a:t>40.4% </a:t>
            </a:r>
            <a:r>
              <a:rPr lang="en-US" sz="1600" dirty="0" smtClean="0"/>
              <a:t>of all MDR </a:t>
            </a:r>
            <a:r>
              <a:rPr lang="en-US" sz="1600" dirty="0"/>
              <a:t>TB cases notified in </a:t>
            </a:r>
            <a:r>
              <a:rPr lang="en-US" sz="1600" dirty="0" smtClean="0"/>
              <a:t>2013 was successfully treated (</a:t>
            </a:r>
            <a:r>
              <a:rPr lang="en-US" sz="1600" dirty="0"/>
              <a:t>range </a:t>
            </a:r>
            <a:r>
              <a:rPr lang="en-US" sz="1600" dirty="0" smtClean="0"/>
              <a:t>0–93.8%)</a:t>
            </a:r>
            <a:endParaRPr lang="en-GB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0000" y="5874184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0000" y="5532083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70%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99894" y="5407888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0000" y="5164625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40 to 69.9%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000" y="4375700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treatment success</a:t>
            </a:r>
            <a:endParaRPr lang="en-GB" sz="12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540000" y="4851353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74105"/>
          <a:stretch/>
        </p:blipFill>
        <p:spPr>
          <a:xfrm>
            <a:off x="250825" y="4861555"/>
            <a:ext cx="306645" cy="13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auto">
          <a:xfrm>
            <a:off x="252000" y="142875"/>
            <a:ext cx="766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dirty="0" smtClean="0"/>
              <a:t>Treatment outcomes of MDR TB cases notified in 2011–2013, EU/EEA, 2015</a:t>
            </a:r>
            <a: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800" b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80000" y="6408000"/>
            <a:ext cx="4500000" cy="46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8" name="Content Placeholder 153"/>
          <p:cNvSpPr txBox="1">
            <a:spLocks/>
          </p:cNvSpPr>
          <p:nvPr/>
        </p:nvSpPr>
        <p:spPr>
          <a:xfrm>
            <a:off x="250825" y="1008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GB" sz="1800" dirty="0"/>
              <a:t>Treatment success rates </a:t>
            </a:r>
            <a:r>
              <a:rPr lang="en-GB" sz="1800" dirty="0" smtClean="0"/>
              <a:t>remained stable at </a:t>
            </a:r>
            <a:r>
              <a:rPr lang="en-GB" sz="1800" b="1" dirty="0" smtClean="0"/>
              <a:t>38-40</a:t>
            </a:r>
            <a:r>
              <a:rPr lang="en-GB" sz="1800" b="1" dirty="0"/>
              <a:t>%</a:t>
            </a:r>
            <a:r>
              <a:rPr lang="en-GB" sz="1800" dirty="0"/>
              <a:t> </a:t>
            </a:r>
            <a:r>
              <a:rPr lang="en-GB" sz="1800" dirty="0" smtClean="0"/>
              <a:t>in the 2011, 2012 </a:t>
            </a:r>
            <a:r>
              <a:rPr lang="en-GB" sz="1800" dirty="0"/>
              <a:t>and </a:t>
            </a:r>
            <a:r>
              <a:rPr lang="en-GB" sz="1800" dirty="0" smtClean="0"/>
              <a:t>2013 cohorts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474445"/>
              </p:ext>
            </p:extLst>
          </p:nvPr>
        </p:nvGraphicFramePr>
        <p:xfrm>
          <a:off x="250825" y="2057400"/>
          <a:ext cx="8713663" cy="41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65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5121" cy="822325"/>
          </a:xfrm>
        </p:spPr>
        <p:txBody>
          <a:bodyPr/>
          <a:lstStyle/>
          <a:p>
            <a:r>
              <a:rPr lang="en-GB" dirty="0" smtClean="0"/>
              <a:t>Treatment success in XDR TB cases, EU/EEA, 2015</a:t>
            </a:r>
            <a:endParaRPr lang="en-GB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8582025" y="6564313"/>
            <a:ext cx="46196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996000" y="6372000"/>
            <a:ext cx="4733184" cy="413871"/>
          </a:xfrm>
          <a:prstGeom prst="rect">
            <a:avLst/>
          </a:prstGeom>
          <a:noFill/>
        </p:spPr>
        <p:txBody>
          <a:bodyPr wrap="square" lIns="324000" tIns="72000" rIns="0" bIns="0" rtlCol="0">
            <a:noAutofit/>
          </a:bodyPr>
          <a:lstStyle/>
          <a:p>
            <a:pPr marL="138113" indent="-138113"/>
            <a:r>
              <a:rPr lang="en-US" sz="1000" spc="-40" dirty="0" smtClean="0">
                <a:solidFill>
                  <a:schemeClr val="bg1"/>
                </a:solidFill>
              </a:rPr>
              <a:t>* Cyprus, Ireland, Netherlands, Norway and Slovakia reported zero XDR TB cases in 2012. 13 countries did not report second line drug susceptibility testing results or XDR TB  treatment </a:t>
            </a:r>
            <a:r>
              <a:rPr lang="en-US" sz="1000" spc="-40" dirty="0">
                <a:solidFill>
                  <a:schemeClr val="bg1"/>
                </a:solidFill>
              </a:rPr>
              <a:t>outcome </a:t>
            </a:r>
            <a:r>
              <a:rPr lang="en-US" sz="1000" spc="-40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2" name="Content Placeholder 153"/>
          <p:cNvSpPr txBox="1">
            <a:spLocks/>
          </p:cNvSpPr>
          <p:nvPr/>
        </p:nvSpPr>
        <p:spPr>
          <a:xfrm>
            <a:off x="250825" y="1008000"/>
            <a:ext cx="7200000" cy="75600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96838" indent="0">
              <a:lnSpc>
                <a:spcPct val="100000"/>
              </a:lnSpc>
              <a:spcAft>
                <a:spcPts val="0"/>
              </a:spcAft>
            </a:pPr>
            <a:r>
              <a:rPr lang="en-US" sz="1800" b="1" dirty="0" smtClean="0"/>
              <a:t>24.3% </a:t>
            </a:r>
            <a:r>
              <a:rPr lang="en-US" sz="1800" dirty="0" smtClean="0"/>
              <a:t>of the XDR </a:t>
            </a:r>
            <a:r>
              <a:rPr lang="en-US" sz="1800" dirty="0"/>
              <a:t>TB cases notified in </a:t>
            </a:r>
            <a:r>
              <a:rPr lang="en-US" sz="1800" dirty="0" smtClean="0"/>
              <a:t>2012 were treated successfully (</a:t>
            </a:r>
            <a:r>
              <a:rPr lang="en-US" sz="1800" dirty="0"/>
              <a:t>range </a:t>
            </a:r>
            <a:r>
              <a:rPr lang="en-US" sz="1800" dirty="0" smtClean="0"/>
              <a:t>0–100%)</a:t>
            </a:r>
            <a:endParaRPr lang="en-GB" sz="18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580991"/>
              </p:ext>
            </p:extLst>
          </p:nvPr>
        </p:nvGraphicFramePr>
        <p:xfrm>
          <a:off x="827583" y="1814623"/>
          <a:ext cx="7199537" cy="446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13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6384" cy="822325"/>
          </a:xfrm>
        </p:spPr>
        <p:txBody>
          <a:bodyPr/>
          <a:lstStyle/>
          <a:p>
            <a:r>
              <a:rPr lang="en-US" dirty="0" smtClean="0"/>
              <a:t>TB notifications, EU/EEA, 2006-2015</a:t>
            </a:r>
            <a:endParaRPr lang="en-US" dirty="0"/>
          </a:p>
        </p:txBody>
      </p:sp>
      <p:sp>
        <p:nvSpPr>
          <p:cNvPr id="154" name="Content Placeholder 153"/>
          <p:cNvSpPr>
            <a:spLocks noGrp="1"/>
          </p:cNvSpPr>
          <p:nvPr>
            <p:ph idx="1"/>
          </p:nvPr>
        </p:nvSpPr>
        <p:spPr>
          <a:xfrm>
            <a:off x="287338" y="864000"/>
            <a:ext cx="5040000" cy="1052832"/>
          </a:xfrm>
          <a:solidFill>
            <a:srgbClr val="68AF21">
              <a:alpha val="30000"/>
            </a:srgbClr>
          </a:solidFill>
        </p:spPr>
        <p:txBody>
          <a:bodyPr wrap="square" lIns="108000" anchor="ctr" anchorCtr="0">
            <a:noAutofit/>
          </a:bodyPr>
          <a:lstStyle/>
          <a:p>
            <a:pPr marL="96838" indent="0">
              <a:lnSpc>
                <a:spcPct val="100000"/>
              </a:lnSpc>
              <a:spcAft>
                <a:spcPct val="0"/>
              </a:spcAft>
            </a:pPr>
            <a:r>
              <a:rPr lang="en-GB" sz="1800" dirty="0" smtClean="0"/>
              <a:t>Steady decline </a:t>
            </a:r>
            <a:r>
              <a:rPr lang="en-GB" sz="1800" dirty="0"/>
              <a:t>between </a:t>
            </a:r>
            <a:r>
              <a:rPr lang="en-GB" sz="1800" dirty="0" smtClean="0"/>
              <a:t>2006 </a:t>
            </a:r>
            <a:r>
              <a:rPr lang="en-GB" sz="1800" dirty="0"/>
              <a:t>and </a:t>
            </a:r>
            <a:r>
              <a:rPr lang="en-GB" sz="1800" dirty="0" smtClean="0"/>
              <a:t>2015:</a:t>
            </a:r>
          </a:p>
          <a:p>
            <a:pPr marL="54000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number of TB cases decreased by </a:t>
            </a:r>
            <a:r>
              <a:rPr lang="en-GB" sz="1800" b="1" dirty="0" smtClean="0"/>
              <a:t>30% </a:t>
            </a:r>
          </a:p>
          <a:p>
            <a:pPr marL="54000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notification rate decreased by </a:t>
            </a:r>
            <a:r>
              <a:rPr lang="en-GB" sz="1800" b="1" dirty="0" smtClean="0"/>
              <a:t>37%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80000" y="6408000"/>
            <a:ext cx="44619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>
                <a:solidFill>
                  <a:schemeClr val="bg1"/>
                </a:solidFill>
              </a:rPr>
              <a:t>Source: </a:t>
            </a:r>
            <a:r>
              <a:rPr lang="en-GB" sz="1000" spc="-30" dirty="0" smtClean="0">
                <a:solidFill>
                  <a:schemeClr val="bg1"/>
                </a:solidFill>
              </a:rPr>
              <a:t>European </a:t>
            </a:r>
            <a:r>
              <a:rPr lang="en-GB" sz="1000" spc="-30" dirty="0">
                <a:solidFill>
                  <a:schemeClr val="bg1"/>
                </a:solidFill>
              </a:rPr>
              <a:t>Centre for Disease Prevention and Control/WHO Regional Office for Europe. </a:t>
            </a:r>
            <a:r>
              <a:rPr lang="en-GB" sz="1000" spc="-30" dirty="0" smtClean="0">
                <a:solidFill>
                  <a:schemeClr val="bg1"/>
                </a:solidFill>
              </a:rPr>
              <a:t>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2017</a:t>
            </a:r>
          </a:p>
          <a:p>
            <a:pPr defTabSz="542925"/>
            <a:endParaRPr lang="en-GB" sz="1000" spc="-30" dirty="0">
              <a:solidFill>
                <a:schemeClr val="bg1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649385"/>
              </p:ext>
            </p:extLst>
          </p:nvPr>
        </p:nvGraphicFramePr>
        <p:xfrm>
          <a:off x="328177" y="2057400"/>
          <a:ext cx="8605142" cy="41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1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TB notification rate by sex and age group, EU/EEA,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20023-451F-47FA-B4C7-850B50B2AE17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972375"/>
              </p:ext>
            </p:extLst>
          </p:nvPr>
        </p:nvGraphicFramePr>
        <p:xfrm>
          <a:off x="250825" y="1772816"/>
          <a:ext cx="8526463" cy="446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153"/>
          <p:cNvSpPr txBox="1">
            <a:spLocks/>
          </p:cNvSpPr>
          <p:nvPr/>
        </p:nvSpPr>
        <p:spPr>
          <a:xfrm>
            <a:off x="394840" y="965200"/>
            <a:ext cx="7777560" cy="951632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72000" tIns="72000" rIns="72000" bIns="7200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sz="1800" dirty="0"/>
              <a:t>The highest notification </a:t>
            </a:r>
            <a:r>
              <a:rPr lang="en-GB" sz="1800" dirty="0" smtClean="0"/>
              <a:t>rate was observed </a:t>
            </a:r>
            <a:r>
              <a:rPr lang="en-GB" sz="1800" dirty="0"/>
              <a:t>in the age group 25–44 </a:t>
            </a:r>
            <a:r>
              <a:rPr lang="en-GB" sz="1800" dirty="0" smtClean="0"/>
              <a:t>years, (</a:t>
            </a:r>
            <a:r>
              <a:rPr lang="en-GB" sz="1800" b="1" dirty="0" smtClean="0"/>
              <a:t>14.4</a:t>
            </a:r>
            <a:r>
              <a:rPr lang="en-GB" sz="1800" dirty="0" smtClean="0"/>
              <a:t> </a:t>
            </a:r>
            <a:r>
              <a:rPr lang="en-GB" sz="1800" dirty="0"/>
              <a:t>per 100 000</a:t>
            </a:r>
            <a:r>
              <a:rPr lang="en-GB" sz="1800" dirty="0" smtClean="0"/>
              <a:t>). Males were </a:t>
            </a:r>
            <a:r>
              <a:rPr lang="en-GB" sz="1800" dirty="0"/>
              <a:t>over-represented in </a:t>
            </a:r>
            <a:r>
              <a:rPr lang="en-GB" sz="1800" dirty="0" smtClean="0"/>
              <a:t>all age groups except children under 15 years.</a:t>
            </a:r>
            <a:endParaRPr lang="en-GB" sz="1800" kern="1200" spc="-50" dirty="0"/>
          </a:p>
        </p:txBody>
      </p:sp>
      <p:sp>
        <p:nvSpPr>
          <p:cNvPr id="7" name="Rectangle 6"/>
          <p:cNvSpPr/>
          <p:nvPr/>
        </p:nvSpPr>
        <p:spPr>
          <a:xfrm>
            <a:off x="180000" y="6408000"/>
            <a:ext cx="45006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>
                <a:solidFill>
                  <a:schemeClr val="bg1"/>
                </a:solidFill>
              </a:rPr>
              <a:t>Source: </a:t>
            </a:r>
            <a:r>
              <a:rPr lang="en-GB" sz="1000" spc="-30" dirty="0" smtClean="0">
                <a:solidFill>
                  <a:schemeClr val="bg1"/>
                </a:solidFill>
              </a:rPr>
              <a:t>European </a:t>
            </a:r>
            <a:r>
              <a:rPr lang="en-GB" sz="1000" spc="-30" dirty="0">
                <a:solidFill>
                  <a:schemeClr val="bg1"/>
                </a:solidFill>
              </a:rPr>
              <a:t>Centre for Disease Prevention and Control/WHO Regional Office for Europe. TB surveillance and monitoring in Europe, 2017</a:t>
            </a:r>
          </a:p>
          <a:p>
            <a:pPr defTabSz="542925"/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76384" cy="822325"/>
          </a:xfrm>
        </p:spPr>
        <p:txBody>
          <a:bodyPr/>
          <a:lstStyle/>
          <a:p>
            <a:r>
              <a:rPr lang="en-US" dirty="0" smtClean="0"/>
              <a:t>TB notification rate by age group, EU/EEA, 2006–2015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9" name="Content Placeholder 153"/>
          <p:cNvSpPr txBox="1">
            <a:spLocks/>
          </p:cNvSpPr>
          <p:nvPr/>
        </p:nvSpPr>
        <p:spPr>
          <a:xfrm>
            <a:off x="250825" y="961207"/>
            <a:ext cx="5113264" cy="523577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GB" sz="1800" dirty="0" smtClean="0"/>
              <a:t>Decreased </a:t>
            </a:r>
            <a:r>
              <a:rPr lang="en-GB" sz="1800" dirty="0"/>
              <a:t>by </a:t>
            </a:r>
            <a:r>
              <a:rPr lang="en-GB" sz="1800" b="1" dirty="0" smtClean="0"/>
              <a:t>2-5% </a:t>
            </a:r>
            <a:r>
              <a:rPr lang="en-GB" sz="1800" dirty="0" smtClean="0"/>
              <a:t>annually in all age </a:t>
            </a:r>
            <a:r>
              <a:rPr lang="en-GB" sz="1800" dirty="0"/>
              <a:t>groups </a:t>
            </a:r>
            <a:endParaRPr lang="en-GB" sz="1800" kern="1200" spc="-5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255381"/>
              </p:ext>
            </p:extLst>
          </p:nvPr>
        </p:nvGraphicFramePr>
        <p:xfrm>
          <a:off x="113484" y="1783532"/>
          <a:ext cx="8851004" cy="457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" t="1863" r="6246" b="372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516343"/>
          </a:xfrm>
        </p:spPr>
        <p:txBody>
          <a:bodyPr/>
          <a:lstStyle/>
          <a:p>
            <a:r>
              <a:rPr lang="en-US" dirty="0" smtClean="0"/>
              <a:t>TB in children under 15 years,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19" name="Content Placeholder 153"/>
          <p:cNvSpPr txBox="1">
            <a:spLocks/>
          </p:cNvSpPr>
          <p:nvPr/>
        </p:nvSpPr>
        <p:spPr bwMode="auto">
          <a:xfrm>
            <a:off x="268449" y="564441"/>
            <a:ext cx="5311663" cy="885991"/>
          </a:xfrm>
          <a:prstGeom prst="rect">
            <a:avLst/>
          </a:prstGeom>
          <a:solidFill>
            <a:srgbClr val="6AB023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20000"/>
              </a:lnSpc>
              <a:spcAft>
                <a:spcPct val="0"/>
              </a:spcAft>
            </a:pPr>
            <a:r>
              <a:rPr lang="en-US" sz="1600" b="1" spc="-50" dirty="0"/>
              <a:t>2 </a:t>
            </a:r>
            <a:r>
              <a:rPr lang="en-US" sz="1600" b="1" spc="-50" dirty="0" smtClean="0"/>
              <a:t>444 </a:t>
            </a:r>
            <a:r>
              <a:rPr lang="en-US" sz="1600" spc="-50" dirty="0"/>
              <a:t>TB cases </a:t>
            </a:r>
            <a:r>
              <a:rPr lang="en-US" sz="1600" spc="-50" dirty="0" smtClean="0"/>
              <a:t>reported in </a:t>
            </a:r>
            <a:r>
              <a:rPr lang="en-US" sz="1600" spc="-50" dirty="0"/>
              <a:t>children under </a:t>
            </a:r>
            <a:r>
              <a:rPr lang="en-US" sz="1600" spc="-50" dirty="0" smtClean="0"/>
              <a:t>15 years </a:t>
            </a:r>
          </a:p>
          <a:p>
            <a:pPr marL="0" indent="0">
              <a:lnSpc>
                <a:spcPct val="120000"/>
              </a:lnSpc>
              <a:spcAft>
                <a:spcPct val="0"/>
              </a:spcAft>
            </a:pPr>
            <a:r>
              <a:rPr lang="en-US" sz="1600" b="1" spc="-50" dirty="0" smtClean="0"/>
              <a:t>4.1%</a:t>
            </a:r>
            <a:r>
              <a:rPr lang="en-US" sz="1600" spc="-50" dirty="0" smtClean="0"/>
              <a:t> </a:t>
            </a:r>
            <a:r>
              <a:rPr lang="en-US" sz="1600" spc="-50" dirty="0"/>
              <a:t>of all TB cases </a:t>
            </a:r>
            <a:r>
              <a:rPr lang="en-US" sz="1600" spc="-50" dirty="0" smtClean="0"/>
              <a:t>(range 0-21.1%)</a:t>
            </a:r>
          </a:p>
          <a:p>
            <a:pPr marL="0" indent="0">
              <a:lnSpc>
                <a:spcPct val="120000"/>
              </a:lnSpc>
              <a:spcAft>
                <a:spcPct val="0"/>
              </a:spcAft>
            </a:pPr>
            <a:r>
              <a:rPr lang="en-US" sz="1600" b="1" spc="-50" dirty="0" smtClean="0"/>
              <a:t>3.0 </a:t>
            </a:r>
            <a:r>
              <a:rPr lang="en-US" sz="1600" spc="-50" dirty="0"/>
              <a:t>notifications </a:t>
            </a:r>
            <a:r>
              <a:rPr lang="en-US" sz="1600" spc="-50" dirty="0" smtClean="0"/>
              <a:t>per 100 000 child population (range 0–21.3)</a:t>
            </a:r>
            <a:endParaRPr lang="en-US" sz="1600" spc="-5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540000" y="5936704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0000" y="5347280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4 to 9.</a:t>
            </a:r>
            <a:r>
              <a:rPr lang="en-GB" sz="1200" dirty="0" smtClean="0"/>
              <a:t>9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0000" y="5073628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2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 to 3.9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540000" y="4759993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</a:t>
            </a:r>
            <a:r>
              <a:rPr lang="en-GB" sz="1200" dirty="0" smtClean="0"/>
              <a:t>to 1.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540000" y="5642099"/>
            <a:ext cx="1451404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6047" y="4121702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Cases per </a:t>
            </a:r>
          </a:p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100 000 children</a:t>
            </a:r>
            <a:endParaRPr lang="en-GB" sz="1200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540000" y="4441412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73821"/>
          <a:stretch/>
        </p:blipFill>
        <p:spPr>
          <a:xfrm>
            <a:off x="252000" y="4536000"/>
            <a:ext cx="290407" cy="17156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" t="1863" r="6246" b="3725"/>
          <a:stretch>
            <a:fillRect/>
          </a:stretch>
        </p:blipFill>
        <p:spPr>
          <a:xfrm>
            <a:off x="1115982" y="1017424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8229600" cy="822325"/>
          </a:xfrm>
        </p:spPr>
        <p:txBody>
          <a:bodyPr/>
          <a:lstStyle/>
          <a:p>
            <a:r>
              <a:rPr lang="en-US" dirty="0" smtClean="0"/>
              <a:t>Confirmed TB </a:t>
            </a:r>
            <a:r>
              <a:rPr lang="en-US" dirty="0"/>
              <a:t>cases</a:t>
            </a:r>
            <a:r>
              <a:rPr lang="en-US" dirty="0" smtClean="0"/>
              <a:t>*, </a:t>
            </a:r>
            <a:r>
              <a:rPr lang="en-US" dirty="0"/>
              <a:t>EU/EEA,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500000" y="6408000"/>
            <a:ext cx="4218458" cy="3831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defTabSz="542925">
              <a:defRPr sz="1050" spc="-3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*  Confirmation </a:t>
            </a:r>
            <a:r>
              <a:rPr lang="en-GB" sz="1000" dirty="0" smtClean="0"/>
              <a:t>by </a:t>
            </a:r>
            <a:r>
              <a:rPr lang="en-GB" sz="1000" dirty="0"/>
              <a:t>culture or by both sputum microscopy and </a:t>
            </a:r>
            <a:r>
              <a:rPr lang="en-GB" sz="1000" i="1" dirty="0"/>
              <a:t>Mycobacterium tuberculosis</a:t>
            </a:r>
            <a:r>
              <a:rPr lang="en-GB" sz="1000" dirty="0"/>
              <a:t> </a:t>
            </a:r>
            <a:r>
              <a:rPr lang="en-GB" sz="1000" dirty="0" smtClean="0"/>
              <a:t> nucleic </a:t>
            </a:r>
            <a:r>
              <a:rPr lang="en-GB" sz="1000" dirty="0"/>
              <a:t>acid amplification test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000" y="6408000"/>
            <a:ext cx="44286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4" name="Content Placeholder 153"/>
          <p:cNvSpPr>
            <a:spLocks noGrp="1"/>
          </p:cNvSpPr>
          <p:nvPr>
            <p:ph idx="1"/>
          </p:nvPr>
        </p:nvSpPr>
        <p:spPr>
          <a:xfrm>
            <a:off x="250825" y="864000"/>
            <a:ext cx="5040000" cy="620784"/>
          </a:xfrm>
          <a:solidFill>
            <a:srgbClr val="6AB023">
              <a:alpha val="30000"/>
            </a:srgbClr>
          </a:solidFill>
        </p:spPr>
        <p:txBody>
          <a:bodyPr wrap="square" lIns="108000" anchor="ctr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ct val="0"/>
              </a:spcAft>
            </a:pPr>
            <a:r>
              <a:rPr lang="en-GB" sz="1800" b="1" spc="-30" dirty="0" smtClean="0"/>
              <a:t>66.9% </a:t>
            </a:r>
            <a:r>
              <a:rPr lang="en-GB" sz="1800" spc="-30" dirty="0"/>
              <a:t>of </a:t>
            </a:r>
            <a:r>
              <a:rPr lang="en-GB" sz="1800" spc="-30" dirty="0" smtClean="0"/>
              <a:t>TB </a:t>
            </a:r>
            <a:r>
              <a:rPr lang="en-GB" sz="1800" spc="-30" dirty="0"/>
              <a:t>cases were </a:t>
            </a:r>
            <a:r>
              <a:rPr lang="en-GB" sz="1800" spc="-30" dirty="0" smtClean="0"/>
              <a:t>laboratory-confirmed </a:t>
            </a:r>
            <a:r>
              <a:rPr lang="en-GB" sz="1800" spc="-30" dirty="0"/>
              <a:t>(range </a:t>
            </a:r>
            <a:r>
              <a:rPr lang="en-GB" sz="1800" spc="-30" dirty="0" smtClean="0"/>
              <a:t>42.9–91.5%)</a:t>
            </a:r>
            <a:endParaRPr lang="en-GB" sz="1800" kern="1200" spc="-5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540000" y="5929450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40000" y="5573180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80%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0000" y="5220086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70 to 79%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0000" y="4887960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60 to 69%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4647" y="4149049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confirmed cases</a:t>
            </a:r>
            <a:endParaRPr lang="en-GB" sz="120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4542760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5142"/>
          <a:stretch/>
        </p:blipFill>
        <p:spPr>
          <a:xfrm>
            <a:off x="252000" y="4536000"/>
            <a:ext cx="323360" cy="16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" t="1863" r="6246" b="3725"/>
          <a:stretch/>
        </p:blipFill>
        <p:spPr>
          <a:xfrm>
            <a:off x="1115982" y="864000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94068" cy="605700"/>
          </a:xfrm>
        </p:spPr>
        <p:txBody>
          <a:bodyPr/>
          <a:lstStyle/>
          <a:p>
            <a:r>
              <a:rPr lang="en-US" dirty="0" smtClean="0"/>
              <a:t>Previously treated TB cases, EU/EEA,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80000" y="6408000"/>
            <a:ext cx="45726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TB </a:t>
            </a:r>
            <a:r>
              <a:rPr lang="en-GB" sz="1000" spc="-30" dirty="0">
                <a:solidFill>
                  <a:schemeClr val="bg1"/>
                </a:solidFill>
              </a:rPr>
              <a:t>surveillance and monitoring in Europe, </a:t>
            </a:r>
            <a:r>
              <a:rPr lang="en-GB" sz="1000" spc="-30" dirty="0" smtClean="0">
                <a:solidFill>
                  <a:schemeClr val="bg1"/>
                </a:solidFill>
              </a:rPr>
              <a:t>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  <p:sp>
        <p:nvSpPr>
          <p:cNvPr id="18" name="Content Placeholder 153"/>
          <p:cNvSpPr txBox="1">
            <a:spLocks/>
          </p:cNvSpPr>
          <p:nvPr/>
        </p:nvSpPr>
        <p:spPr>
          <a:xfrm>
            <a:off x="250825" y="864000"/>
            <a:ext cx="5040000" cy="692792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sz="1800" b="1" dirty="0" smtClean="0"/>
              <a:t>11.1%</a:t>
            </a:r>
            <a:r>
              <a:rPr lang="en-GB" sz="1800" dirty="0" smtClean="0"/>
              <a:t> </a:t>
            </a:r>
            <a:r>
              <a:rPr lang="en-GB" sz="1800" dirty="0"/>
              <a:t>of reported cases </a:t>
            </a:r>
            <a:r>
              <a:rPr lang="en-GB" sz="1800" dirty="0" smtClean="0"/>
              <a:t>had been </a:t>
            </a:r>
            <a:r>
              <a:rPr lang="en-GB" sz="1800" dirty="0"/>
              <a:t>previously treated (range </a:t>
            </a:r>
            <a:r>
              <a:rPr lang="en-GB" sz="1800" dirty="0" smtClean="0"/>
              <a:t>0–21.7%)</a:t>
            </a:r>
            <a:endParaRPr lang="en-GB" sz="1800" kern="1200" spc="-5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540000" y="5883589"/>
            <a:ext cx="1213032" cy="3276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40000" y="5506034"/>
            <a:ext cx="1213032" cy="3276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≥ 15%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40000" y="5201077"/>
            <a:ext cx="1214332" cy="3276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/>
              <a:t>1</a:t>
            </a:r>
            <a:r>
              <a:rPr lang="en-GB" sz="1200" dirty="0" smtClean="0"/>
              <a:t>0 to 14.9%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40000" y="4864592"/>
            <a:ext cx="1217964" cy="3276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5 to 9.9%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5488" y="4103961"/>
            <a:ext cx="20140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previously treated cases</a:t>
            </a:r>
            <a:endParaRPr lang="en-GB" sz="1200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540000" y="4509358"/>
            <a:ext cx="1195643" cy="2963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7493" t="-176" r="1791" b="176"/>
          <a:stretch/>
        </p:blipFill>
        <p:spPr>
          <a:xfrm>
            <a:off x="252675" y="4559635"/>
            <a:ext cx="310218" cy="165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" t="1863" r="6246" b="3725"/>
          <a:stretch>
            <a:fillRect/>
          </a:stretch>
        </p:blipFill>
        <p:spPr>
          <a:xfrm>
            <a:off x="1115982" y="881986"/>
            <a:ext cx="8027870" cy="5435912"/>
          </a:xfrm>
          <a:prstGeom prst="rect">
            <a:avLst/>
          </a:prstGeom>
        </p:spPr>
      </p:pic>
      <p:sp>
        <p:nvSpPr>
          <p:cNvPr id="148" name="Title 147"/>
          <p:cNvSpPr>
            <a:spLocks noGrp="1"/>
          </p:cNvSpPr>
          <p:nvPr>
            <p:ph type="title"/>
          </p:nvPr>
        </p:nvSpPr>
        <p:spPr>
          <a:xfrm>
            <a:off x="252000" y="144000"/>
            <a:ext cx="7794068" cy="8223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TB </a:t>
            </a:r>
            <a:r>
              <a:rPr lang="en-US" dirty="0"/>
              <a:t>cases in persons of foreign origin, EU/EEA,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86D596-E07E-488A-A827-87A7BF2E223D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14" name="Content Placeholder 153"/>
          <p:cNvSpPr txBox="1">
            <a:spLocks/>
          </p:cNvSpPr>
          <p:nvPr/>
        </p:nvSpPr>
        <p:spPr>
          <a:xfrm>
            <a:off x="250825" y="950458"/>
            <a:ext cx="4681215" cy="750350"/>
          </a:xfrm>
          <a:prstGeom prst="rect">
            <a:avLst/>
          </a:prstGeom>
          <a:solidFill>
            <a:srgbClr val="6AB023">
              <a:alpha val="30000"/>
            </a:srgbClr>
          </a:solidFill>
        </p:spPr>
        <p:txBody>
          <a:bodyPr wrap="square" lIns="108000" tIns="0" rIns="0" bIns="0" anchor="ctr" anchorCtr="0">
            <a:noAutofit/>
          </a:bodyPr>
          <a:lstStyle>
            <a:lvl1pPr marL="269875" indent="-2698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509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GB" sz="18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29.8</a:t>
            </a:r>
            <a:r>
              <a:rPr lang="en-GB" sz="18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en-GB" sz="18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of TB cases </a:t>
            </a:r>
            <a:r>
              <a:rPr lang="en-GB" sz="18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occurred in persons </a:t>
            </a:r>
            <a:r>
              <a:rPr lang="en-GB" sz="18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 foreign </a:t>
            </a:r>
            <a:r>
              <a:rPr lang="en-GB" sz="18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origin (</a:t>
            </a:r>
            <a:r>
              <a:rPr lang="en-GB" sz="18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range </a:t>
            </a:r>
            <a:r>
              <a:rPr lang="en-GB" sz="18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0.2–89.5%) </a:t>
            </a:r>
            <a:endParaRPr lang="en-GB" sz="1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40000" y="5958883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/>
              <a:t>Not reporting</a:t>
            </a:r>
            <a:endParaRPr kumimoji="0" lang="en-GB" sz="1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40000" y="5341925"/>
            <a:ext cx="1460481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50 to 74.</a:t>
            </a:r>
            <a:r>
              <a:rPr lang="en-GB" sz="1200" dirty="0" smtClean="0"/>
              <a:t>9%</a:t>
            </a:r>
            <a:endParaRPr kumimoji="0" lang="en-GB" sz="120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0000" y="5027616"/>
            <a:ext cx="1462046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10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 to 49.9%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40000" y="4668428"/>
            <a:ext cx="1466419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1 </a:t>
            </a:r>
            <a:r>
              <a:rPr lang="en-GB" sz="1200" dirty="0" smtClean="0"/>
              <a:t>to 9.</a:t>
            </a:r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</a:rPr>
              <a:t>9%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40000" y="5651243"/>
            <a:ext cx="1451404" cy="33510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kumimoji="0" lang="en-GB" sz="120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≥ 75%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0884" y="4113766"/>
            <a:ext cx="2014084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dirty="0" smtClean="0"/>
              <a:t>Proportion of cases</a:t>
            </a:r>
            <a:endParaRPr lang="en-GB" sz="1200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540000" y="4336881"/>
            <a:ext cx="1439545" cy="3030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72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ts val="0"/>
              </a:spcAft>
            </a:pPr>
            <a:r>
              <a:rPr lang="en-GB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GB" sz="1200" kern="12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en-GB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4355748"/>
            <a:ext cx="333375" cy="19621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0000" y="6408000"/>
            <a:ext cx="4314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2925"/>
            <a:r>
              <a:rPr lang="en-GB" sz="1000" spc="-30" dirty="0" smtClean="0">
                <a:solidFill>
                  <a:schemeClr val="bg1"/>
                </a:solidFill>
              </a:rPr>
              <a:t>Source: European Centre for Disease Prevention and Control/WHO Regional Office for Europe. Tuberculosis  surveillance and monitoring </a:t>
            </a:r>
            <a:r>
              <a:rPr lang="en-GB" sz="1000" spc="-30" dirty="0">
                <a:solidFill>
                  <a:schemeClr val="bg1"/>
                </a:solidFill>
              </a:rPr>
              <a:t>in </a:t>
            </a:r>
            <a:r>
              <a:rPr lang="en-GB" sz="1000" spc="-30" dirty="0" smtClean="0">
                <a:solidFill>
                  <a:schemeClr val="bg1"/>
                </a:solidFill>
              </a:rPr>
              <a:t>Europe  2017</a:t>
            </a:r>
            <a:endParaRPr lang="en-GB" sz="1000" spc="-30" dirty="0">
              <a:solidFill>
                <a:schemeClr val="bg1"/>
              </a:solidFill>
            </a:endParaRPr>
          </a:p>
          <a:p>
            <a:endParaRPr lang="en-GB" sz="1000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DC_PowerPoint_Template_2009_rev_1_4">
  <a:themeElements>
    <a:clrScheme name="ECDC_PowerPoint_Template_2009_rev_1_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DC_PowerPoint_Template_2009_rev_1_4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ECDC_PowerPoint_Template_2009_rev_1_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DC_PowerPoint_Template_2009_rev_1_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DC_PowerPoint_Template_2009_rev_1_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1C3"/>
        </a:solidFill>
        <a:ln w="3175">
          <a:solidFill>
            <a:schemeClr val="bg2">
              <a:lumMod val="60000"/>
              <a:lumOff val="40000"/>
            </a:schemeClr>
          </a:solidFill>
          <a:round/>
          <a:headEnd/>
          <a:tailEnd/>
        </a:ln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F32923D45854FA5405B9EC2E68546" ma:contentTypeVersion="2" ma:contentTypeDescription="Create a new document." ma:contentTypeScope="" ma:versionID="f075c2737ebcbda2783ea6ad86b7e4b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2DF39D-FECE-4E1D-8CA6-DCEB088B2C2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C4FBCAE-C389-4E4A-80EC-E283C8DC28D7}">
  <ds:schemaRefs>
    <ds:schemaRef ds:uri="http://schemas.microsoft.com/office/2006/metadata/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A8FB1CF-A5E6-4D52-937F-26EDC1DEA37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5F2186F-D9E3-4099-B7EA-64A709156F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ECDC_PowerPoint_Template_2009_rev_1_4</Template>
  <TotalTime>20302</TotalTime>
  <Words>1968</Words>
  <PresentationFormat>On-screen Show (4:3)</PresentationFormat>
  <Paragraphs>251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Tahoma</vt:lpstr>
      <vt:lpstr>Times</vt:lpstr>
      <vt:lpstr>Times New Roman</vt:lpstr>
      <vt:lpstr>Wingdings</vt:lpstr>
      <vt:lpstr>ECDC_PowerPoint_Template_2009_rev_1_4</vt:lpstr>
      <vt:lpstr>Custom Design</vt:lpstr>
      <vt:lpstr>1_Custom Design</vt:lpstr>
      <vt:lpstr>2_Custom Design</vt:lpstr>
      <vt:lpstr>World Tuberculosis Day 2017</vt:lpstr>
      <vt:lpstr>TB notifications, EU/EEA, 2015</vt:lpstr>
      <vt:lpstr>TB notifications, EU/EEA, 2006-2015</vt:lpstr>
      <vt:lpstr>TB notification rate by sex and age group, EU/EEA, 2015</vt:lpstr>
      <vt:lpstr>TB notification rate by age group, EU/EEA, 2006–2015</vt:lpstr>
      <vt:lpstr>TB in children under 15 years, EU/EEA, 2015</vt:lpstr>
      <vt:lpstr>Confirmed TB cases*, EU/EEA, 2015</vt:lpstr>
      <vt:lpstr>Previously treated TB cases, EU/EEA, 2015</vt:lpstr>
      <vt:lpstr>TB cases in persons of foreign origin, EU/EEA, 2015</vt:lpstr>
      <vt:lpstr>TB cases in persons of foreign origin, EU/EEA, 2006–2015</vt:lpstr>
      <vt:lpstr>TB notification rates by origin, EU/EEA, 2010–2015</vt:lpstr>
      <vt:lpstr>Extrapulmonary TB cases, EU/EEA, 2015</vt:lpstr>
      <vt:lpstr>Multidrug-resistant TB (MDR TB), EU/EEA, 2015 </vt:lpstr>
      <vt:lpstr>MDR TB notification rate, EU/EEA, 2011– 2015  </vt:lpstr>
      <vt:lpstr>Multidrug resistance among new pulmonary TB cases, EU/EEA, 2015</vt:lpstr>
      <vt:lpstr>Multidrug resistance among previously treated pulmonary TB cases, EU/EEA, 2015</vt:lpstr>
      <vt:lpstr>Extensively drug-resistant TB (XDR TB), EU/EEA, 2015</vt:lpstr>
      <vt:lpstr>TB/HIV co-infection, EU/EEA, 2015</vt:lpstr>
      <vt:lpstr>Treatment success of all TB cases notified in 2014, EU/EEA, 2015</vt:lpstr>
      <vt:lpstr>Treatment success of all notified TB cases, 2005–2014, EU/EEA</vt:lpstr>
      <vt:lpstr>Treatment success, EU/EEA, 2015*</vt:lpstr>
      <vt:lpstr>Treatment success in new confirmed TB cases and relapses, started on treatment in 2014*, EU/EEA, 2015</vt:lpstr>
      <vt:lpstr>PowerPoint Presentation</vt:lpstr>
      <vt:lpstr>Treatment success in MDR TB*, EU/EEA, 2015</vt:lpstr>
      <vt:lpstr>Treatment success in all cases with MDR TB*, EU/EEA, 2015</vt:lpstr>
      <vt:lpstr>Treatment outcomes of MDR TB cases notified in 2011–2013, EU/EEA, 2015  </vt:lpstr>
      <vt:lpstr>Treatment success in XDR TB cases, EU/EEA, 2015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2014-02-27T13:32:32Z</cp:lastPrinted>
  <dcterms:created xsi:type="dcterms:W3CDTF">2011-02-23T09:42:26Z</dcterms:created>
  <dcterms:modified xsi:type="dcterms:W3CDTF">2017-06-28T08:50:54Z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0x010100F9EF32923D45854FA5405B9EC2E68546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dlc_DocIdItemGuid">
    <vt:lpwstr>64ba2134-58fd-4ca9-9c1d-f857f339a31c</vt:lpwstr>
  </property>
  <property fmtid="{D5CDD505-2E9C-101B-9397-08002B2CF9AE}" pid="7" name="_dlc_DocId">
    <vt:lpwstr>NMFWZX5DU2U3-22-82</vt:lpwstr>
  </property>
  <property fmtid="{D5CDD505-2E9C-101B-9397-08002B2CF9AE}" pid="8" name="_dlc_DocIdUrl">
    <vt:lpwstr>http://ecdcsp2010/en/publications/_layouts/DocIdRedir.aspx?ID=NMFWZX5DU2U3-22-82, NMFWZX5DU2U3-22-82</vt:lpwstr>
  </property>
  <property fmtid="{D5CDD505-2E9C-101B-9397-08002B2CF9AE}" pid="9" name="Order">
    <vt:r8>300</vt:r8>
  </property>
  <property fmtid="{D5CDD505-2E9C-101B-9397-08002B2CF9AE}" pid="10" name="_dlc_DocIdPersistId">
    <vt:bool>false</vt:bool>
  </property>
  <property fmtid="{D5CDD505-2E9C-101B-9397-08002B2CF9AE}" pid="11" name="ECDC_DMS_Organigramme">
    <vt:lpwstr>604;#Surveillance Group B|c3d33948-00ab-48de-9661-4e5bdab12d1c</vt:lpwstr>
  </property>
  <property fmtid="{D5CDD505-2E9C-101B-9397-08002B2CF9AE}" pid="12" name="ECDC_Subject_does">
    <vt:lpwstr/>
  </property>
  <property fmtid="{D5CDD505-2E9C-101B-9397-08002B2CF9AE}" pid="13" name="DMS Product">
    <vt:lpwstr/>
  </property>
  <property fmtid="{D5CDD505-2E9C-101B-9397-08002B2CF9AE}" pid="14" name="TaxKeyword">
    <vt:lpwstr>1691;#Surveillance|f6e95b03-4164-4b4d-bfb1-c127eb017a3b;#709;#tuberculosis|18321205-e9b5-4111-b973-4514914c1545</vt:lpwstr>
  </property>
  <property fmtid="{D5CDD505-2E9C-101B-9397-08002B2CF9AE}" pid="15" name="ECDC_Target_audience">
    <vt:lpwstr/>
  </property>
  <property fmtid="{D5CDD505-2E9C-101B-9397-08002B2CF9AE}" pid="16" name="ECDC_DMS_Country">
    <vt:lpwstr/>
  </property>
  <property fmtid="{D5CDD505-2E9C-101B-9397-08002B2CF9AE}" pid="17" name="ECDC_DMS_Eurosurveillance_Document_Type">
    <vt:lpwstr/>
  </property>
  <property fmtid="{D5CDD505-2E9C-101B-9397-08002B2CF9AE}" pid="18" name="ECDC_DMS_Surveillance_Analysis_Document_Type">
    <vt:lpwstr>1296;#Surveillance report|6b5e9074-1871-4d45-bfb6-4351cadc636d</vt:lpwstr>
  </property>
  <property fmtid="{D5CDD505-2E9C-101B-9397-08002B2CF9AE}" pid="19" name="ECDC_DMS_MIS_Activity_code">
    <vt:lpwstr/>
  </property>
  <property fmtid="{D5CDD505-2E9C-101B-9397-08002B2CF9AE}" pid="20" name="ECDC_DMS_Project">
    <vt:lpwstr/>
  </property>
  <property fmtid="{D5CDD505-2E9C-101B-9397-08002B2CF9AE}" pid="21" name="ECDC_Subject_who">
    <vt:lpwstr/>
  </property>
  <property fmtid="{D5CDD505-2E9C-101B-9397-08002B2CF9AE}" pid="22" name="Meeting_x0020_Code">
    <vt:lpwstr/>
  </property>
  <property fmtid="{D5CDD505-2E9C-101B-9397-08002B2CF9AE}" pid="23" name="ECDC_Subject_what">
    <vt:lpwstr>380;#tuberculosis|18321205-e9b5-4111-b973-4514914c1545</vt:lpwstr>
  </property>
  <property fmtid="{D5CDD505-2E9C-101B-9397-08002B2CF9AE}" pid="24" name="Meeting Code">
    <vt:lpwstr/>
  </property>
  <property fmtid="{D5CDD505-2E9C-101B-9397-08002B2CF9AE}" pid="25" name="ECDC_DMS_RestrictedAccess">
    <vt:lpwstr/>
  </property>
  <property fmtid="{D5CDD505-2E9C-101B-9397-08002B2CF9AE}" pid="26" name="_SourceUrl">
    <vt:lpwstr/>
  </property>
  <property fmtid="{D5CDD505-2E9C-101B-9397-08002B2CF9AE}" pid="27" name="_SharedFileIndex">
    <vt:lpwstr/>
  </property>
</Properties>
</file>