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5"/>
  </p:sldMasterIdLst>
  <p:notesMasterIdLst>
    <p:notesMasterId r:id="rId36"/>
  </p:notesMasterIdLst>
  <p:sldIdLst>
    <p:sldId id="285" r:id="rId6"/>
    <p:sldId id="284" r:id="rId7"/>
    <p:sldId id="283" r:id="rId8"/>
    <p:sldId id="282" r:id="rId9"/>
    <p:sldId id="281" r:id="rId10"/>
    <p:sldId id="280" r:id="rId11"/>
    <p:sldId id="279" r:id="rId12"/>
    <p:sldId id="278" r:id="rId13"/>
    <p:sldId id="277" r:id="rId14"/>
    <p:sldId id="276" r:id="rId15"/>
    <p:sldId id="275" r:id="rId16"/>
    <p:sldId id="274" r:id="rId17"/>
    <p:sldId id="273" r:id="rId18"/>
    <p:sldId id="272" r:id="rId19"/>
    <p:sldId id="271" r:id="rId20"/>
    <p:sldId id="270" r:id="rId21"/>
    <p:sldId id="269" r:id="rId22"/>
    <p:sldId id="268" r:id="rId23"/>
    <p:sldId id="267" r:id="rId24"/>
    <p:sldId id="266" r:id="rId25"/>
    <p:sldId id="265" r:id="rId26"/>
    <p:sldId id="264" r:id="rId27"/>
    <p:sldId id="263" r:id="rId28"/>
    <p:sldId id="262" r:id="rId29"/>
    <p:sldId id="261" r:id="rId30"/>
    <p:sldId id="260" r:id="rId31"/>
    <p:sldId id="259" r:id="rId32"/>
    <p:sldId id="258" r:id="rId33"/>
    <p:sldId id="257" r:id="rId34"/>
    <p:sldId id="25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B83C1E-7B89-212E-BD68-97DA48864E83}" name="Lina Nerlander" initials="LN" userId="S::lina.nerlander@ecdc.europa.eu::714aa751-4d2c-4282-a330-c8620d038ea5" providerId="AD"/>
  <p188:author id="{B6D86A2A-0285-259B-A723-51C9F7095CCE}" name="Anastasia Pharris" initials="AP" userId="S::anastasia.pharris@ecdc.europa.eu::0e2f6954-7491-443c-bfa0-62bad654e75e" providerId="AD"/>
  <p188:author id="{8249F14D-D0AC-746B-135C-E62503B80E35}" name="Marieke van der Werf" initials="MvdW" userId="S::Marieke.vanderWerf@ecdc.europa.eu::1e24bfb6-7cbc-4c0e-9017-f2a420c643ec" providerId="AD"/>
  <p188:author id="{092E156D-2002-97B6-9DDB-5DFFEFB63740}" name="Marieke van der Werf" initials="MW" userId="S::marieke.vanderwerf@ecdc.europa.eu::1e24bfb6-7cbc-4c0e-9017-f2a420c643ec" providerId="AD"/>
  <p188:author id="{38F4827E-685B-5521-D2BD-A137417A86D1}" name="Lina Nerlander" initials="LN" userId="S::Lina.Nerlander@ecdc.europa.eu::714aa751-4d2c-4282-a330-c8620d038ea5" providerId="AD"/>
  <p188:author id="{B20D1DC0-3423-2299-0A8D-35B42C53ED09}" name="Anastasia Pharris" initials="AP" userId="Anastasia Pharri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6E31"/>
    <a:srgbClr val="9CC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80F65-7037-9AC7-7E14-7AC489E25198}" v="1" dt="2023-04-03T12:05:43.807"/>
    <p1510:client id="{FA0DE6AC-13B1-8171-5483-C4F48B92EBE2}" v="10" dt="2023-04-12T07:10:50.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http://dms.ecdcnet.europa.eu/sites/DPR/abs/sbt/surv/hep/Case%20surveillance/2021%20data/Hepatitis%20B%20AER/Excel%20charts%20HBV/Tables%20and%20charts%20for%20AER%20Hepatitis%20B%2020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ecdc365.sharepoint.com/teams/iorg_dpr_sbt/Storage/Surveillance/HEP/Case%20surveillance/2021%20data/Hepatitis%20B%20AER/Excel%20charts%20HBV/Tables%20and%20charts%20for%20AER%20Hepatitis%20B%20202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dms.ecdcnet.europa.eu/sites/DPR/abs/sbt/surv/hep/Case%20surveillance/2021%20data/Hepatitis%20C%20AER/Excel%20charts%20HCV/Tables%20and%20charts%20for%20AER%20Hepatitis%20C%202021.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http://dms.ecdcnet.europa.eu/sites/DPR/abs/sbt/surv/hep/Case%20surveillance/2021%20data/Hepatitis%20C%20AER/Excel%20charts%20HCV/Tables%20and%20charts%20for%20AER%20Hepatitis%20C%202021.xlsx"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Logarithmic scale</a:t>
            </a:r>
          </a:p>
        </c:rich>
      </c:tx>
      <c:layout>
        <c:manualLayout>
          <c:xMode val="edge"/>
          <c:yMode val="edge"/>
          <c:x val="1.3423447069116336E-2"/>
          <c:y val="4.62962962962962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'Figure 2'!$A$2</c:f>
              <c:strCache>
                <c:ptCount val="1"/>
                <c:pt idx="0">
                  <c:v>Chronic</c:v>
                </c:pt>
              </c:strCache>
            </c:strRef>
          </c:tx>
          <c:spPr>
            <a:ln w="28575" cap="rnd">
              <a:solidFill>
                <a:srgbClr val="1A6E31"/>
              </a:solidFill>
              <a:round/>
            </a:ln>
            <a:effectLst/>
          </c:spPr>
          <c:marker>
            <c:symbol val="none"/>
          </c:marker>
          <c:cat>
            <c:numRef>
              <c:f>'Figure 2'!$B$1:$K$1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'Figure 2'!$B$2:$K$2</c:f>
              <c:numCache>
                <c:formatCode>0.00</c:formatCode>
                <c:ptCount val="10"/>
                <c:pt idx="0">
                  <c:v>5.3969287872314453</c:v>
                </c:pt>
                <c:pt idx="1">
                  <c:v>5.2983527183532715</c:v>
                </c:pt>
                <c:pt idx="2">
                  <c:v>5.9788756370544434</c:v>
                </c:pt>
                <c:pt idx="3">
                  <c:v>6.6124711036682129</c:v>
                </c:pt>
                <c:pt idx="4">
                  <c:v>6.1686697006225586</c:v>
                </c:pt>
                <c:pt idx="5">
                  <c:v>5.041344165802002</c:v>
                </c:pt>
                <c:pt idx="6">
                  <c:v>4.6887621879577637</c:v>
                </c:pt>
                <c:pt idx="7">
                  <c:v>4.4665307998657227</c:v>
                </c:pt>
                <c:pt idx="8">
                  <c:v>2.8691549301147461</c:v>
                </c:pt>
                <c:pt idx="9">
                  <c:v>2.933286190032959</c:v>
                </c:pt>
              </c:numCache>
            </c:numRef>
          </c:val>
          <c:smooth val="0"/>
          <c:extLst>
            <c:ext xmlns:c16="http://schemas.microsoft.com/office/drawing/2014/chart" uri="{C3380CC4-5D6E-409C-BE32-E72D297353CC}">
              <c16:uniqueId val="{00000000-3372-4594-9817-ADAA1DE03B48}"/>
            </c:ext>
          </c:extLst>
        </c:ser>
        <c:ser>
          <c:idx val="1"/>
          <c:order val="1"/>
          <c:tx>
            <c:strRef>
              <c:f>'Figure 2'!$A$3</c:f>
              <c:strCache>
                <c:ptCount val="1"/>
                <c:pt idx="0">
                  <c:v>Acute</c:v>
                </c:pt>
              </c:strCache>
            </c:strRef>
          </c:tx>
          <c:spPr>
            <a:ln w="28575" cap="rnd">
              <a:solidFill>
                <a:srgbClr val="9CC65A"/>
              </a:solidFill>
              <a:round/>
            </a:ln>
            <a:effectLst/>
          </c:spPr>
          <c:marker>
            <c:symbol val="none"/>
          </c:marker>
          <c:cat>
            <c:numRef>
              <c:f>'Figure 2'!$B$1:$K$1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'Figure 2'!$B$3:$K$3</c:f>
              <c:numCache>
                <c:formatCode>0.00</c:formatCode>
                <c:ptCount val="10"/>
                <c:pt idx="0">
                  <c:v>0.68215614557266235</c:v>
                </c:pt>
                <c:pt idx="1">
                  <c:v>0.68431025743484497</c:v>
                </c:pt>
                <c:pt idx="2">
                  <c:v>0.67414772510528564</c:v>
                </c:pt>
                <c:pt idx="3">
                  <c:v>0.63208794593811035</c:v>
                </c:pt>
                <c:pt idx="4">
                  <c:v>0.65984678268432617</c:v>
                </c:pt>
                <c:pt idx="5">
                  <c:v>0.57031136751174927</c:v>
                </c:pt>
                <c:pt idx="6">
                  <c:v>0.50622940063476563</c:v>
                </c:pt>
                <c:pt idx="7">
                  <c:v>0.42311212420463562</c:v>
                </c:pt>
                <c:pt idx="8">
                  <c:v>0.2703564465045929</c:v>
                </c:pt>
                <c:pt idx="9">
                  <c:v>0.30815806984901428</c:v>
                </c:pt>
              </c:numCache>
            </c:numRef>
          </c:val>
          <c:smooth val="0"/>
          <c:extLst>
            <c:ext xmlns:c16="http://schemas.microsoft.com/office/drawing/2014/chart" uri="{C3380CC4-5D6E-409C-BE32-E72D297353CC}">
              <c16:uniqueId val="{00000001-3372-4594-9817-ADAA1DE03B48}"/>
            </c:ext>
          </c:extLst>
        </c:ser>
        <c:dLbls>
          <c:showLegendKey val="0"/>
          <c:showVal val="0"/>
          <c:showCatName val="0"/>
          <c:showSerName val="0"/>
          <c:showPercent val="0"/>
          <c:showBubbleSize val="0"/>
        </c:dLbls>
        <c:smooth val="0"/>
        <c:axId val="499350688"/>
        <c:axId val="499350296"/>
      </c:lineChart>
      <c:catAx>
        <c:axId val="49935068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baseline="0"/>
                  <a:t>Year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99350296"/>
        <c:crossesAt val="0.1"/>
        <c:auto val="1"/>
        <c:lblAlgn val="ctr"/>
        <c:lblOffset val="100"/>
        <c:noMultiLvlLbl val="0"/>
      </c:catAx>
      <c:valAx>
        <c:axId val="499350296"/>
        <c:scaling>
          <c:logBase val="10"/>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a:t>Rate per 100 000 population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ysClr val="window" lastClr="FFFFFF">
                <a:lumMod val="85000"/>
              </a:sys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350688"/>
        <c:crosses val="autoZero"/>
        <c:crossBetween val="between"/>
        <c:majorUnit val="10"/>
        <c:minorUnit val="10"/>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'Figure 3'!$A$2</c:f>
              <c:strCache>
                <c:ptCount val="1"/>
                <c:pt idx="0">
                  <c:v>Acute </c:v>
                </c:pt>
              </c:strCache>
            </c:strRef>
          </c:tx>
          <c:spPr>
            <a:solidFill>
              <a:srgbClr val="9CC65A"/>
            </a:solidFill>
          </c:spPr>
          <c:invertIfNegative val="0"/>
          <c:cat>
            <c:strRef>
              <c:f>'Figure 3'!$B$1:$J$1</c:f>
              <c:strCache>
                <c:ptCount val="9"/>
                <c:pt idx="0">
                  <c:v>&lt;5</c:v>
                </c:pt>
                <c:pt idx="1">
                  <c:v>5–14</c:v>
                </c:pt>
                <c:pt idx="2">
                  <c:v>15–19</c:v>
                </c:pt>
                <c:pt idx="3">
                  <c:v>20–24</c:v>
                </c:pt>
                <c:pt idx="4">
                  <c:v>25–34 </c:v>
                </c:pt>
                <c:pt idx="5">
                  <c:v>35–44</c:v>
                </c:pt>
                <c:pt idx="6">
                  <c:v>45–54</c:v>
                </c:pt>
                <c:pt idx="7">
                  <c:v>55–64</c:v>
                </c:pt>
                <c:pt idx="8">
                  <c:v>≥65</c:v>
                </c:pt>
              </c:strCache>
            </c:strRef>
          </c:cat>
          <c:val>
            <c:numRef>
              <c:f>'Figure 3'!$B$2:$J$2</c:f>
              <c:numCache>
                <c:formatCode>0.00</c:formatCode>
                <c:ptCount val="9"/>
                <c:pt idx="0">
                  <c:v>2.1773893386125565E-2</c:v>
                </c:pt>
                <c:pt idx="1">
                  <c:v>1.5270750038325787E-2</c:v>
                </c:pt>
                <c:pt idx="2">
                  <c:v>0.21421708166599274</c:v>
                </c:pt>
                <c:pt idx="3">
                  <c:v>0.34618857502937317</c:v>
                </c:pt>
                <c:pt idx="4">
                  <c:v>0.41921335458755493</c:v>
                </c:pt>
                <c:pt idx="5">
                  <c:v>0.47664502263069153</c:v>
                </c:pt>
                <c:pt idx="6">
                  <c:v>0.4205302894115448</c:v>
                </c:pt>
                <c:pt idx="7">
                  <c:v>0.37130287289619446</c:v>
                </c:pt>
                <c:pt idx="8">
                  <c:v>0.22273105382919312</c:v>
                </c:pt>
              </c:numCache>
            </c:numRef>
          </c:val>
          <c:extLst>
            <c:ext xmlns:c16="http://schemas.microsoft.com/office/drawing/2014/chart" uri="{C3380CC4-5D6E-409C-BE32-E72D297353CC}">
              <c16:uniqueId val="{00000000-A944-483D-A78C-767B6B94D1F4}"/>
            </c:ext>
          </c:extLst>
        </c:ser>
        <c:ser>
          <c:idx val="1"/>
          <c:order val="1"/>
          <c:tx>
            <c:strRef>
              <c:f>'Figure 3'!$A$3</c:f>
              <c:strCache>
                <c:ptCount val="1"/>
                <c:pt idx="0">
                  <c:v>Chronic</c:v>
                </c:pt>
              </c:strCache>
            </c:strRef>
          </c:tx>
          <c:spPr>
            <a:solidFill>
              <a:srgbClr val="1A6E31"/>
            </a:solidFill>
          </c:spPr>
          <c:invertIfNegative val="0"/>
          <c:cat>
            <c:strRef>
              <c:f>'Figure 3'!$B$1:$J$1</c:f>
              <c:strCache>
                <c:ptCount val="9"/>
                <c:pt idx="0">
                  <c:v>&lt;5</c:v>
                </c:pt>
                <c:pt idx="1">
                  <c:v>5–14</c:v>
                </c:pt>
                <c:pt idx="2">
                  <c:v>15–19</c:v>
                </c:pt>
                <c:pt idx="3">
                  <c:v>20–24</c:v>
                </c:pt>
                <c:pt idx="4">
                  <c:v>25–34 </c:v>
                </c:pt>
                <c:pt idx="5">
                  <c:v>35–44</c:v>
                </c:pt>
                <c:pt idx="6">
                  <c:v>45–54</c:v>
                </c:pt>
                <c:pt idx="7">
                  <c:v>55–64</c:v>
                </c:pt>
                <c:pt idx="8">
                  <c:v>≥65</c:v>
                </c:pt>
              </c:strCache>
            </c:strRef>
          </c:cat>
          <c:val>
            <c:numRef>
              <c:f>'Figure 3'!$B$3:$J$3</c:f>
              <c:numCache>
                <c:formatCode>0.00</c:formatCode>
                <c:ptCount val="9"/>
                <c:pt idx="0">
                  <c:v>4.8421736806631088E-2</c:v>
                </c:pt>
                <c:pt idx="1">
                  <c:v>0.12280014157295227</c:v>
                </c:pt>
                <c:pt idx="2">
                  <c:v>0.8385881781578064</c:v>
                </c:pt>
                <c:pt idx="3">
                  <c:v>2.2340576648712158</c:v>
                </c:pt>
                <c:pt idx="4">
                  <c:v>4.9101700782775879</c:v>
                </c:pt>
                <c:pt idx="5">
                  <c:v>5.5192203521728516</c:v>
                </c:pt>
                <c:pt idx="6">
                  <c:v>3.7405469417572021</c:v>
                </c:pt>
                <c:pt idx="7">
                  <c:v>2.7165493965148926</c:v>
                </c:pt>
                <c:pt idx="8">
                  <c:v>1.6333937644958496</c:v>
                </c:pt>
              </c:numCache>
            </c:numRef>
          </c:val>
          <c:extLst>
            <c:ext xmlns:c16="http://schemas.microsoft.com/office/drawing/2014/chart" uri="{C3380CC4-5D6E-409C-BE32-E72D297353CC}">
              <c16:uniqueId val="{00000001-A944-483D-A78C-767B6B94D1F4}"/>
            </c:ext>
          </c:extLst>
        </c:ser>
        <c:dLbls>
          <c:showLegendKey val="0"/>
          <c:showVal val="0"/>
          <c:showCatName val="0"/>
          <c:showSerName val="0"/>
          <c:showPercent val="0"/>
          <c:showBubbleSize val="0"/>
        </c:dLbls>
        <c:gapWidth val="150"/>
        <c:axId val="485313688"/>
        <c:axId val="485314080"/>
      </c:barChart>
      <c:catAx>
        <c:axId val="485313688"/>
        <c:scaling>
          <c:orientation val="minMax"/>
        </c:scaling>
        <c:delete val="0"/>
        <c:axPos val="b"/>
        <c:title>
          <c:tx>
            <c:rich>
              <a:bodyPr/>
              <a:lstStyle/>
              <a:p>
                <a:pPr>
                  <a:defRPr/>
                </a:pPr>
                <a:r>
                  <a:rPr lang="en-GB" dirty="0"/>
                  <a:t>Age group (years)</a:t>
                </a:r>
              </a:p>
            </c:rich>
          </c:tx>
          <c:overlay val="0"/>
        </c:title>
        <c:numFmt formatCode="General" sourceLinked="0"/>
        <c:majorTickMark val="out"/>
        <c:minorTickMark val="none"/>
        <c:tickLblPos val="nextTo"/>
        <c:spPr>
          <a:ln>
            <a:noFill/>
          </a:ln>
        </c:spPr>
        <c:crossAx val="485314080"/>
        <c:crosses val="autoZero"/>
        <c:auto val="1"/>
        <c:lblAlgn val="ctr"/>
        <c:lblOffset val="100"/>
        <c:noMultiLvlLbl val="0"/>
      </c:catAx>
      <c:valAx>
        <c:axId val="485314080"/>
        <c:scaling>
          <c:orientation val="minMax"/>
        </c:scaling>
        <c:delete val="0"/>
        <c:axPos val="l"/>
        <c:majorGridlines>
          <c:spPr>
            <a:ln>
              <a:noFill/>
            </a:ln>
          </c:spPr>
        </c:majorGridlines>
        <c:title>
          <c:tx>
            <c:rich>
              <a:bodyPr/>
              <a:lstStyle/>
              <a:p>
                <a:pPr>
                  <a:defRPr/>
                </a:pPr>
                <a:r>
                  <a:rPr lang="en-GB" dirty="0"/>
                  <a:t>Rate per 100 000 population</a:t>
                </a:r>
              </a:p>
            </c:rich>
          </c:tx>
          <c:layout>
            <c:manualLayout>
              <c:xMode val="edge"/>
              <c:yMode val="edge"/>
              <c:x val="1.0763092921045693E-2"/>
              <c:y val="0.16490042481681652"/>
            </c:manualLayout>
          </c:layout>
          <c:overlay val="0"/>
        </c:title>
        <c:numFmt formatCode="0" sourceLinked="0"/>
        <c:majorTickMark val="out"/>
        <c:minorTickMark val="none"/>
        <c:tickLblPos val="nextTo"/>
        <c:spPr>
          <a:ln/>
        </c:spPr>
        <c:crossAx val="485313688"/>
        <c:crosses val="autoZero"/>
        <c:crossBetween val="between"/>
      </c:valAx>
    </c:plotArea>
    <c:legend>
      <c:legendPos val="r"/>
      <c:overlay val="0"/>
    </c:legend>
    <c:plotVisOnly val="1"/>
    <c:dispBlanksAs val="gap"/>
    <c:showDLblsOverMax val="0"/>
  </c:chart>
  <c:spPr>
    <a:ln>
      <a:noFill/>
    </a:ln>
  </c:spPr>
  <c:txPr>
    <a:bodyPr/>
    <a:lstStyle/>
    <a:p>
      <a:pPr>
        <a:defRPr sz="1300" baseline="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46570634627314145"/>
          <c:y val="5.9098451619722034E-2"/>
          <c:w val="0.40101679013780817"/>
          <c:h val="0.77862495375997465"/>
        </c:manualLayout>
      </c:layout>
      <c:barChart>
        <c:barDir val="bar"/>
        <c:grouping val="clustered"/>
        <c:varyColors val="0"/>
        <c:ser>
          <c:idx val="0"/>
          <c:order val="0"/>
          <c:tx>
            <c:strRef>
              <c:f>'Figure 5'!$B$1</c:f>
              <c:strCache>
                <c:ptCount val="1"/>
                <c:pt idx="0">
                  <c:v>Acute</c:v>
                </c:pt>
              </c:strCache>
            </c:strRef>
          </c:tx>
          <c:spPr>
            <a:solidFill>
              <a:srgbClr val="9CC65A"/>
            </a:solidFill>
            <a:ln>
              <a:noFill/>
            </a:ln>
          </c:spPr>
          <c:invertIfNegative val="0"/>
          <c:cat>
            <c:strRef>
              <c:f>'Figure 5'!$A$2:$A$14</c:f>
              <c:strCache>
                <c:ptCount val="13"/>
                <c:pt idx="0">
                  <c:v>Heterosexual transmission</c:v>
                </c:pt>
                <c:pt idx="1">
                  <c:v>Sex between men</c:v>
                </c:pt>
                <c:pt idx="2">
                  <c:v>Nosocomial*</c:v>
                </c:pt>
                <c:pt idx="3">
                  <c:v>Household</c:v>
                </c:pt>
                <c:pt idx="4">
                  <c:v>Sexual transmission (not specified)</c:v>
                </c:pt>
                <c:pt idx="5">
                  <c:v>Non-occupational injuries**</c:v>
                </c:pt>
                <c:pt idx="6">
                  <c:v>Injecting drug use</c:v>
                </c:pt>
                <c:pt idx="7">
                  <c:v>Other</c:v>
                </c:pt>
                <c:pt idx="8">
                  <c:v>Blood and blood products</c:v>
                </c:pt>
                <c:pt idx="9">
                  <c:v>Mother-to-child transmission</c:v>
                </c:pt>
                <c:pt idx="10">
                  <c:v>Haemodialysis</c:v>
                </c:pt>
                <c:pt idx="11">
                  <c:v>Organ and tissues</c:v>
                </c:pt>
                <c:pt idx="12">
                  <c:v>Needle-stick and other occupational exposure***</c:v>
                </c:pt>
              </c:strCache>
            </c:strRef>
          </c:cat>
          <c:val>
            <c:numRef>
              <c:f>'Figure 5'!$B$2:$B$14</c:f>
              <c:numCache>
                <c:formatCode>0</c:formatCode>
                <c:ptCount val="13"/>
                <c:pt idx="0">
                  <c:v>29.599678039550781</c:v>
                </c:pt>
                <c:pt idx="1">
                  <c:v>16.121650695800781</c:v>
                </c:pt>
                <c:pt idx="2">
                  <c:v>12.017231941223145</c:v>
                </c:pt>
                <c:pt idx="3">
                  <c:v>9.1489686965942383</c:v>
                </c:pt>
                <c:pt idx="4">
                  <c:v>7.7532563209533691</c:v>
                </c:pt>
                <c:pt idx="5">
                  <c:v>7.6940517425537109</c:v>
                </c:pt>
                <c:pt idx="6">
                  <c:v>7.540372371673584</c:v>
                </c:pt>
                <c:pt idx="7">
                  <c:v>5.5887269973754883</c:v>
                </c:pt>
                <c:pt idx="8">
                  <c:v>2.4424960613250732</c:v>
                </c:pt>
                <c:pt idx="9">
                  <c:v>1.39571213722229</c:v>
                </c:pt>
                <c:pt idx="10">
                  <c:v>0.34892803430557251</c:v>
                </c:pt>
                <c:pt idx="11">
                  <c:v>0.34892803430557251</c:v>
                </c:pt>
                <c:pt idx="12">
                  <c:v>0</c:v>
                </c:pt>
              </c:numCache>
            </c:numRef>
          </c:val>
          <c:extLst>
            <c:ext xmlns:c16="http://schemas.microsoft.com/office/drawing/2014/chart" uri="{C3380CC4-5D6E-409C-BE32-E72D297353CC}">
              <c16:uniqueId val="{00000000-6DF5-4B9C-80F2-E1B7B0C047AC}"/>
            </c:ext>
          </c:extLst>
        </c:ser>
        <c:ser>
          <c:idx val="1"/>
          <c:order val="1"/>
          <c:tx>
            <c:strRef>
              <c:f>'Figure 5'!$C$1</c:f>
              <c:strCache>
                <c:ptCount val="1"/>
                <c:pt idx="0">
                  <c:v>Chronic</c:v>
                </c:pt>
              </c:strCache>
            </c:strRef>
          </c:tx>
          <c:spPr>
            <a:solidFill>
              <a:srgbClr val="1A6E31"/>
            </a:solidFill>
          </c:spPr>
          <c:invertIfNegative val="0"/>
          <c:cat>
            <c:strRef>
              <c:f>'Figure 5'!$A$2:$A$14</c:f>
              <c:strCache>
                <c:ptCount val="13"/>
                <c:pt idx="0">
                  <c:v>Heterosexual transmission</c:v>
                </c:pt>
                <c:pt idx="1">
                  <c:v>Sex between men</c:v>
                </c:pt>
                <c:pt idx="2">
                  <c:v>Nosocomial*</c:v>
                </c:pt>
                <c:pt idx="3">
                  <c:v>Household</c:v>
                </c:pt>
                <c:pt idx="4">
                  <c:v>Sexual transmission (not specified)</c:v>
                </c:pt>
                <c:pt idx="5">
                  <c:v>Non-occupational injuries**</c:v>
                </c:pt>
                <c:pt idx="6">
                  <c:v>Injecting drug use</c:v>
                </c:pt>
                <c:pt idx="7">
                  <c:v>Other</c:v>
                </c:pt>
                <c:pt idx="8">
                  <c:v>Blood and blood products</c:v>
                </c:pt>
                <c:pt idx="9">
                  <c:v>Mother-to-child transmission</c:v>
                </c:pt>
                <c:pt idx="10">
                  <c:v>Haemodialysis</c:v>
                </c:pt>
                <c:pt idx="11">
                  <c:v>Organ and tissues</c:v>
                </c:pt>
                <c:pt idx="12">
                  <c:v>Needle-stick and other occupational exposure***</c:v>
                </c:pt>
              </c:strCache>
            </c:strRef>
          </c:cat>
          <c:val>
            <c:numRef>
              <c:f>'Figure 5'!$C$2:$C$14</c:f>
              <c:numCache>
                <c:formatCode>0</c:formatCode>
                <c:ptCount val="13"/>
                <c:pt idx="0">
                  <c:v>7.9333987236022949</c:v>
                </c:pt>
                <c:pt idx="1">
                  <c:v>2.4485797882080078</c:v>
                </c:pt>
                <c:pt idx="2">
                  <c:v>2.4485797882080078</c:v>
                </c:pt>
                <c:pt idx="3">
                  <c:v>8.2272281646728516</c:v>
                </c:pt>
                <c:pt idx="4">
                  <c:v>1.3712047338485718</c:v>
                </c:pt>
                <c:pt idx="5">
                  <c:v>1.1753183603286743</c:v>
                </c:pt>
                <c:pt idx="6">
                  <c:v>7.6395692825317383</c:v>
                </c:pt>
                <c:pt idx="7">
                  <c:v>15.181195259094238</c:v>
                </c:pt>
                <c:pt idx="8">
                  <c:v>3.1341822147369385</c:v>
                </c:pt>
                <c:pt idx="9">
                  <c:v>49.657199859619141</c:v>
                </c:pt>
                <c:pt idx="10">
                  <c:v>0</c:v>
                </c:pt>
                <c:pt idx="11">
                  <c:v>9.7943194210529327E-2</c:v>
                </c:pt>
                <c:pt idx="12">
                  <c:v>0.29382959008216858</c:v>
                </c:pt>
              </c:numCache>
            </c:numRef>
          </c:val>
          <c:extLst>
            <c:ext xmlns:c16="http://schemas.microsoft.com/office/drawing/2014/chart" uri="{C3380CC4-5D6E-409C-BE32-E72D297353CC}">
              <c16:uniqueId val="{00000001-6DF5-4B9C-80F2-E1B7B0C047AC}"/>
            </c:ext>
          </c:extLst>
        </c:ser>
        <c:dLbls>
          <c:showLegendKey val="0"/>
          <c:showVal val="0"/>
          <c:showCatName val="0"/>
          <c:showSerName val="0"/>
          <c:showPercent val="0"/>
          <c:showBubbleSize val="0"/>
        </c:dLbls>
        <c:gapWidth val="300"/>
        <c:axId val="435583992"/>
        <c:axId val="435584384"/>
      </c:barChart>
      <c:catAx>
        <c:axId val="435583992"/>
        <c:scaling>
          <c:orientation val="maxMin"/>
        </c:scaling>
        <c:delete val="0"/>
        <c:axPos val="l"/>
        <c:title>
          <c:tx>
            <c:rich>
              <a:bodyPr/>
              <a:lstStyle/>
              <a:p>
                <a:pPr>
                  <a:defRPr/>
                </a:pPr>
                <a:r>
                  <a:rPr lang="en-GB"/>
                  <a:t>Transmission category</a:t>
                </a:r>
              </a:p>
            </c:rich>
          </c:tx>
          <c:overlay val="0"/>
        </c:title>
        <c:numFmt formatCode="General" sourceLinked="0"/>
        <c:majorTickMark val="out"/>
        <c:minorTickMark val="none"/>
        <c:tickLblPos val="nextTo"/>
        <c:spPr>
          <a:ln/>
        </c:spPr>
        <c:crossAx val="435584384"/>
        <c:crosses val="autoZero"/>
        <c:auto val="1"/>
        <c:lblAlgn val="ctr"/>
        <c:lblOffset val="0"/>
        <c:noMultiLvlLbl val="0"/>
      </c:catAx>
      <c:valAx>
        <c:axId val="435584384"/>
        <c:scaling>
          <c:orientation val="minMax"/>
        </c:scaling>
        <c:delete val="0"/>
        <c:axPos val="b"/>
        <c:majorGridlines>
          <c:spPr>
            <a:ln>
              <a:noFill/>
            </a:ln>
          </c:spPr>
        </c:majorGridlines>
        <c:minorGridlines>
          <c:spPr>
            <a:ln>
              <a:noFill/>
            </a:ln>
          </c:spPr>
        </c:minorGridlines>
        <c:title>
          <c:tx>
            <c:rich>
              <a:bodyPr/>
              <a:lstStyle/>
              <a:p>
                <a:pPr>
                  <a:defRPr/>
                </a:pPr>
                <a:r>
                  <a:rPr lang="en-GB"/>
                  <a:t>Proportion of cases (%) </a:t>
                </a:r>
              </a:p>
            </c:rich>
          </c:tx>
          <c:layout>
            <c:manualLayout>
              <c:xMode val="edge"/>
              <c:yMode val="edge"/>
              <c:x val="0.57887168338519024"/>
              <c:y val="0.90164121876069825"/>
            </c:manualLayout>
          </c:layout>
          <c:overlay val="0"/>
        </c:title>
        <c:numFmt formatCode="0" sourceLinked="0"/>
        <c:majorTickMark val="out"/>
        <c:minorTickMark val="none"/>
        <c:tickLblPos val="nextTo"/>
        <c:spPr>
          <a:ln/>
        </c:spPr>
        <c:crossAx val="435583992"/>
        <c:crosses val="max"/>
        <c:crossBetween val="between"/>
      </c:valAx>
    </c:plotArea>
    <c:legend>
      <c:legendPos val="r"/>
      <c:overlay val="0"/>
    </c:legend>
    <c:plotVisOnly val="1"/>
    <c:dispBlanksAs val="gap"/>
    <c:showDLblsOverMax val="0"/>
  </c:chart>
  <c:txPr>
    <a:bodyPr/>
    <a:lstStyle/>
    <a:p>
      <a:pPr>
        <a:defRPr sz="9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'Figure 1'!$A$2</c:f>
              <c:strCache>
                <c:ptCount val="1"/>
                <c:pt idx="0">
                  <c:v>All cases</c:v>
                </c:pt>
              </c:strCache>
            </c:strRef>
          </c:tx>
          <c:spPr>
            <a:ln w="28575" cap="rnd">
              <a:solidFill>
                <a:srgbClr val="289337"/>
              </a:solidFill>
              <a:round/>
            </a:ln>
            <a:effectLst/>
          </c:spPr>
          <c:marker>
            <c:symbol val="none"/>
          </c:marker>
          <c:cat>
            <c:numRef>
              <c:f>'Figure 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'Figure 1'!$B$2:$K$2</c:f>
              <c:numCache>
                <c:formatCode>0.0</c:formatCode>
                <c:ptCount val="10"/>
                <c:pt idx="0">
                  <c:v>6.412381649017334</c:v>
                </c:pt>
                <c:pt idx="1">
                  <c:v>6.5722241401672363</c:v>
                </c:pt>
                <c:pt idx="2">
                  <c:v>7.4295716285705566</c:v>
                </c:pt>
                <c:pt idx="3">
                  <c:v>7.3216896057128906</c:v>
                </c:pt>
                <c:pt idx="4">
                  <c:v>6.8691344261169434</c:v>
                </c:pt>
                <c:pt idx="5">
                  <c:v>6.5806331634521484</c:v>
                </c:pt>
                <c:pt idx="6">
                  <c:v>6.6281628608703613</c:v>
                </c:pt>
                <c:pt idx="7">
                  <c:v>6.4363999366760254</c:v>
                </c:pt>
                <c:pt idx="8">
                  <c:v>4.4712028503417969</c:v>
                </c:pt>
                <c:pt idx="9">
                  <c:v>4.4332756996154785</c:v>
                </c:pt>
              </c:numCache>
            </c:numRef>
          </c:val>
          <c:smooth val="0"/>
          <c:extLst>
            <c:ext xmlns:c16="http://schemas.microsoft.com/office/drawing/2014/chart" uri="{C3380CC4-5D6E-409C-BE32-E72D297353CC}">
              <c16:uniqueId val="{00000000-4D55-426C-B4E3-2575E3A3DC3B}"/>
            </c:ext>
          </c:extLst>
        </c:ser>
        <c:dLbls>
          <c:showLegendKey val="0"/>
          <c:showVal val="0"/>
          <c:showCatName val="0"/>
          <c:showSerName val="0"/>
          <c:showPercent val="0"/>
          <c:showBubbleSize val="0"/>
        </c:dLbls>
        <c:smooth val="0"/>
        <c:axId val="497521648"/>
        <c:axId val="497522040"/>
      </c:lineChart>
      <c:catAx>
        <c:axId val="497521648"/>
        <c:scaling>
          <c:orientation val="minMax"/>
        </c:scaling>
        <c:delete val="0"/>
        <c:axPos val="b"/>
        <c:numFmt formatCode="General" sourceLinked="1"/>
        <c:majorTickMark val="out"/>
        <c:minorTickMark val="none"/>
        <c:tickLblPos val="nextTo"/>
        <c:spPr>
          <a:noFill/>
          <a:ln w="9525" cap="rnd" cmpd="sng" algn="ctr">
            <a:solidFill>
              <a:schemeClr val="bg1">
                <a:lumMod val="6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497522040"/>
        <c:crosses val="autoZero"/>
        <c:auto val="1"/>
        <c:lblAlgn val="ctr"/>
        <c:lblOffset val="100"/>
        <c:noMultiLvlLbl val="0"/>
      </c:catAx>
      <c:valAx>
        <c:axId val="49752204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300" baseline="0"/>
                  <a:t>Rate per 100 000 population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521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'Figure 3'!$A$2</c:f>
              <c:strCache>
                <c:ptCount val="1"/>
                <c:pt idx="0">
                  <c:v>Male</c:v>
                </c:pt>
              </c:strCache>
            </c:strRef>
          </c:tx>
          <c:spPr>
            <a:solidFill>
              <a:srgbClr val="7CBDC4"/>
            </a:solidFill>
            <a:ln>
              <a:noFill/>
            </a:ln>
          </c:spPr>
          <c:invertIfNegative val="0"/>
          <c:cat>
            <c:strRef>
              <c:f>'Figure 3'!$B$1:$J$1</c:f>
              <c:strCache>
                <c:ptCount val="9"/>
                <c:pt idx="0">
                  <c:v>&lt;5</c:v>
                </c:pt>
                <c:pt idx="1">
                  <c:v>5–14</c:v>
                </c:pt>
                <c:pt idx="2">
                  <c:v>15–19</c:v>
                </c:pt>
                <c:pt idx="3">
                  <c:v>20–24</c:v>
                </c:pt>
                <c:pt idx="4">
                  <c:v>25–34 </c:v>
                </c:pt>
                <c:pt idx="5">
                  <c:v>35–44</c:v>
                </c:pt>
                <c:pt idx="6">
                  <c:v>45–54</c:v>
                </c:pt>
                <c:pt idx="7">
                  <c:v>55–64</c:v>
                </c:pt>
                <c:pt idx="8">
                  <c:v>≥65</c:v>
                </c:pt>
              </c:strCache>
            </c:strRef>
          </c:cat>
          <c:val>
            <c:numRef>
              <c:f>'Figure 3'!$B$2:$J$2</c:f>
              <c:numCache>
                <c:formatCode>0.0</c:formatCode>
                <c:ptCount val="9"/>
                <c:pt idx="0">
                  <c:v>0.23566266894340515</c:v>
                </c:pt>
                <c:pt idx="1">
                  <c:v>0.10962144285440445</c:v>
                </c:pt>
                <c:pt idx="2">
                  <c:v>0.98055899143218994</c:v>
                </c:pt>
                <c:pt idx="3">
                  <c:v>3.9032609462738037</c:v>
                </c:pt>
                <c:pt idx="4">
                  <c:v>7.7947397232055664</c:v>
                </c:pt>
                <c:pt idx="5">
                  <c:v>10.655947685241699</c:v>
                </c:pt>
                <c:pt idx="6">
                  <c:v>7.46728515625</c:v>
                </c:pt>
                <c:pt idx="7">
                  <c:v>6.267179012298584</c:v>
                </c:pt>
                <c:pt idx="8">
                  <c:v>2.9154336452484131</c:v>
                </c:pt>
              </c:numCache>
            </c:numRef>
          </c:val>
          <c:extLst>
            <c:ext xmlns:c16="http://schemas.microsoft.com/office/drawing/2014/chart" uri="{C3380CC4-5D6E-409C-BE32-E72D297353CC}">
              <c16:uniqueId val="{00000000-3DB9-4293-91A2-B09DCF09E773}"/>
            </c:ext>
          </c:extLst>
        </c:ser>
        <c:ser>
          <c:idx val="1"/>
          <c:order val="1"/>
          <c:tx>
            <c:strRef>
              <c:f>'Figure 3'!$A$3</c:f>
              <c:strCache>
                <c:ptCount val="1"/>
                <c:pt idx="0">
                  <c:v>Female</c:v>
                </c:pt>
              </c:strCache>
            </c:strRef>
          </c:tx>
          <c:spPr>
            <a:solidFill>
              <a:srgbClr val="65B32E"/>
            </a:solidFill>
            <a:ln>
              <a:noFill/>
            </a:ln>
          </c:spPr>
          <c:invertIfNegative val="0"/>
          <c:cat>
            <c:strRef>
              <c:f>'Figure 3'!$B$1:$J$1</c:f>
              <c:strCache>
                <c:ptCount val="9"/>
                <c:pt idx="0">
                  <c:v>&lt;5</c:v>
                </c:pt>
                <c:pt idx="1">
                  <c:v>5–14</c:v>
                </c:pt>
                <c:pt idx="2">
                  <c:v>15–19</c:v>
                </c:pt>
                <c:pt idx="3">
                  <c:v>20–24</c:v>
                </c:pt>
                <c:pt idx="4">
                  <c:v>25–34 </c:v>
                </c:pt>
                <c:pt idx="5">
                  <c:v>35–44</c:v>
                </c:pt>
                <c:pt idx="6">
                  <c:v>45–54</c:v>
                </c:pt>
                <c:pt idx="7">
                  <c:v>55–64</c:v>
                </c:pt>
                <c:pt idx="8">
                  <c:v>≥65</c:v>
                </c:pt>
              </c:strCache>
            </c:strRef>
          </c:cat>
          <c:val>
            <c:numRef>
              <c:f>'Figure 3'!$B$3:$J$3</c:f>
              <c:numCache>
                <c:formatCode>0.0</c:formatCode>
                <c:ptCount val="9"/>
                <c:pt idx="0">
                  <c:v>0.27338752150535583</c:v>
                </c:pt>
                <c:pt idx="1">
                  <c:v>9.2738784849643707E-2</c:v>
                </c:pt>
                <c:pt idx="2">
                  <c:v>1.0419161319732666</c:v>
                </c:pt>
                <c:pt idx="3">
                  <c:v>2.5535905361175537</c:v>
                </c:pt>
                <c:pt idx="4">
                  <c:v>3.8258035182952881</c:v>
                </c:pt>
                <c:pt idx="5">
                  <c:v>3.6994092464447021</c:v>
                </c:pt>
                <c:pt idx="6">
                  <c:v>3.1371872425079346</c:v>
                </c:pt>
                <c:pt idx="7">
                  <c:v>3.4373435974121094</c:v>
                </c:pt>
                <c:pt idx="8">
                  <c:v>2.3467168807983398</c:v>
                </c:pt>
              </c:numCache>
            </c:numRef>
          </c:val>
          <c:extLst>
            <c:ext xmlns:c16="http://schemas.microsoft.com/office/drawing/2014/chart" uri="{C3380CC4-5D6E-409C-BE32-E72D297353CC}">
              <c16:uniqueId val="{00000001-3DB9-4293-91A2-B09DCF09E773}"/>
            </c:ext>
          </c:extLst>
        </c:ser>
        <c:dLbls>
          <c:showLegendKey val="0"/>
          <c:showVal val="0"/>
          <c:showCatName val="0"/>
          <c:showSerName val="0"/>
          <c:showPercent val="0"/>
          <c:showBubbleSize val="0"/>
        </c:dLbls>
        <c:gapWidth val="150"/>
        <c:axId val="497523216"/>
        <c:axId val="499754360"/>
      </c:barChart>
      <c:catAx>
        <c:axId val="497523216"/>
        <c:scaling>
          <c:orientation val="minMax"/>
        </c:scaling>
        <c:delete val="0"/>
        <c:axPos val="b"/>
        <c:title>
          <c:tx>
            <c:rich>
              <a:bodyPr/>
              <a:lstStyle/>
              <a:p>
                <a:pPr>
                  <a:defRPr lang="en-GB" sz="1300" b="1" i="0" u="none" strike="noStrike" kern="1200" baseline="0">
                    <a:solidFill>
                      <a:prstClr val="black"/>
                    </a:solidFill>
                    <a:latin typeface="Tahoma" panose="020B0604030504040204" pitchFamily="34" charset="0"/>
                    <a:ea typeface="Tahoma" panose="020B0604030504040204" pitchFamily="34" charset="0"/>
                    <a:cs typeface="Tahoma" panose="020B0604030504040204" pitchFamily="34" charset="0"/>
                  </a:defRPr>
                </a:pPr>
                <a:r>
                  <a:rPr lang="en-GB" sz="1300" b="1" i="0" u="none" strike="noStrike" kern="1200" baseline="0">
                    <a:solidFill>
                      <a:prstClr val="black"/>
                    </a:solidFill>
                    <a:latin typeface="Tahoma" panose="020B0604030504040204" pitchFamily="34" charset="0"/>
                    <a:ea typeface="Tahoma" panose="020B0604030504040204" pitchFamily="34" charset="0"/>
                    <a:cs typeface="Tahoma" panose="020B0604030504040204" pitchFamily="34" charset="0"/>
                  </a:rPr>
                  <a:t>Age group (years)</a:t>
                </a:r>
              </a:p>
            </c:rich>
          </c:tx>
          <c:overlay val="0"/>
        </c:title>
        <c:numFmt formatCode="General" sourceLinked="0"/>
        <c:majorTickMark val="out"/>
        <c:minorTickMark val="none"/>
        <c:tickLblPos val="nextTo"/>
        <c:spPr>
          <a:ln>
            <a:noFill/>
          </a:ln>
        </c:spPr>
        <c:txPr>
          <a:bodyPr/>
          <a:lstStyle/>
          <a:p>
            <a:pPr algn="ctr">
              <a:defRPr lang="en-US" sz="13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499754360"/>
        <c:crosses val="autoZero"/>
        <c:auto val="1"/>
        <c:lblAlgn val="ctr"/>
        <c:lblOffset val="100"/>
        <c:noMultiLvlLbl val="0"/>
      </c:catAx>
      <c:valAx>
        <c:axId val="499754360"/>
        <c:scaling>
          <c:orientation val="minMax"/>
        </c:scaling>
        <c:delete val="0"/>
        <c:axPos val="l"/>
        <c:majorGridlines>
          <c:spPr>
            <a:ln>
              <a:noFill/>
            </a:ln>
          </c:spPr>
        </c:majorGridlines>
        <c:title>
          <c:tx>
            <c:rich>
              <a:bodyPr/>
              <a:lstStyle/>
              <a:p>
                <a:pPr>
                  <a:defRPr lang="en-GB" sz="1300" b="1" i="0" u="none" strike="noStrike" kern="1200" baseline="0">
                    <a:solidFill>
                      <a:prstClr val="black"/>
                    </a:solidFill>
                    <a:latin typeface="Tahoma" panose="020B0604030504040204" pitchFamily="34" charset="0"/>
                    <a:ea typeface="Tahoma" panose="020B0604030504040204" pitchFamily="34" charset="0"/>
                    <a:cs typeface="Tahoma" panose="020B0604030504040204" pitchFamily="34" charset="0"/>
                  </a:defRPr>
                </a:pPr>
                <a:r>
                  <a:rPr lang="en-GB" sz="1300" b="1" i="0" u="none" strike="noStrike" kern="1200" baseline="0" dirty="0">
                    <a:solidFill>
                      <a:prstClr val="black"/>
                    </a:solidFill>
                    <a:latin typeface="Tahoma" panose="020B0604030504040204" pitchFamily="34" charset="0"/>
                    <a:ea typeface="Tahoma" panose="020B0604030504040204" pitchFamily="34" charset="0"/>
                    <a:cs typeface="Tahoma" panose="020B0604030504040204" pitchFamily="34" charset="0"/>
                  </a:rPr>
                  <a:t>Rate per 100 000 population</a:t>
                </a:r>
              </a:p>
            </c:rich>
          </c:tx>
          <c:overlay val="0"/>
        </c:title>
        <c:numFmt formatCode="0" sourceLinked="0"/>
        <c:majorTickMark val="out"/>
        <c:minorTickMark val="none"/>
        <c:tickLblPos val="nextTo"/>
        <c:txPr>
          <a:bodyPr/>
          <a:lstStyle/>
          <a:p>
            <a:pPr algn="ctr">
              <a:defRPr lang="en-US" sz="13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497523216"/>
        <c:crosses val="autoZero"/>
        <c:crossBetween val="between"/>
      </c:valAx>
    </c:plotArea>
    <c:legend>
      <c:legendPos val="r"/>
      <c:overlay val="0"/>
    </c:legend>
    <c:plotVisOnly val="1"/>
    <c:dispBlanksAs val="gap"/>
    <c:showDLblsOverMax val="0"/>
  </c:chart>
  <c:spPr>
    <a:ln>
      <a:noFill/>
    </a:ln>
  </c:spPr>
  <c:txPr>
    <a:bodyPr/>
    <a:lstStyle/>
    <a:p>
      <a:pPr>
        <a:defRPr sz="8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6570634627314145"/>
          <c:y val="5.9098451619722034E-2"/>
          <c:w val="0.40101679013780817"/>
          <c:h val="0.77862495375997465"/>
        </c:manualLayout>
      </c:layout>
      <c:barChart>
        <c:barDir val="bar"/>
        <c:grouping val="clustered"/>
        <c:varyColors val="0"/>
        <c:ser>
          <c:idx val="0"/>
          <c:order val="0"/>
          <c:tx>
            <c:strRef>
              <c:f>'Figure 4'!$B$1</c:f>
              <c:strCache>
                <c:ptCount val="1"/>
                <c:pt idx="0">
                  <c:v>Acute</c:v>
                </c:pt>
              </c:strCache>
            </c:strRef>
          </c:tx>
          <c:spPr>
            <a:solidFill>
              <a:srgbClr val="9CC65A"/>
            </a:solidFill>
          </c:spPr>
          <c:invertIfNegative val="0"/>
          <c:cat>
            <c:strRef>
              <c:f>'Figure 4'!$A$2:$A$22</c:f>
              <c:strCache>
                <c:ptCount val="12"/>
                <c:pt idx="0">
                  <c:v>Injecting drug use</c:v>
                </c:pt>
                <c:pt idx="1">
                  <c:v>Sex between men</c:v>
                </c:pt>
                <c:pt idx="2">
                  <c:v>Nosocomial*</c:v>
                </c:pt>
                <c:pt idx="3">
                  <c:v>Heterosexual transmission</c:v>
                </c:pt>
                <c:pt idx="4">
                  <c:v>Non-occupational injuries**</c:v>
                </c:pt>
                <c:pt idx="5">
                  <c:v>Blood and blood products</c:v>
                </c:pt>
                <c:pt idx="6">
                  <c:v>Sexual transmission (not specified)</c:v>
                </c:pt>
                <c:pt idx="7">
                  <c:v>Mother-to-child transmission</c:v>
                </c:pt>
                <c:pt idx="8">
                  <c:v>Other</c:v>
                </c:pt>
                <c:pt idx="9">
                  <c:v>Needle-stick and other occupational exposure***</c:v>
                </c:pt>
                <c:pt idx="10">
                  <c:v>Household</c:v>
                </c:pt>
                <c:pt idx="11">
                  <c:v>Haemodialysis</c:v>
                </c:pt>
              </c:strCache>
            </c:strRef>
          </c:cat>
          <c:val>
            <c:numRef>
              <c:f>'Figure 4'!$B$2:$B$13</c:f>
              <c:numCache>
                <c:formatCode>0.0</c:formatCode>
                <c:ptCount val="12"/>
                <c:pt idx="0">
                  <c:v>60.763744354248047</c:v>
                </c:pt>
                <c:pt idx="1">
                  <c:v>13.12408447265625</c:v>
                </c:pt>
                <c:pt idx="2">
                  <c:v>6.5702309608459473</c:v>
                </c:pt>
                <c:pt idx="3">
                  <c:v>5.8823528289794922</c:v>
                </c:pt>
                <c:pt idx="4">
                  <c:v>3.6950056552886963</c:v>
                </c:pt>
                <c:pt idx="5">
                  <c:v>2.4303860664367676</c:v>
                </c:pt>
                <c:pt idx="6">
                  <c:v>1.7012702226638794</c:v>
                </c:pt>
                <c:pt idx="7">
                  <c:v>1.4582315683364868</c:v>
                </c:pt>
                <c:pt idx="8">
                  <c:v>1.4582315683364868</c:v>
                </c:pt>
                <c:pt idx="9">
                  <c:v>1.4582315683364868</c:v>
                </c:pt>
                <c:pt idx="10">
                  <c:v>0.97215437889099121</c:v>
                </c:pt>
                <c:pt idx="11">
                  <c:v>0.2430385947227478</c:v>
                </c:pt>
              </c:numCache>
            </c:numRef>
          </c:val>
          <c:extLst>
            <c:ext xmlns:c16="http://schemas.microsoft.com/office/drawing/2014/chart" uri="{C3380CC4-5D6E-409C-BE32-E72D297353CC}">
              <c16:uniqueId val="{00000000-E331-41D3-B2EE-EBF03872FE72}"/>
            </c:ext>
          </c:extLst>
        </c:ser>
        <c:ser>
          <c:idx val="1"/>
          <c:order val="1"/>
          <c:tx>
            <c:strRef>
              <c:f>'Figure 4'!$C$1</c:f>
              <c:strCache>
                <c:ptCount val="1"/>
                <c:pt idx="0">
                  <c:v>Chronic</c:v>
                </c:pt>
              </c:strCache>
            </c:strRef>
          </c:tx>
          <c:spPr>
            <a:solidFill>
              <a:srgbClr val="1A6E31"/>
            </a:solidFill>
          </c:spPr>
          <c:invertIfNegative val="0"/>
          <c:cat>
            <c:strRef>
              <c:f>'Figure 4'!$A$2:$A$22</c:f>
              <c:strCache>
                <c:ptCount val="12"/>
                <c:pt idx="0">
                  <c:v>Injecting drug use</c:v>
                </c:pt>
                <c:pt idx="1">
                  <c:v>Sex between men</c:v>
                </c:pt>
                <c:pt idx="2">
                  <c:v>Nosocomial*</c:v>
                </c:pt>
                <c:pt idx="3">
                  <c:v>Heterosexual transmission</c:v>
                </c:pt>
                <c:pt idx="4">
                  <c:v>Non-occupational injuries**</c:v>
                </c:pt>
                <c:pt idx="5">
                  <c:v>Blood and blood products</c:v>
                </c:pt>
                <c:pt idx="6">
                  <c:v>Sexual transmission (not specified)</c:v>
                </c:pt>
                <c:pt idx="7">
                  <c:v>Mother-to-child transmission</c:v>
                </c:pt>
                <c:pt idx="8">
                  <c:v>Other</c:v>
                </c:pt>
                <c:pt idx="9">
                  <c:v>Needle-stick and other occupational exposure***</c:v>
                </c:pt>
                <c:pt idx="10">
                  <c:v>Household</c:v>
                </c:pt>
                <c:pt idx="11">
                  <c:v>Haemodialysis</c:v>
                </c:pt>
              </c:strCache>
            </c:strRef>
          </c:cat>
          <c:val>
            <c:numRef>
              <c:f>'Figure 4'!$C$2:$C$13</c:f>
              <c:numCache>
                <c:formatCode>0.0</c:formatCode>
                <c:ptCount val="12"/>
                <c:pt idx="0">
                  <c:v>70.439414978027344</c:v>
                </c:pt>
                <c:pt idx="1">
                  <c:v>1.1984021663665771</c:v>
                </c:pt>
                <c:pt idx="2">
                  <c:v>3.1957390308380127</c:v>
                </c:pt>
                <c:pt idx="3">
                  <c:v>3.7283620834350586</c:v>
                </c:pt>
                <c:pt idx="4">
                  <c:v>5.4593873023986816</c:v>
                </c:pt>
                <c:pt idx="5">
                  <c:v>8.7882823944091797</c:v>
                </c:pt>
                <c:pt idx="6">
                  <c:v>2.1304926872253418</c:v>
                </c:pt>
                <c:pt idx="7">
                  <c:v>0.99866843223571777</c:v>
                </c:pt>
                <c:pt idx="8">
                  <c:v>2.5299601554870605</c:v>
                </c:pt>
                <c:pt idx="9">
                  <c:v>0.73235684633255005</c:v>
                </c:pt>
                <c:pt idx="10">
                  <c:v>0.73235684633255005</c:v>
                </c:pt>
                <c:pt idx="11">
                  <c:v>0</c:v>
                </c:pt>
              </c:numCache>
            </c:numRef>
          </c:val>
          <c:extLst>
            <c:ext xmlns:c16="http://schemas.microsoft.com/office/drawing/2014/chart" uri="{C3380CC4-5D6E-409C-BE32-E72D297353CC}">
              <c16:uniqueId val="{00000001-E331-41D3-B2EE-EBF03872FE72}"/>
            </c:ext>
          </c:extLst>
        </c:ser>
        <c:dLbls>
          <c:showLegendKey val="0"/>
          <c:showVal val="0"/>
          <c:showCatName val="0"/>
          <c:showSerName val="0"/>
          <c:showPercent val="0"/>
          <c:showBubbleSize val="0"/>
        </c:dLbls>
        <c:gapWidth val="300"/>
        <c:axId val="499755144"/>
        <c:axId val="499755536"/>
      </c:barChart>
      <c:catAx>
        <c:axId val="499755144"/>
        <c:scaling>
          <c:orientation val="maxMin"/>
        </c:scaling>
        <c:delete val="0"/>
        <c:axPos val="l"/>
        <c:title>
          <c:tx>
            <c:rich>
              <a:bodyPr/>
              <a:lstStyle/>
              <a:p>
                <a:pPr>
                  <a:defRPr/>
                </a:pPr>
                <a:r>
                  <a:rPr lang="en-GB" dirty="0">
                    <a:latin typeface="Tahoma" panose="020B0604030504040204" pitchFamily="34" charset="0"/>
                    <a:ea typeface="Tahoma" panose="020B0604030504040204" pitchFamily="34" charset="0"/>
                    <a:cs typeface="Tahoma" panose="020B0604030504040204" pitchFamily="34" charset="0"/>
                  </a:rPr>
                  <a:t>Transmission</a:t>
                </a:r>
                <a:r>
                  <a:rPr lang="en-GB" baseline="0" dirty="0">
                    <a:latin typeface="Tahoma" panose="020B0604030504040204" pitchFamily="34" charset="0"/>
                    <a:ea typeface="Tahoma" panose="020B0604030504040204" pitchFamily="34" charset="0"/>
                    <a:cs typeface="Tahoma" panose="020B0604030504040204" pitchFamily="34" charset="0"/>
                  </a:rPr>
                  <a:t> category</a:t>
                </a:r>
                <a:endParaRPr lang="en-GB" dirty="0">
                  <a:latin typeface="Tahoma" panose="020B0604030504040204" pitchFamily="34" charset="0"/>
                  <a:ea typeface="Tahoma" panose="020B0604030504040204" pitchFamily="34" charset="0"/>
                  <a:cs typeface="Tahoma" panose="020B0604030504040204" pitchFamily="34" charset="0"/>
                </a:endParaRPr>
              </a:p>
            </c:rich>
          </c:tx>
          <c:layout>
            <c:manualLayout>
              <c:xMode val="edge"/>
              <c:yMode val="edge"/>
              <c:x val="2.4267743536774727E-2"/>
              <c:y val="0.33963537250151427"/>
            </c:manualLayout>
          </c:layout>
          <c:overlay val="0"/>
        </c:title>
        <c:numFmt formatCode="General" sourceLinked="0"/>
        <c:majorTickMark val="out"/>
        <c:minorTickMark val="none"/>
        <c:tickLblPos val="nextTo"/>
        <c:spPr>
          <a:ln>
            <a:noFill/>
          </a:ln>
        </c:spPr>
        <c:txPr>
          <a:bodyPr/>
          <a:lstStyle/>
          <a:p>
            <a:pPr>
              <a:defRPr sz="1050">
                <a:latin typeface="+mn-lt"/>
              </a:defRPr>
            </a:pPr>
            <a:endParaRPr lang="en-US"/>
          </a:p>
        </c:txPr>
        <c:crossAx val="499755536"/>
        <c:crosses val="autoZero"/>
        <c:auto val="1"/>
        <c:lblAlgn val="ctr"/>
        <c:lblOffset val="0"/>
        <c:noMultiLvlLbl val="0"/>
      </c:catAx>
      <c:valAx>
        <c:axId val="499755536"/>
        <c:scaling>
          <c:orientation val="minMax"/>
        </c:scaling>
        <c:delete val="0"/>
        <c:axPos val="b"/>
        <c:majorGridlines>
          <c:spPr>
            <a:ln>
              <a:noFill/>
            </a:ln>
          </c:spPr>
        </c:majorGridlines>
        <c:minorGridlines>
          <c:spPr>
            <a:ln>
              <a:noFill/>
            </a:ln>
          </c:spPr>
        </c:minorGridlines>
        <c:title>
          <c:tx>
            <c:rich>
              <a:bodyPr/>
              <a:lstStyle/>
              <a:p>
                <a:pPr>
                  <a:defRPr/>
                </a:pPr>
                <a:r>
                  <a:rPr lang="en-GB" dirty="0"/>
                  <a:t>Proportion of cases (%) </a:t>
                </a:r>
              </a:p>
            </c:rich>
          </c:tx>
          <c:layout>
            <c:manualLayout>
              <c:xMode val="edge"/>
              <c:yMode val="edge"/>
              <c:x val="0.57887168338519024"/>
              <c:y val="0.90164121876069825"/>
            </c:manualLayout>
          </c:layout>
          <c:overlay val="0"/>
        </c:title>
        <c:numFmt formatCode="0" sourceLinked="0"/>
        <c:majorTickMark val="out"/>
        <c:minorTickMark val="none"/>
        <c:tickLblPos val="nextTo"/>
        <c:spPr>
          <a:ln/>
        </c:spPr>
        <c:crossAx val="499755144"/>
        <c:crosses val="max"/>
        <c:crossBetween val="between"/>
      </c:valAx>
    </c:plotArea>
    <c:legend>
      <c:legendPos val="r"/>
      <c:overlay val="0"/>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sz="1000"/>
            </a:pPr>
            <a:r>
              <a:rPr lang="en-GB" sz="1000"/>
              <a:t>Data completeness (%)</a:t>
            </a:r>
          </a:p>
        </c:rich>
      </c:tx>
      <c:layout>
        <c:manualLayout>
          <c:xMode val="edge"/>
          <c:yMode val="edge"/>
          <c:x val="0.43041854744524255"/>
          <c:y val="0.91099476439790572"/>
        </c:manualLayout>
      </c:layout>
      <c:overlay val="0"/>
    </c:title>
    <c:autoTitleDeleted val="0"/>
    <c:plotArea>
      <c:layout>
        <c:manualLayout>
          <c:layoutTarget val="inner"/>
          <c:xMode val="edge"/>
          <c:yMode val="edge"/>
          <c:x val="0.28172481763246077"/>
          <c:y val="5.9249701117203284E-2"/>
          <c:w val="0.61141107424976293"/>
          <c:h val="0.78980434714703862"/>
        </c:manualLayout>
      </c:layout>
      <c:barChart>
        <c:barDir val="bar"/>
        <c:grouping val="clustered"/>
        <c:varyColors val="0"/>
        <c:ser>
          <c:idx val="0"/>
          <c:order val="0"/>
          <c:tx>
            <c:strRef>
              <c:f>Sheet1!$B$2</c:f>
              <c:strCache>
                <c:ptCount val="1"/>
                <c:pt idx="0">
                  <c:v>Hepatitis B</c:v>
                </c:pt>
              </c:strCache>
            </c:strRef>
          </c:tx>
          <c:spPr>
            <a:solidFill>
              <a:srgbClr val="65B32E"/>
            </a:solidFill>
          </c:spPr>
          <c:invertIfNegative val="0"/>
          <c:cat>
            <c:strRef>
              <c:f>Sheet1!$A$3:$A$10</c:f>
              <c:strCache>
                <c:ptCount val="8"/>
                <c:pt idx="0">
                  <c:v>Sex</c:v>
                </c:pt>
                <c:pt idx="1">
                  <c:v>Age</c:v>
                </c:pt>
                <c:pt idx="2">
                  <c:v>StageHEP</c:v>
                </c:pt>
                <c:pt idx="3">
                  <c:v>Imported</c:v>
                </c:pt>
                <c:pt idx="4">
                  <c:v>Country of nationality</c:v>
                </c:pt>
                <c:pt idx="5">
                  <c:v>Transmission category</c:v>
                </c:pt>
                <c:pt idx="6">
                  <c:v>Probable country infection</c:v>
                </c:pt>
                <c:pt idx="7">
                  <c:v>Country of birth</c:v>
                </c:pt>
              </c:strCache>
            </c:strRef>
          </c:cat>
          <c:val>
            <c:numRef>
              <c:f>Sheet1!$B$3:$B$10</c:f>
              <c:numCache>
                <c:formatCode>0</c:formatCode>
                <c:ptCount val="8"/>
                <c:pt idx="0">
                  <c:v>99</c:v>
                </c:pt>
                <c:pt idx="1">
                  <c:v>93</c:v>
                </c:pt>
                <c:pt idx="2">
                  <c:v>51</c:v>
                </c:pt>
                <c:pt idx="3">
                  <c:v>40</c:v>
                </c:pt>
                <c:pt idx="4">
                  <c:v>19</c:v>
                </c:pt>
                <c:pt idx="5">
                  <c:v>16</c:v>
                </c:pt>
                <c:pt idx="6">
                  <c:v>15</c:v>
                </c:pt>
                <c:pt idx="7">
                  <c:v>12</c:v>
                </c:pt>
              </c:numCache>
            </c:numRef>
          </c:val>
          <c:extLst>
            <c:ext xmlns:c16="http://schemas.microsoft.com/office/drawing/2014/chart" uri="{C3380CC4-5D6E-409C-BE32-E72D297353CC}">
              <c16:uniqueId val="{00000000-4F93-498D-B690-20BA6C3046CE}"/>
            </c:ext>
          </c:extLst>
        </c:ser>
        <c:ser>
          <c:idx val="1"/>
          <c:order val="1"/>
          <c:tx>
            <c:strRef>
              <c:f>Sheet1!$C$2</c:f>
              <c:strCache>
                <c:ptCount val="1"/>
                <c:pt idx="0">
                  <c:v>Hepatitis C</c:v>
                </c:pt>
              </c:strCache>
            </c:strRef>
          </c:tx>
          <c:spPr>
            <a:solidFill>
              <a:srgbClr val="C9D985"/>
            </a:solidFill>
          </c:spPr>
          <c:invertIfNegative val="0"/>
          <c:cat>
            <c:strRef>
              <c:f>Sheet1!$A$3:$A$10</c:f>
              <c:strCache>
                <c:ptCount val="8"/>
                <c:pt idx="0">
                  <c:v>Sex</c:v>
                </c:pt>
                <c:pt idx="1">
                  <c:v>Age</c:v>
                </c:pt>
                <c:pt idx="2">
                  <c:v>StageHEP</c:v>
                </c:pt>
                <c:pt idx="3">
                  <c:v>Imported</c:v>
                </c:pt>
                <c:pt idx="4">
                  <c:v>Country of nationality</c:v>
                </c:pt>
                <c:pt idx="5">
                  <c:v>Transmission category</c:v>
                </c:pt>
                <c:pt idx="6">
                  <c:v>Probable country infection</c:v>
                </c:pt>
                <c:pt idx="7">
                  <c:v>Country of birth</c:v>
                </c:pt>
              </c:strCache>
            </c:strRef>
          </c:cat>
          <c:val>
            <c:numRef>
              <c:f>Sheet1!$C$3:$C$10</c:f>
              <c:numCache>
                <c:formatCode>0</c:formatCode>
                <c:ptCount val="8"/>
                <c:pt idx="0">
                  <c:v>100</c:v>
                </c:pt>
                <c:pt idx="1">
                  <c:v>97</c:v>
                </c:pt>
                <c:pt idx="2">
                  <c:v>42</c:v>
                </c:pt>
                <c:pt idx="3">
                  <c:v>41</c:v>
                </c:pt>
                <c:pt idx="4">
                  <c:v>24</c:v>
                </c:pt>
                <c:pt idx="5">
                  <c:v>32</c:v>
                </c:pt>
                <c:pt idx="6">
                  <c:v>5</c:v>
                </c:pt>
                <c:pt idx="7">
                  <c:v>20</c:v>
                </c:pt>
              </c:numCache>
            </c:numRef>
          </c:val>
          <c:extLst>
            <c:ext xmlns:c16="http://schemas.microsoft.com/office/drawing/2014/chart" uri="{C3380CC4-5D6E-409C-BE32-E72D297353CC}">
              <c16:uniqueId val="{00000001-4F93-498D-B690-20BA6C3046CE}"/>
            </c:ext>
          </c:extLst>
        </c:ser>
        <c:dLbls>
          <c:showLegendKey val="0"/>
          <c:showVal val="0"/>
          <c:showCatName val="0"/>
          <c:showSerName val="0"/>
          <c:showPercent val="0"/>
          <c:showBubbleSize val="0"/>
        </c:dLbls>
        <c:gapWidth val="150"/>
        <c:axId val="218414568"/>
        <c:axId val="218414960"/>
      </c:barChart>
      <c:catAx>
        <c:axId val="218414568"/>
        <c:scaling>
          <c:orientation val="maxMin"/>
        </c:scaling>
        <c:delete val="0"/>
        <c:axPos val="l"/>
        <c:numFmt formatCode="General" sourceLinked="0"/>
        <c:majorTickMark val="out"/>
        <c:minorTickMark val="none"/>
        <c:tickLblPos val="nextTo"/>
        <c:spPr>
          <a:ln>
            <a:noFill/>
          </a:ln>
        </c:spPr>
        <c:crossAx val="218414960"/>
        <c:crossesAt val="0"/>
        <c:auto val="1"/>
        <c:lblAlgn val="ctr"/>
        <c:lblOffset val="100"/>
        <c:noMultiLvlLbl val="0"/>
      </c:catAx>
      <c:valAx>
        <c:axId val="218414960"/>
        <c:scaling>
          <c:orientation val="minMax"/>
          <c:max val="100"/>
        </c:scaling>
        <c:delete val="0"/>
        <c:axPos val="b"/>
        <c:majorGridlines>
          <c:spPr>
            <a:ln>
              <a:noFill/>
            </a:ln>
          </c:spPr>
        </c:majorGridlines>
        <c:numFmt formatCode="0" sourceLinked="1"/>
        <c:majorTickMark val="out"/>
        <c:minorTickMark val="none"/>
        <c:tickLblPos val="nextTo"/>
        <c:crossAx val="218414568"/>
        <c:crosses val="max"/>
        <c:crossBetween val="between"/>
      </c:valAx>
    </c:plotArea>
    <c:legend>
      <c:legendPos val="r"/>
      <c:overlay val="0"/>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2A5A4-8B6D-4504-A8C4-1D05537D5F0E}" type="datetimeFigureOut">
              <a:rPr lang="en-GB" smtClean="0"/>
              <a:t>12/04/2023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C4438-05CF-4422-80F6-43EA6CF53316}" type="slidenum">
              <a:rPr lang="en-GB" smtClean="0"/>
              <a:t>‹#›</a:t>
            </a:fld>
            <a:endParaRPr lang="en-GB"/>
          </a:p>
        </p:txBody>
      </p:sp>
    </p:spTree>
    <p:extLst>
      <p:ext uri="{BB962C8B-B14F-4D97-AF65-F5344CB8AC3E}">
        <p14:creationId xmlns:p14="http://schemas.microsoft.com/office/powerpoint/2010/main" val="422222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172377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49594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1665873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pPr lvl="0"/>
            <a:endParaRPr lang="en-GB"/>
          </a:p>
        </p:txBody>
      </p:sp>
    </p:spTree>
    <p:extLst>
      <p:ext uri="{BB962C8B-B14F-4D97-AF65-F5344CB8AC3E}">
        <p14:creationId xmlns:p14="http://schemas.microsoft.com/office/powerpoint/2010/main" val="1931099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pPr lvl="0"/>
            <a:endParaRPr lang="en-GB"/>
          </a:p>
        </p:txBody>
      </p:sp>
    </p:spTree>
    <p:extLst>
      <p:ext uri="{BB962C8B-B14F-4D97-AF65-F5344CB8AC3E}">
        <p14:creationId xmlns:p14="http://schemas.microsoft.com/office/powerpoint/2010/main" val="3063937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24144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186356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1556898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921249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txBox="1">
            <a:spLocks noGrp="1"/>
          </p:cNvSpPr>
          <p:nvPr>
            <p:ph type="body" sz="quarter" idx="1"/>
          </p:nvPr>
        </p:nvSpPr>
        <p:spPr/>
        <p:txBody>
          <a:bodyPr/>
          <a:lstStyle/>
          <a:p>
            <a:pPr lvl="0"/>
            <a:endParaRPr lang="en-GB"/>
          </a:p>
        </p:txBody>
      </p:sp>
    </p:spTree>
    <p:extLst>
      <p:ext uri="{BB962C8B-B14F-4D97-AF65-F5344CB8AC3E}">
        <p14:creationId xmlns:p14="http://schemas.microsoft.com/office/powerpoint/2010/main" val="303664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2835372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94211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131097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293953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pPr lvl="0"/>
            <a:endParaRPr lang="en-GB"/>
          </a:p>
        </p:txBody>
      </p:sp>
    </p:spTree>
    <p:extLst>
      <p:ext uri="{BB962C8B-B14F-4D97-AF65-F5344CB8AC3E}">
        <p14:creationId xmlns:p14="http://schemas.microsoft.com/office/powerpoint/2010/main" val="777735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pPr lvl="0"/>
            <a:endParaRPr lang="en-GB"/>
          </a:p>
        </p:txBody>
      </p:sp>
    </p:spTree>
    <p:extLst>
      <p:ext uri="{BB962C8B-B14F-4D97-AF65-F5344CB8AC3E}">
        <p14:creationId xmlns:p14="http://schemas.microsoft.com/office/powerpoint/2010/main" val="209678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pPr lvl="0"/>
            <a:r>
              <a:rPr lang="en-GB"/>
              <a:t> </a:t>
            </a:r>
          </a:p>
        </p:txBody>
      </p:sp>
    </p:spTree>
    <p:extLst>
      <p:ext uri="{BB962C8B-B14F-4D97-AF65-F5344CB8AC3E}">
        <p14:creationId xmlns:p14="http://schemas.microsoft.com/office/powerpoint/2010/main" val="3152820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pPr lvl="0"/>
            <a:endParaRPr lang="en-GB"/>
          </a:p>
        </p:txBody>
      </p:sp>
    </p:spTree>
    <p:extLst>
      <p:ext uri="{BB962C8B-B14F-4D97-AF65-F5344CB8AC3E}">
        <p14:creationId xmlns:p14="http://schemas.microsoft.com/office/powerpoint/2010/main" val="2650041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1147641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6000" y="4012163"/>
            <a:ext cx="81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Subtitle 2"/>
          <p:cNvSpPr>
            <a:spLocks noGrp="1"/>
          </p:cNvSpPr>
          <p:nvPr>
            <p:ph type="subTitle" idx="1" hasCustomPrompt="1"/>
          </p:nvPr>
        </p:nvSpPr>
        <p:spPr>
          <a:xfrm>
            <a:off x="486000" y="3312000"/>
            <a:ext cx="81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European Centre for Disease Prevention and Control </a:t>
            </a:r>
            <a:endParaRPr lang="en-GB"/>
          </a:p>
        </p:txBody>
      </p:sp>
    </p:spTree>
    <p:extLst>
      <p:ext uri="{BB962C8B-B14F-4D97-AF65-F5344CB8AC3E}">
        <p14:creationId xmlns:p14="http://schemas.microsoft.com/office/powerpoint/2010/main" val="112769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02" y="223936"/>
            <a:ext cx="7372199"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Content Placeholder 2"/>
          <p:cNvSpPr>
            <a:spLocks noGrp="1"/>
          </p:cNvSpPr>
          <p:nvPr>
            <p:ph idx="1" hasCustomPrompt="1"/>
          </p:nvPr>
        </p:nvSpPr>
        <p:spPr>
          <a:xfrm>
            <a:off x="324001" y="1474237"/>
            <a:ext cx="8514422"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add text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24002" y="6475546"/>
            <a:ext cx="580026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
        <p:nvSpPr>
          <p:cNvPr id="6" name="Slide Number Placeholder 5"/>
          <p:cNvSpPr>
            <a:spLocks noGrp="1"/>
          </p:cNvSpPr>
          <p:nvPr>
            <p:ph type="sldNum" sz="quarter" idx="12"/>
          </p:nvPr>
        </p:nvSpPr>
        <p:spPr>
          <a:xfrm>
            <a:off x="6781022" y="6475547"/>
            <a:ext cx="20574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a:p>
        </p:txBody>
      </p:sp>
    </p:spTree>
    <p:extLst>
      <p:ext uri="{BB962C8B-B14F-4D97-AF65-F5344CB8AC3E}">
        <p14:creationId xmlns:p14="http://schemas.microsoft.com/office/powerpoint/2010/main" val="138375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86000" y="4012163"/>
            <a:ext cx="81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7" name="Slide Number Placeholder 5"/>
          <p:cNvSpPr>
            <a:spLocks noGrp="1"/>
          </p:cNvSpPr>
          <p:nvPr>
            <p:ph type="sldNum" sz="quarter" idx="12"/>
          </p:nvPr>
        </p:nvSpPr>
        <p:spPr>
          <a:xfrm>
            <a:off x="6781022" y="6475547"/>
            <a:ext cx="20574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a:p>
        </p:txBody>
      </p:sp>
    </p:spTree>
    <p:extLst>
      <p:ext uri="{BB962C8B-B14F-4D97-AF65-F5344CB8AC3E}">
        <p14:creationId xmlns:p14="http://schemas.microsoft.com/office/powerpoint/2010/main" val="3490969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12/04/2023</a:t>
            </a:fld>
            <a:endParaRPr lang="en-GB"/>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Tree>
    <p:extLst>
      <p:ext uri="{BB962C8B-B14F-4D97-AF65-F5344CB8AC3E}">
        <p14:creationId xmlns:p14="http://schemas.microsoft.com/office/powerpoint/2010/main" val="415149323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GB" dirty="0"/>
              <a:t>Surveillance of hepatitis B and C </a:t>
            </a:r>
            <a:br>
              <a:rPr lang="en-GB" dirty="0"/>
            </a:br>
            <a:r>
              <a:rPr lang="en-GB" dirty="0"/>
              <a:t>in the EU/EEA – 2021 data</a:t>
            </a:r>
            <a:br>
              <a:rPr lang="en-GB" dirty="0"/>
            </a:br>
            <a:endParaRPr lang="en-GB" dirty="0"/>
          </a:p>
        </p:txBody>
      </p:sp>
      <p:sp>
        <p:nvSpPr>
          <p:cNvPr id="7" name="Subtitle 6"/>
          <p:cNvSpPr>
            <a:spLocks noGrp="1"/>
          </p:cNvSpPr>
          <p:nvPr>
            <p:ph type="subTitle" idx="1"/>
          </p:nvPr>
        </p:nvSpPr>
        <p:spPr/>
        <p:txBody>
          <a:bodyPr/>
          <a:lstStyle/>
          <a:p>
            <a:endParaRPr lang="en-GB"/>
          </a:p>
        </p:txBody>
      </p:sp>
      <p:sp>
        <p:nvSpPr>
          <p:cNvPr id="5" name="Text Box 4"/>
          <p:cNvSpPr txBox="1">
            <a:spLocks noChangeArrowheads="1"/>
          </p:cNvSpPr>
          <p:nvPr/>
        </p:nvSpPr>
        <p:spPr bwMode="auto">
          <a:xfrm>
            <a:off x="486000" y="5868788"/>
            <a:ext cx="8100000" cy="781755"/>
          </a:xfrm>
          <a:prstGeom prst="rect">
            <a:avLst/>
          </a:prstGeom>
          <a:noFill/>
          <a:ln w="38100">
            <a:noFill/>
            <a:miter lim="800000"/>
            <a:headEnd/>
            <a:tailEnd/>
          </a:ln>
          <a:effectLst/>
        </p:spPr>
        <p:txBody>
          <a:bodyPr lIns="0" tIns="0" rIns="0" bIns="0" anchor="b"/>
          <a:lstStyle/>
          <a:p>
            <a:r>
              <a:rPr lang="en-GB" sz="2000" dirty="0">
                <a:solidFill>
                  <a:schemeClr val="bg1"/>
                </a:solidFill>
              </a:rPr>
              <a:t>Section for STIs, blood-borne viruses and TB</a:t>
            </a:r>
            <a:endParaRPr lang="en-GB" sz="2000" dirty="0">
              <a:solidFill>
                <a:schemeClr val="bg1"/>
              </a:solidFill>
              <a:latin typeface="Tahoma" pitchFamily="34" charset="0"/>
            </a:endParaRPr>
          </a:p>
        </p:txBody>
      </p:sp>
    </p:spTree>
    <p:extLst>
      <p:ext uri="{BB962C8B-B14F-4D97-AF65-F5344CB8AC3E}">
        <p14:creationId xmlns:p14="http://schemas.microsoft.com/office/powerpoint/2010/main" val="3697282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24003" y="322897"/>
            <a:ext cx="7547253" cy="951722"/>
          </a:xfrm>
        </p:spPr>
        <p:txBody>
          <a:bodyPr vert="horz" lIns="0" tIns="0" rIns="0" bIns="0" rtlCol="0" anchor="ctr">
            <a:normAutofit fontScale="90000"/>
          </a:bodyPr>
          <a:lstStyle/>
          <a:p>
            <a:pPr lvl="0"/>
            <a:r>
              <a:rPr lang="en-GB"/>
              <a:t>Rate of reported hepatitis B cases per </a:t>
            </a:r>
            <a:br>
              <a:rPr lang="en-GB"/>
            </a:br>
            <a:r>
              <a:rPr lang="en-GB"/>
              <a:t>100 000 by age and disease status, 2021</a:t>
            </a:r>
            <a:br>
              <a:rPr lang="en-GB"/>
            </a:br>
            <a:endParaRPr lang="en-GB"/>
          </a:p>
        </p:txBody>
      </p:sp>
      <p:sp>
        <p:nvSpPr>
          <p:cNvPr id="3" name="Content Placeholder 2"/>
          <p:cNvSpPr txBox="1">
            <a:spLocks noGrp="1"/>
          </p:cNvSpPr>
          <p:nvPr>
            <p:ph idx="1"/>
          </p:nvPr>
        </p:nvSpPr>
        <p:spPr/>
        <p:txBody>
          <a:bodyPr vert="horz" lIns="91440" tIns="45720" rIns="91440" bIns="45720" rtlCol="0">
            <a:normAutofit/>
          </a:bodyPr>
          <a:lstStyle/>
          <a:p>
            <a:pPr marL="457200" indent="-457200"/>
            <a:endParaRPr lang="en-GB"/>
          </a:p>
          <a:p>
            <a:pPr marL="457200" indent="-457200"/>
            <a:endParaRPr lang="en-GB"/>
          </a:p>
          <a:p>
            <a:pPr marL="457200" indent="-457200"/>
            <a:endParaRPr lang="en-GB"/>
          </a:p>
        </p:txBody>
      </p:sp>
      <p:sp>
        <p:nvSpPr>
          <p:cNvPr id="4" name="Rectangle 4"/>
          <p:cNvSpPr/>
          <p:nvPr/>
        </p:nvSpPr>
        <p:spPr>
          <a:xfrm>
            <a:off x="413489" y="5744740"/>
            <a:ext cx="8424934" cy="1061829"/>
          </a:xfrm>
          <a:prstGeom prst="rect">
            <a:avLst/>
          </a:prstGeom>
          <a:noFill/>
          <a:ln>
            <a:noFill/>
            <a:prstDash val="solid"/>
          </a:ln>
        </p:spPr>
        <p:txBody>
          <a:bodyPr vert="horz" wrap="square" lIns="0" tIns="0" rIns="0" bIns="0" anchor="t" anchorCtr="0" compatLnSpc="1">
            <a:spAutoFit/>
          </a:bodyPr>
          <a:lstStyle/>
          <a:p>
            <a:pPr eaLnBrk="0"/>
            <a:r>
              <a:rPr lang="en-GB" sz="1100" i="1" dirty="0"/>
              <a:t>Source: Acute cases – Austria, Croatia, Cyprus, Czechia, Denmark, Estonia, Finland, France, Germany, Greece, Hungary, Iceland, Ireland, Latvia, Lithuania, Malta, the Netherlands, Norway, Poland, Portugal, Romania, Slovakia, Slovenia, Spain and Sweden.</a:t>
            </a:r>
            <a:endParaRPr lang="en-GB" sz="1100" i="1" dirty="0">
              <a:ea typeface="Tahoma"/>
              <a:cs typeface="Tahoma"/>
            </a:endParaRPr>
          </a:p>
          <a:p>
            <a:pPr eaLnBrk="0"/>
            <a:r>
              <a:rPr lang="en-GB" sz="1100" i="1" dirty="0"/>
              <a:t>Chronic cases – Austria, Croatia, Cyprus, Czechia, Denmark, Estonia, Finland, Germany, Greece, Iceland, Ireland, Latvia, Liechtenstein, Lithuania, Luxembourg, Malta, the Netherlands, Norway, Poland, Portugal, Romania, Slovakia, Slovenia and Sweden.</a:t>
            </a:r>
            <a:endParaRPr lang="en-GB" sz="1100" i="1" dirty="0">
              <a:ea typeface="Tahoma"/>
              <a:cs typeface="Tahoma"/>
            </a:endParaRPr>
          </a:p>
          <a:p>
            <a:pPr eaLnBrk="0"/>
            <a:endParaRPr lang="en-GB" sz="1200" i="1" dirty="0">
              <a:ea typeface="Tahoma"/>
              <a:cs typeface="Tahoma"/>
            </a:endParaRPr>
          </a:p>
          <a:p>
            <a:pPr eaLnBrk="0"/>
            <a:endParaRPr lang="en-GB" sz="1200" i="1" dirty="0"/>
          </a:p>
        </p:txBody>
      </p:sp>
      <p:graphicFrame>
        <p:nvGraphicFramePr>
          <p:cNvPr id="5" name="Chart 4">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3330584632"/>
              </p:ext>
            </p:extLst>
          </p:nvPr>
        </p:nvGraphicFramePr>
        <p:xfrm>
          <a:off x="1229248" y="1192511"/>
          <a:ext cx="6703928" cy="38965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5490974"/>
      </p:ext>
    </p:extLst>
  </p:cSld>
  <p:clrMapOvr>
    <a:masterClrMapping/>
  </p:clrMapOvr>
  <mc:AlternateContent xmlns:mc="http://schemas.openxmlformats.org/markup-compatibility/2006" xmlns:p14="http://schemas.microsoft.com/office/powerpoint/2010/main">
    <mc:Choice Requires="p14">
      <p:transition spd="slow" p14:dur="2000" advTm="47286"/>
    </mc:Choice>
    <mc:Fallback xmlns="">
      <p:transition spd="slow" advTm="4728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vert="horz" lIns="0" tIns="0" rIns="0" bIns="0" rtlCol="0" anchor="ctr">
            <a:normAutofit fontScale="90000"/>
          </a:bodyPr>
          <a:lstStyle/>
          <a:p>
            <a:pPr lvl="0"/>
            <a:r>
              <a:rPr lang="en-GB"/>
              <a:t>Reported transmission category for acute  and chronic hepatitis B cases, 2021</a:t>
            </a:r>
          </a:p>
        </p:txBody>
      </p:sp>
      <p:sp>
        <p:nvSpPr>
          <p:cNvPr id="4" name="Rectangle 3"/>
          <p:cNvSpPr/>
          <p:nvPr/>
        </p:nvSpPr>
        <p:spPr>
          <a:xfrm>
            <a:off x="324003" y="5128358"/>
            <a:ext cx="8454451" cy="1569660"/>
          </a:xfrm>
          <a:prstGeom prst="rect">
            <a:avLst/>
          </a:prstGeom>
        </p:spPr>
        <p:txBody>
          <a:bodyPr wrap="square" lIns="0" tIns="0" rIns="0" bIns="0" anchor="t">
            <a:spAutoFit/>
          </a:bodyPr>
          <a:lstStyle/>
          <a:p>
            <a:pPr eaLnBrk="0"/>
            <a:r>
              <a:rPr lang="en-GB" sz="1200" i="1" dirty="0"/>
              <a:t>Cases with known transmission status.</a:t>
            </a:r>
          </a:p>
          <a:p>
            <a:pPr eaLnBrk="0"/>
            <a:r>
              <a:rPr lang="en-GB" sz="1200" i="1" dirty="0"/>
              <a:t>*: Nosocomial transmission includes hospitals, nursing homes, psychiatric institutions and dental services. This category refers mainly to patients exposed through healthcare settings, distinct from ’needle-stick and other occupational exposure’, which refers to staff.</a:t>
            </a:r>
          </a:p>
          <a:p>
            <a:pPr eaLnBrk="0"/>
            <a:r>
              <a:rPr lang="en-GB" sz="1200" i="1" dirty="0"/>
              <a:t>**: ‘Non-occupational injuries’ include needle sticks that occur outside a health care setting, bites, tattoos, piercings.</a:t>
            </a:r>
          </a:p>
          <a:p>
            <a:pPr eaLnBrk="0"/>
            <a:r>
              <a:rPr lang="en-GB" sz="1200" i="1" dirty="0"/>
              <a:t>***: ‘Needle-stick and other occupational exposure’ refers to occupational injuries.</a:t>
            </a:r>
            <a:endParaRPr lang="en-GB" sz="1200" i="1" dirty="0">
              <a:ea typeface="Tahoma"/>
              <a:cs typeface="Tahoma"/>
            </a:endParaRPr>
          </a:p>
          <a:p>
            <a:pPr eaLnBrk="0"/>
            <a:r>
              <a:rPr lang="en-GB" sz="1000" i="1" dirty="0"/>
              <a:t>Source: Acute reports from Austria, Denmark, Finland, France, Germany, Ireland, Italy, Latvia, the Netherlands, Norway, Poland, Portugal, Romania, Slovakia, Spain and Sweden.</a:t>
            </a:r>
            <a:endParaRPr lang="en-GB" sz="1000" i="1" dirty="0">
              <a:ea typeface="Tahoma"/>
              <a:cs typeface="Tahoma"/>
            </a:endParaRPr>
          </a:p>
          <a:p>
            <a:pPr eaLnBrk="0"/>
            <a:r>
              <a:rPr lang="en-GB" sz="1000" i="1" dirty="0"/>
              <a:t>Chronic reports from Austria, Croatia, Denmark, Estonia, Finland, Germany, Ireland, the Netherlands, Norway, Portugal, Slovakia and Sweden.</a:t>
            </a:r>
            <a:endParaRPr lang="en-GB" sz="1000" i="1" dirty="0">
              <a:ea typeface="Tahoma"/>
              <a:cs typeface="Tahoma"/>
            </a:endParaRPr>
          </a:p>
        </p:txBody>
      </p:sp>
      <p:graphicFrame>
        <p:nvGraphicFramePr>
          <p:cNvPr id="5" name="Chart 4">
            <a:extLst>
              <a:ext uri="{FF2B5EF4-FFF2-40B4-BE49-F238E27FC236}">
                <a16:creationId xmlns:a16="http://schemas.microsoft.com/office/drawing/2014/main" id="{9EE360C9-A210-42D0-B575-3E40C67B2C64}"/>
              </a:ext>
            </a:extLst>
          </p:cNvPr>
          <p:cNvGraphicFramePr>
            <a:graphicFrameLocks/>
          </p:cNvGraphicFramePr>
          <p:nvPr>
            <p:extLst>
              <p:ext uri="{D42A27DB-BD31-4B8C-83A1-F6EECF244321}">
                <p14:modId xmlns:p14="http://schemas.microsoft.com/office/powerpoint/2010/main" val="1083877085"/>
              </p:ext>
            </p:extLst>
          </p:nvPr>
        </p:nvGraphicFramePr>
        <p:xfrm>
          <a:off x="1389785" y="1175658"/>
          <a:ext cx="6306416" cy="38685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7682257"/>
      </p:ext>
    </p:extLst>
  </p:cSld>
  <p:clrMapOvr>
    <a:masterClrMapping/>
  </p:clrMapOvr>
  <mc:AlternateContent xmlns:mc="http://schemas.openxmlformats.org/markup-compatibility/2006" xmlns:p14="http://schemas.microsoft.com/office/powerpoint/2010/main">
    <mc:Choice Requires="p14">
      <p:transition spd="slow" p14:dur="2000" advTm="1948"/>
    </mc:Choice>
    <mc:Fallback xmlns="">
      <p:transition spd="slow" advTm="194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Hepatitis C data and trends</a:t>
            </a:r>
            <a:br>
              <a:rPr lang="en-GB"/>
            </a:br>
            <a:endParaRPr lang="en-GB"/>
          </a:p>
        </p:txBody>
      </p:sp>
    </p:spTree>
    <p:extLst>
      <p:ext uri="{BB962C8B-B14F-4D97-AF65-F5344CB8AC3E}">
        <p14:creationId xmlns:p14="http://schemas.microsoft.com/office/powerpoint/2010/main" val="1285577779"/>
      </p:ext>
    </p:extLst>
  </p:cSld>
  <p:clrMapOvr>
    <a:masterClrMapping/>
  </p:clrMapOvr>
  <mc:AlternateContent xmlns:mc="http://schemas.openxmlformats.org/markup-compatibility/2006" xmlns:p14="http://schemas.microsoft.com/office/powerpoint/2010/main">
    <mc:Choice Requires="p14">
      <p:transition spd="slow" p14:dur="2000" advTm="82637"/>
    </mc:Choice>
    <mc:Fallback xmlns="">
      <p:transition spd="slow" advTm="826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vert="horz" lIns="0" tIns="0" rIns="0" bIns="0" rtlCol="0" anchor="ctr">
            <a:normAutofit/>
          </a:bodyPr>
          <a:lstStyle/>
          <a:p>
            <a:pPr lvl="0"/>
            <a:r>
              <a:rPr lang="en-GB"/>
              <a:t>Hepatitis C data: reporting countries and </a:t>
            </a:r>
            <a:br>
              <a:rPr lang="en-GB"/>
            </a:br>
            <a:r>
              <a:rPr lang="en-GB"/>
              <a:t>case definitions used</a:t>
            </a:r>
          </a:p>
        </p:txBody>
      </p:sp>
      <p:sp>
        <p:nvSpPr>
          <p:cNvPr id="3" name="Content Placeholder 2"/>
          <p:cNvSpPr txBox="1">
            <a:spLocks noGrp="1"/>
          </p:cNvSpPr>
          <p:nvPr>
            <p:ph idx="1"/>
          </p:nvPr>
        </p:nvSpPr>
        <p:spPr>
          <a:xfrm>
            <a:off x="323855" y="1440000"/>
            <a:ext cx="8526459" cy="5194064"/>
          </a:xfrm>
        </p:spPr>
        <p:txBody>
          <a:bodyPr vert="horz" lIns="0" tIns="0" rIns="0" bIns="0" rtlCol="0">
            <a:normAutofit fontScale="40000" lnSpcReduction="20000"/>
          </a:bodyPr>
          <a:lstStyle/>
          <a:p>
            <a:pPr marL="457200" indent="-457200">
              <a:lnSpc>
                <a:spcPct val="130000"/>
              </a:lnSpc>
            </a:pPr>
            <a:r>
              <a:rPr lang="en-GB" sz="4600" dirty="0"/>
              <a:t>29 countries provided hepatitis C data for 2021</a:t>
            </a:r>
          </a:p>
          <a:p>
            <a:pPr marL="541338" lvl="2" indent="-541338">
              <a:lnSpc>
                <a:spcPct val="130000"/>
              </a:lnSpc>
              <a:buFont typeface="Arial" pitchFamily="34"/>
              <a:buChar char="•"/>
            </a:pPr>
            <a:r>
              <a:rPr lang="en-GB" sz="4000" dirty="0"/>
              <a:t>One country could only provide data on acute cases</a:t>
            </a:r>
          </a:p>
          <a:p>
            <a:pPr marL="541338" lvl="2" indent="-541338">
              <a:lnSpc>
                <a:spcPct val="130000"/>
              </a:lnSpc>
              <a:buFont typeface="Arial" pitchFamily="34"/>
              <a:buChar char="•"/>
            </a:pPr>
            <a:endParaRPr lang="en-GB" sz="2900" dirty="0"/>
          </a:p>
          <a:p>
            <a:pPr marL="457200" indent="-457200">
              <a:lnSpc>
                <a:spcPct val="130000"/>
              </a:lnSpc>
            </a:pPr>
            <a:r>
              <a:rPr lang="en-GB" sz="4600" dirty="0"/>
              <a:t>Case definitions varied</a:t>
            </a:r>
          </a:p>
          <a:p>
            <a:pPr marL="541338" lvl="2" indent="-541338">
              <a:lnSpc>
                <a:spcPct val="130000"/>
              </a:lnSpc>
              <a:buFont typeface="Arial" pitchFamily="34"/>
              <a:buChar char="•"/>
            </a:pPr>
            <a:r>
              <a:rPr lang="en-GB" sz="4000" dirty="0"/>
              <a:t>21 countries used the revised EU 2012 case definition</a:t>
            </a:r>
          </a:p>
          <a:p>
            <a:pPr marL="541338" lvl="2" indent="-541338">
              <a:lnSpc>
                <a:spcPct val="130000"/>
              </a:lnSpc>
              <a:buFont typeface="Arial" pitchFamily="34"/>
              <a:buChar char="•"/>
            </a:pPr>
            <a:r>
              <a:rPr lang="en-GB" sz="4000" dirty="0"/>
              <a:t>Three countries used the EU 2008 case definition</a:t>
            </a:r>
          </a:p>
          <a:p>
            <a:pPr marL="541338" lvl="2" indent="-541338">
              <a:lnSpc>
                <a:spcPct val="130000"/>
              </a:lnSpc>
              <a:buFont typeface="Arial" pitchFamily="34"/>
              <a:buChar char="•"/>
            </a:pPr>
            <a:r>
              <a:rPr lang="en-GB" sz="4000" dirty="0"/>
              <a:t>Five countries used national case definitions  </a:t>
            </a:r>
          </a:p>
          <a:p>
            <a:pPr marL="0" lvl="1" indent="0">
              <a:lnSpc>
                <a:spcPct val="130000"/>
              </a:lnSpc>
              <a:buNone/>
            </a:pPr>
            <a:endParaRPr lang="en-GB" sz="2900" dirty="0"/>
          </a:p>
          <a:p>
            <a:pPr marL="457200" indent="-457200">
              <a:lnSpc>
                <a:spcPct val="130000"/>
              </a:lnSpc>
            </a:pPr>
            <a:r>
              <a:rPr lang="en-GB" sz="4600" dirty="0"/>
              <a:t>Aggregate data from two countries (Belgium, Bulgaria)</a:t>
            </a:r>
          </a:p>
          <a:p>
            <a:pPr marL="457200" indent="-457200">
              <a:lnSpc>
                <a:spcPct val="130000"/>
              </a:lnSpc>
            </a:pPr>
            <a:endParaRPr lang="en-GB" sz="4600" dirty="0"/>
          </a:p>
          <a:p>
            <a:pPr marL="457200" indent="-457200">
              <a:lnSpc>
                <a:spcPct val="130000"/>
              </a:lnSpc>
            </a:pPr>
            <a:r>
              <a:rPr lang="en-GB" sz="3000" i="1" dirty="0"/>
              <a:t>*The 2012 and 2018 case definitions are essentially identical, except that the 2018 definition explicitly states that countries should differentiate between acute and chronic cases according to ECDC requirements</a:t>
            </a:r>
            <a:endParaRPr lang="en-GB" sz="3000" dirty="0"/>
          </a:p>
          <a:p>
            <a:pPr marL="457200" indent="-457200">
              <a:lnSpc>
                <a:spcPct val="130000"/>
              </a:lnSpc>
              <a:spcBef>
                <a:spcPts val="0"/>
              </a:spcBef>
            </a:pPr>
            <a:endParaRPr lang="en-GB" sz="3000" i="1" dirty="0"/>
          </a:p>
          <a:p>
            <a:pPr marL="457200" indent="-457200">
              <a:lnSpc>
                <a:spcPct val="130000"/>
              </a:lnSpc>
              <a:spcBef>
                <a:spcPts val="0"/>
              </a:spcBef>
            </a:pPr>
            <a:r>
              <a:rPr lang="en-GB" sz="3000" i="1" dirty="0"/>
              <a:t>2018: https://eur-lex.europa.eu/legal-content/EN/TXT/PDF/?uri=CELEX:32018D0945&amp;from=EN#page=22</a:t>
            </a:r>
          </a:p>
          <a:p>
            <a:pPr marL="457200" indent="-457200">
              <a:lnSpc>
                <a:spcPct val="130000"/>
              </a:lnSpc>
              <a:spcBef>
                <a:spcPts val="0"/>
              </a:spcBef>
            </a:pPr>
            <a:r>
              <a:rPr lang="en-GB" sz="3000" i="1" dirty="0"/>
              <a:t>2012: https://eur-lex.europa.eu/LexUriServ/LexUriServ.do?uri=OJ:L:2012:262:0001:0057:EN:PDF</a:t>
            </a:r>
          </a:p>
          <a:p>
            <a:pPr marL="457200" indent="-457200">
              <a:lnSpc>
                <a:spcPct val="130000"/>
              </a:lnSpc>
              <a:spcBef>
                <a:spcPts val="0"/>
              </a:spcBef>
            </a:pPr>
            <a:r>
              <a:rPr lang="en-GB" sz="3000" i="1" dirty="0"/>
              <a:t>2008: https://ec.europa.eu/health/ph_threats/com/docs/1589_2008_en.pdf</a:t>
            </a:r>
          </a:p>
          <a:p>
            <a:pPr marL="457200" indent="-457200"/>
            <a:endParaRPr lang="en-GB" dirty="0"/>
          </a:p>
          <a:p>
            <a:pPr marL="457200" indent="-457200"/>
            <a:endParaRPr lang="en-GB" dirty="0"/>
          </a:p>
          <a:p>
            <a:pPr marL="457200" indent="-457200"/>
            <a:endParaRPr lang="en-GB" dirty="0"/>
          </a:p>
        </p:txBody>
      </p:sp>
    </p:spTree>
    <p:extLst>
      <p:ext uri="{BB962C8B-B14F-4D97-AF65-F5344CB8AC3E}">
        <p14:creationId xmlns:p14="http://schemas.microsoft.com/office/powerpoint/2010/main" val="1807853267"/>
      </p:ext>
    </p:extLst>
  </p:cSld>
  <p:clrMapOvr>
    <a:masterClrMapping/>
  </p:clrMapOvr>
  <mc:AlternateContent xmlns:mc="http://schemas.openxmlformats.org/markup-compatibility/2006" xmlns:p14="http://schemas.microsoft.com/office/powerpoint/2010/main">
    <mc:Choice Requires="p14">
      <p:transition spd="slow" p14:dur="2000" advTm="3169"/>
    </mc:Choice>
    <mc:Fallback xmlns="">
      <p:transition spd="slow" advTm="316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p:txBody>
          <a:bodyPr vert="horz" lIns="0" tIns="0" rIns="0" bIns="0" rtlCol="0" anchor="ctr">
            <a:normAutofit/>
          </a:bodyPr>
          <a:lstStyle/>
          <a:p>
            <a:pPr lvl="0"/>
            <a:r>
              <a:rPr lang="en-GB"/>
              <a:t>Hepatitis C data: distribution by disease status, EU/EEA, 2021</a:t>
            </a:r>
          </a:p>
        </p:txBody>
      </p:sp>
      <p:sp>
        <p:nvSpPr>
          <p:cNvPr id="5" name="Content Placeholder 4"/>
          <p:cNvSpPr>
            <a:spLocks noGrp="1"/>
          </p:cNvSpPr>
          <p:nvPr>
            <p:ph idx="1"/>
          </p:nvPr>
        </p:nvSpPr>
        <p:spPr>
          <a:xfrm>
            <a:off x="395536" y="1440001"/>
            <a:ext cx="8454776" cy="3899751"/>
          </a:xfrm>
        </p:spPr>
        <p:txBody>
          <a:bodyPr>
            <a:normAutofit fontScale="25000" lnSpcReduction="20000"/>
          </a:bodyPr>
          <a:lstStyle/>
          <a:p>
            <a:pPr>
              <a:lnSpc>
                <a:spcPct val="150000"/>
              </a:lnSpc>
            </a:pPr>
            <a:r>
              <a:rPr lang="en-GB" sz="8800" dirty="0"/>
              <a:t>14 560 cases reported in 2021</a:t>
            </a:r>
          </a:p>
          <a:p>
            <a:pPr marL="342900" indent="-342900">
              <a:lnSpc>
                <a:spcPct val="150000"/>
              </a:lnSpc>
              <a:buSzPts val="2400"/>
              <a:buFont typeface="Arial" panose="020B0604020202020204" pitchFamily="34" charset="0"/>
              <a:buChar char="•"/>
            </a:pPr>
            <a:r>
              <a:rPr lang="en-GB" sz="8800" dirty="0"/>
              <a:t>Acute: 987 (7%)		</a:t>
            </a:r>
          </a:p>
          <a:p>
            <a:pPr marL="342900" indent="-342900">
              <a:lnSpc>
                <a:spcPct val="150000"/>
              </a:lnSpc>
              <a:buSzPts val="2400"/>
              <a:buFont typeface="Arial" panose="020B0604020202020204" pitchFamily="34" charset="0"/>
              <a:buChar char="•"/>
            </a:pPr>
            <a:r>
              <a:rPr lang="en-GB" sz="8800" dirty="0"/>
              <a:t>Chronic: 5 029 (35%)</a:t>
            </a:r>
          </a:p>
          <a:p>
            <a:pPr marL="342900" indent="-342900">
              <a:lnSpc>
                <a:spcPct val="150000"/>
              </a:lnSpc>
              <a:buSzPts val="2400"/>
              <a:buFont typeface="Arial" panose="020B0604020202020204" pitchFamily="34" charset="0"/>
              <a:buChar char="•"/>
            </a:pPr>
            <a:r>
              <a:rPr lang="en-GB" sz="8800" dirty="0"/>
              <a:t>Unknown: 8 051 (55%)*</a:t>
            </a:r>
          </a:p>
          <a:p>
            <a:pPr marL="1028683" lvl="1" indent="-342900">
              <a:lnSpc>
                <a:spcPct val="150000"/>
              </a:lnSpc>
              <a:buSzPts val="2400"/>
            </a:pPr>
            <a:r>
              <a:rPr lang="en-GB" sz="8400" dirty="0"/>
              <a:t>As acute hepatitis C is difficult to diagnose clinically or serologically, most ‘unknown’ cases are likely to be chronic infections.</a:t>
            </a:r>
          </a:p>
          <a:p>
            <a:pPr>
              <a:lnSpc>
                <a:spcPct val="150000"/>
              </a:lnSpc>
              <a:buSzPts val="2400"/>
            </a:pPr>
            <a:r>
              <a:rPr lang="en-GB" sz="8800" dirty="0"/>
              <a:t>Overall rate (excluding Hungary that only reports acute cases): 4.1 per 100 000.</a:t>
            </a:r>
          </a:p>
          <a:p>
            <a:pPr>
              <a:buSzPts val="2400"/>
            </a:pPr>
            <a:endParaRPr lang="en-GB" dirty="0">
              <a:latin typeface="Tahoma" panose="020B0604030504040204" pitchFamily="34" charset="0"/>
            </a:endParaRPr>
          </a:p>
          <a:p>
            <a:pPr>
              <a:buSzPts val="2400"/>
            </a:pPr>
            <a:endParaRPr lang="en-GB" dirty="0">
              <a:latin typeface="Tahoma" panose="020B0604030504040204" pitchFamily="34" charset="0"/>
            </a:endParaRPr>
          </a:p>
          <a:p>
            <a:endParaRPr lang="en-GB" dirty="0"/>
          </a:p>
        </p:txBody>
      </p:sp>
      <p:sp>
        <p:nvSpPr>
          <p:cNvPr id="7" name="Content Placeholder 2"/>
          <p:cNvSpPr txBox="1"/>
          <p:nvPr/>
        </p:nvSpPr>
        <p:spPr>
          <a:xfrm>
            <a:off x="395536" y="6196573"/>
            <a:ext cx="8640488" cy="437493"/>
          </a:xfrm>
          <a:prstGeom prst="rect">
            <a:avLst/>
          </a:prstGeom>
          <a:noFill/>
          <a:ln>
            <a:noFill/>
          </a:ln>
        </p:spPr>
        <p:txBody>
          <a:bodyPr vert="horz" wrap="square" lIns="0" tIns="0" rIns="0" bIns="0" anchor="t" anchorCtr="0" compatLnSpc="1"/>
          <a:lstStyle/>
          <a:p>
            <a:pPr lvl="0">
              <a:defRPr sz="1800" b="0" i="0" u="none" strike="noStrike" kern="0" cap="none" spc="0" baseline="0">
                <a:solidFill>
                  <a:srgbClr val="000000"/>
                </a:solidFill>
                <a:uFillTx/>
              </a:defRPr>
            </a:pPr>
            <a:r>
              <a:rPr lang="en-GB" sz="1600" i="1" kern="0">
                <a:solidFill>
                  <a:srgbClr val="000000"/>
                </a:solidFill>
                <a:latin typeface="Tahoma" panose="020B0604030504040204" pitchFamily="34" charset="0"/>
                <a:ea typeface="Tahoma" panose="020B0604030504040204" pitchFamily="34" charset="0"/>
                <a:cs typeface="Tahoma" panose="020B0604030504040204" pitchFamily="34" charset="0"/>
              </a:rPr>
              <a:t>* 493</a:t>
            </a:r>
            <a:r>
              <a:rPr lang="en-GB" sz="1600" i="1">
                <a:latin typeface="Tahoma" panose="020B0604030504040204" pitchFamily="34" charset="0"/>
                <a:ea typeface="Tahoma" panose="020B0604030504040204" pitchFamily="34" charset="0"/>
                <a:cs typeface="Tahoma" panose="020B0604030504040204" pitchFamily="34" charset="0"/>
              </a:rPr>
              <a:t> cases (3%) could not be classified by disease status due to incompatible format of the data provided</a:t>
            </a:r>
            <a:endParaRPr lang="en-GB" sz="1600" i="1">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defRPr sz="1800" b="0" i="0" u="none" strike="noStrike" kern="0" cap="none" spc="0" baseline="0">
                <a:solidFill>
                  <a:srgbClr val="000000"/>
                </a:solidFill>
                <a:uFillTx/>
              </a:defRPr>
            </a:pPr>
            <a:endParaRPr lang="en-GB" sz="1100" i="1" kern="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38176826"/>
      </p:ext>
    </p:extLst>
  </p:cSld>
  <p:clrMapOvr>
    <a:masterClrMapping/>
  </p:clrMapOvr>
  <mc:AlternateContent xmlns:mc="http://schemas.openxmlformats.org/markup-compatibility/2006" xmlns:p14="http://schemas.microsoft.com/office/powerpoint/2010/main">
    <mc:Choice Requires="p14">
      <p:transition spd="slow" p14:dur="2000" advTm="91800"/>
    </mc:Choice>
    <mc:Fallback xmlns="">
      <p:transition spd="slow" advTm="918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Rate of all reported hepatitis C cases across EU/EEA countries, 2012-2021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15</a:t>
            </a:fld>
            <a:endParaRPr lang="en-GB"/>
          </a:p>
        </p:txBody>
      </p:sp>
      <p:sp>
        <p:nvSpPr>
          <p:cNvPr id="6" name="Rectangle 6"/>
          <p:cNvSpPr/>
          <p:nvPr/>
        </p:nvSpPr>
        <p:spPr>
          <a:xfrm>
            <a:off x="539552" y="6011454"/>
            <a:ext cx="8064896" cy="307777"/>
          </a:xfrm>
          <a:prstGeom prst="rect">
            <a:avLst/>
          </a:prstGeom>
          <a:noFill/>
          <a:ln>
            <a:noFill/>
            <a:prstDash val="solid"/>
          </a:ln>
        </p:spPr>
        <p:txBody>
          <a:bodyPr vert="horz" wrap="square" lIns="0" tIns="0" rIns="0" bIns="0" anchor="t" anchorCtr="0" compatLnSpc="1">
            <a:spAutoFit/>
          </a:bodyPr>
          <a:lstStyle/>
          <a:p>
            <a:pPr eaLnBrk="0"/>
            <a:r>
              <a:rPr lang="en-GB" sz="1000" i="1" dirty="0"/>
              <a:t>Source: Country reports from Austria, Bulgaria, Croatia, Cyprus, Czechia, Denmark, Estonia, Finland, Germany, Greece, Iceland, Ireland, Italy, Latvia, Luxembourg, Malta, Norway, Poland, Portugal, Slovakia, Slovenia, and Sweden.</a:t>
            </a:r>
            <a:endParaRPr lang="en-GB" sz="1000" i="1" dirty="0">
              <a:ea typeface="Tahoma"/>
              <a:cs typeface="Tahoma"/>
            </a:endParaRPr>
          </a:p>
        </p:txBody>
      </p:sp>
      <p:graphicFrame>
        <p:nvGraphicFramePr>
          <p:cNvPr id="3" name="Chart 2">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2758358533"/>
              </p:ext>
            </p:extLst>
          </p:nvPr>
        </p:nvGraphicFramePr>
        <p:xfrm>
          <a:off x="862151" y="1319350"/>
          <a:ext cx="7184571" cy="4127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533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4001" y="6475544"/>
            <a:ext cx="6714108" cy="382456"/>
          </a:xfrm>
        </p:spPr>
        <p:txBody>
          <a:bodyPr/>
          <a:lstStyle/>
          <a:p>
            <a:r>
              <a:rPr lang="en-GB" i="1" dirty="0">
                <a:solidFill>
                  <a:schemeClr val="tx1"/>
                </a:solidFill>
                <a:latin typeface="Tahoma"/>
                <a:ea typeface="Tahoma"/>
                <a:cs typeface="Tahoma"/>
              </a:rPr>
              <a:t>*: Countries not reporting any data or reporting data only on acute cases are excluded from this map.</a:t>
            </a:r>
          </a:p>
          <a:p>
            <a:endParaRPr lang="en-GB"/>
          </a:p>
        </p:txBody>
      </p:sp>
      <p:sp>
        <p:nvSpPr>
          <p:cNvPr id="8" name="Title 1">
            <a:extLst>
              <a:ext uri="{FF2B5EF4-FFF2-40B4-BE49-F238E27FC236}">
                <a16:creationId xmlns:a16="http://schemas.microsoft.com/office/drawing/2014/main" id="{5957CCD7-0F65-41B3-9C65-A59E7D5534E6}"/>
              </a:ext>
            </a:extLst>
          </p:cNvPr>
          <p:cNvSpPr>
            <a:spLocks noGrp="1"/>
          </p:cNvSpPr>
          <p:nvPr>
            <p:ph type="title"/>
          </p:nvPr>
        </p:nvSpPr>
        <p:spPr>
          <a:xfrm>
            <a:off x="323850" y="223838"/>
            <a:ext cx="7372350" cy="952500"/>
          </a:xfrm>
        </p:spPr>
        <p:txBody>
          <a:bodyPr>
            <a:noAutofit/>
          </a:bodyPr>
          <a:lstStyle/>
          <a:p>
            <a:r>
              <a:rPr lang="en-GB" sz="2400"/>
              <a:t>Distribution of newly diagnosed hepatitis C cases per 100 000 population by country*, EU/EEA, 2021</a:t>
            </a:r>
          </a:p>
        </p:txBody>
      </p:sp>
      <p:pic>
        <p:nvPicPr>
          <p:cNvPr id="3" name="Picture 5" descr="Map&#10;&#10;Description automatically generated">
            <a:extLst>
              <a:ext uri="{FF2B5EF4-FFF2-40B4-BE49-F238E27FC236}">
                <a16:creationId xmlns:a16="http://schemas.microsoft.com/office/drawing/2014/main" id="{8DE57786-C4EF-F6CF-3C2C-3FB54199C8E0}"/>
              </a:ext>
            </a:extLst>
          </p:cNvPr>
          <p:cNvPicPr>
            <a:picLocks noChangeAspect="1"/>
          </p:cNvPicPr>
          <p:nvPr/>
        </p:nvPicPr>
        <p:blipFill>
          <a:blip r:embed="rId2"/>
          <a:stretch>
            <a:fillRect/>
          </a:stretch>
        </p:blipFill>
        <p:spPr>
          <a:xfrm>
            <a:off x="807801" y="1329002"/>
            <a:ext cx="7090153" cy="4993881"/>
          </a:xfrm>
          <a:prstGeom prst="rect">
            <a:avLst/>
          </a:prstGeom>
        </p:spPr>
      </p:pic>
      <p:sp>
        <p:nvSpPr>
          <p:cNvPr id="2" name="Rectangle 1">
            <a:extLst>
              <a:ext uri="{FF2B5EF4-FFF2-40B4-BE49-F238E27FC236}">
                <a16:creationId xmlns:a16="http://schemas.microsoft.com/office/drawing/2014/main" id="{96EB00FF-4F8F-849D-48F4-5A15BFFBDABA}"/>
              </a:ext>
            </a:extLst>
          </p:cNvPr>
          <p:cNvSpPr/>
          <p:nvPr/>
        </p:nvSpPr>
        <p:spPr>
          <a:xfrm>
            <a:off x="807800" y="1328999"/>
            <a:ext cx="910163" cy="77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3AA3E66-D52E-B828-5EE1-4D8CC407AA76}"/>
              </a:ext>
            </a:extLst>
          </p:cNvPr>
          <p:cNvPicPr>
            <a:picLocks noChangeAspect="1"/>
          </p:cNvPicPr>
          <p:nvPr/>
        </p:nvPicPr>
        <p:blipFill>
          <a:blip r:embed="rId3"/>
          <a:stretch>
            <a:fillRect/>
          </a:stretch>
        </p:blipFill>
        <p:spPr>
          <a:xfrm>
            <a:off x="807800" y="4321463"/>
            <a:ext cx="952500" cy="228600"/>
          </a:xfrm>
          <a:prstGeom prst="rect">
            <a:avLst/>
          </a:prstGeom>
        </p:spPr>
      </p:pic>
      <p:sp>
        <p:nvSpPr>
          <p:cNvPr id="7" name="Rectangle 6">
            <a:extLst>
              <a:ext uri="{FF2B5EF4-FFF2-40B4-BE49-F238E27FC236}">
                <a16:creationId xmlns:a16="http://schemas.microsoft.com/office/drawing/2014/main" id="{24DD0B4B-FCF2-F398-C6EF-A6B7A5879FC9}"/>
              </a:ext>
            </a:extLst>
          </p:cNvPr>
          <p:cNvSpPr/>
          <p:nvPr/>
        </p:nvSpPr>
        <p:spPr>
          <a:xfrm>
            <a:off x="1486673" y="4054499"/>
            <a:ext cx="910162"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5952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23855" y="237765"/>
            <a:ext cx="7992563" cy="828000"/>
          </a:xfrm>
        </p:spPr>
        <p:txBody>
          <a:bodyPr vert="horz" lIns="0" tIns="0" rIns="0" bIns="0" rtlCol="0" anchor="ctr">
            <a:normAutofit/>
          </a:bodyPr>
          <a:lstStyle/>
          <a:p>
            <a:pPr lvl="0"/>
            <a:r>
              <a:rPr lang="en-GB"/>
              <a:t>Hepatitis C: distribution by age, transmission and importation status, 2021</a:t>
            </a:r>
          </a:p>
        </p:txBody>
      </p:sp>
      <p:sp>
        <p:nvSpPr>
          <p:cNvPr id="3" name="Content Placeholder 2"/>
          <p:cNvSpPr txBox="1">
            <a:spLocks noGrp="1"/>
          </p:cNvSpPr>
          <p:nvPr>
            <p:ph idx="1"/>
          </p:nvPr>
        </p:nvSpPr>
        <p:spPr>
          <a:xfrm>
            <a:off x="323853" y="1440000"/>
            <a:ext cx="8759762" cy="5133328"/>
          </a:xfrm>
        </p:spPr>
        <p:txBody>
          <a:bodyPr vert="horz" lIns="91440" tIns="45720" rIns="91440" bIns="45720" rtlCol="0">
            <a:normAutofit fontScale="92500" lnSpcReduction="20000"/>
          </a:bodyPr>
          <a:lstStyle/>
          <a:p>
            <a:pPr marL="457200" indent="-457200">
              <a:lnSpc>
                <a:spcPct val="150000"/>
              </a:lnSpc>
              <a:buSzPct val="100000"/>
              <a:buFont typeface="Arial" pitchFamily="34"/>
              <a:buChar char="•"/>
            </a:pPr>
            <a:r>
              <a:rPr lang="en-GB"/>
              <a:t>The most affected group was males from 35 to 44</a:t>
            </a:r>
          </a:p>
          <a:p>
            <a:pPr marL="457200" indent="-457200">
              <a:lnSpc>
                <a:spcPct val="150000"/>
              </a:lnSpc>
              <a:buSzPct val="100000"/>
              <a:buFont typeface="Arial" pitchFamily="34"/>
              <a:buChar char="•"/>
            </a:pPr>
            <a:r>
              <a:rPr lang="en-GB">
                <a:solidFill>
                  <a:schemeClr val="tx1"/>
                </a:solidFill>
              </a:rPr>
              <a:t>6% were aged under 25</a:t>
            </a:r>
          </a:p>
          <a:p>
            <a:pPr marL="457200" indent="-457200">
              <a:lnSpc>
                <a:spcPct val="150000"/>
              </a:lnSpc>
              <a:buSzPct val="100000"/>
              <a:buFont typeface="Arial" pitchFamily="34"/>
              <a:buChar char="•"/>
            </a:pPr>
            <a:r>
              <a:rPr lang="en-GB"/>
              <a:t>The overall male-to-female rate ratio was 2 to 1</a:t>
            </a:r>
          </a:p>
          <a:p>
            <a:pPr marL="457200" indent="-457200">
              <a:lnSpc>
                <a:spcPct val="150000"/>
              </a:lnSpc>
              <a:buSzPct val="100000"/>
              <a:buFont typeface="Arial" pitchFamily="34"/>
              <a:buChar char="•"/>
            </a:pPr>
            <a:r>
              <a:rPr lang="en-GB"/>
              <a:t>Transmission mode (32% complete):</a:t>
            </a:r>
          </a:p>
          <a:p>
            <a:pPr marL="998533" lvl="2" indent="-457200">
              <a:lnSpc>
                <a:spcPct val="150000"/>
              </a:lnSpc>
            </a:pPr>
            <a:r>
              <a:rPr lang="en-GB"/>
              <a:t>Most common acute: injecting drug use (61%), sex between men (13%); </a:t>
            </a:r>
          </a:p>
          <a:p>
            <a:pPr marL="998533" lvl="2" indent="-457200">
              <a:lnSpc>
                <a:spcPct val="150000"/>
              </a:lnSpc>
            </a:pPr>
            <a:r>
              <a:rPr lang="en-GB"/>
              <a:t>Most common chronic: injecting drug use (70%)</a:t>
            </a:r>
          </a:p>
          <a:p>
            <a:pPr marL="457200" indent="-457200">
              <a:lnSpc>
                <a:spcPct val="150000"/>
              </a:lnSpc>
              <a:buSzPct val="100000"/>
              <a:buFont typeface="Arial" pitchFamily="34"/>
              <a:buChar char="•"/>
            </a:pPr>
            <a:r>
              <a:rPr lang="en-GB"/>
              <a:t>14% of cases with complete information were classified as ‘imported’  </a:t>
            </a:r>
          </a:p>
          <a:p>
            <a:pPr marL="457200" indent="-457200"/>
            <a:endParaRPr lang="en-GB"/>
          </a:p>
          <a:p>
            <a:pPr marL="457200" indent="-457200"/>
            <a:endParaRPr lang="en-GB"/>
          </a:p>
          <a:p>
            <a:pPr marL="457200" indent="-457200"/>
            <a:endParaRPr lang="en-GB"/>
          </a:p>
          <a:p>
            <a:pPr marL="457200" indent="-457200"/>
            <a:endParaRPr lang="en-GB"/>
          </a:p>
        </p:txBody>
      </p:sp>
    </p:spTree>
    <p:extLst>
      <p:ext uri="{BB962C8B-B14F-4D97-AF65-F5344CB8AC3E}">
        <p14:creationId xmlns:p14="http://schemas.microsoft.com/office/powerpoint/2010/main" val="4155407610"/>
      </p:ext>
    </p:extLst>
  </p:cSld>
  <p:clrMapOvr>
    <a:masterClrMapping/>
  </p:clrMapOvr>
  <mc:AlternateContent xmlns:mc="http://schemas.openxmlformats.org/markup-compatibility/2006" xmlns:p14="http://schemas.microsoft.com/office/powerpoint/2010/main">
    <mc:Choice Requires="p14">
      <p:transition spd="slow" p14:dur="2000" advTm="1948"/>
    </mc:Choice>
    <mc:Fallback xmlns="">
      <p:transition spd="slow" advTm="194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Notification rate of newly diagnosed hepatitis C cases per 100 000 population by age and sex, EU/EEA, 2021</a:t>
            </a:r>
          </a:p>
        </p:txBody>
      </p:sp>
      <p:sp>
        <p:nvSpPr>
          <p:cNvPr id="6" name="Rectangle 4"/>
          <p:cNvSpPr/>
          <p:nvPr/>
        </p:nvSpPr>
        <p:spPr>
          <a:xfrm>
            <a:off x="324001" y="5987735"/>
            <a:ext cx="8424934" cy="307777"/>
          </a:xfrm>
          <a:prstGeom prst="rect">
            <a:avLst/>
          </a:prstGeom>
          <a:noFill/>
          <a:ln>
            <a:noFill/>
            <a:prstDash val="solid"/>
          </a:ln>
        </p:spPr>
        <p:txBody>
          <a:bodyPr vert="horz" wrap="square" lIns="0" tIns="0" rIns="0" bIns="0" anchor="t" anchorCtr="0" compatLnSpc="1">
            <a:spAutoFit/>
          </a:bodyPr>
          <a:lstStyle/>
          <a:p>
            <a:pPr eaLnBrk="0"/>
            <a:r>
              <a:rPr lang="en-GB" sz="1000" i="1" dirty="0"/>
              <a:t>Source: Country reports from Austria, Croatia, Cyprus, Czechia, Denmark, Estonia, Finland, Germany, Greece, Iceland, Ireland, Italy, Latvia, Liechtenstein, Lithuania, Luxembourg, Malta, the Netherlands, Norway, Poland, Portugal, Romania, Slovakia, Slovenia, Spain and Sweden.</a:t>
            </a:r>
          </a:p>
        </p:txBody>
      </p:sp>
      <p:graphicFrame>
        <p:nvGraphicFramePr>
          <p:cNvPr id="3" name="Chart 2">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4148191814"/>
              </p:ext>
            </p:extLst>
          </p:nvPr>
        </p:nvGraphicFramePr>
        <p:xfrm>
          <a:off x="1256756" y="1645921"/>
          <a:ext cx="6672398" cy="4019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4290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vert="horz" lIns="0" tIns="0" rIns="0" bIns="0" rtlCol="0" anchor="ctr">
            <a:normAutofit fontScale="90000"/>
          </a:bodyPr>
          <a:lstStyle/>
          <a:p>
            <a:pPr eaLnBrk="0"/>
            <a:r>
              <a:rPr lang="en-GB"/>
              <a:t>Transmission category of hepatitis C cases by acute and chronic disease status, EU/EEA, 2021</a:t>
            </a:r>
          </a:p>
        </p:txBody>
      </p:sp>
      <p:sp>
        <p:nvSpPr>
          <p:cNvPr id="3" name="Content Placeholder 2"/>
          <p:cNvSpPr txBox="1">
            <a:spLocks noGrp="1"/>
          </p:cNvSpPr>
          <p:nvPr>
            <p:ph idx="1"/>
          </p:nvPr>
        </p:nvSpPr>
        <p:spPr/>
        <p:txBody>
          <a:bodyPr vert="horz" lIns="91440" tIns="45720" rIns="91440" bIns="45720" rtlCol="0">
            <a:normAutofit/>
          </a:bodyPr>
          <a:lstStyle/>
          <a:p>
            <a:pPr marL="457200" indent="-457200"/>
            <a:endParaRPr lang="en-GB"/>
          </a:p>
          <a:p>
            <a:pPr marL="457200" indent="-457200"/>
            <a:endParaRPr lang="en-GB"/>
          </a:p>
          <a:p>
            <a:pPr marL="457200" indent="-457200"/>
            <a:endParaRPr lang="en-GB"/>
          </a:p>
        </p:txBody>
      </p:sp>
      <p:sp>
        <p:nvSpPr>
          <p:cNvPr id="4" name="Rectangle 3"/>
          <p:cNvSpPr/>
          <p:nvPr/>
        </p:nvSpPr>
        <p:spPr>
          <a:xfrm>
            <a:off x="201496" y="5057507"/>
            <a:ext cx="8443743" cy="1569660"/>
          </a:xfrm>
          <a:prstGeom prst="rect">
            <a:avLst/>
          </a:prstGeom>
        </p:spPr>
        <p:txBody>
          <a:bodyPr wrap="square" lIns="0" tIns="0" rIns="0" bIns="0" anchor="t">
            <a:spAutoFit/>
          </a:bodyPr>
          <a:lstStyle/>
          <a:p>
            <a:r>
              <a:rPr lang="en-GB" sz="1000" i="1" dirty="0"/>
              <a:t>Cases with known transmission status.</a:t>
            </a:r>
            <a:endParaRPr lang="en-GB" sz="1000" i="1" dirty="0">
              <a:ea typeface="Tahoma"/>
              <a:cs typeface="Tahoma"/>
            </a:endParaRPr>
          </a:p>
          <a:p>
            <a:r>
              <a:rPr lang="en-GB" sz="1000" i="1" dirty="0"/>
              <a:t>*: ‘Nosocomial transmission’ includes hospital, nursing home, psychiatric institutions and dental. This category refers mainly to patients exposed through healthcare settings, distinct from ‘needle-stick and other occupational exposure’, which refers to staff.</a:t>
            </a:r>
            <a:endParaRPr lang="en-GB" sz="1000" i="1" dirty="0">
              <a:ea typeface="Tahoma"/>
              <a:cs typeface="Tahoma"/>
            </a:endParaRPr>
          </a:p>
          <a:p>
            <a:r>
              <a:rPr lang="en-GB" sz="1000" i="1" dirty="0"/>
              <a:t>**: ‘Non-occupational injuries’ include needle-sticks that occur outside a healthcare setting, bites, tattoos and piercings.</a:t>
            </a:r>
            <a:endParaRPr lang="en-GB" sz="1000" i="1" dirty="0">
              <a:ea typeface="Tahoma"/>
              <a:cs typeface="Tahoma"/>
            </a:endParaRPr>
          </a:p>
          <a:p>
            <a:r>
              <a:rPr lang="en-GB" sz="1000" i="1" dirty="0"/>
              <a:t>***: ‘Needle-stick and other occupational exposure’ refers to occupational injuries.</a:t>
            </a:r>
            <a:endParaRPr lang="en-GB" sz="1000" i="1" dirty="0">
              <a:ea typeface="Tahoma"/>
              <a:cs typeface="Tahoma"/>
            </a:endParaRPr>
          </a:p>
          <a:p>
            <a:endParaRPr lang="en-GB" sz="1000" i="1" dirty="0">
              <a:ea typeface="Tahoma"/>
              <a:cs typeface="Tahoma"/>
            </a:endParaRPr>
          </a:p>
          <a:p>
            <a:r>
              <a:rPr lang="en-GB" sz="1000" i="1" dirty="0"/>
              <a:t>Source: Acute reports from Austria, Croatia, Denmark, Estonia, Germany, Hungary, Ireland, Italy, Latvia, the Netherlands, Poland, Portugal, Slovakia, Spain, and Sweden.</a:t>
            </a:r>
            <a:endParaRPr lang="en-GB" sz="1000" dirty="0">
              <a:ea typeface="Tahoma"/>
              <a:cs typeface="Tahoma"/>
            </a:endParaRPr>
          </a:p>
          <a:p>
            <a:r>
              <a:rPr lang="en-GB" sz="1000" i="1" dirty="0"/>
              <a:t>Chronic reports from Austria, Croatia, Denmark, Estonia, Germany, Ireland, Latvia, Portugal, Slovakia, Slovenia, Spain and Sweden.</a:t>
            </a:r>
            <a:endParaRPr lang="en-GB" sz="1000" i="1" dirty="0">
              <a:ea typeface="Tahoma"/>
              <a:cs typeface="Tahoma"/>
            </a:endParaRPr>
          </a:p>
          <a:p>
            <a:pPr eaLnBrk="0"/>
            <a:endParaRPr lang="en-GB" sz="1200" dirty="0"/>
          </a:p>
        </p:txBody>
      </p:sp>
      <p:graphicFrame>
        <p:nvGraphicFramePr>
          <p:cNvPr id="5" name="Chart 4">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4231719431"/>
              </p:ext>
            </p:extLst>
          </p:nvPr>
        </p:nvGraphicFramePr>
        <p:xfrm>
          <a:off x="896592" y="1312848"/>
          <a:ext cx="7372199" cy="3595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3858260"/>
      </p:ext>
    </p:extLst>
  </p:cSld>
  <p:clrMapOvr>
    <a:masterClrMapping/>
  </p:clrMapOvr>
  <mc:AlternateContent xmlns:mc="http://schemas.openxmlformats.org/markup-compatibility/2006" xmlns:p14="http://schemas.microsoft.com/office/powerpoint/2010/main">
    <mc:Choice Requires="p14">
      <p:transition spd="slow" p14:dur="2000" advTm="1948"/>
    </mc:Choice>
    <mc:Fallback xmlns="">
      <p:transition spd="slow" advTm="194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noFill/>
        </p:spPr>
        <p:txBody>
          <a:bodyPr vert="horz" lIns="0" tIns="0" rIns="0" bIns="0" rtlCol="0" anchor="ctr">
            <a:normAutofit/>
          </a:bodyPr>
          <a:lstStyle/>
          <a:p>
            <a:pPr lvl="0"/>
            <a:r>
              <a:rPr lang="en-GB"/>
              <a:t>Surveillance of hepatitis B and C</a:t>
            </a:r>
            <a:br>
              <a:rPr lang="en-GB"/>
            </a:br>
            <a:r>
              <a:rPr lang="en-GB"/>
              <a:t>– principles</a:t>
            </a:r>
          </a:p>
        </p:txBody>
      </p:sp>
      <p:sp>
        <p:nvSpPr>
          <p:cNvPr id="3" name="Rectangle 3"/>
          <p:cNvSpPr txBox="1">
            <a:spLocks noGrp="1"/>
          </p:cNvSpPr>
          <p:nvPr>
            <p:ph idx="1"/>
          </p:nvPr>
        </p:nvSpPr>
        <p:spPr>
          <a:xfrm>
            <a:off x="65758" y="1375476"/>
            <a:ext cx="8526459" cy="5162546"/>
          </a:xfrm>
        </p:spPr>
        <p:txBody>
          <a:bodyPr vert="horz" lIns="0" tIns="0" rIns="0" bIns="0" rtlCol="0" anchor="t">
            <a:normAutofit/>
          </a:bodyPr>
          <a:lstStyle/>
          <a:p>
            <a:pPr marL="685165" lvl="1" indent="-227965">
              <a:lnSpc>
                <a:spcPct val="130000"/>
              </a:lnSpc>
            </a:pPr>
            <a:r>
              <a:rPr lang="en-GB" dirty="0"/>
              <a:t>Surveillance programme coordinated by ECDC</a:t>
            </a:r>
            <a:endParaRPr lang="en-US" dirty="0"/>
          </a:p>
          <a:p>
            <a:pPr marL="685165" lvl="1" indent="-227965">
              <a:lnSpc>
                <a:spcPct val="130000"/>
              </a:lnSpc>
            </a:pPr>
            <a:r>
              <a:rPr lang="en-GB" dirty="0">
                <a:latin typeface="Tahoma"/>
                <a:ea typeface="Tahoma"/>
                <a:cs typeface="Tahoma"/>
              </a:rPr>
              <a:t>Data on new hepatitis B and C cases diagnosed in EU/EEA countries</a:t>
            </a:r>
            <a:r>
              <a:rPr lang="en-GB" dirty="0">
                <a:solidFill>
                  <a:srgbClr val="FF0000"/>
                </a:solidFill>
                <a:latin typeface="Tahoma"/>
                <a:ea typeface="Tahoma"/>
                <a:cs typeface="Tahoma"/>
              </a:rPr>
              <a:t> </a:t>
            </a:r>
            <a:r>
              <a:rPr lang="en-GB" dirty="0">
                <a:latin typeface="Tahoma"/>
                <a:ea typeface="Tahoma"/>
                <a:cs typeface="Tahoma"/>
              </a:rPr>
              <a:t>are uploaded annually into the European Surveillance System (</a:t>
            </a:r>
            <a:r>
              <a:rPr lang="en-GB" dirty="0" err="1">
                <a:latin typeface="Tahoma"/>
                <a:ea typeface="Tahoma"/>
                <a:cs typeface="Tahoma"/>
              </a:rPr>
              <a:t>TESSy</a:t>
            </a:r>
            <a:r>
              <a:rPr lang="en-GB" dirty="0">
                <a:latin typeface="Tahoma"/>
                <a:ea typeface="Tahoma"/>
                <a:cs typeface="Tahoma"/>
              </a:rPr>
              <a:t>) – a purpose-built web-based system for data collection  </a:t>
            </a:r>
            <a:endParaRPr lang="en-GB" dirty="0"/>
          </a:p>
          <a:p>
            <a:pPr marL="685165" lvl="1" indent="-227965">
              <a:lnSpc>
                <a:spcPct val="130000"/>
              </a:lnSpc>
            </a:pPr>
            <a:r>
              <a:rPr lang="en-GB" dirty="0"/>
              <a:t>Case-based and aggregate reporting possible</a:t>
            </a:r>
          </a:p>
          <a:p>
            <a:pPr marL="685165" lvl="1" indent="-227965">
              <a:lnSpc>
                <a:spcPct val="130000"/>
              </a:lnSpc>
            </a:pPr>
            <a:r>
              <a:rPr lang="en-GB" dirty="0"/>
              <a:t>Countries requested to follow the EU 2018 case definitions, differentiating between acute and newly diagnosed chronic infections</a:t>
            </a:r>
          </a:p>
          <a:p>
            <a:pPr marL="685165" lvl="1" indent="-227965">
              <a:lnSpc>
                <a:spcPct val="130000"/>
              </a:lnSpc>
            </a:pPr>
            <a:r>
              <a:rPr lang="en-GB" dirty="0"/>
              <a:t>Data validated by Member States</a:t>
            </a:r>
          </a:p>
        </p:txBody>
      </p:sp>
    </p:spTree>
    <p:extLst>
      <p:ext uri="{BB962C8B-B14F-4D97-AF65-F5344CB8AC3E}">
        <p14:creationId xmlns:p14="http://schemas.microsoft.com/office/powerpoint/2010/main" val="2827930023"/>
      </p:ext>
    </p:extLst>
  </p:cSld>
  <p:clrMapOvr>
    <a:masterClrMapping/>
  </p:clrMapOvr>
  <mc:AlternateContent xmlns:mc="http://schemas.openxmlformats.org/markup-compatibility/2006" xmlns:p14="http://schemas.microsoft.com/office/powerpoint/2010/main">
    <mc:Choice Requires="p14">
      <p:transition spd="slow" p14:dur="2000" advTm="82637"/>
    </mc:Choice>
    <mc:Fallback xmlns="">
      <p:transition spd="slow" advTm="8263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Conclusions</a:t>
            </a:r>
            <a:br>
              <a:rPr lang="en-GB"/>
            </a:br>
            <a:endParaRPr lang="en-GB"/>
          </a:p>
        </p:txBody>
      </p:sp>
    </p:spTree>
    <p:extLst>
      <p:ext uri="{BB962C8B-B14F-4D97-AF65-F5344CB8AC3E}">
        <p14:creationId xmlns:p14="http://schemas.microsoft.com/office/powerpoint/2010/main" val="2104917631"/>
      </p:ext>
    </p:extLst>
  </p:cSld>
  <p:clrMapOvr>
    <a:masterClrMapping/>
  </p:clrMapOvr>
  <mc:AlternateContent xmlns:mc="http://schemas.openxmlformats.org/markup-compatibility/2006" xmlns:p14="http://schemas.microsoft.com/office/powerpoint/2010/main">
    <mc:Choice Requires="p14">
      <p:transition spd="slow" p14:dur="2000" advTm="82637"/>
    </mc:Choice>
    <mc:Fallback xmlns="">
      <p:transition spd="slow" advTm="8263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vert="horz" lIns="0" tIns="0" rIns="0" bIns="0" rtlCol="0" anchor="ctr">
            <a:normAutofit/>
          </a:bodyPr>
          <a:lstStyle/>
          <a:p>
            <a:pPr lvl="0"/>
            <a:r>
              <a:rPr lang="en-GB"/>
              <a:t>Summary of key findings</a:t>
            </a:r>
          </a:p>
        </p:txBody>
      </p:sp>
      <p:sp>
        <p:nvSpPr>
          <p:cNvPr id="3" name="Content Placeholder 2"/>
          <p:cNvSpPr txBox="1">
            <a:spLocks noGrp="1"/>
          </p:cNvSpPr>
          <p:nvPr>
            <p:ph idx="1"/>
          </p:nvPr>
        </p:nvSpPr>
        <p:spPr>
          <a:xfrm>
            <a:off x="324002" y="1112808"/>
            <a:ext cx="8604339" cy="5210354"/>
          </a:xfrm>
        </p:spPr>
        <p:txBody>
          <a:bodyPr vert="horz" lIns="0" tIns="0" rIns="0" bIns="0" rtlCol="0" anchor="t">
            <a:normAutofit fontScale="25000" lnSpcReduction="20000"/>
          </a:bodyPr>
          <a:lstStyle/>
          <a:p>
            <a:pPr marL="457200" indent="-457200">
              <a:lnSpc>
                <a:spcPct val="150000"/>
              </a:lnSpc>
              <a:buSzPct val="100000"/>
              <a:buFont typeface="Arial" pitchFamily="34"/>
              <a:buChar char="•"/>
            </a:pPr>
            <a:r>
              <a:rPr lang="en-GB" sz="6400">
                <a:latin typeface="Tahoma"/>
                <a:ea typeface="Tahoma"/>
                <a:cs typeface="Tahoma"/>
              </a:rPr>
              <a:t>High numbers of newly diagnosed hepatitis B and C cases notified across Europe</a:t>
            </a:r>
            <a:endParaRPr lang="en-US"/>
          </a:p>
          <a:p>
            <a:pPr marL="998533" lvl="2" indent="-457200">
              <a:lnSpc>
                <a:spcPct val="150000"/>
              </a:lnSpc>
            </a:pPr>
            <a:r>
              <a:rPr lang="en-GB" sz="4800" dirty="0"/>
              <a:t>Chronic cases dominate across both diseases </a:t>
            </a:r>
          </a:p>
          <a:p>
            <a:pPr marL="998533" lvl="2" indent="-457200">
              <a:lnSpc>
                <a:spcPct val="150000"/>
              </a:lnSpc>
            </a:pPr>
            <a:r>
              <a:rPr lang="en-GB" sz="4800" dirty="0"/>
              <a:t>Marked variation between countries</a:t>
            </a:r>
          </a:p>
          <a:p>
            <a:pPr marL="457200" indent="-457200">
              <a:lnSpc>
                <a:spcPct val="150000"/>
              </a:lnSpc>
              <a:buSzPct val="100000"/>
              <a:buFont typeface="Arial" pitchFamily="34"/>
              <a:buChar char="•"/>
            </a:pPr>
            <a:r>
              <a:rPr lang="en-GB" sz="6400" dirty="0">
                <a:ea typeface="Tahoma" pitchFamily="34"/>
              </a:rPr>
              <a:t>Decrease in reported cases during COVID-19 pandemic</a:t>
            </a:r>
          </a:p>
          <a:p>
            <a:pPr marL="998533" lvl="2" indent="-457200">
              <a:lnSpc>
                <a:spcPct val="150000"/>
              </a:lnSpc>
            </a:pPr>
            <a:r>
              <a:rPr lang="en-GB" sz="4800" dirty="0">
                <a:ea typeface="Tahoma" pitchFamily="34"/>
              </a:rPr>
              <a:t>Likely due to reduction in healthcare seeking behaviour, testing availability and (for acute cases) sexual risk behaviour</a:t>
            </a:r>
          </a:p>
          <a:p>
            <a:pPr marL="998533" lvl="2" indent="-457200">
              <a:lnSpc>
                <a:spcPct val="150000"/>
              </a:lnSpc>
            </a:pPr>
            <a:r>
              <a:rPr lang="en-GB" sz="4800" dirty="0">
                <a:ea typeface="Tahoma" pitchFamily="34"/>
              </a:rPr>
              <a:t>Gentle increase in acute and chronic rates in 2021 compared to 2020 likely due to behaviours and testing practices returning to pre-pandemic levels</a:t>
            </a:r>
          </a:p>
          <a:p>
            <a:pPr marL="457200" indent="-457200">
              <a:lnSpc>
                <a:spcPct val="150000"/>
              </a:lnSpc>
              <a:buSzPct val="100000"/>
              <a:buFont typeface="Arial" pitchFamily="34"/>
              <a:buChar char="•"/>
            </a:pPr>
            <a:r>
              <a:rPr lang="en-GB" sz="6400" dirty="0">
                <a:ea typeface="Tahoma" pitchFamily="34"/>
              </a:rPr>
              <a:t>Hepatitis C: strong north-south geographical trend </a:t>
            </a:r>
          </a:p>
          <a:p>
            <a:pPr marL="457200" indent="-457200">
              <a:lnSpc>
                <a:spcPct val="150000"/>
              </a:lnSpc>
              <a:buSzPct val="100000"/>
              <a:buFont typeface="Arial" pitchFamily="34"/>
              <a:buChar char="•"/>
            </a:pPr>
            <a:r>
              <a:rPr lang="en-GB" sz="6400" dirty="0"/>
              <a:t>Transmission routes for hepatitis B differ from hepatitis C, and for hepatitis B these routes vary by disease status (acute vs chronic)</a:t>
            </a:r>
            <a:endParaRPr lang="en-GB" sz="6400" dirty="0">
              <a:ea typeface="Tahoma" pitchFamily="34"/>
            </a:endParaRPr>
          </a:p>
          <a:p>
            <a:pPr marL="457200" indent="-457200">
              <a:lnSpc>
                <a:spcPct val="150000"/>
              </a:lnSpc>
              <a:buSzPct val="100000"/>
              <a:buFont typeface="Arial" pitchFamily="34"/>
              <a:buChar char="•"/>
            </a:pPr>
            <a:r>
              <a:rPr lang="en-GB" sz="6400" dirty="0"/>
              <a:t>A substantial proportion of cases, especially for hepatitis B, are imported</a:t>
            </a:r>
            <a:endParaRPr lang="en-GB" sz="4000" dirty="0">
              <a:ea typeface="Tahoma" pitchFamily="34"/>
            </a:endParaRPr>
          </a:p>
          <a:p>
            <a:pPr marL="457200" indent="-457200"/>
            <a:endParaRPr lang="en-GB" kern="1200" dirty="0">
              <a:ea typeface="Tahoma" pitchFamily="34"/>
            </a:endParaRPr>
          </a:p>
          <a:p>
            <a:pPr marL="457200" indent="-457200"/>
            <a:endParaRPr lang="en-GB" dirty="0">
              <a:ea typeface="Tahoma" pitchFamily="34"/>
            </a:endParaRPr>
          </a:p>
          <a:p>
            <a:pPr marL="457200" indent="-457200"/>
            <a:endParaRPr lang="en-GB" dirty="0"/>
          </a:p>
        </p:txBody>
      </p:sp>
    </p:spTree>
    <p:extLst>
      <p:ext uri="{BB962C8B-B14F-4D97-AF65-F5344CB8AC3E}">
        <p14:creationId xmlns:p14="http://schemas.microsoft.com/office/powerpoint/2010/main" val="834507139"/>
      </p:ext>
    </p:extLst>
  </p:cSld>
  <p:clrMapOvr>
    <a:masterClrMapping/>
  </p:clrMapOvr>
  <mc:AlternateContent xmlns:mc="http://schemas.openxmlformats.org/markup-compatibility/2006" xmlns:p14="http://schemas.microsoft.com/office/powerpoint/2010/main">
    <mc:Choice Requires="p14">
      <p:transition spd="slow" p14:dur="2000" advTm="1834"/>
    </mc:Choice>
    <mc:Fallback xmlns="">
      <p:transition spd="slow" advTm="183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vert="horz" lIns="0" tIns="0" rIns="0" bIns="0" rtlCol="0" anchor="ctr">
            <a:normAutofit/>
          </a:bodyPr>
          <a:lstStyle/>
          <a:p>
            <a:pPr lvl="0"/>
            <a:r>
              <a:rPr lang="en-GB"/>
              <a:t>Key limitations of the data</a:t>
            </a:r>
          </a:p>
        </p:txBody>
      </p:sp>
      <p:sp>
        <p:nvSpPr>
          <p:cNvPr id="3" name="Content Placeholder 2"/>
          <p:cNvSpPr txBox="1">
            <a:spLocks noGrp="1"/>
          </p:cNvSpPr>
          <p:nvPr>
            <p:ph idx="1"/>
          </p:nvPr>
        </p:nvSpPr>
        <p:spPr>
          <a:xfrm>
            <a:off x="198410" y="1175660"/>
            <a:ext cx="8640015" cy="5001305"/>
          </a:xfrm>
        </p:spPr>
        <p:txBody>
          <a:bodyPr vert="horz" lIns="0" tIns="0" rIns="0" bIns="0" rtlCol="0">
            <a:normAutofit fontScale="77500" lnSpcReduction="20000"/>
          </a:bodyPr>
          <a:lstStyle/>
          <a:p>
            <a:pPr marL="457200" indent="-457200">
              <a:lnSpc>
                <a:spcPct val="150000"/>
              </a:lnSpc>
              <a:buSzPct val="100000"/>
              <a:buFont typeface="Arial" pitchFamily="34"/>
              <a:buChar char="•"/>
            </a:pPr>
            <a:r>
              <a:rPr lang="en-GB" dirty="0"/>
              <a:t>Due to the largely </a:t>
            </a:r>
            <a:r>
              <a:rPr lang="en-GB" b="1" dirty="0"/>
              <a:t>asymptomatic</a:t>
            </a:r>
            <a:r>
              <a:rPr lang="en-GB" dirty="0"/>
              <a:t> nature of hepatitis infections, data are strongly influenced by local testing practices</a:t>
            </a:r>
          </a:p>
          <a:p>
            <a:pPr marL="457200" indent="-457200">
              <a:lnSpc>
                <a:spcPct val="150000"/>
              </a:lnSpc>
              <a:buSzPct val="100000"/>
              <a:buFont typeface="Arial" pitchFamily="34"/>
              <a:buChar char="•"/>
            </a:pPr>
            <a:r>
              <a:rPr lang="en-GB" dirty="0"/>
              <a:t>Challenges relating to the </a:t>
            </a:r>
            <a:r>
              <a:rPr lang="en-GB" b="1" dirty="0"/>
              <a:t>case definitions:</a:t>
            </a:r>
          </a:p>
          <a:p>
            <a:pPr marL="998533" lvl="2" indent="-457200">
              <a:lnSpc>
                <a:spcPct val="150000"/>
              </a:lnSpc>
            </a:pPr>
            <a:r>
              <a:rPr lang="en-GB" sz="2100" dirty="0"/>
              <a:t>Different definitions used by countries</a:t>
            </a:r>
          </a:p>
          <a:p>
            <a:pPr marL="998533" lvl="2" indent="-457200">
              <a:lnSpc>
                <a:spcPct val="150000"/>
              </a:lnSpc>
            </a:pPr>
            <a:r>
              <a:rPr lang="en-GB" sz="2100" dirty="0"/>
              <a:t>Some countries only report acute hepatitis cases</a:t>
            </a:r>
          </a:p>
          <a:p>
            <a:pPr marL="998533" lvl="2" indent="-457200">
              <a:lnSpc>
                <a:spcPct val="150000"/>
              </a:lnSpc>
            </a:pPr>
            <a:r>
              <a:rPr lang="en-GB" sz="2100" dirty="0"/>
              <a:t>High proportion of cases coded as unknown – in particular of hepatitis C where due to challenges in differentiating acute from chronic cases</a:t>
            </a:r>
          </a:p>
          <a:p>
            <a:pPr marL="457200" indent="-457200">
              <a:lnSpc>
                <a:spcPct val="150000"/>
              </a:lnSpc>
              <a:buSzPct val="100000"/>
              <a:buFont typeface="Arial" pitchFamily="34"/>
              <a:buChar char="•"/>
            </a:pPr>
            <a:r>
              <a:rPr lang="en-GB" dirty="0"/>
              <a:t>Data </a:t>
            </a:r>
            <a:r>
              <a:rPr lang="en-GB" b="1" dirty="0"/>
              <a:t>completeness</a:t>
            </a:r>
            <a:r>
              <a:rPr lang="en-GB" dirty="0"/>
              <a:t> low for certain variables:</a:t>
            </a:r>
          </a:p>
          <a:p>
            <a:pPr marL="998533" lvl="2" indent="-457200">
              <a:lnSpc>
                <a:spcPct val="150000"/>
              </a:lnSpc>
            </a:pPr>
            <a:r>
              <a:rPr lang="en-GB" sz="2100" dirty="0"/>
              <a:t>Transmission, Imported</a:t>
            </a:r>
          </a:p>
          <a:p>
            <a:pPr marL="457200" indent="-457200">
              <a:lnSpc>
                <a:spcPct val="150000"/>
              </a:lnSpc>
              <a:buSzPct val="100000"/>
              <a:buFont typeface="Arial" pitchFamily="34"/>
              <a:buChar char="•"/>
            </a:pPr>
            <a:r>
              <a:rPr lang="en-GB" b="1" dirty="0"/>
              <a:t>Underreporting</a:t>
            </a:r>
            <a:r>
              <a:rPr lang="en-GB" dirty="0"/>
              <a:t> major issue reported by some countries</a:t>
            </a:r>
          </a:p>
          <a:p>
            <a:pPr marL="457200" indent="-457200">
              <a:buSzPct val="100000"/>
              <a:buFont typeface="Arial" pitchFamily="34"/>
              <a:buChar char="•"/>
            </a:pPr>
            <a:endParaRPr lang="en-GB" sz="2200" dirty="0"/>
          </a:p>
          <a:p>
            <a:pPr marL="457200" indent="-457200"/>
            <a:endParaRPr lang="en-GB" sz="2200" dirty="0"/>
          </a:p>
        </p:txBody>
      </p:sp>
    </p:spTree>
    <p:extLst>
      <p:ext uri="{BB962C8B-B14F-4D97-AF65-F5344CB8AC3E}">
        <p14:creationId xmlns:p14="http://schemas.microsoft.com/office/powerpoint/2010/main" val="3365338170"/>
      </p:ext>
    </p:extLst>
  </p:cSld>
  <p:clrMapOvr>
    <a:masterClrMapping/>
  </p:clrMapOvr>
  <mc:AlternateContent xmlns:mc="http://schemas.openxmlformats.org/markup-compatibility/2006" xmlns:p14="http://schemas.microsoft.com/office/powerpoint/2010/main">
    <mc:Choice Requires="p14">
      <p:transition spd="slow" p14:dur="2000" advTm="1834"/>
    </mc:Choice>
    <mc:Fallback xmlns="">
      <p:transition spd="slow" advTm="183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Other information</a:t>
            </a:r>
            <a:br>
              <a:rPr lang="en-GB"/>
            </a:br>
            <a:endParaRPr lang="en-GB"/>
          </a:p>
        </p:txBody>
      </p:sp>
    </p:spTree>
    <p:extLst>
      <p:ext uri="{BB962C8B-B14F-4D97-AF65-F5344CB8AC3E}">
        <p14:creationId xmlns:p14="http://schemas.microsoft.com/office/powerpoint/2010/main" val="2135670502"/>
      </p:ext>
    </p:extLst>
  </p:cSld>
  <p:clrMapOvr>
    <a:masterClrMapping/>
  </p:clrMapOvr>
  <mc:AlternateContent xmlns:mc="http://schemas.openxmlformats.org/markup-compatibility/2006" xmlns:p14="http://schemas.microsoft.com/office/powerpoint/2010/main">
    <mc:Choice Requires="p14">
      <p:transition spd="slow" p14:dur="2000" advTm="82637"/>
    </mc:Choice>
    <mc:Fallback xmlns="">
      <p:transition spd="slow" advTm="8263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Surveillance of hepatitis B and C</a:t>
            </a:r>
            <a:br>
              <a:rPr lang="en-GB"/>
            </a:br>
            <a:r>
              <a:rPr lang="en-GB"/>
              <a:t>– epidemiological objectives</a:t>
            </a:r>
          </a:p>
        </p:txBody>
      </p:sp>
      <p:sp>
        <p:nvSpPr>
          <p:cNvPr id="4" name="Footer Placeholder 3"/>
          <p:cNvSpPr>
            <a:spLocks noGrp="1"/>
          </p:cNvSpPr>
          <p:nvPr>
            <p:ph type="ftr" sz="quarter" idx="11"/>
          </p:nvPr>
        </p:nvSpPr>
        <p:spPr/>
        <p:txBody>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705713014"/>
              </p:ext>
            </p:extLst>
          </p:nvPr>
        </p:nvGraphicFramePr>
        <p:xfrm>
          <a:off x="324001" y="1484784"/>
          <a:ext cx="7200329" cy="4134094"/>
        </p:xfrm>
        <a:graphic>
          <a:graphicData uri="http://schemas.openxmlformats.org/drawingml/2006/table">
            <a:tbl>
              <a:tblPr firstRow="1" bandRow="1">
                <a:tableStyleId>{8799B23B-EC83-4686-B30A-512413B5E67A}</a:tableStyleId>
              </a:tblPr>
              <a:tblGrid>
                <a:gridCol w="7200329">
                  <a:extLst>
                    <a:ext uri="{9D8B030D-6E8A-4147-A177-3AD203B41FA5}">
                      <a16:colId xmlns:a16="http://schemas.microsoft.com/office/drawing/2014/main" val="20000"/>
                    </a:ext>
                  </a:extLst>
                </a:gridCol>
              </a:tblGrid>
              <a:tr h="493452">
                <a:tc>
                  <a:txBody>
                    <a:bodyPr/>
                    <a:lstStyle/>
                    <a:p>
                      <a:pPr algn="l">
                        <a:lnSpc>
                          <a:spcPct val="115000"/>
                        </a:lnSpc>
                        <a:spcAft>
                          <a:spcPts val="0"/>
                        </a:spcAft>
                      </a:pPr>
                      <a:r>
                        <a:rPr lang="en-GB" sz="1200" b="0" kern="1200" dirty="0">
                          <a:effectLst/>
                          <a:latin typeface="Tahoma" panose="020B0604030504040204" pitchFamily="34" charset="0"/>
                          <a:ea typeface="Tahoma" panose="020B0604030504040204" pitchFamily="34" charset="0"/>
                          <a:cs typeface="Tahoma" panose="020B0604030504040204" pitchFamily="34" charset="0"/>
                        </a:rPr>
                        <a:t>1. To monitor the incidence and routes of transmission of newly diagnosed cases of hepatitis B and C in the general and vulnerable populations</a:t>
                      </a:r>
                    </a:p>
                    <a:p>
                      <a:pPr algn="l">
                        <a:lnSpc>
                          <a:spcPct val="115000"/>
                        </a:lnSpc>
                        <a:spcAft>
                          <a:spcPts val="0"/>
                        </a:spcAft>
                      </a:pPr>
                      <a:endParaRPr lang="en-GB" sz="1200" b="0" kern="1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772" marR="76772" marT="38386" marB="38386">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3452">
                <a:tc>
                  <a:txBody>
                    <a:bodyPr/>
                    <a:lstStyle/>
                    <a:p>
                      <a:pPr algn="l">
                        <a:lnSpc>
                          <a:spcPct val="115000"/>
                        </a:lnSpc>
                        <a:spcAft>
                          <a:spcPts val="0"/>
                        </a:spcAft>
                      </a:pPr>
                      <a:r>
                        <a:rPr lang="en-GB" sz="1200" b="0" kern="1200">
                          <a:effectLst/>
                          <a:latin typeface="Tahoma" panose="020B0604030504040204" pitchFamily="34" charset="0"/>
                          <a:ea typeface="Tahoma" panose="020B0604030504040204" pitchFamily="34" charset="0"/>
                          <a:cs typeface="Tahoma" panose="020B0604030504040204" pitchFamily="34" charset="0"/>
                        </a:rPr>
                        <a:t>2. To monitor the prevalence of chronic hepatitis B and C virus infection to determine burden of infection (and estimate the proportion undiagnosed) in the general and vulnerable populations</a:t>
                      </a:r>
                    </a:p>
                    <a:p>
                      <a:pPr algn="l">
                        <a:lnSpc>
                          <a:spcPct val="115000"/>
                        </a:lnSpc>
                        <a:spcAft>
                          <a:spcPts val="0"/>
                        </a:spcAft>
                      </a:pPr>
                      <a:endParaRPr lang="en-GB" sz="1200" b="0" kern="11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772" marR="76772" marT="38386" marB="38386">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71344">
                <a:tc>
                  <a:txBody>
                    <a:bodyPr/>
                    <a:lstStyle/>
                    <a:p>
                      <a:pPr algn="l">
                        <a:lnSpc>
                          <a:spcPct val="115000"/>
                        </a:lnSpc>
                        <a:spcAft>
                          <a:spcPts val="0"/>
                        </a:spcAft>
                      </a:pPr>
                      <a:r>
                        <a:rPr lang="en-GB" sz="1200" b="0" kern="1200">
                          <a:effectLst/>
                          <a:latin typeface="Tahoma" panose="020B0604030504040204" pitchFamily="34" charset="0"/>
                          <a:ea typeface="Tahoma" panose="020B0604030504040204" pitchFamily="34" charset="0"/>
                          <a:cs typeface="Tahoma" panose="020B0604030504040204" pitchFamily="34" charset="0"/>
                        </a:rPr>
                        <a:t>3. To monitor the proportion of chronic cases that are engaged in care (continuum of care)</a:t>
                      </a:r>
                      <a:endParaRPr lang="en-GB" sz="1200" b="0" kern="11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772" marR="76772" marT="38386" marB="3838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63281">
                <a:tc>
                  <a:txBody>
                    <a:bodyPr/>
                    <a:lstStyle/>
                    <a:p>
                      <a:pPr algn="l">
                        <a:lnSpc>
                          <a:spcPct val="115000"/>
                        </a:lnSpc>
                        <a:spcAft>
                          <a:spcPts val="0"/>
                        </a:spcAft>
                      </a:pPr>
                      <a:r>
                        <a:rPr lang="en-GB" sz="1200" b="0" kern="1200">
                          <a:effectLst/>
                          <a:latin typeface="Tahoma" panose="020B0604030504040204" pitchFamily="34" charset="0"/>
                          <a:ea typeface="Tahoma" panose="020B0604030504040204" pitchFamily="34" charset="0"/>
                          <a:cs typeface="Tahoma" panose="020B0604030504040204" pitchFamily="34" charset="0"/>
                        </a:rPr>
                        <a:t>4. To monitor the proportion of newly diagnosed chronic cases presenting late</a:t>
                      </a:r>
                      <a:endParaRPr lang="en-GB" sz="1200" b="0" kern="11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772" marR="76772" marT="38386" marB="3838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56135">
                <a:tc>
                  <a:txBody>
                    <a:bodyPr/>
                    <a:lstStyle/>
                    <a:p>
                      <a:pPr algn="l">
                        <a:lnSpc>
                          <a:spcPct val="115000"/>
                        </a:lnSpc>
                        <a:spcAft>
                          <a:spcPts val="0"/>
                        </a:spcAft>
                      </a:pPr>
                      <a:r>
                        <a:rPr lang="en-GB" sz="1200" b="0" kern="1200" dirty="0">
                          <a:effectLst/>
                          <a:latin typeface="Tahoma" panose="020B0604030504040204" pitchFamily="34" charset="0"/>
                          <a:ea typeface="Tahoma" panose="020B0604030504040204" pitchFamily="34" charset="0"/>
                          <a:cs typeface="Tahoma" panose="020B0604030504040204" pitchFamily="34" charset="0"/>
                        </a:rPr>
                        <a:t>5. To determine genotype and sequence distributions of newly acquired infections to better follow transmission patterns, the emergence of resistance and vaccine escape mutants and potentially more virulent virus strains (priority on hepatitis C infections)</a:t>
                      </a:r>
                      <a:endParaRPr lang="en-GB" sz="1200" b="0" kern="1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772" marR="76772" marT="38386" marB="3838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4037">
                <a:tc>
                  <a:txBody>
                    <a:bodyPr/>
                    <a:lstStyle/>
                    <a:p>
                      <a:pPr algn="l">
                        <a:lnSpc>
                          <a:spcPct val="115000"/>
                        </a:lnSpc>
                        <a:spcAft>
                          <a:spcPts val="0"/>
                        </a:spcAft>
                      </a:pPr>
                      <a:r>
                        <a:rPr lang="en-GB" sz="1200" b="0" kern="1200">
                          <a:effectLst/>
                          <a:latin typeface="Tahoma" panose="020B0604030504040204" pitchFamily="34" charset="0"/>
                          <a:ea typeface="Tahoma" panose="020B0604030504040204" pitchFamily="34" charset="0"/>
                          <a:cs typeface="Tahoma" panose="020B0604030504040204" pitchFamily="34" charset="0"/>
                        </a:rPr>
                        <a:t>6. To determine and describe the proportion of co-infections (HIV/HBV/HCV/HDV)</a:t>
                      </a:r>
                      <a:endParaRPr lang="en-GB" sz="1200" b="0" kern="11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772" marR="76772" marT="38386" marB="3838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64037">
                <a:tc>
                  <a:txBody>
                    <a:bodyPr/>
                    <a:lstStyle/>
                    <a:p>
                      <a:pPr algn="l">
                        <a:lnSpc>
                          <a:spcPct val="115000"/>
                        </a:lnSpc>
                        <a:spcAft>
                          <a:spcPts val="0"/>
                        </a:spcAft>
                      </a:pPr>
                      <a:r>
                        <a:rPr lang="en-GB" sz="1200" b="0" kern="1200" dirty="0">
                          <a:effectLst/>
                          <a:latin typeface="Tahoma" panose="020B0604030504040204" pitchFamily="34" charset="0"/>
                          <a:ea typeface="Tahoma" panose="020B0604030504040204" pitchFamily="34" charset="0"/>
                          <a:cs typeface="Tahoma" panose="020B0604030504040204" pitchFamily="34" charset="0"/>
                        </a:rPr>
                        <a:t>7. To determine the proportion of HCV re-infections (especially among key risk groups with high incidence e.g. PWIDs)</a:t>
                      </a:r>
                      <a:endParaRPr lang="en-GB" sz="1200" b="0" kern="1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772" marR="76772" marT="38386" marB="3838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0647595"/>
                  </a:ext>
                </a:extLst>
              </a:tr>
            </a:tbl>
          </a:graphicData>
        </a:graphic>
      </p:graphicFrame>
    </p:spTree>
    <p:extLst>
      <p:ext uri="{BB962C8B-B14F-4D97-AF65-F5344CB8AC3E}">
        <p14:creationId xmlns:p14="http://schemas.microsoft.com/office/powerpoint/2010/main" val="3032979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Hepatitis B case definition</a:t>
            </a:r>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a:xfrm>
            <a:off x="324002" y="6176965"/>
            <a:ext cx="5800261" cy="365125"/>
          </a:xfrm>
        </p:spPr>
        <p:txBody>
          <a:bodyPr/>
          <a:lstStyle/>
          <a:p>
            <a:pPr lvl="0"/>
            <a:r>
              <a:rPr lang="en-GB">
                <a:solidFill>
                  <a:schemeClr val="tx1"/>
                </a:solidFill>
                <a:latin typeface="Arial" panose="020B0604020202020204" pitchFamily="34" charset="0"/>
                <a:cs typeface="Arial" panose="020B0604020202020204" pitchFamily="34" charset="0"/>
              </a:rPr>
              <a:t>The following combination of laboratory tests shall not be included or reported: </a:t>
            </a:r>
          </a:p>
          <a:p>
            <a:pPr marL="171450" indent="-171450">
              <a:buSzPct val="100000"/>
              <a:buFont typeface="Arial" pitchFamily="34"/>
              <a:buChar char="•"/>
            </a:pPr>
            <a:r>
              <a:rPr lang="en-GB">
                <a:solidFill>
                  <a:schemeClr val="tx1"/>
                </a:solidFill>
                <a:latin typeface="Arial" panose="020B0604020202020204" pitchFamily="34" charset="0"/>
                <a:cs typeface="Arial" panose="020B0604020202020204" pitchFamily="34" charset="0"/>
              </a:rPr>
              <a:t>Resolved hepatitis – hepatitis B total core antibody (anti‐</a:t>
            </a:r>
            <a:r>
              <a:rPr lang="en-GB" err="1">
                <a:solidFill>
                  <a:schemeClr val="tx1"/>
                </a:solidFill>
                <a:latin typeface="Arial" panose="020B0604020202020204" pitchFamily="34" charset="0"/>
                <a:cs typeface="Arial" panose="020B0604020202020204" pitchFamily="34" charset="0"/>
              </a:rPr>
              <a:t>HBc</a:t>
            </a:r>
            <a:r>
              <a:rPr lang="en-GB">
                <a:solidFill>
                  <a:schemeClr val="tx1"/>
                </a:solidFill>
                <a:latin typeface="Arial" panose="020B0604020202020204" pitchFamily="34" charset="0"/>
                <a:cs typeface="Arial" panose="020B0604020202020204" pitchFamily="34" charset="0"/>
              </a:rPr>
              <a:t>) positive and hepatitis B surface antibody (anti‐HBs) positive </a:t>
            </a:r>
          </a:p>
          <a:p>
            <a:pPr marL="171450" indent="-171450">
              <a:buSzPct val="100000"/>
              <a:buFont typeface="Arial" pitchFamily="34"/>
              <a:buChar char="•"/>
            </a:pPr>
            <a:r>
              <a:rPr lang="en-GB">
                <a:solidFill>
                  <a:schemeClr val="tx1"/>
                </a:solidFill>
                <a:latin typeface="Arial" panose="020B0604020202020204" pitchFamily="34" charset="0"/>
                <a:cs typeface="Arial" panose="020B0604020202020204" pitchFamily="34" charset="0"/>
              </a:rPr>
              <a:t>Immunity following vaccination – hepatitis B total core antibody (anti‐</a:t>
            </a:r>
            <a:r>
              <a:rPr lang="en-GB" err="1">
                <a:solidFill>
                  <a:schemeClr val="tx1"/>
                </a:solidFill>
                <a:latin typeface="Arial" panose="020B0604020202020204" pitchFamily="34" charset="0"/>
                <a:cs typeface="Arial" panose="020B0604020202020204" pitchFamily="34" charset="0"/>
              </a:rPr>
              <a:t>HBc</a:t>
            </a:r>
            <a:r>
              <a:rPr lang="en-GB">
                <a:solidFill>
                  <a:schemeClr val="tx1"/>
                </a:solidFill>
                <a:latin typeface="Arial" panose="020B0604020202020204" pitchFamily="34" charset="0"/>
                <a:cs typeface="Arial" panose="020B0604020202020204" pitchFamily="34" charset="0"/>
              </a:rPr>
              <a:t>) negative and hepatitis B surface antibody (anti‐HBs) positive  </a:t>
            </a:r>
          </a:p>
          <a:p>
            <a:pPr marL="171450" indent="-171450">
              <a:buSzPct val="100000"/>
              <a:buFont typeface="Arial" pitchFamily="34"/>
              <a:buChar char="•"/>
            </a:pPr>
            <a:r>
              <a:rPr lang="en-GB">
                <a:solidFill>
                  <a:schemeClr val="tx1"/>
                </a:solidFill>
                <a:latin typeface="Arial" panose="020B0604020202020204" pitchFamily="34" charset="0"/>
                <a:cs typeface="Arial" panose="020B0604020202020204" pitchFamily="34" charset="0"/>
              </a:rPr>
              <a:t>Anti‐</a:t>
            </a:r>
            <a:r>
              <a:rPr lang="en-GB" err="1">
                <a:solidFill>
                  <a:schemeClr val="tx1"/>
                </a:solidFill>
                <a:latin typeface="Arial" panose="020B0604020202020204" pitchFamily="34" charset="0"/>
                <a:cs typeface="Arial" panose="020B0604020202020204" pitchFamily="34" charset="0"/>
              </a:rPr>
              <a:t>HBc</a:t>
            </a:r>
            <a:r>
              <a:rPr lang="en-GB">
                <a:solidFill>
                  <a:schemeClr val="tx1"/>
                </a:solidFill>
                <a:latin typeface="Arial" panose="020B0604020202020204" pitchFamily="34" charset="0"/>
                <a:cs typeface="Arial" panose="020B0604020202020204" pitchFamily="34" charset="0"/>
              </a:rPr>
              <a:t> IgG positivity only</a:t>
            </a:r>
            <a:endParaRPr lang="en-GB" sz="1800">
              <a:solidFill>
                <a:schemeClr val="tx1"/>
              </a:solidFill>
            </a:endParaRPr>
          </a:p>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693233570"/>
              </p:ext>
            </p:extLst>
          </p:nvPr>
        </p:nvGraphicFramePr>
        <p:xfrm>
          <a:off x="324000" y="1080000"/>
          <a:ext cx="7776864" cy="4634448"/>
        </p:xfrm>
        <a:graphic>
          <a:graphicData uri="http://schemas.openxmlformats.org/drawingml/2006/table">
            <a:tbl>
              <a:tblPr firstRow="1" bandRow="1">
                <a:tableStyleId>{5C22544A-7EE6-4342-B048-85BDC9FD1C3A}</a:tableStyleId>
              </a:tblPr>
              <a:tblGrid>
                <a:gridCol w="1728191">
                  <a:extLst>
                    <a:ext uri="{9D8B030D-6E8A-4147-A177-3AD203B41FA5}">
                      <a16:colId xmlns:a16="http://schemas.microsoft.com/office/drawing/2014/main" val="20000"/>
                    </a:ext>
                  </a:extLst>
                </a:gridCol>
                <a:gridCol w="2952329">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tblGrid>
              <a:tr h="243843">
                <a:tc>
                  <a:txBody>
                    <a:bodyPr/>
                    <a:lstStyle/>
                    <a:p>
                      <a:r>
                        <a:rPr lang="en-GB" sz="1000">
                          <a:solidFill>
                            <a:schemeClr val="tx1"/>
                          </a:solidFill>
                        </a:rPr>
                        <a:t>Hepatitis B</a:t>
                      </a:r>
                    </a:p>
                  </a:txBody>
                  <a:tcPr/>
                </a:tc>
                <a:tc>
                  <a:txBody>
                    <a:bodyPr/>
                    <a:lstStyle/>
                    <a:p>
                      <a:r>
                        <a:rPr lang="en-GB" sz="1000">
                          <a:solidFill>
                            <a:schemeClr val="tx1"/>
                          </a:solidFill>
                        </a:rPr>
                        <a:t>EU</a:t>
                      </a:r>
                      <a:r>
                        <a:rPr lang="en-GB" sz="1000" baseline="0">
                          <a:solidFill>
                            <a:schemeClr val="tx1"/>
                          </a:solidFill>
                        </a:rPr>
                        <a:t> 2008 Case definition</a:t>
                      </a:r>
                      <a:endParaRPr lang="en-GB" sz="1000">
                        <a:solidFill>
                          <a:schemeClr val="tx1"/>
                        </a:solidFill>
                      </a:endParaRPr>
                    </a:p>
                  </a:txBody>
                  <a:tcPr/>
                </a:tc>
                <a:tc>
                  <a:txBody>
                    <a:bodyPr/>
                    <a:lstStyle/>
                    <a:p>
                      <a:r>
                        <a:rPr lang="en-GB" sz="1000">
                          <a:solidFill>
                            <a:schemeClr val="tx1"/>
                          </a:solidFill>
                        </a:rPr>
                        <a:t>EU 2012/2018</a:t>
                      </a:r>
                      <a:r>
                        <a:rPr lang="en-GB" sz="1000" baseline="0">
                          <a:solidFill>
                            <a:schemeClr val="tx1"/>
                          </a:solidFill>
                        </a:rPr>
                        <a:t> case definition</a:t>
                      </a:r>
                      <a:endParaRPr lang="en-GB" sz="1000">
                        <a:solidFill>
                          <a:schemeClr val="tx1"/>
                        </a:solidFill>
                      </a:endParaRPr>
                    </a:p>
                  </a:txBody>
                  <a:tcPr/>
                </a:tc>
                <a:extLst>
                  <a:ext uri="{0D108BD9-81ED-4DB2-BD59-A6C34878D82A}">
                    <a16:rowId xmlns:a16="http://schemas.microsoft.com/office/drawing/2014/main" val="10000"/>
                  </a:ext>
                </a:extLst>
              </a:tr>
              <a:tr h="374660">
                <a:tc>
                  <a:txBody>
                    <a:bodyPr/>
                    <a:lstStyle/>
                    <a:p>
                      <a:r>
                        <a:rPr lang="en-GB" sz="1000" b="1"/>
                        <a:t>Clinical criteria</a:t>
                      </a:r>
                    </a:p>
                  </a:txBody>
                  <a:tcPr/>
                </a:tc>
                <a:tc>
                  <a:txBody>
                    <a:bodyPr/>
                    <a:lstStyle/>
                    <a:p>
                      <a:r>
                        <a:rPr lang="en-GB" sz="1000"/>
                        <a:t>Any person with a discrete onset of symptoms (e.g. fatigue, abdominal</a:t>
                      </a:r>
                      <a:r>
                        <a:rPr lang="en-GB" sz="1000" baseline="0"/>
                        <a:t> pain, loss of appetite, intermittent nausea and vomiting)</a:t>
                      </a:r>
                    </a:p>
                    <a:p>
                      <a:r>
                        <a:rPr lang="en-GB" sz="1000" baseline="0"/>
                        <a:t>AND</a:t>
                      </a:r>
                    </a:p>
                    <a:p>
                      <a:r>
                        <a:rPr lang="en-GB" sz="1000" baseline="0"/>
                        <a:t>At least on of the following three:</a:t>
                      </a:r>
                    </a:p>
                    <a:p>
                      <a:pPr marL="171450" indent="-171450">
                        <a:buFont typeface="Arial" panose="020B0604020202020204" pitchFamily="34" charset="0"/>
                        <a:buChar char="•"/>
                      </a:pPr>
                      <a:r>
                        <a:rPr lang="en-GB" sz="1000" baseline="0"/>
                        <a:t>Fever</a:t>
                      </a:r>
                    </a:p>
                    <a:p>
                      <a:pPr marL="171450" indent="-171450">
                        <a:buFont typeface="Arial" panose="020B0604020202020204" pitchFamily="34" charset="0"/>
                        <a:buChar char="•"/>
                      </a:pPr>
                      <a:r>
                        <a:rPr lang="en-GB" sz="1000" baseline="0"/>
                        <a:t>Jaundice</a:t>
                      </a:r>
                    </a:p>
                    <a:p>
                      <a:pPr marL="171450" indent="-171450">
                        <a:buFont typeface="Arial" panose="020B0604020202020204" pitchFamily="34" charset="0"/>
                        <a:buChar char="•"/>
                      </a:pPr>
                      <a:r>
                        <a:rPr lang="en-GB" sz="1000" baseline="0"/>
                        <a:t>Elevated serum aminotransferase levels</a:t>
                      </a:r>
                      <a:endParaRPr lang="en-GB" sz="100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a:solidFill>
                            <a:schemeClr val="dk1"/>
                          </a:solidFill>
                          <a:effectLst/>
                          <a:latin typeface="+mn-lt"/>
                          <a:ea typeface="+mn-ea"/>
                          <a:cs typeface="+mn-cs"/>
                        </a:rPr>
                        <a:t>Not relevant for surveillance purposes  </a:t>
                      </a:r>
                    </a:p>
                  </a:txBody>
                  <a:tcPr/>
                </a:tc>
                <a:extLst>
                  <a:ext uri="{0D108BD9-81ED-4DB2-BD59-A6C34878D82A}">
                    <a16:rowId xmlns:a16="http://schemas.microsoft.com/office/drawing/2014/main" val="10001"/>
                  </a:ext>
                </a:extLst>
              </a:tr>
              <a:tr h="1037805">
                <a:tc>
                  <a:txBody>
                    <a:bodyPr/>
                    <a:lstStyle/>
                    <a:p>
                      <a:r>
                        <a:rPr lang="en-GB" sz="1000" b="1"/>
                        <a:t>Laboratory</a:t>
                      </a:r>
                      <a:r>
                        <a:rPr lang="en-GB" sz="1000" b="1" baseline="0"/>
                        <a:t> criteria</a:t>
                      </a:r>
                      <a:endParaRPr lang="en-GB" sz="1000" b="1"/>
                    </a:p>
                  </a:txBody>
                  <a:tcPr/>
                </a:tc>
                <a:tc>
                  <a:txBody>
                    <a:bodyPr/>
                    <a:lstStyle/>
                    <a:p>
                      <a:r>
                        <a:rPr lang="en-GB" sz="1000"/>
                        <a:t>Hepatitis</a:t>
                      </a:r>
                      <a:r>
                        <a:rPr lang="en-GB" sz="1000" baseline="0"/>
                        <a:t> B virus core IgM antigen specific antibody response</a:t>
                      </a:r>
                    </a:p>
                    <a:p>
                      <a:endParaRPr lang="en-GB" sz="1000" baseline="0"/>
                    </a:p>
                    <a:p>
                      <a:r>
                        <a:rPr lang="en-GB" sz="1000" baseline="0"/>
                        <a:t>Laboratory results need to be interpreted according to vaccination status</a:t>
                      </a:r>
                      <a:endParaRPr lang="en-GB" sz="1000"/>
                    </a:p>
                  </a:txBody>
                  <a:tcPr/>
                </a:tc>
                <a:tc>
                  <a:txBody>
                    <a:bodyPr/>
                    <a:lstStyle/>
                    <a:p>
                      <a:r>
                        <a:rPr lang="en-GB" sz="1000">
                          <a:solidFill>
                            <a:schemeClr val="dk1"/>
                          </a:solidFill>
                          <a:effectLst/>
                          <a:latin typeface="+mn-lt"/>
                          <a:ea typeface="+mn-ea"/>
                          <a:cs typeface="+mn-cs"/>
                        </a:rPr>
                        <a:t>Positive results of at least one or more of the following tests or combination of tests:</a:t>
                      </a:r>
                    </a:p>
                    <a:p>
                      <a:pPr lvl="0"/>
                      <a:r>
                        <a:rPr lang="en-GB" sz="1000">
                          <a:solidFill>
                            <a:schemeClr val="dk1"/>
                          </a:solidFill>
                          <a:effectLst/>
                          <a:latin typeface="+mn-lt"/>
                          <a:ea typeface="+mn-ea"/>
                          <a:cs typeface="+mn-cs"/>
                        </a:rPr>
                        <a:t>IgM hepatitis B core antibody (anti-</a:t>
                      </a:r>
                      <a:r>
                        <a:rPr lang="en-GB" sz="1000" err="1">
                          <a:solidFill>
                            <a:schemeClr val="dk1"/>
                          </a:solidFill>
                          <a:effectLst/>
                          <a:latin typeface="+mn-lt"/>
                          <a:ea typeface="+mn-ea"/>
                          <a:cs typeface="+mn-cs"/>
                        </a:rPr>
                        <a:t>HBc</a:t>
                      </a:r>
                      <a:r>
                        <a:rPr lang="en-GB" sz="1000">
                          <a:solidFill>
                            <a:schemeClr val="dk1"/>
                          </a:solidFill>
                          <a:effectLst/>
                          <a:latin typeface="+mn-lt"/>
                          <a:ea typeface="+mn-ea"/>
                          <a:cs typeface="+mn-cs"/>
                        </a:rPr>
                        <a:t> IgM)</a:t>
                      </a:r>
                    </a:p>
                    <a:p>
                      <a:pPr lvl="0"/>
                      <a:r>
                        <a:rPr lang="en-GB" sz="1000">
                          <a:solidFill>
                            <a:schemeClr val="dk1"/>
                          </a:solidFill>
                          <a:effectLst/>
                          <a:latin typeface="+mn-lt"/>
                          <a:ea typeface="+mn-ea"/>
                          <a:cs typeface="+mn-cs"/>
                        </a:rPr>
                        <a:t>Hepatitis B surface antigen (</a:t>
                      </a:r>
                      <a:r>
                        <a:rPr lang="en-GB" sz="1000" err="1">
                          <a:solidFill>
                            <a:schemeClr val="dk1"/>
                          </a:solidFill>
                          <a:effectLst/>
                          <a:latin typeface="+mn-lt"/>
                          <a:ea typeface="+mn-ea"/>
                          <a:cs typeface="+mn-cs"/>
                        </a:rPr>
                        <a:t>HBsAg</a:t>
                      </a:r>
                      <a:r>
                        <a:rPr lang="en-GB" sz="1000">
                          <a:solidFill>
                            <a:schemeClr val="dk1"/>
                          </a:solidFill>
                          <a:effectLst/>
                          <a:latin typeface="+mn-lt"/>
                          <a:ea typeface="+mn-ea"/>
                          <a:cs typeface="+mn-cs"/>
                        </a:rPr>
                        <a:t>)</a:t>
                      </a:r>
                    </a:p>
                    <a:p>
                      <a:pPr lvl="0"/>
                      <a:r>
                        <a:rPr lang="nl-NL" sz="1000">
                          <a:solidFill>
                            <a:schemeClr val="dk1"/>
                          </a:solidFill>
                          <a:effectLst/>
                          <a:latin typeface="+mn-lt"/>
                          <a:ea typeface="+mn-ea"/>
                          <a:cs typeface="+mn-cs"/>
                        </a:rPr>
                        <a:t>Hepatitis B e antigen (HBeAg)</a:t>
                      </a:r>
                      <a:endParaRPr lang="en-GB" sz="1000">
                        <a:solidFill>
                          <a:schemeClr val="dk1"/>
                        </a:solidFill>
                        <a:effectLst/>
                        <a:latin typeface="+mn-lt"/>
                        <a:ea typeface="+mn-ea"/>
                        <a:cs typeface="+mn-cs"/>
                      </a:endParaRPr>
                    </a:p>
                    <a:p>
                      <a:pPr lvl="0"/>
                      <a:r>
                        <a:rPr lang="en-GB" sz="1000">
                          <a:solidFill>
                            <a:schemeClr val="dk1"/>
                          </a:solidFill>
                          <a:effectLst/>
                          <a:latin typeface="+mn-lt"/>
                          <a:ea typeface="+mn-ea"/>
                          <a:cs typeface="+mn-cs"/>
                        </a:rPr>
                        <a:t>Hepatitis B nucleic acid (HBV-DNA)</a:t>
                      </a:r>
                    </a:p>
                  </a:txBody>
                  <a:tcPr/>
                </a:tc>
                <a:extLst>
                  <a:ext uri="{0D108BD9-81ED-4DB2-BD59-A6C34878D82A}">
                    <a16:rowId xmlns:a16="http://schemas.microsoft.com/office/drawing/2014/main" val="10002"/>
                  </a:ext>
                </a:extLst>
              </a:tr>
              <a:tr h="374660">
                <a:tc>
                  <a:txBody>
                    <a:bodyPr/>
                    <a:lstStyle/>
                    <a:p>
                      <a:r>
                        <a:rPr lang="en-GB" sz="1000" b="1"/>
                        <a:t>Epidemiological criteria</a:t>
                      </a:r>
                    </a:p>
                  </a:txBody>
                  <a:tcPr/>
                </a:tc>
                <a:tc>
                  <a:txBody>
                    <a:bodyPr/>
                    <a:lstStyle/>
                    <a:p>
                      <a:r>
                        <a:rPr lang="en-GB" sz="1000"/>
                        <a:t>An epidemiological link by human to human transmission (e.g. sexual contact, vertical transmission or blood transmission)</a:t>
                      </a:r>
                    </a:p>
                  </a:txBody>
                  <a:tcPr/>
                </a:tc>
                <a:tc>
                  <a:txBody>
                    <a:bodyPr/>
                    <a:lstStyle/>
                    <a:p>
                      <a:r>
                        <a:rPr lang="en-GB" sz="1000"/>
                        <a:t>N/A</a:t>
                      </a:r>
                    </a:p>
                  </a:txBody>
                  <a:tcPr/>
                </a:tc>
                <a:extLst>
                  <a:ext uri="{0D108BD9-81ED-4DB2-BD59-A6C34878D82A}">
                    <a16:rowId xmlns:a16="http://schemas.microsoft.com/office/drawing/2014/main" val="10003"/>
                  </a:ext>
                </a:extLst>
              </a:tr>
              <a:tr h="243448">
                <a:tc>
                  <a:txBody>
                    <a:bodyPr/>
                    <a:lstStyle/>
                    <a:p>
                      <a:r>
                        <a:rPr lang="en-GB" sz="1000" b="1"/>
                        <a:t>Case definition</a:t>
                      </a:r>
                      <a:r>
                        <a:rPr lang="en-GB" sz="1000" b="1" baseline="0"/>
                        <a:t> – possible</a:t>
                      </a:r>
                      <a:endParaRPr lang="en-GB" sz="1000" b="1"/>
                    </a:p>
                  </a:txBody>
                  <a:tcPr/>
                </a:tc>
                <a:tc>
                  <a:txBody>
                    <a:bodyPr/>
                    <a:lstStyle/>
                    <a:p>
                      <a:r>
                        <a:rPr lang="en-GB" sz="1000"/>
                        <a:t>N/A</a:t>
                      </a:r>
                    </a:p>
                  </a:txBody>
                  <a:tcPr/>
                </a:tc>
                <a:tc>
                  <a:txBody>
                    <a:bodyPr/>
                    <a:lstStyle/>
                    <a:p>
                      <a:r>
                        <a:rPr lang="en-GB" sz="1000"/>
                        <a:t>N/A</a:t>
                      </a:r>
                    </a:p>
                  </a:txBody>
                  <a:tcPr/>
                </a:tc>
                <a:extLst>
                  <a:ext uri="{0D108BD9-81ED-4DB2-BD59-A6C34878D82A}">
                    <a16:rowId xmlns:a16="http://schemas.microsoft.com/office/drawing/2014/main" val="10004"/>
                  </a:ext>
                </a:extLst>
              </a:tr>
              <a:tr h="388733">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b="1"/>
                        <a:t>Case definition</a:t>
                      </a:r>
                      <a:r>
                        <a:rPr lang="en-GB" sz="1000" b="1" baseline="0"/>
                        <a:t> – probable</a:t>
                      </a:r>
                      <a:endParaRPr lang="en-GB" sz="1000" b="1"/>
                    </a:p>
                    <a:p>
                      <a:endParaRPr lang="en-GB" sz="1000" b="1"/>
                    </a:p>
                  </a:txBody>
                  <a:tcPr/>
                </a:tc>
                <a:tc>
                  <a:txBody>
                    <a:bodyPr/>
                    <a:lstStyle/>
                    <a:p>
                      <a:r>
                        <a:rPr lang="en-GB" sz="1000"/>
                        <a:t>Any person meeting the clinical criteria and with an epidemiological link</a:t>
                      </a:r>
                    </a:p>
                  </a:txBody>
                  <a:tcPr/>
                </a:tc>
                <a:tc>
                  <a:txBody>
                    <a:bodyPr/>
                    <a:lstStyle/>
                    <a:p>
                      <a:r>
                        <a:rPr lang="en-GB" sz="1000"/>
                        <a:t>N/A</a:t>
                      </a:r>
                    </a:p>
                  </a:txBody>
                  <a:tcPr/>
                </a:tc>
                <a:extLst>
                  <a:ext uri="{0D108BD9-81ED-4DB2-BD59-A6C34878D82A}">
                    <a16:rowId xmlns:a16="http://schemas.microsoft.com/office/drawing/2014/main" val="10005"/>
                  </a:ext>
                </a:extLst>
              </a:tr>
              <a:tr h="2514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b="1"/>
                        <a:t>Case definition</a:t>
                      </a:r>
                      <a:r>
                        <a:rPr lang="en-GB" sz="1000" b="1" baseline="0"/>
                        <a:t> – confirmed</a:t>
                      </a:r>
                      <a:endParaRPr lang="en-GB" sz="1000" b="1"/>
                    </a:p>
                    <a:p>
                      <a:endParaRPr lang="en-GB" sz="1000" b="1"/>
                    </a:p>
                  </a:txBody>
                  <a:tcPr/>
                </a:tc>
                <a:tc>
                  <a:txBody>
                    <a:bodyPr/>
                    <a:lstStyle/>
                    <a:p>
                      <a:r>
                        <a:rPr lang="en-GB" sz="1000"/>
                        <a:t>Any person meeting the clinical and laboratory</a:t>
                      </a:r>
                      <a:r>
                        <a:rPr lang="en-GB" sz="1000" baseline="0"/>
                        <a:t> criteria</a:t>
                      </a:r>
                      <a:endParaRPr lang="en-GB" sz="1000"/>
                    </a:p>
                  </a:txBody>
                  <a:tcPr/>
                </a:tc>
                <a:tc>
                  <a:txBody>
                    <a:bodyPr/>
                    <a:lstStyle/>
                    <a:p>
                      <a:r>
                        <a:rPr lang="en-GB" sz="1000">
                          <a:solidFill>
                            <a:schemeClr val="dk1"/>
                          </a:solidFill>
                          <a:effectLst/>
                          <a:latin typeface="+mn-lt"/>
                          <a:ea typeface="+mn-ea"/>
                          <a:cs typeface="+mn-cs"/>
                        </a:rPr>
                        <a:t>Any person meeting the laboratory criteria</a:t>
                      </a:r>
                      <a:endParaRPr lang="en-GB" sz="100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29139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Differentiation of hepatitis B by stage of infection</a:t>
            </a:r>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pic>
        <p:nvPicPr>
          <p:cNvPr id="6" name="Picture 1"/>
          <p:cNvPicPr>
            <a:picLocks noChangeAspect="1"/>
          </p:cNvPicPr>
          <p:nvPr/>
        </p:nvPicPr>
        <p:blipFill rotWithShape="1">
          <a:blip r:embed="rId2"/>
          <a:srcRect l="29275"/>
          <a:stretch/>
        </p:blipFill>
        <p:spPr>
          <a:xfrm>
            <a:off x="694936" y="1474239"/>
            <a:ext cx="6790144" cy="4581009"/>
          </a:xfrm>
          <a:prstGeom prst="rect">
            <a:avLst/>
          </a:prstGeom>
          <a:noFill/>
          <a:ln>
            <a:noFill/>
          </a:ln>
        </p:spPr>
      </p:pic>
    </p:spTree>
    <p:extLst>
      <p:ext uri="{BB962C8B-B14F-4D97-AF65-F5344CB8AC3E}">
        <p14:creationId xmlns:p14="http://schemas.microsoft.com/office/powerpoint/2010/main" val="3964404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noFill/>
        </p:spPr>
        <p:txBody>
          <a:bodyPr vert="horz" lIns="0" tIns="0" rIns="0" bIns="0" rtlCol="0" anchor="ctr">
            <a:normAutofit/>
          </a:bodyPr>
          <a:lstStyle/>
          <a:p>
            <a:pPr lvl="0"/>
            <a:r>
              <a:rPr lang="en-GB"/>
              <a:t>Hepatitis C case definition</a:t>
            </a:r>
          </a:p>
        </p:txBody>
      </p:sp>
      <p:sp>
        <p:nvSpPr>
          <p:cNvPr id="6" name="Rectangle 3"/>
          <p:cNvSpPr txBox="1">
            <a:spLocks noGrp="1"/>
          </p:cNvSpPr>
          <p:nvPr>
            <p:ph idx="1"/>
          </p:nvPr>
        </p:nvSpPr>
        <p:spPr>
          <a:xfrm>
            <a:off x="324057" y="5116571"/>
            <a:ext cx="8526459" cy="720080"/>
          </a:xfrm>
        </p:spPr>
        <p:txBody>
          <a:bodyPr vert="horz" lIns="0" tIns="0" rIns="0" bIns="0" rtlCol="0">
            <a:normAutofit/>
          </a:bodyPr>
          <a:lstStyle/>
          <a:p>
            <a:pPr lvl="0"/>
            <a:r>
              <a:rPr lang="en-GB" sz="1000">
                <a:latin typeface="Arial" pitchFamily="34"/>
                <a:cs typeface="Arial" pitchFamily="34"/>
              </a:rPr>
              <a:t>The following combination of lab tests shall not be included or reported:  </a:t>
            </a:r>
          </a:p>
          <a:p>
            <a:pPr marL="171450" indent="-171450">
              <a:buSzPct val="100000"/>
              <a:buFont typeface="Arial" pitchFamily="34"/>
              <a:buChar char="•"/>
            </a:pPr>
            <a:r>
              <a:rPr lang="en-GB" sz="1000">
                <a:latin typeface="Arial" pitchFamily="34"/>
                <a:cs typeface="Arial" pitchFamily="34"/>
              </a:rPr>
              <a:t>Resolved infection: Detection of hepatitis C virus antibody and no detection of hepatitis C virus nucleic acid (HCV RNA negative result) or hepatitis C virus core antigen (HCV‐core negative result) in serum/plasma.</a:t>
            </a:r>
          </a:p>
          <a:p>
            <a:pPr lvl="0">
              <a:lnSpc>
                <a:spcPct val="80000"/>
              </a:lnSpc>
            </a:pPr>
            <a:endParaRPr lang="en-GB" sz="900">
              <a:latin typeface="Calibri" pitchFamily="34"/>
            </a:endParaRPr>
          </a:p>
        </p:txBody>
      </p:sp>
      <p:graphicFrame>
        <p:nvGraphicFramePr>
          <p:cNvPr id="5" name="Table 4"/>
          <p:cNvGraphicFramePr>
            <a:graphicFrameLocks noGrp="1"/>
          </p:cNvGraphicFramePr>
          <p:nvPr>
            <p:extLst>
              <p:ext uri="{D42A27DB-BD31-4B8C-83A1-F6EECF244321}">
                <p14:modId xmlns:p14="http://schemas.microsoft.com/office/powerpoint/2010/main" val="2202798362"/>
              </p:ext>
            </p:extLst>
          </p:nvPr>
        </p:nvGraphicFramePr>
        <p:xfrm>
          <a:off x="324000" y="1080002"/>
          <a:ext cx="8294608" cy="3994601"/>
        </p:xfrm>
        <a:graphic>
          <a:graphicData uri="http://schemas.openxmlformats.org/drawingml/2006/table">
            <a:tbl>
              <a:tblPr firstRow="1" bandRow="1">
                <a:tableStyleId>{5C22544A-7EE6-4342-B048-85BDC9FD1C3A}</a:tableStyleId>
              </a:tblPr>
              <a:tblGrid>
                <a:gridCol w="1843245">
                  <a:extLst>
                    <a:ext uri="{9D8B030D-6E8A-4147-A177-3AD203B41FA5}">
                      <a16:colId xmlns:a16="http://schemas.microsoft.com/office/drawing/2014/main" val="20000"/>
                    </a:ext>
                  </a:extLst>
                </a:gridCol>
                <a:gridCol w="3148880">
                  <a:extLst>
                    <a:ext uri="{9D8B030D-6E8A-4147-A177-3AD203B41FA5}">
                      <a16:colId xmlns:a16="http://schemas.microsoft.com/office/drawing/2014/main" val="20001"/>
                    </a:ext>
                  </a:extLst>
                </a:gridCol>
                <a:gridCol w="3302483">
                  <a:extLst>
                    <a:ext uri="{9D8B030D-6E8A-4147-A177-3AD203B41FA5}">
                      <a16:colId xmlns:a16="http://schemas.microsoft.com/office/drawing/2014/main" val="20002"/>
                    </a:ext>
                  </a:extLst>
                </a:gridCol>
              </a:tblGrid>
              <a:tr h="129646">
                <a:tc>
                  <a:txBody>
                    <a:bodyPr/>
                    <a:lstStyle/>
                    <a:p>
                      <a:r>
                        <a:rPr lang="en-GB" sz="1000">
                          <a:solidFill>
                            <a:schemeClr val="tx1"/>
                          </a:solidFill>
                        </a:rPr>
                        <a:t>Hepatitis C</a:t>
                      </a:r>
                    </a:p>
                  </a:txBody>
                  <a:tcPr/>
                </a:tc>
                <a:tc>
                  <a:txBody>
                    <a:bodyPr/>
                    <a:lstStyle/>
                    <a:p>
                      <a:r>
                        <a:rPr lang="en-GB" sz="1000">
                          <a:solidFill>
                            <a:schemeClr val="tx1"/>
                          </a:solidFill>
                        </a:rPr>
                        <a:t>EU</a:t>
                      </a:r>
                      <a:r>
                        <a:rPr lang="en-GB" sz="1000" baseline="0">
                          <a:solidFill>
                            <a:schemeClr val="tx1"/>
                          </a:solidFill>
                        </a:rPr>
                        <a:t> 2008 Case definition</a:t>
                      </a:r>
                      <a:endParaRPr lang="en-GB" sz="1000">
                        <a:solidFill>
                          <a:schemeClr val="tx1"/>
                        </a:solidFill>
                      </a:endParaRPr>
                    </a:p>
                  </a:txBody>
                  <a:tcPr/>
                </a:tc>
                <a:tc>
                  <a:txBody>
                    <a:bodyPr/>
                    <a:lstStyle/>
                    <a:p>
                      <a:r>
                        <a:rPr lang="en-GB" sz="1000">
                          <a:solidFill>
                            <a:schemeClr val="tx1"/>
                          </a:solidFill>
                        </a:rPr>
                        <a:t>EU 2012/2018</a:t>
                      </a:r>
                      <a:r>
                        <a:rPr lang="en-GB" sz="1000" baseline="0">
                          <a:solidFill>
                            <a:schemeClr val="tx1"/>
                          </a:solidFill>
                        </a:rPr>
                        <a:t> case definition</a:t>
                      </a:r>
                      <a:endParaRPr lang="en-GB" sz="1000">
                        <a:solidFill>
                          <a:schemeClr val="tx1"/>
                        </a:solidFill>
                      </a:endParaRPr>
                    </a:p>
                  </a:txBody>
                  <a:tcPr/>
                </a:tc>
                <a:extLst>
                  <a:ext uri="{0D108BD9-81ED-4DB2-BD59-A6C34878D82A}">
                    <a16:rowId xmlns:a16="http://schemas.microsoft.com/office/drawing/2014/main" val="10000"/>
                  </a:ext>
                </a:extLst>
              </a:tr>
              <a:tr h="444329">
                <a:tc>
                  <a:txBody>
                    <a:bodyPr/>
                    <a:lstStyle/>
                    <a:p>
                      <a:r>
                        <a:rPr lang="en-GB" sz="1000" b="1"/>
                        <a:t>Clinical criteria</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a:solidFill>
                            <a:schemeClr val="dk1"/>
                          </a:solidFill>
                          <a:effectLst/>
                          <a:latin typeface="+mn-lt"/>
                          <a:ea typeface="+mn-ea"/>
                          <a:cs typeface="+mn-cs"/>
                        </a:rPr>
                        <a:t>Not relevant for surveillance purposes  </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a:solidFill>
                            <a:schemeClr val="dk1"/>
                          </a:solidFill>
                          <a:effectLst/>
                          <a:latin typeface="+mn-lt"/>
                          <a:ea typeface="+mn-ea"/>
                          <a:cs typeface="+mn-cs"/>
                        </a:rPr>
                        <a:t>Not relevant for surveillance purposes  </a:t>
                      </a:r>
                    </a:p>
                  </a:txBody>
                  <a:tcPr/>
                </a:tc>
                <a:extLst>
                  <a:ext uri="{0D108BD9-81ED-4DB2-BD59-A6C34878D82A}">
                    <a16:rowId xmlns:a16="http://schemas.microsoft.com/office/drawing/2014/main" val="10001"/>
                  </a:ext>
                </a:extLst>
              </a:tr>
              <a:tr h="1554358">
                <a:tc>
                  <a:txBody>
                    <a:bodyPr/>
                    <a:lstStyle/>
                    <a:p>
                      <a:r>
                        <a:rPr lang="en-GB" sz="1000" b="1"/>
                        <a:t>Laboratory</a:t>
                      </a:r>
                      <a:r>
                        <a:rPr lang="en-GB" sz="1000" b="1" baseline="0"/>
                        <a:t> criteria</a:t>
                      </a:r>
                      <a:endParaRPr lang="en-GB" sz="1000" b="1"/>
                    </a:p>
                  </a:txBody>
                  <a:tcPr/>
                </a:tc>
                <a:tc>
                  <a:txBody>
                    <a:bodyPr/>
                    <a:lstStyle/>
                    <a:p>
                      <a:r>
                        <a:rPr lang="en-GB" sz="1000">
                          <a:solidFill>
                            <a:schemeClr val="dk1"/>
                          </a:solidFill>
                          <a:effectLst/>
                          <a:latin typeface="+mn-lt"/>
                          <a:ea typeface="+mn-ea"/>
                          <a:cs typeface="+mn-cs"/>
                        </a:rPr>
                        <a:t>At least one of the following two:</a:t>
                      </a:r>
                    </a:p>
                    <a:p>
                      <a:pPr marL="171450" lvl="0" indent="-171450">
                        <a:buFontTx/>
                        <a:buChar char="-"/>
                      </a:pPr>
                      <a:r>
                        <a:rPr lang="en-GB" sz="1000">
                          <a:solidFill>
                            <a:schemeClr val="dk1"/>
                          </a:solidFill>
                          <a:effectLst/>
                          <a:latin typeface="+mn-lt"/>
                          <a:ea typeface="+mn-ea"/>
                          <a:cs typeface="+mn-cs"/>
                        </a:rPr>
                        <a:t>Detection of hepatitis C virus nucleic acid in</a:t>
                      </a:r>
                      <a:r>
                        <a:rPr lang="en-GB" sz="1000" baseline="0">
                          <a:solidFill>
                            <a:schemeClr val="dk1"/>
                          </a:solidFill>
                          <a:effectLst/>
                          <a:latin typeface="+mn-lt"/>
                          <a:ea typeface="+mn-ea"/>
                          <a:cs typeface="+mn-cs"/>
                        </a:rPr>
                        <a:t> serum</a:t>
                      </a:r>
                    </a:p>
                    <a:p>
                      <a:pPr marL="171450" lvl="0" indent="-171450">
                        <a:buFontTx/>
                        <a:buChar char="-"/>
                      </a:pPr>
                      <a:r>
                        <a:rPr lang="en-GB" sz="1000">
                          <a:solidFill>
                            <a:schemeClr val="dk1"/>
                          </a:solidFill>
                          <a:effectLst/>
                          <a:latin typeface="+mn-lt"/>
                          <a:ea typeface="+mn-ea"/>
                          <a:cs typeface="+mn-cs"/>
                        </a:rPr>
                        <a:t>Hepatitis C specific antibody response confirmed by a different antibody test</a:t>
                      </a:r>
                    </a:p>
                  </a:txBody>
                  <a:tcPr/>
                </a:tc>
                <a:tc>
                  <a:txBody>
                    <a:bodyPr/>
                    <a:lstStyle/>
                    <a:p>
                      <a:r>
                        <a:rPr lang="en-GB" sz="1000">
                          <a:solidFill>
                            <a:schemeClr val="dk1"/>
                          </a:solidFill>
                          <a:effectLst/>
                          <a:latin typeface="+mn-lt"/>
                          <a:ea typeface="+mn-ea"/>
                          <a:cs typeface="+mn-cs"/>
                        </a:rPr>
                        <a:t>At least one of the following three:</a:t>
                      </a:r>
                    </a:p>
                    <a:p>
                      <a:pPr marL="171450" lvl="0" indent="-171450">
                        <a:buFontTx/>
                        <a:buChar char="-"/>
                      </a:pPr>
                      <a:r>
                        <a:rPr lang="en-GB" sz="1000">
                          <a:solidFill>
                            <a:schemeClr val="dk1"/>
                          </a:solidFill>
                          <a:effectLst/>
                          <a:latin typeface="+mn-lt"/>
                          <a:ea typeface="+mn-ea"/>
                          <a:cs typeface="+mn-cs"/>
                        </a:rPr>
                        <a:t>Detection of hepatitis C virus nucleic acid (HCV RNA)</a:t>
                      </a:r>
                    </a:p>
                    <a:p>
                      <a:pPr marL="171450" lvl="0" indent="-171450">
                        <a:buFontTx/>
                        <a:buChar char="-"/>
                      </a:pPr>
                      <a:r>
                        <a:rPr lang="en-GB" sz="1000">
                          <a:solidFill>
                            <a:schemeClr val="dk1"/>
                          </a:solidFill>
                          <a:effectLst/>
                          <a:latin typeface="+mn-lt"/>
                          <a:ea typeface="+mn-ea"/>
                          <a:cs typeface="+mn-cs"/>
                        </a:rPr>
                        <a:t>Detection of hepatitis C virus specific antigen (HCV-core)</a:t>
                      </a:r>
                    </a:p>
                    <a:p>
                      <a:pPr marL="171450" lvl="0" indent="-171450">
                        <a:buFontTx/>
                        <a:buChar char="-"/>
                      </a:pPr>
                      <a:r>
                        <a:rPr lang="en-GB" sz="1000">
                          <a:solidFill>
                            <a:schemeClr val="dk1"/>
                          </a:solidFill>
                          <a:effectLst/>
                          <a:latin typeface="+mn-lt"/>
                          <a:ea typeface="+mn-ea"/>
                          <a:cs typeface="+mn-cs"/>
                        </a:rPr>
                        <a:t>Hepatitis C virus specific antibody (anti-HCV) response confirmed by a confirmatory (e.g. </a:t>
                      </a:r>
                      <a:r>
                        <a:rPr lang="en-GB" sz="1000" err="1">
                          <a:solidFill>
                            <a:schemeClr val="dk1"/>
                          </a:solidFill>
                          <a:effectLst/>
                          <a:latin typeface="+mn-lt"/>
                          <a:ea typeface="+mn-ea"/>
                          <a:cs typeface="+mn-cs"/>
                        </a:rPr>
                        <a:t>immunoblot</a:t>
                      </a:r>
                      <a:r>
                        <a:rPr lang="en-GB" sz="1000">
                          <a:solidFill>
                            <a:schemeClr val="dk1"/>
                          </a:solidFill>
                          <a:effectLst/>
                          <a:latin typeface="+mn-lt"/>
                          <a:ea typeface="+mn-ea"/>
                          <a:cs typeface="+mn-cs"/>
                        </a:rPr>
                        <a:t>) antibody test in persons older than 18 months without evidence of resolved infection</a:t>
                      </a:r>
                    </a:p>
                  </a:txBody>
                  <a:tcPr/>
                </a:tc>
                <a:extLst>
                  <a:ext uri="{0D108BD9-81ED-4DB2-BD59-A6C34878D82A}">
                    <a16:rowId xmlns:a16="http://schemas.microsoft.com/office/drawing/2014/main" val="10002"/>
                  </a:ext>
                </a:extLst>
              </a:tr>
              <a:tr h="444329">
                <a:tc>
                  <a:txBody>
                    <a:bodyPr/>
                    <a:lstStyle/>
                    <a:p>
                      <a:r>
                        <a:rPr lang="en-GB" sz="1000" b="1"/>
                        <a:t>Epidemiological criteria</a:t>
                      </a:r>
                    </a:p>
                  </a:txBody>
                  <a:tcPr/>
                </a:tc>
                <a:tc>
                  <a:txBody>
                    <a:bodyPr/>
                    <a:lstStyle/>
                    <a:p>
                      <a:r>
                        <a:rPr lang="en-GB" sz="1000"/>
                        <a:t>N/A</a:t>
                      </a:r>
                    </a:p>
                  </a:txBody>
                  <a:tcPr/>
                </a:tc>
                <a:tc>
                  <a:txBody>
                    <a:bodyPr/>
                    <a:lstStyle/>
                    <a:p>
                      <a:r>
                        <a:rPr lang="en-GB" sz="1000"/>
                        <a:t>N/A</a:t>
                      </a:r>
                    </a:p>
                  </a:txBody>
                  <a:tcPr/>
                </a:tc>
                <a:extLst>
                  <a:ext uri="{0D108BD9-81ED-4DB2-BD59-A6C34878D82A}">
                    <a16:rowId xmlns:a16="http://schemas.microsoft.com/office/drawing/2014/main" val="10003"/>
                  </a:ext>
                </a:extLst>
              </a:tr>
              <a:tr h="289183">
                <a:tc>
                  <a:txBody>
                    <a:bodyPr/>
                    <a:lstStyle/>
                    <a:p>
                      <a:r>
                        <a:rPr lang="en-GB" sz="1000" b="1"/>
                        <a:t>Case definition</a:t>
                      </a:r>
                      <a:r>
                        <a:rPr lang="en-GB" sz="1000" b="1" baseline="0"/>
                        <a:t> - Possible</a:t>
                      </a:r>
                      <a:endParaRPr lang="en-GB" sz="1000" b="1"/>
                    </a:p>
                  </a:txBody>
                  <a:tcPr/>
                </a:tc>
                <a:tc>
                  <a:txBody>
                    <a:bodyPr/>
                    <a:lstStyle/>
                    <a:p>
                      <a:r>
                        <a:rPr lang="en-GB" sz="1000"/>
                        <a:t>N/A</a:t>
                      </a:r>
                    </a:p>
                  </a:txBody>
                  <a:tcPr/>
                </a:tc>
                <a:tc>
                  <a:txBody>
                    <a:bodyPr/>
                    <a:lstStyle/>
                    <a:p>
                      <a:r>
                        <a:rPr lang="en-GB" sz="1000"/>
                        <a:t>N/A</a:t>
                      </a:r>
                    </a:p>
                  </a:txBody>
                  <a:tcPr/>
                </a:tc>
                <a:extLst>
                  <a:ext uri="{0D108BD9-81ED-4DB2-BD59-A6C34878D82A}">
                    <a16:rowId xmlns:a16="http://schemas.microsoft.com/office/drawing/2014/main" val="10004"/>
                  </a:ext>
                </a:extLst>
              </a:tr>
              <a:tr h="46992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b="1"/>
                        <a:t>Case definition</a:t>
                      </a:r>
                      <a:r>
                        <a:rPr lang="en-GB" sz="1000" b="1" baseline="0"/>
                        <a:t> - Probable</a:t>
                      </a:r>
                      <a:endParaRPr lang="en-GB" sz="1000" b="1"/>
                    </a:p>
                    <a:p>
                      <a:endParaRPr lang="en-GB" sz="1000" b="1"/>
                    </a:p>
                  </a:txBody>
                  <a:tcPr/>
                </a:tc>
                <a:tc>
                  <a:txBody>
                    <a:bodyPr/>
                    <a:lstStyle/>
                    <a:p>
                      <a:r>
                        <a:rPr lang="en-GB" sz="1000"/>
                        <a:t>N/A</a:t>
                      </a:r>
                    </a:p>
                  </a:txBody>
                  <a:tcPr/>
                </a:tc>
                <a:tc>
                  <a:txBody>
                    <a:bodyPr/>
                    <a:lstStyle/>
                    <a:p>
                      <a:r>
                        <a:rPr lang="en-GB" sz="1000"/>
                        <a:t>N/A</a:t>
                      </a:r>
                    </a:p>
                  </a:txBody>
                  <a:tcPr/>
                </a:tc>
                <a:extLst>
                  <a:ext uri="{0D108BD9-81ED-4DB2-BD59-A6C34878D82A}">
                    <a16:rowId xmlns:a16="http://schemas.microsoft.com/office/drawing/2014/main" val="10005"/>
                  </a:ext>
                </a:extLst>
              </a:tr>
              <a:tr h="46992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b="1"/>
                        <a:t>Case definition</a:t>
                      </a:r>
                      <a:r>
                        <a:rPr lang="en-GB" sz="1000" b="1" baseline="0"/>
                        <a:t> - Confirmed</a:t>
                      </a:r>
                      <a:endParaRPr lang="en-GB" sz="1000" b="1"/>
                    </a:p>
                    <a:p>
                      <a:endParaRPr lang="en-GB" sz="1000" b="1"/>
                    </a:p>
                  </a:txBody>
                  <a:tcPr/>
                </a:tc>
                <a:tc>
                  <a:txBody>
                    <a:bodyPr/>
                    <a:lstStyle/>
                    <a:p>
                      <a:r>
                        <a:rPr lang="en-GB" sz="1000"/>
                        <a:t>Any person meeting the clinical and laboratory</a:t>
                      </a:r>
                      <a:r>
                        <a:rPr lang="en-GB" sz="1000" baseline="0"/>
                        <a:t> criteria</a:t>
                      </a:r>
                      <a:endParaRPr lang="en-GB" sz="1000"/>
                    </a:p>
                  </a:txBody>
                  <a:tcPr/>
                </a:tc>
                <a:tc>
                  <a:txBody>
                    <a:bodyPr/>
                    <a:lstStyle/>
                    <a:p>
                      <a:r>
                        <a:rPr lang="en-GB" sz="1000">
                          <a:solidFill>
                            <a:schemeClr val="dk1"/>
                          </a:solidFill>
                          <a:effectLst/>
                          <a:latin typeface="+mn-lt"/>
                          <a:ea typeface="+mn-ea"/>
                          <a:cs typeface="+mn-cs"/>
                        </a:rPr>
                        <a:t>Any person meeting the laboratory criteria</a:t>
                      </a:r>
                      <a:endParaRPr lang="en-GB" sz="100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57357641"/>
      </p:ext>
    </p:extLst>
  </p:cSld>
  <p:clrMapOvr>
    <a:masterClrMapping/>
  </p:clrMapOvr>
  <mc:AlternateContent xmlns:mc="http://schemas.openxmlformats.org/markup-compatibility/2006" xmlns:p14="http://schemas.microsoft.com/office/powerpoint/2010/main">
    <mc:Choice Requires="p14">
      <p:transition spd="slow" p14:dur="2000" advTm="50528"/>
    </mc:Choice>
    <mc:Fallback xmlns="">
      <p:transition spd="slow" advTm="5052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Differentiation of hepatitis C by stage of infection</a:t>
            </a:r>
          </a:p>
        </p:txBody>
      </p:sp>
      <p:sp>
        <p:nvSpPr>
          <p:cNvPr id="4" name="Footer Placeholder 3"/>
          <p:cNvSpPr>
            <a:spLocks noGrp="1"/>
          </p:cNvSpPr>
          <p:nvPr>
            <p:ph type="ftr" sz="quarter" idx="11"/>
          </p:nvPr>
        </p:nvSpPr>
        <p:spPr/>
        <p:txBody>
          <a:bodyPr/>
          <a:lstStyle/>
          <a:p>
            <a:endParaRPr lang="en-GB"/>
          </a:p>
        </p:txBody>
      </p:sp>
      <p:pic>
        <p:nvPicPr>
          <p:cNvPr id="6" name="Picture 1"/>
          <p:cNvPicPr>
            <a:picLocks noChangeAspect="1"/>
          </p:cNvPicPr>
          <p:nvPr/>
        </p:nvPicPr>
        <p:blipFill rotWithShape="1">
          <a:blip r:embed="rId2"/>
          <a:srcRect l="29181"/>
          <a:stretch/>
        </p:blipFill>
        <p:spPr>
          <a:xfrm>
            <a:off x="617298" y="1606211"/>
            <a:ext cx="7361628" cy="3653134"/>
          </a:xfrm>
          <a:prstGeom prst="rect">
            <a:avLst/>
          </a:prstGeom>
          <a:noFill/>
          <a:ln>
            <a:noFill/>
          </a:ln>
        </p:spPr>
      </p:pic>
      <p:sp>
        <p:nvSpPr>
          <p:cNvPr id="7" name="Rectangle 3"/>
          <p:cNvSpPr txBox="1">
            <a:spLocks/>
          </p:cNvSpPr>
          <p:nvPr/>
        </p:nvSpPr>
        <p:spPr>
          <a:xfrm>
            <a:off x="688836" y="5581539"/>
            <a:ext cx="7859213" cy="432044"/>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90000"/>
              </a:lnSpc>
              <a:spcBef>
                <a:spcPts val="300"/>
              </a:spcBef>
              <a:spcAft>
                <a:spcPts val="600"/>
              </a:spcAft>
              <a:buNone/>
              <a:tabLst/>
              <a:defRPr lang="en-US" sz="2400" b="0" i="0" u="none" strike="noStrike" kern="0" cap="none" spc="0" baseline="0">
                <a:solidFill>
                  <a:srgbClr val="000000"/>
                </a:solidFill>
                <a:uFillTx/>
                <a:latin typeface="Tahoma" pitchFamily="34"/>
                <a:cs typeface="Tahoma" pitchFamily="34"/>
              </a:defRPr>
            </a:lvl1pPr>
            <a:lvl2pPr marL="269876" marR="0" lvl="1" indent="-269876" algn="l" defTabSz="914400" rtl="0" fontAlgn="auto" hangingPunct="1">
              <a:lnSpc>
                <a:spcPct val="90000"/>
              </a:lnSpc>
              <a:spcBef>
                <a:spcPts val="300"/>
              </a:spcBef>
              <a:spcAft>
                <a:spcPts val="600"/>
              </a:spcAft>
              <a:buSzPct val="100000"/>
              <a:buFont typeface="Arial" pitchFamily="34"/>
              <a:buChar char="•"/>
              <a:tabLst>
                <a:tab pos="269876" algn="l"/>
              </a:tabLst>
              <a:defRPr lang="en-US" sz="2400" b="0" i="0" u="none" strike="noStrike" kern="0" cap="none" spc="0" baseline="0">
                <a:solidFill>
                  <a:srgbClr val="000000"/>
                </a:solidFill>
                <a:uFillTx/>
                <a:latin typeface="Tahoma" pitchFamily="34"/>
                <a:cs typeface="Tahoma" pitchFamily="34"/>
              </a:defRPr>
            </a:lvl2pPr>
            <a:lvl3pPr marL="541333" marR="0" lvl="2" indent="-271467" algn="l" defTabSz="914400" rtl="0" fontAlgn="auto" hangingPunct="1">
              <a:lnSpc>
                <a:spcPct val="90000"/>
              </a:lnSpc>
              <a:spcBef>
                <a:spcPts val="300"/>
              </a:spcBef>
              <a:spcAft>
                <a:spcPts val="600"/>
              </a:spcAft>
              <a:buSzPct val="100000"/>
              <a:buFont typeface="Tahoma" pitchFamily="34"/>
              <a:buChar char="–"/>
              <a:tabLst>
                <a:tab pos="541333" algn="l"/>
              </a:tabLst>
              <a:defRPr lang="en-US" sz="2400" b="0" i="0" u="none" strike="noStrike" kern="0" cap="none" spc="0" baseline="0">
                <a:solidFill>
                  <a:srgbClr val="000000"/>
                </a:solidFill>
                <a:uFillTx/>
                <a:latin typeface="Tahoma" pitchFamily="34"/>
                <a:cs typeface="Tahoma" pitchFamily="34"/>
              </a:defRPr>
            </a:lvl3pPr>
            <a:lvl4pPr marL="0" marR="0" lvl="0" indent="0" algn="l" defTabSz="914400" rtl="0" fontAlgn="auto" hangingPunct="1">
              <a:lnSpc>
                <a:spcPct val="90000"/>
              </a:lnSpc>
              <a:spcBef>
                <a:spcPts val="300"/>
              </a:spcBef>
              <a:spcAft>
                <a:spcPts val="600"/>
              </a:spcAft>
              <a:buNone/>
              <a:tabLst/>
              <a:defRPr lang="en-GB" sz="2400" b="0" i="0" u="none" strike="noStrike" kern="0" cap="none" spc="0" baseline="0">
                <a:solidFill>
                  <a:srgbClr val="000000"/>
                </a:solidFill>
                <a:uFillTx/>
                <a:latin typeface="Tahoma" pitchFamily="34"/>
                <a:cs typeface="Tahoma" pitchFamily="34"/>
              </a:defRPr>
            </a:lvl4pPr>
          </a:lstStyle>
          <a:p>
            <a:pPr>
              <a:lnSpc>
                <a:spcPct val="80000"/>
              </a:lnSpc>
            </a:pPr>
            <a:r>
              <a:rPr lang="en-GB" sz="900" baseline="30000"/>
              <a:t>1 </a:t>
            </a:r>
            <a:r>
              <a:rPr lang="en-GB" sz="900"/>
              <a:t>In the event that the case was not notified the first time</a:t>
            </a:r>
            <a:endParaRPr lang="en-GB" sz="900">
              <a:latin typeface="Calibri" pitchFamily="34"/>
            </a:endParaRPr>
          </a:p>
        </p:txBody>
      </p:sp>
    </p:spTree>
    <p:extLst>
      <p:ext uri="{BB962C8B-B14F-4D97-AF65-F5344CB8AC3E}">
        <p14:creationId xmlns:p14="http://schemas.microsoft.com/office/powerpoint/2010/main" val="2772694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Surveillance of hepatitis B and C: </a:t>
            </a:r>
            <a:br>
              <a:rPr lang="en-GB"/>
            </a:br>
            <a:r>
              <a:rPr lang="en-GB"/>
              <a:t>data completeness in 2019</a:t>
            </a:r>
            <a:br>
              <a:rPr lang="en-GB"/>
            </a:br>
            <a:endParaRPr lang="en-GB"/>
          </a:p>
        </p:txBody>
      </p:sp>
      <p:sp>
        <p:nvSpPr>
          <p:cNvPr id="4" name="Footer Placeholder 3"/>
          <p:cNvSpPr>
            <a:spLocks noGrp="1"/>
          </p:cNvSpPr>
          <p:nvPr>
            <p:ph type="ftr" sz="quarter" idx="11"/>
          </p:nvPr>
        </p:nvSpPr>
        <p:spPr/>
        <p:txBody>
          <a:bodyPr/>
          <a:lstStyle/>
          <a:p>
            <a:endParaRPr lang="en-GB"/>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41907624"/>
              </p:ext>
            </p:extLst>
          </p:nvPr>
        </p:nvGraphicFramePr>
        <p:xfrm>
          <a:off x="323850" y="1474790"/>
          <a:ext cx="8515350" cy="4702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470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Hepatitis B data and trends</a:t>
            </a:r>
            <a:br>
              <a:rPr lang="en-GB"/>
            </a:br>
            <a:endParaRPr lang="en-GB"/>
          </a:p>
        </p:txBody>
      </p:sp>
    </p:spTree>
    <p:extLst>
      <p:ext uri="{BB962C8B-B14F-4D97-AF65-F5344CB8AC3E}">
        <p14:creationId xmlns:p14="http://schemas.microsoft.com/office/powerpoint/2010/main" val="3218321003"/>
      </p:ext>
    </p:extLst>
  </p:cSld>
  <p:clrMapOvr>
    <a:masterClrMapping/>
  </p:clrMapOvr>
  <mc:AlternateContent xmlns:mc="http://schemas.openxmlformats.org/markup-compatibility/2006" xmlns:p14="http://schemas.microsoft.com/office/powerpoint/2010/main">
    <mc:Choice Requires="p14">
      <p:transition spd="slow" p14:dur="2000" advTm="82637"/>
    </mc:Choice>
    <mc:Fallback xmlns="">
      <p:transition spd="slow" advTm="8263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vert="horz" lIns="0" tIns="0" rIns="0" bIns="0" rtlCol="0" anchor="ctr">
            <a:normAutofit/>
          </a:bodyPr>
          <a:lstStyle/>
          <a:p>
            <a:pPr lvl="0"/>
            <a:r>
              <a:rPr lang="en-GB"/>
              <a:t>Acknowledgements</a:t>
            </a:r>
          </a:p>
        </p:txBody>
      </p:sp>
      <p:sp>
        <p:nvSpPr>
          <p:cNvPr id="3" name="Content Placeholder 2"/>
          <p:cNvSpPr txBox="1">
            <a:spLocks noGrp="1"/>
          </p:cNvSpPr>
          <p:nvPr>
            <p:ph idx="1"/>
          </p:nvPr>
        </p:nvSpPr>
        <p:spPr>
          <a:xfrm>
            <a:off x="324003" y="1555483"/>
            <a:ext cx="8526459" cy="1557642"/>
          </a:xfrm>
        </p:spPr>
        <p:txBody>
          <a:bodyPr vert="horz" lIns="91440" tIns="45720" rIns="91440" bIns="45720" rtlCol="0">
            <a:normAutofit/>
          </a:bodyPr>
          <a:lstStyle/>
          <a:p>
            <a:pPr lvl="0">
              <a:buSzPct val="100000"/>
            </a:pPr>
            <a:r>
              <a:rPr lang="en-GB" sz="1200"/>
              <a:t>The EU/EEA Hepatitis B and C Disease Network</a:t>
            </a:r>
          </a:p>
          <a:p>
            <a:pPr lvl="0">
              <a:buSzPct val="100000"/>
            </a:pPr>
            <a:r>
              <a:rPr lang="en-GB" sz="1200"/>
              <a:t>ECDC: Lina Nerlander, Erika Duffell, Julien </a:t>
            </a:r>
            <a:r>
              <a:rPr lang="en-GB" sz="1200" err="1"/>
              <a:t>Beauté</a:t>
            </a:r>
            <a:r>
              <a:rPr lang="en-GB" sz="1200"/>
              <a:t>, Catia Cunha, Alexandru Sache, Hector </a:t>
            </a:r>
            <a:r>
              <a:rPr lang="en-GB" sz="1200" err="1"/>
              <a:t>Hornubia</a:t>
            </a:r>
            <a:endParaRPr lang="en-GB" sz="1200"/>
          </a:p>
          <a:p>
            <a:pPr lvl="0">
              <a:buSzPct val="100000"/>
            </a:pPr>
            <a:r>
              <a:rPr lang="en-GB" sz="1200"/>
              <a:t>Contact: stihivhep@ecdc.europa.eu</a:t>
            </a:r>
          </a:p>
          <a:p>
            <a:pPr marL="457200" indent="-457200"/>
            <a:endParaRPr lang="en-GB"/>
          </a:p>
          <a:p>
            <a:pPr marL="457200" indent="-457200"/>
            <a:endParaRPr lang="en-GB"/>
          </a:p>
        </p:txBody>
      </p:sp>
    </p:spTree>
    <p:extLst>
      <p:ext uri="{BB962C8B-B14F-4D97-AF65-F5344CB8AC3E}">
        <p14:creationId xmlns:p14="http://schemas.microsoft.com/office/powerpoint/2010/main" val="223069542"/>
      </p:ext>
    </p:extLst>
  </p:cSld>
  <p:clrMapOvr>
    <a:masterClrMapping/>
  </p:clrMapOvr>
  <mc:AlternateContent xmlns:mc="http://schemas.openxmlformats.org/markup-compatibility/2006" xmlns:p14="http://schemas.microsoft.com/office/powerpoint/2010/main">
    <mc:Choice Requires="p14">
      <p:transition spd="slow" p14:dur="2000" advTm="48000"/>
    </mc:Choice>
    <mc:Fallback xmlns="">
      <p:transition spd="slow" advTm="4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vert="horz" lIns="0" tIns="0" rIns="0" bIns="0" rtlCol="0" anchor="ctr">
            <a:normAutofit/>
          </a:bodyPr>
          <a:lstStyle/>
          <a:p>
            <a:pPr lvl="0"/>
            <a:r>
              <a:rPr lang="en-GB"/>
              <a:t>Hepatitis B data: reporting countries and </a:t>
            </a:r>
            <a:br>
              <a:rPr lang="en-GB"/>
            </a:br>
            <a:r>
              <a:rPr lang="en-GB"/>
              <a:t>case definitions used</a:t>
            </a:r>
          </a:p>
        </p:txBody>
      </p:sp>
      <p:sp>
        <p:nvSpPr>
          <p:cNvPr id="3" name="Content Placeholder 2"/>
          <p:cNvSpPr txBox="1">
            <a:spLocks noGrp="1"/>
          </p:cNvSpPr>
          <p:nvPr>
            <p:ph idx="1"/>
          </p:nvPr>
        </p:nvSpPr>
        <p:spPr>
          <a:xfrm>
            <a:off x="323855" y="1440000"/>
            <a:ext cx="8526459" cy="5352686"/>
          </a:xfrm>
        </p:spPr>
        <p:txBody>
          <a:bodyPr vert="horz" lIns="0" tIns="0" rIns="0" bIns="0" rtlCol="0" anchor="t">
            <a:normAutofit fontScale="77500" lnSpcReduction="20000"/>
          </a:bodyPr>
          <a:lstStyle/>
          <a:p>
            <a:pPr marL="457200" indent="-457200">
              <a:lnSpc>
                <a:spcPct val="130000"/>
              </a:lnSpc>
            </a:pPr>
            <a:r>
              <a:rPr lang="en-GB" dirty="0">
                <a:latin typeface="Tahoma"/>
                <a:ea typeface="Tahoma"/>
                <a:cs typeface="Tahoma"/>
              </a:rPr>
              <a:t>30 countries provided hepatitis B data for 2021</a:t>
            </a:r>
          </a:p>
          <a:p>
            <a:pPr marL="355600" lvl="2" indent="-355600">
              <a:lnSpc>
                <a:spcPct val="130000"/>
              </a:lnSpc>
              <a:buFont typeface="Arial" pitchFamily="34"/>
              <a:buChar char="•"/>
            </a:pPr>
            <a:r>
              <a:rPr lang="en-GB" sz="2400" dirty="0"/>
              <a:t>Three countries could only provide data on acute cases</a:t>
            </a:r>
          </a:p>
          <a:p>
            <a:pPr marL="355600" lvl="2" indent="-355600">
              <a:lnSpc>
                <a:spcPct val="130000"/>
              </a:lnSpc>
              <a:buFont typeface="Arial" pitchFamily="34"/>
              <a:buChar char="•"/>
            </a:pPr>
            <a:endParaRPr lang="en-GB" dirty="0">
              <a:solidFill>
                <a:schemeClr val="tx1"/>
              </a:solidFill>
            </a:endParaRPr>
          </a:p>
          <a:p>
            <a:pPr marL="457200" indent="-457200">
              <a:lnSpc>
                <a:spcPct val="130000"/>
              </a:lnSpc>
            </a:pPr>
            <a:r>
              <a:rPr lang="en-GB" dirty="0"/>
              <a:t>Case definitions varied:</a:t>
            </a:r>
          </a:p>
          <a:p>
            <a:pPr marL="355600" lvl="1" indent="-355600">
              <a:lnSpc>
                <a:spcPct val="130000"/>
              </a:lnSpc>
              <a:tabLst>
                <a:tab pos="271463" algn="l"/>
              </a:tabLst>
            </a:pPr>
            <a:r>
              <a:rPr lang="en-GB" dirty="0"/>
              <a:t>22 countries used the EU 2012 or 2018 case definitions*</a:t>
            </a:r>
          </a:p>
          <a:p>
            <a:pPr marL="355600" lvl="1" indent="-355600">
              <a:lnSpc>
                <a:spcPct val="130000"/>
              </a:lnSpc>
              <a:tabLst>
                <a:tab pos="271463" algn="l"/>
              </a:tabLst>
            </a:pPr>
            <a:r>
              <a:rPr lang="en-GB" dirty="0"/>
              <a:t>Four countries used the EU 2008 case definition</a:t>
            </a:r>
          </a:p>
          <a:p>
            <a:pPr marL="355600" lvl="1" indent="-355600">
              <a:lnSpc>
                <a:spcPct val="130000"/>
              </a:lnSpc>
              <a:tabLst>
                <a:tab pos="271463" algn="l"/>
              </a:tabLst>
            </a:pPr>
            <a:r>
              <a:rPr lang="en-GB" dirty="0">
                <a:latin typeface="Tahoma"/>
                <a:ea typeface="Tahoma"/>
                <a:cs typeface="Tahoma"/>
              </a:rPr>
              <a:t>Four countries used national case definitions  </a:t>
            </a:r>
            <a:endParaRPr lang="en-GB" dirty="0"/>
          </a:p>
          <a:p>
            <a:pPr marL="0" lvl="1" indent="0">
              <a:lnSpc>
                <a:spcPct val="130000"/>
              </a:lnSpc>
              <a:buNone/>
              <a:tabLst>
                <a:tab pos="271463" algn="l"/>
              </a:tabLst>
            </a:pPr>
            <a:endParaRPr lang="en-GB" dirty="0"/>
          </a:p>
          <a:p>
            <a:pPr marL="457200" indent="-457200">
              <a:lnSpc>
                <a:spcPct val="130000"/>
              </a:lnSpc>
            </a:pPr>
            <a:r>
              <a:rPr lang="en-GB" dirty="0"/>
              <a:t>Aggregate data from two countries (Belgium, Bulgaria)</a:t>
            </a:r>
          </a:p>
          <a:p>
            <a:pPr marL="457200" indent="-457200">
              <a:lnSpc>
                <a:spcPct val="130000"/>
              </a:lnSpc>
            </a:pPr>
            <a:r>
              <a:rPr lang="en-GB" sz="1900" i="1" dirty="0"/>
              <a:t>*</a:t>
            </a:r>
            <a:r>
              <a:rPr lang="en-GB" sz="1800" i="1" dirty="0"/>
              <a:t>The 2012 and 2018 case definitions are essentially identical, except that the 2018 definition explicitly states that countries should differentiate between acute and chronic cases according to ECDC requirements</a:t>
            </a:r>
          </a:p>
          <a:p>
            <a:pPr marL="457200" indent="-457200">
              <a:lnSpc>
                <a:spcPct val="130000"/>
              </a:lnSpc>
              <a:spcBef>
                <a:spcPts val="0"/>
              </a:spcBef>
            </a:pPr>
            <a:endParaRPr lang="en-GB" sz="1600" i="1" dirty="0"/>
          </a:p>
          <a:p>
            <a:pPr marL="457200" indent="-457200">
              <a:lnSpc>
                <a:spcPct val="130000"/>
              </a:lnSpc>
              <a:spcBef>
                <a:spcPts val="0"/>
              </a:spcBef>
            </a:pPr>
            <a:r>
              <a:rPr lang="en-GB" sz="1600" i="1" dirty="0"/>
              <a:t>2018: https://eur-lex.europa.eu/legal-content/EN/TXT/PDF/?uri=CELEX:32018D0945&amp;from=EN#page=22</a:t>
            </a:r>
          </a:p>
          <a:p>
            <a:pPr marL="457200" indent="-457200">
              <a:lnSpc>
                <a:spcPct val="130000"/>
              </a:lnSpc>
              <a:spcBef>
                <a:spcPts val="0"/>
              </a:spcBef>
            </a:pPr>
            <a:r>
              <a:rPr lang="en-GB" sz="1600" i="1" dirty="0"/>
              <a:t>2012: https://eur-lex.europa.eu/LexUriServ/LexUriServ.do?uri=OJ:L:2012:262:0001:0057:EN:PDF</a:t>
            </a:r>
          </a:p>
          <a:p>
            <a:pPr marL="457200" indent="-457200">
              <a:lnSpc>
                <a:spcPct val="130000"/>
              </a:lnSpc>
              <a:spcBef>
                <a:spcPts val="0"/>
              </a:spcBef>
            </a:pPr>
            <a:r>
              <a:rPr lang="en-GB" sz="1600" i="1" dirty="0"/>
              <a:t>2008: https://ec.europa.eu/health/ph_threats/com/docs/1589_2008_en.pdf</a:t>
            </a:r>
            <a:endParaRPr lang="en-GB" sz="2300" dirty="0"/>
          </a:p>
          <a:p>
            <a:pPr marL="457200" indent="-457200"/>
            <a:endParaRPr lang="en-GB" dirty="0"/>
          </a:p>
          <a:p>
            <a:pPr marL="457200" indent="-457200"/>
            <a:endParaRPr lang="en-GB" dirty="0"/>
          </a:p>
          <a:p>
            <a:pPr marL="457200" indent="-457200"/>
            <a:endParaRPr lang="en-GB" dirty="0"/>
          </a:p>
        </p:txBody>
      </p:sp>
    </p:spTree>
    <p:extLst>
      <p:ext uri="{BB962C8B-B14F-4D97-AF65-F5344CB8AC3E}">
        <p14:creationId xmlns:p14="http://schemas.microsoft.com/office/powerpoint/2010/main" val="2558635191"/>
      </p:ext>
    </p:extLst>
  </p:cSld>
  <p:clrMapOvr>
    <a:masterClrMapping/>
  </p:clrMapOvr>
  <mc:AlternateContent xmlns:mc="http://schemas.openxmlformats.org/markup-compatibility/2006" xmlns:p14="http://schemas.microsoft.com/office/powerpoint/2010/main">
    <mc:Choice Requires="p14">
      <p:transition spd="slow" p14:dur="2000" advTm="114144"/>
    </mc:Choice>
    <mc:Fallback xmlns="">
      <p:transition spd="slow" advTm="11414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p:txBody>
          <a:bodyPr vert="horz" lIns="0" tIns="0" rIns="0" bIns="0" rtlCol="0" anchor="ctr">
            <a:normAutofit/>
          </a:bodyPr>
          <a:lstStyle/>
          <a:p>
            <a:pPr lvl="0"/>
            <a:r>
              <a:rPr lang="en-GB"/>
              <a:t>Hepatitis B data: distribution by disease status, EU/EEA, 2021</a:t>
            </a:r>
          </a:p>
        </p:txBody>
      </p:sp>
      <p:sp>
        <p:nvSpPr>
          <p:cNvPr id="5" name="Content Placeholder 4"/>
          <p:cNvSpPr>
            <a:spLocks noGrp="1"/>
          </p:cNvSpPr>
          <p:nvPr>
            <p:ph idx="1"/>
          </p:nvPr>
        </p:nvSpPr>
        <p:spPr>
          <a:xfrm>
            <a:off x="395536" y="1440001"/>
            <a:ext cx="8454776" cy="3968763"/>
          </a:xfrm>
        </p:spPr>
        <p:txBody>
          <a:bodyPr>
            <a:normAutofit fontScale="25000" lnSpcReduction="20000"/>
          </a:bodyPr>
          <a:lstStyle/>
          <a:p>
            <a:pPr>
              <a:lnSpc>
                <a:spcPct val="150000"/>
              </a:lnSpc>
            </a:pPr>
            <a:r>
              <a:rPr lang="en-GB" sz="8800"/>
              <a:t>16 187 cases reported in 2021</a:t>
            </a:r>
          </a:p>
          <a:p>
            <a:pPr marL="342900" indent="-342900">
              <a:lnSpc>
                <a:spcPct val="150000"/>
              </a:lnSpc>
              <a:buSzPts val="2400"/>
              <a:buFont typeface="Arial" panose="020B0604020202020204" pitchFamily="34" charset="0"/>
              <a:buChar char="•"/>
            </a:pPr>
            <a:r>
              <a:rPr lang="en-GB" sz="8800"/>
              <a:t>Acute: 1 142 (7%)		</a:t>
            </a:r>
          </a:p>
          <a:p>
            <a:pPr marL="342900" indent="-342900">
              <a:lnSpc>
                <a:spcPct val="150000"/>
              </a:lnSpc>
              <a:buSzPts val="2400"/>
              <a:buFont typeface="Arial" panose="020B0604020202020204" pitchFamily="34" charset="0"/>
              <a:buChar char="•"/>
            </a:pPr>
            <a:r>
              <a:rPr lang="en-GB" sz="8800"/>
              <a:t>Chronic: 6 998 (43%)</a:t>
            </a:r>
          </a:p>
          <a:p>
            <a:pPr marL="342900" indent="-342900">
              <a:lnSpc>
                <a:spcPct val="150000"/>
              </a:lnSpc>
              <a:buSzPts val="2400"/>
              <a:buFont typeface="Arial" panose="020B0604020202020204" pitchFamily="34" charset="0"/>
              <a:buChar char="•"/>
            </a:pPr>
            <a:r>
              <a:rPr lang="en-GB" sz="8800"/>
              <a:t>Unknown: 6 935 (43%)*</a:t>
            </a:r>
          </a:p>
          <a:p>
            <a:pPr>
              <a:lnSpc>
                <a:spcPct val="150000"/>
              </a:lnSpc>
              <a:buSzPts val="2400"/>
            </a:pPr>
            <a:endParaRPr lang="en-GB" sz="8800"/>
          </a:p>
          <a:p>
            <a:pPr>
              <a:lnSpc>
                <a:spcPct val="150000"/>
              </a:lnSpc>
              <a:buSzPts val="2400"/>
            </a:pPr>
            <a:r>
              <a:rPr lang="en-GB" sz="8800"/>
              <a:t>Overall rate (excluding three countries that only report acute cases): 4.7 per 100 000</a:t>
            </a:r>
          </a:p>
          <a:p>
            <a:pPr>
              <a:buSzPts val="2400"/>
            </a:pPr>
            <a:endParaRPr lang="en-GB">
              <a:latin typeface="Tahoma" panose="020B0604030504040204" pitchFamily="34" charset="0"/>
            </a:endParaRPr>
          </a:p>
          <a:p>
            <a:pPr>
              <a:buSzPts val="2400"/>
            </a:pPr>
            <a:endParaRPr lang="en-GB">
              <a:latin typeface="Tahoma" panose="020B0604030504040204" pitchFamily="34" charset="0"/>
            </a:endParaRPr>
          </a:p>
          <a:p>
            <a:endParaRPr lang="en-GB"/>
          </a:p>
        </p:txBody>
      </p:sp>
      <p:sp>
        <p:nvSpPr>
          <p:cNvPr id="4" name="Rectangle 6"/>
          <p:cNvSpPr/>
          <p:nvPr/>
        </p:nvSpPr>
        <p:spPr>
          <a:xfrm>
            <a:off x="323853" y="5733258"/>
            <a:ext cx="8136432" cy="492443"/>
          </a:xfrm>
          <a:prstGeom prst="rect">
            <a:avLst/>
          </a:prstGeom>
          <a:noFill/>
          <a:ln>
            <a:noFill/>
            <a:prstDash val="solid"/>
          </a:ln>
        </p:spPr>
        <p:txBody>
          <a:bodyPr vert="horz" wrap="square" lIns="0" tIns="0" rIns="0" bIns="0" anchor="t" anchorCtr="0" compatLnSpc="1">
            <a:spAutoFit/>
          </a:bodyPr>
          <a:lstStyle/>
          <a:p>
            <a:pPr fontAlgn="ctr">
              <a:defRPr sz="1800" b="0" i="0" u="none" strike="noStrike" kern="0" cap="none" spc="0" baseline="0">
                <a:solidFill>
                  <a:srgbClr val="000000"/>
                </a:solidFill>
                <a:uFillTx/>
              </a:defRPr>
            </a:pPr>
            <a:r>
              <a:rPr lang="en-GB" sz="1600" i="1">
                <a:latin typeface="Tahoma" panose="020B0604030504040204" pitchFamily="34" charset="0"/>
                <a:ea typeface="Tahoma" panose="020B0604030504040204" pitchFamily="34" charset="0"/>
                <a:cs typeface="Tahoma" panose="020B0604030504040204" pitchFamily="34" charset="0"/>
              </a:rPr>
              <a:t>*An additional 1 112 (7%) could not be classified by disease status due to incompatible format of the data provided</a:t>
            </a:r>
            <a:endParaRPr lang="en-GB" sz="1600" i="1">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45677271"/>
      </p:ext>
    </p:extLst>
  </p:cSld>
  <p:clrMapOvr>
    <a:masterClrMapping/>
  </p:clrMapOvr>
  <mc:AlternateContent xmlns:mc="http://schemas.openxmlformats.org/markup-compatibility/2006" xmlns:p14="http://schemas.microsoft.com/office/powerpoint/2010/main">
    <mc:Choice Requires="p14">
      <p:transition spd="slow" p14:dur="2000" advTm="91800"/>
    </mc:Choice>
    <mc:Fallback xmlns="">
      <p:transition spd="slow" advTm="918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a:t>Notification rate of acute hepatitis B cases per 100 000 population by country, EU/EEA, 2021</a:t>
            </a:r>
          </a:p>
        </p:txBody>
      </p:sp>
      <p:pic>
        <p:nvPicPr>
          <p:cNvPr id="3" name="Picture 2">
            <a:extLst>
              <a:ext uri="{FF2B5EF4-FFF2-40B4-BE49-F238E27FC236}">
                <a16:creationId xmlns:a16="http://schemas.microsoft.com/office/drawing/2014/main" id="{A9890546-401C-8B5E-78B6-BAD8E148737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824" y="1303572"/>
            <a:ext cx="6774376" cy="4783193"/>
          </a:xfrm>
          <a:prstGeom prst="rect">
            <a:avLst/>
          </a:prstGeom>
          <a:noFill/>
          <a:ln>
            <a:noFill/>
          </a:ln>
        </p:spPr>
      </p:pic>
      <p:sp>
        <p:nvSpPr>
          <p:cNvPr id="4" name="Rectangle 6">
            <a:extLst>
              <a:ext uri="{FF2B5EF4-FFF2-40B4-BE49-F238E27FC236}">
                <a16:creationId xmlns:a16="http://schemas.microsoft.com/office/drawing/2014/main" id="{46163535-5A98-E915-4B68-15C737A6E571}"/>
              </a:ext>
            </a:extLst>
          </p:cNvPr>
          <p:cNvSpPr/>
          <p:nvPr/>
        </p:nvSpPr>
        <p:spPr>
          <a:xfrm>
            <a:off x="324001" y="6264732"/>
            <a:ext cx="8326524" cy="369332"/>
          </a:xfrm>
          <a:prstGeom prst="rect">
            <a:avLst/>
          </a:prstGeom>
          <a:noFill/>
          <a:ln>
            <a:noFill/>
            <a:prstDash val="solid"/>
          </a:ln>
        </p:spPr>
        <p:txBody>
          <a:bodyPr vert="horz" wrap="square" lIns="0" tIns="0" rIns="0" bIns="0" anchor="t" anchorCtr="0" compatLnSpc="1">
            <a:spAutoFit/>
          </a:bodyPr>
          <a:lstStyle/>
          <a:p>
            <a:pPr eaLnBrk="0"/>
            <a:r>
              <a:rPr lang="en-GB" sz="1200" i="1" dirty="0"/>
              <a:t>Belgium and Bulgaria submitted aggregate data which does not differentiate between acute and chronic cases </a:t>
            </a:r>
          </a:p>
          <a:p>
            <a:pPr eaLnBrk="0"/>
            <a:r>
              <a:rPr lang="en-GB" sz="1200" i="1" dirty="0"/>
              <a:t>National data submitted by Italy does not differentiate between acute and chronic cases</a:t>
            </a:r>
          </a:p>
        </p:txBody>
      </p:sp>
      <p:sp>
        <p:nvSpPr>
          <p:cNvPr id="5" name="Rectangle 4">
            <a:extLst>
              <a:ext uri="{FF2B5EF4-FFF2-40B4-BE49-F238E27FC236}">
                <a16:creationId xmlns:a16="http://schemas.microsoft.com/office/drawing/2014/main" id="{4F656F1C-1EF3-37D1-B50C-87D836D98698}"/>
              </a:ext>
            </a:extLst>
          </p:cNvPr>
          <p:cNvSpPr/>
          <p:nvPr/>
        </p:nvSpPr>
        <p:spPr>
          <a:xfrm>
            <a:off x="921824" y="1175658"/>
            <a:ext cx="759194" cy="523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8009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06" y="214796"/>
            <a:ext cx="7572386" cy="951722"/>
          </a:xfrm>
        </p:spPr>
        <p:txBody>
          <a:bodyPr>
            <a:noAutofit/>
          </a:bodyPr>
          <a:lstStyle/>
          <a:p>
            <a:r>
              <a:rPr lang="en-GB" sz="2400"/>
              <a:t>Notification rate of chronic hepatitis B cases per 100 000 population by country, EU/EEA, 2021</a:t>
            </a:r>
          </a:p>
        </p:txBody>
      </p:sp>
      <p:pic>
        <p:nvPicPr>
          <p:cNvPr id="4" name="Picture 3">
            <a:extLst>
              <a:ext uri="{FF2B5EF4-FFF2-40B4-BE49-F238E27FC236}">
                <a16:creationId xmlns:a16="http://schemas.microsoft.com/office/drawing/2014/main" id="{4AF0218E-88C9-1E6B-2A77-3E61225DC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445" y="1375806"/>
            <a:ext cx="6785113" cy="4791539"/>
          </a:xfrm>
          <a:prstGeom prst="rect">
            <a:avLst/>
          </a:prstGeom>
        </p:spPr>
      </p:pic>
      <p:sp>
        <p:nvSpPr>
          <p:cNvPr id="5" name="Rectangle 6">
            <a:extLst>
              <a:ext uri="{FF2B5EF4-FFF2-40B4-BE49-F238E27FC236}">
                <a16:creationId xmlns:a16="http://schemas.microsoft.com/office/drawing/2014/main" id="{2FBAC7EC-E4ED-32B8-C305-5E598FE119FB}"/>
              </a:ext>
            </a:extLst>
          </p:cNvPr>
          <p:cNvSpPr/>
          <p:nvPr/>
        </p:nvSpPr>
        <p:spPr>
          <a:xfrm>
            <a:off x="324001" y="6264732"/>
            <a:ext cx="8326524" cy="553998"/>
          </a:xfrm>
          <a:prstGeom prst="rect">
            <a:avLst/>
          </a:prstGeom>
          <a:noFill/>
          <a:ln>
            <a:noFill/>
            <a:prstDash val="solid"/>
          </a:ln>
        </p:spPr>
        <p:txBody>
          <a:bodyPr vert="horz" wrap="square" lIns="0" tIns="0" rIns="0" bIns="0" anchor="t" anchorCtr="0" compatLnSpc="1">
            <a:spAutoFit/>
          </a:bodyPr>
          <a:lstStyle/>
          <a:p>
            <a:pPr eaLnBrk="0"/>
            <a:r>
              <a:rPr lang="en-GB" sz="1200" i="1" dirty="0"/>
              <a:t>Belgium and Bulgaria submitted aggregate data which does not differentiate between acute and chronic cases</a:t>
            </a:r>
          </a:p>
          <a:p>
            <a:pPr eaLnBrk="0"/>
            <a:r>
              <a:rPr lang="en-GB" sz="1200" i="1" dirty="0"/>
              <a:t>National data submitted by Italy does not differentiate between acute and chronic cases</a:t>
            </a:r>
          </a:p>
          <a:p>
            <a:pPr eaLnBrk="0"/>
            <a:r>
              <a:rPr lang="en-GB" sz="1200" i="1" dirty="0"/>
              <a:t>France, Hungary and Spain only submit data on acute cases </a:t>
            </a:r>
          </a:p>
        </p:txBody>
      </p:sp>
      <p:sp>
        <p:nvSpPr>
          <p:cNvPr id="3" name="Rectangle 2">
            <a:extLst>
              <a:ext uri="{FF2B5EF4-FFF2-40B4-BE49-F238E27FC236}">
                <a16:creationId xmlns:a16="http://schemas.microsoft.com/office/drawing/2014/main" id="{42C9D327-20C4-8E53-2CF2-E86DD74FE5EC}"/>
              </a:ext>
            </a:extLst>
          </p:cNvPr>
          <p:cNvSpPr/>
          <p:nvPr/>
        </p:nvSpPr>
        <p:spPr>
          <a:xfrm>
            <a:off x="1106552" y="1278419"/>
            <a:ext cx="759194" cy="523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8928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84518" y="317339"/>
            <a:ext cx="7626629" cy="951722"/>
          </a:xfrm>
        </p:spPr>
        <p:txBody>
          <a:bodyPr vert="horz" lIns="0" tIns="0" rIns="0" bIns="0" rtlCol="0" anchor="ctr">
            <a:noAutofit/>
          </a:bodyPr>
          <a:lstStyle/>
          <a:p>
            <a:pPr lvl="0"/>
            <a:r>
              <a:rPr lang="en-GB" sz="2400"/>
              <a:t>Notification rates of acute and chronic hepatitis B per 100 000 population by year in EU/EEA countries reporting consistently, 2012–2021</a:t>
            </a:r>
            <a:endParaRPr lang="en-GB" sz="1600" b="0"/>
          </a:p>
        </p:txBody>
      </p:sp>
      <p:sp>
        <p:nvSpPr>
          <p:cNvPr id="3" name="Content Placeholder 2"/>
          <p:cNvSpPr txBox="1">
            <a:spLocks noGrp="1"/>
          </p:cNvSpPr>
          <p:nvPr>
            <p:ph idx="1"/>
          </p:nvPr>
        </p:nvSpPr>
        <p:spPr/>
        <p:txBody>
          <a:bodyPr vert="horz" lIns="91440" tIns="45720" rIns="91440" bIns="45720" rtlCol="0">
            <a:normAutofit/>
          </a:bodyPr>
          <a:lstStyle/>
          <a:p>
            <a:pPr marL="457200" indent="-457200"/>
            <a:endParaRPr lang="en-GB"/>
          </a:p>
          <a:p>
            <a:pPr marL="457200" indent="-457200"/>
            <a:endParaRPr lang="en-GB"/>
          </a:p>
          <a:p>
            <a:pPr marL="457200" indent="-457200"/>
            <a:endParaRPr lang="en-GB"/>
          </a:p>
          <a:p>
            <a:pPr marL="457200" indent="-457200"/>
            <a:endParaRPr lang="en-GB"/>
          </a:p>
          <a:p>
            <a:pPr marL="457200" indent="-457200"/>
            <a:endParaRPr lang="en-GB"/>
          </a:p>
        </p:txBody>
      </p:sp>
      <p:sp>
        <p:nvSpPr>
          <p:cNvPr id="4" name="Rectangle 6"/>
          <p:cNvSpPr/>
          <p:nvPr/>
        </p:nvSpPr>
        <p:spPr>
          <a:xfrm>
            <a:off x="314795" y="5426451"/>
            <a:ext cx="8326524" cy="1261884"/>
          </a:xfrm>
          <a:prstGeom prst="rect">
            <a:avLst/>
          </a:prstGeom>
          <a:noFill/>
          <a:ln>
            <a:noFill/>
            <a:prstDash val="solid"/>
          </a:ln>
        </p:spPr>
        <p:txBody>
          <a:bodyPr vert="horz" wrap="square" lIns="0" tIns="0" rIns="0" bIns="0" anchor="t" anchorCtr="0" compatLnSpc="1">
            <a:spAutoFit/>
          </a:bodyPr>
          <a:lstStyle/>
          <a:p>
            <a:pPr eaLnBrk="0"/>
            <a:r>
              <a:rPr lang="en-GB" sz="1000" i="1" dirty="0"/>
              <a:t>Acute cases: Country reports from Austria, Cyprus, Czechia, Denmark, Estonia, Finland, France, Germany, Greece, Hungary, Iceland, Ireland, Latvia, Lithuania, Malta, the Netherlands, Norway, Poland, Romania, Slovakia, Slovenia, Spain, Sweden.</a:t>
            </a:r>
            <a:endParaRPr lang="en-GB" sz="1000" i="1" dirty="0">
              <a:ea typeface="Tahoma"/>
              <a:cs typeface="Tahoma"/>
            </a:endParaRPr>
          </a:p>
          <a:p>
            <a:pPr eaLnBrk="0"/>
            <a:r>
              <a:rPr lang="en-GB" sz="1000" i="1" dirty="0"/>
              <a:t>Chronic cases: Country reports from Austria, Cyprus, Denmark, Estonia, Finland, Ireland, Latvia, Malta, the Netherlands, Norway, Portugal, Romania, Slovakia, Slovenia and Sweden.</a:t>
            </a:r>
            <a:endParaRPr lang="en-GB" sz="1000" i="1" dirty="0">
              <a:ea typeface="Tahoma"/>
              <a:cs typeface="Tahoma"/>
            </a:endParaRPr>
          </a:p>
          <a:p>
            <a:pPr eaLnBrk="0"/>
            <a:endParaRPr lang="en-GB" sz="1000" i="1" dirty="0">
              <a:ea typeface="Tahoma"/>
              <a:cs typeface="Tahoma"/>
            </a:endParaRPr>
          </a:p>
          <a:p>
            <a:pPr eaLnBrk="0"/>
            <a:r>
              <a:rPr lang="en-GB" sz="1000" i="1" dirty="0"/>
              <a:t>Note that even though Germany has reported consistently, data on chronic cases is excluded as there was a change in case definition and reporting in 2019 which resulted in a large number of chronic cases in that year. </a:t>
            </a:r>
            <a:endParaRPr lang="en-GB" sz="1000" i="1" dirty="0">
              <a:ea typeface="Tahoma"/>
              <a:cs typeface="Tahoma"/>
            </a:endParaRPr>
          </a:p>
          <a:p>
            <a:pPr eaLnBrk="0"/>
            <a:endParaRPr lang="en-GB" sz="1200" i="1" dirty="0"/>
          </a:p>
        </p:txBody>
      </p:sp>
      <p:graphicFrame>
        <p:nvGraphicFramePr>
          <p:cNvPr id="5" name="Chart 4">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3572629236"/>
              </p:ext>
            </p:extLst>
          </p:nvPr>
        </p:nvGraphicFramePr>
        <p:xfrm>
          <a:off x="1257868" y="1474239"/>
          <a:ext cx="6438332" cy="3719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2151342"/>
      </p:ext>
    </p:extLst>
  </p:cSld>
  <p:clrMapOvr>
    <a:masterClrMapping/>
  </p:clrMapOvr>
  <mc:AlternateContent xmlns:mc="http://schemas.openxmlformats.org/markup-compatibility/2006" xmlns:p14="http://schemas.microsoft.com/office/powerpoint/2010/main">
    <mc:Choice Requires="p14">
      <p:transition spd="slow" p14:dur="2000" advTm="56167"/>
    </mc:Choice>
    <mc:Fallback xmlns="">
      <p:transition spd="slow" advTm="5616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vert="horz" lIns="0" tIns="0" rIns="0" bIns="0" rtlCol="0" anchor="ctr">
            <a:normAutofit fontScale="90000"/>
          </a:bodyPr>
          <a:lstStyle/>
          <a:p>
            <a:pPr lvl="0"/>
            <a:r>
              <a:rPr lang="en-GB"/>
              <a:t>Hepatitis B data: distribution by age, transmission and importation status, 2021</a:t>
            </a:r>
          </a:p>
        </p:txBody>
      </p:sp>
      <p:sp>
        <p:nvSpPr>
          <p:cNvPr id="3" name="Content Placeholder 2"/>
          <p:cNvSpPr txBox="1">
            <a:spLocks noGrp="1"/>
          </p:cNvSpPr>
          <p:nvPr>
            <p:ph idx="1"/>
          </p:nvPr>
        </p:nvSpPr>
        <p:spPr>
          <a:xfrm>
            <a:off x="323855" y="1440000"/>
            <a:ext cx="8526459" cy="5162546"/>
          </a:xfrm>
        </p:spPr>
        <p:txBody>
          <a:bodyPr vert="horz" lIns="0" tIns="0" rIns="0" bIns="0" rtlCol="0">
            <a:normAutofit/>
          </a:bodyPr>
          <a:lstStyle/>
          <a:p>
            <a:pPr marL="342900" indent="-342900">
              <a:lnSpc>
                <a:spcPct val="130000"/>
              </a:lnSpc>
              <a:buSzPct val="100000"/>
              <a:buFont typeface="Arial" pitchFamily="34"/>
              <a:buChar char="•"/>
            </a:pPr>
            <a:r>
              <a:rPr lang="en-GB" sz="2000" dirty="0"/>
              <a:t>11% of acute cases and 6% of chronic cases aged under 25</a:t>
            </a:r>
          </a:p>
          <a:p>
            <a:pPr marL="355600" indent="-355600">
              <a:lnSpc>
                <a:spcPct val="130000"/>
              </a:lnSpc>
              <a:buSzPct val="100000"/>
              <a:buFont typeface="Arial" pitchFamily="34"/>
              <a:buChar char="•"/>
            </a:pPr>
            <a:r>
              <a:rPr lang="en-GB" sz="2000" dirty="0"/>
              <a:t>Male-to-female rate ratio: 1.4 to 1</a:t>
            </a:r>
          </a:p>
          <a:p>
            <a:pPr marL="355600" indent="-355600">
              <a:lnSpc>
                <a:spcPct val="130000"/>
              </a:lnSpc>
              <a:buSzPct val="100000"/>
              <a:buFont typeface="Arial" pitchFamily="34"/>
              <a:buChar char="•"/>
            </a:pPr>
            <a:r>
              <a:rPr lang="en-GB" sz="2000" dirty="0"/>
              <a:t>Transmission mode (25% complete for acute cases, 15% for chronic):</a:t>
            </a:r>
          </a:p>
          <a:p>
            <a:pPr marL="882650" lvl="2" indent="-509588">
              <a:lnSpc>
                <a:spcPct val="130000"/>
              </a:lnSpc>
              <a:buFontTx/>
              <a:buChar char="-"/>
            </a:pPr>
            <a:r>
              <a:rPr lang="en-GB" dirty="0"/>
              <a:t>Most common acute: Heterosexual transmission (30%); transmission due to sex between men 16%); nosocomial (12%); </a:t>
            </a:r>
          </a:p>
          <a:p>
            <a:pPr marL="882650" lvl="2" indent="-509588">
              <a:lnSpc>
                <a:spcPct val="130000"/>
              </a:lnSpc>
              <a:buFontTx/>
              <a:buChar char="-"/>
            </a:pPr>
            <a:r>
              <a:rPr lang="en-GB" dirty="0"/>
              <a:t>Most common chronic: mother-to-child transmission (50%). </a:t>
            </a:r>
          </a:p>
          <a:p>
            <a:pPr marL="457200" indent="-457200">
              <a:lnSpc>
                <a:spcPct val="130000"/>
              </a:lnSpc>
              <a:buSzPct val="100000"/>
              <a:buFont typeface="Arial" pitchFamily="34"/>
              <a:buChar char="•"/>
            </a:pPr>
            <a:r>
              <a:rPr lang="en-GB" sz="2000" dirty="0"/>
              <a:t>Migration variables poorly reported but 40% of cases with complete information were classified as ‘imported’; 93% of ‘imported’ infections were chronic</a:t>
            </a:r>
          </a:p>
          <a:p>
            <a:pPr marL="342900" indent="-342900">
              <a:buSzPct val="100000"/>
              <a:buFontTx/>
              <a:buChar char="-"/>
            </a:pPr>
            <a:endParaRPr lang="en-GB" dirty="0"/>
          </a:p>
          <a:p>
            <a:pPr marL="457200" indent="-457200"/>
            <a:endParaRPr lang="en-GB" dirty="0"/>
          </a:p>
          <a:p>
            <a:pPr marL="457200" indent="-457200"/>
            <a:endParaRPr lang="en-GB" dirty="0"/>
          </a:p>
          <a:p>
            <a:pPr marL="457200" indent="-457200"/>
            <a:endParaRPr lang="en-GB" dirty="0"/>
          </a:p>
          <a:p>
            <a:pPr marL="457200" indent="-457200"/>
            <a:endParaRPr lang="en-GB" dirty="0"/>
          </a:p>
        </p:txBody>
      </p:sp>
    </p:spTree>
    <p:extLst>
      <p:ext uri="{BB962C8B-B14F-4D97-AF65-F5344CB8AC3E}">
        <p14:creationId xmlns:p14="http://schemas.microsoft.com/office/powerpoint/2010/main" val="326073831"/>
      </p:ext>
    </p:extLst>
  </p:cSld>
  <p:clrMapOvr>
    <a:masterClrMapping/>
  </p:clrMapOvr>
  <mc:AlternateContent xmlns:mc="http://schemas.openxmlformats.org/markup-compatibility/2006" xmlns:p14="http://schemas.microsoft.com/office/powerpoint/2010/main">
    <mc:Choice Requires="p14">
      <p:transition spd="slow" p14:dur="2000" advTm="47286"/>
    </mc:Choice>
    <mc:Fallback xmlns="">
      <p:transition spd="slow" advTm="47286"/>
    </mc:Fallback>
  </mc:AlternateContent>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4-3 V3.potx [Read-Only]" id="{BB935E5E-5FED-4552-B661-482058289137}" vid="{D0C8C7EE-BFAF-49FD-9293-2FE473EDF0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b489bfe21c7249aba6a1ae186fa4e51c xmlns="fe73b3f6-a427-4a99-886e-da32c6de835d">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bed60e9a-f1b8-4691-a7e2-534f78067ff3</TermId>
        </TermInfo>
      </Terms>
    </b489bfe21c7249aba6a1ae186fa4e51c>
    <cbaf9fdaaf87475a8d0ae10d3e79318e xmlns="fe73b3f6-a427-4a99-886e-da32c6de835d">
      <Terms xmlns="http://schemas.microsoft.com/office/infopath/2007/PartnerControls">
        <TermInfo xmlns="http://schemas.microsoft.com/office/infopath/2007/PartnerControls">
          <TermName xmlns="http://schemas.microsoft.com/office/infopath/2007/PartnerControls">Active</TermName>
          <TermId xmlns="http://schemas.microsoft.com/office/infopath/2007/PartnerControls">50127695-0d4f-4ac1-ab93-ebc716c3e584</TermId>
        </TermInfo>
      </Terms>
    </cbaf9fdaaf87475a8d0ae10d3e79318e>
    <ECMX_SUMMARY xmlns="4240f11c-4df2-4a37-9be1-bdf0d4dfc218" xsi:nil="true"/>
    <ECMX_ADDITIONALINFO xmlns="4240f11c-4df2-4a37-9be1-bdf0d4dfc218" xsi:nil="true"/>
    <ECMX_OWNER xmlns="fe73b3f6-a427-4a99-886e-da32c6de835d">
      <UserInfo>
        <DisplayName/>
        <AccountId xsi:nil="true"/>
        <AccountType/>
      </UserInfo>
    </ECMX_OWNER>
    <kf1264ba1b22407abef15b09c01e8cf0 xmlns="fe73b3f6-a427-4a99-886e-da32c6de835d">
      <Terms xmlns="http://schemas.microsoft.com/office/infopath/2007/PartnerControls"/>
    </kf1264ba1b22407abef15b09c01e8cf0>
    <o13d78bceb4b4178ab3c456bf4db706a xmlns="fe73b3f6-a427-4a99-886e-da32c6de835d">
      <Terms xmlns="http://schemas.microsoft.com/office/infopath/2007/PartnerControls"/>
    </o13d78bceb4b4178ab3c456bf4db706a>
    <ECMX_PUBLISHDATE xmlns="4240f11c-4df2-4a37-9be1-bdf0d4dfc218" xsi:nil="true"/>
    <ECMX_BUSINESSID xmlns="4240f11c-4df2-4a37-9be1-bdf0d4dfc218" xsi:nil="true"/>
    <c67668d6730c4bc2a26c654fc875ab99 xmlns="fe73b3f6-a427-4a99-886e-da32c6de835d">
      <Terms xmlns="http://schemas.microsoft.com/office/infopath/2007/PartnerControls"/>
    </c67668d6730c4bc2a26c654fc875ab99>
    <TaxCatchAll xmlns="fe73b3f6-a427-4a99-886e-da32c6de835d">
      <Value>2</Value>
      <Value>1</Value>
    </TaxCatchAll>
    <na274824997947589a1bfdfb0b645b50 xmlns="fe73b3f6-a427-4a99-886e-da32c6de835d">
      <Terms xmlns="http://schemas.microsoft.com/office/infopath/2007/PartnerControls"/>
    </na274824997947589a1bfdfb0b645b50>
    <ECMX_OPERATIONALID xmlns="4240f11c-4df2-4a37-9be1-bdf0d4dfc21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Standard Document" ma:contentTypeID="0x010100EE95EE7DB3A482488E68FA4A7091999F00E9E88A449575E24AAD017D04A46B9265" ma:contentTypeVersion="10" ma:contentTypeDescription="Create a new document." ma:contentTypeScope="" ma:versionID="f3f74f7d2ab6481d1fe4beb675d1d0c1">
  <xsd:schema xmlns:xsd="http://www.w3.org/2001/XMLSchema" xmlns:xs="http://www.w3.org/2001/XMLSchema" xmlns:p="http://schemas.microsoft.com/office/2006/metadata/properties" xmlns:ns2="4240f11c-4df2-4a37-9be1-bdf0d4dfc218" xmlns:ns3="fe73b3f6-a427-4a99-886e-da32c6de835d" targetNamespace="http://schemas.microsoft.com/office/2006/metadata/properties" ma:root="true" ma:fieldsID="0feb08d8660a6bc1478dc0a3c945d108" ns2:_="" ns3:_="">
    <xsd:import namespace="4240f11c-4df2-4a37-9be1-bdf0d4dfc218"/>
    <xsd:import namespace="fe73b3f6-a427-4a99-886e-da32c6de835d"/>
    <xsd:element name="properties">
      <xsd:complexType>
        <xsd:sequence>
          <xsd:element name="documentManagement">
            <xsd:complexType>
              <xsd:all>
                <xsd:element ref="ns2:ECMX_SUMMARY" minOccurs="0"/>
                <xsd:element ref="ns3:c67668d6730c4bc2a26c654fc875ab99" minOccurs="0"/>
                <xsd:element ref="ns3:TaxCatchAll" minOccurs="0"/>
                <xsd:element ref="ns3:TaxCatchAllLabel" minOccurs="0"/>
                <xsd:element ref="ns3:o13d78bceb4b4178ab3c456bf4db706a" minOccurs="0"/>
                <xsd:element ref="ns3:na274824997947589a1bfdfb0b645b50" minOccurs="0"/>
                <xsd:element ref="ns3:kf1264ba1b22407abef15b09c01e8cf0" minOccurs="0"/>
                <xsd:element ref="ns3:b489bfe21c7249aba6a1ae186fa4e51c" minOccurs="0"/>
                <xsd:element ref="ns3:cbaf9fdaaf87475a8d0ae10d3e79318e" minOccurs="0"/>
                <xsd:element ref="ns2:ECMX_PUBLISHDATE" minOccurs="0"/>
                <xsd:element ref="ns2:ECMX_BUSINESSID" minOccurs="0"/>
                <xsd:element ref="ns2:ECMX_OPERATIONALID" minOccurs="0"/>
                <xsd:element ref="ns2:ECMX_ADDITIONALINFO" minOccurs="0"/>
                <xsd:element ref="ns3:ECMX_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40f11c-4df2-4a37-9be1-bdf0d4dfc218" elementFormDefault="qualified">
    <xsd:import namespace="http://schemas.microsoft.com/office/2006/documentManagement/types"/>
    <xsd:import namespace="http://schemas.microsoft.com/office/infopath/2007/PartnerControls"/>
    <xsd:element name="ECMX_SUMMARY" ma:index="8" nillable="true" ma:displayName="Summary" ma:description="Short and distinct description of the document" ma:internalName="ECMX_SUMMARY">
      <xsd:simpleType>
        <xsd:restriction base="dms:Note">
          <xsd:maxLength value="255"/>
        </xsd:restriction>
      </xsd:simpleType>
    </xsd:element>
    <xsd:element name="ECMX_PUBLISHDATE" ma:index="23" nillable="true" ma:displayName="Publish Date" ma:description="Enter the date of publication or finalisation of this document" ma:format="DateOnly" ma:internalName="ECMX_PUBLISHDATE">
      <xsd:simpleType>
        <xsd:restriction base="dms:DateTime"/>
      </xsd:simpleType>
    </xsd:element>
    <xsd:element name="ECMX_BUSINESSID" ma:index="24" nillable="true" ma:displayName="Business ID" ma:description="Enter the business identifier of the document such as ECDC/IP/25" ma:internalName="ECMX_BUSINESSID">
      <xsd:simpleType>
        <xsd:restriction base="dms:Text">
          <xsd:maxLength value="255"/>
        </xsd:restriction>
      </xsd:simpleType>
    </xsd:element>
    <xsd:element name="ECMX_OPERATIONALID" ma:index="25" nillable="true" ma:displayName="Operational ID" ma:description="Enter the operational or workflow identifier such as 104.2.2.1" ma:internalName="ECMX_OPERATIONALID">
      <xsd:simpleType>
        <xsd:restriction base="dms:Text">
          <xsd:maxLength value="255"/>
        </xsd:restriction>
      </xsd:simpleType>
    </xsd:element>
    <xsd:element name="ECMX_ADDITIONALINFO" ma:index="26" nillable="true" ma:displayName="Additional Info" ma:description="Provide any additional notes or information about the document" ma:internalName="ECMX_ADDITIONALINFO">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73b3f6-a427-4a99-886e-da32c6de835d" elementFormDefault="qualified">
    <xsd:import namespace="http://schemas.microsoft.com/office/2006/documentManagement/types"/>
    <xsd:import namespace="http://schemas.microsoft.com/office/infopath/2007/PartnerControls"/>
    <xsd:element name="c67668d6730c4bc2a26c654fc875ab99" ma:index="9" nillable="true" ma:taxonomy="true" ma:internalName="c67668d6730c4bc2a26c654fc875ab99" ma:taxonomyFieldName="ECMX_CATEGORYLABEL" ma:displayName="Category Label" ma:fieldId="{c67668d6-730c-4bc2-a26c-654fc875ab99}" ma:taxonomyMulti="true" ma:sspId="14c281f0-fdb2-43d6-8bd5-8268950107ba" ma:termSetId="c558570e-7e10-421a-aae8-97c91a675078"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a0d2c8f0-7250-4c09-8917-c4befca81a1f}" ma:internalName="TaxCatchAll" ma:showField="CatchAllData" ma:web="ab41e61d-5c9e-45fe-9fd9-c0fcfa543eb0">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a0d2c8f0-7250-4c09-8917-c4befca81a1f}" ma:internalName="TaxCatchAllLabel" ma:readOnly="true" ma:showField="CatchAllDataLabel" ma:web="ab41e61d-5c9e-45fe-9fd9-c0fcfa543eb0">
      <xsd:complexType>
        <xsd:complexContent>
          <xsd:extension base="dms:MultiChoiceLookup">
            <xsd:sequence>
              <xsd:element name="Value" type="dms:Lookup" maxOccurs="unbounded" minOccurs="0" nillable="true"/>
            </xsd:sequence>
          </xsd:extension>
        </xsd:complexContent>
      </xsd:complexType>
    </xsd:element>
    <xsd:element name="o13d78bceb4b4178ab3c456bf4db706a" ma:index="13" nillable="true" ma:taxonomy="true" ma:internalName="o13d78bceb4b4178ab3c456bf4db706a" ma:taxonomyFieldName="ECMX_DOCUMENTTYPE" ma:displayName="Document Type" ma:fieldId="{813d78bc-eb4b-4178-ab3c-456bf4db706a}" ma:sspId="14c281f0-fdb2-43d6-8bd5-8268950107ba" ma:termSetId="c389c416-3255-4b96-b67a-477bf9d78a26" ma:anchorId="00000000-0000-0000-0000-000000000000" ma:open="false" ma:isKeyword="false">
      <xsd:complexType>
        <xsd:sequence>
          <xsd:element ref="pc:Terms" minOccurs="0" maxOccurs="1"/>
        </xsd:sequence>
      </xsd:complexType>
    </xsd:element>
    <xsd:element name="na274824997947589a1bfdfb0b645b50" ma:index="15" nillable="true" ma:taxonomy="true" ma:internalName="na274824997947589a1bfdfb0b645b50" ma:taxonomyFieldName="ECMX_ENTITY" ma:displayName="Entity" ma:fieldId="{7a274824-9979-4758-9a1b-fdfb0b645b50}" ma:sspId="14c281f0-fdb2-43d6-8bd5-8268950107ba" ma:termSetId="642df4da-6b01-472d-8f33-07d3ed3a3ad4" ma:anchorId="00000000-0000-0000-0000-000000000000" ma:open="false" ma:isKeyword="false">
      <xsd:complexType>
        <xsd:sequence>
          <xsd:element ref="pc:Terms" minOccurs="0" maxOccurs="1"/>
        </xsd:sequence>
      </xsd:complexType>
    </xsd:element>
    <xsd:element name="kf1264ba1b22407abef15b09c01e8cf0" ma:index="17" nillable="true" ma:taxonomy="true" ma:internalName="kf1264ba1b22407abef15b09c01e8cf0" ma:taxonomyFieldName="ECMX_DISEASEPATHOGEN" ma:displayName="Disease/Pathogen" ma:fieldId="{4f1264ba-1b22-407a-bef1-5b09c01e8cf0}" ma:sspId="14c281f0-fdb2-43d6-8bd5-8268950107ba" ma:termSetId="0299f09b-7697-48da-88c2-893786836ca5" ma:anchorId="00000000-0000-0000-0000-000000000000" ma:open="false" ma:isKeyword="false">
      <xsd:complexType>
        <xsd:sequence>
          <xsd:element ref="pc:Terms" minOccurs="0" maxOccurs="1"/>
        </xsd:sequence>
      </xsd:complexType>
    </xsd:element>
    <xsd:element name="b489bfe21c7249aba6a1ae186fa4e51c" ma:index="19" ma:taxonomy="true" ma:internalName="b489bfe21c7249aba6a1ae186fa4e51c" ma:taxonomyFieldName="ECMX_DOCUMENTSTATUS" ma:displayName="Document Status" ma:default="1;#Draft|bed60e9a-f1b8-4691-a7e2-534f78067ff3" ma:fieldId="{b489bfe2-1c72-49ab-a6a1-ae186fa4e51c}" ma:sspId="14c281f0-fdb2-43d6-8bd5-8268950107ba" ma:termSetId="142c0697-2f33-49ef-84e0-8a01165d72ad" ma:anchorId="00000000-0000-0000-0000-000000000000" ma:open="false" ma:isKeyword="false">
      <xsd:complexType>
        <xsd:sequence>
          <xsd:element ref="pc:Terms" minOccurs="0" maxOccurs="1"/>
        </xsd:sequence>
      </xsd:complexType>
    </xsd:element>
    <xsd:element name="cbaf9fdaaf87475a8d0ae10d3e79318e" ma:index="21" nillable="true" ma:taxonomy="true" ma:internalName="cbaf9fdaaf87475a8d0ae10d3e79318e" ma:taxonomyFieldName="ECMX_LIFECYCLE" ma:displayName="Lifecycle" ma:readOnly="false" ma:default="2;#Active|50127695-0d4f-4ac1-ab93-ebc716c3e584" ma:fieldId="{cbaf9fda-af87-475a-8d0a-e10d3e79318e}" ma:sspId="14c281f0-fdb2-43d6-8bd5-8268950107ba" ma:termSetId="84fb9b37-c2b8-4969-9234-b37fe8170d94" ma:anchorId="00000000-0000-0000-0000-000000000000" ma:open="false" ma:isKeyword="false">
      <xsd:complexType>
        <xsd:sequence>
          <xsd:element ref="pc:Terms" minOccurs="0" maxOccurs="1"/>
        </xsd:sequence>
      </xsd:complexType>
    </xsd:element>
    <xsd:element name="ECMX_OWNER" ma:index="27" nillable="true" ma:displayName="Owner" ma:list="UserInfo" ma:SharePointGroup="0" ma:internalName="ECMX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14c281f0-fdb2-43d6-8bd5-8268950107ba" ContentTypeId="0x010100EE95EE7DB3A482488E68FA4A7091999F"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A7B489-8CA6-49F7-8DF5-402A8045BDFE}">
  <ds:schemaRefs>
    <ds:schemaRef ds:uri="http://www.w3.org/XML/1998/namespace"/>
    <ds:schemaRef ds:uri="fe73b3f6-a427-4a99-886e-da32c6de835d"/>
    <ds:schemaRef ds:uri="http://purl.org/dc/terms/"/>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4240f11c-4df2-4a37-9be1-bdf0d4dfc218"/>
  </ds:schemaRefs>
</ds:datastoreItem>
</file>

<file path=customXml/itemProps2.xml><?xml version="1.0" encoding="utf-8"?>
<ds:datastoreItem xmlns:ds="http://schemas.openxmlformats.org/officeDocument/2006/customXml" ds:itemID="{047A6705-9BFF-4035-9332-3A17B501604A}">
  <ds:schemaRefs>
    <ds:schemaRef ds:uri="4240f11c-4df2-4a37-9be1-bdf0d4dfc218"/>
    <ds:schemaRef ds:uri="fe73b3f6-a427-4a99-886e-da32c6de83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E3BB78-92FB-438E-9DF5-E78162BB1776}">
  <ds:schemaRefs>
    <ds:schemaRef ds:uri="Microsoft.SharePoint.Taxonomy.ContentTypeSync"/>
  </ds:schemaRefs>
</ds:datastoreItem>
</file>

<file path=customXml/itemProps4.xml><?xml version="1.0" encoding="utf-8"?>
<ds:datastoreItem xmlns:ds="http://schemas.openxmlformats.org/officeDocument/2006/customXml" ds:itemID="{5A567892-AABA-4F2D-8F15-82E2F1F2EE91}">
  <ds:schemaRefs>
    <ds:schemaRef ds:uri="http://schemas.microsoft.com/sharepoint/v3/contenttype/forms"/>
  </ds:schemaRefs>
</ds:datastoreItem>
</file>

<file path=docMetadata/LabelInfo.xml><?xml version="1.0" encoding="utf-8"?>
<clbl:labelList xmlns:clbl="http://schemas.microsoft.com/office/2020/mipLabelMetadata">
  <clbl:label id="{e1ae1734-edf5-47c2-b34c-0d487d4ec322}" enabled="1" method="Privileged" siteId="{6ad73702-409c-4046-ae59-cc4bea334507}" removed="0"/>
</clbl:labelList>
</file>

<file path=docProps/app.xml><?xml version="1.0" encoding="utf-8"?>
<Properties xmlns="http://schemas.openxmlformats.org/officeDocument/2006/extended-properties" xmlns:vt="http://schemas.openxmlformats.org/officeDocument/2006/docPropsVTypes">
  <Template>sarms_presentation</Template>
  <TotalTime>79</TotalTime>
  <Words>2746</Words>
  <Application>Microsoft Office PowerPoint</Application>
  <PresentationFormat>On-screen Show (4:3)</PresentationFormat>
  <Paragraphs>241</Paragraphs>
  <Slides>30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Tahoma</vt:lpstr>
      <vt:lpstr>Theme_ECDC</vt:lpstr>
      <vt:lpstr>Surveillance of hepatitis B and C  in the EU/EEA – 2021 data </vt:lpstr>
      <vt:lpstr>Surveillance of hepatitis B and C – principles</vt:lpstr>
      <vt:lpstr>Hepatitis B data and trends </vt:lpstr>
      <vt:lpstr>Hepatitis B data: reporting countries and  case definitions used</vt:lpstr>
      <vt:lpstr>Hepatitis B data: distribution by disease status, EU/EEA, 2021</vt:lpstr>
      <vt:lpstr>Notification rate of acute hepatitis B cases per 100 000 population by country, EU/EEA, 2021</vt:lpstr>
      <vt:lpstr>Notification rate of chronic hepatitis B cases per 100 000 population by country, EU/EEA, 2021</vt:lpstr>
      <vt:lpstr>Notification rates of acute and chronic hepatitis B per 100 000 population by year in EU/EEA countries reporting consistently, 2012–2021</vt:lpstr>
      <vt:lpstr>Hepatitis B data: distribution by age, transmission and importation status, 2021</vt:lpstr>
      <vt:lpstr>Rate of reported hepatitis B cases per  100 000 by age and disease status, 2021 </vt:lpstr>
      <vt:lpstr>Reported transmission category for acute  and chronic hepatitis B cases, 2021</vt:lpstr>
      <vt:lpstr>Hepatitis C data and trends </vt:lpstr>
      <vt:lpstr>Hepatitis C data: reporting countries and  case definitions used</vt:lpstr>
      <vt:lpstr>Hepatitis C data: distribution by disease status, EU/EEA, 2021</vt:lpstr>
      <vt:lpstr>Rate of all reported hepatitis C cases across EU/EEA countries, 2012-2021</vt:lpstr>
      <vt:lpstr>Distribution of newly diagnosed hepatitis C cases per 100 000 population by country*, EU/EEA, 2021</vt:lpstr>
      <vt:lpstr>Hepatitis C: distribution by age, transmission and importation status, 2021</vt:lpstr>
      <vt:lpstr>Notification rate of newly diagnosed hepatitis C cases per 100 000 population by age and sex, EU/EEA, 2021</vt:lpstr>
      <vt:lpstr>Transmission category of hepatitis C cases by acute and chronic disease status, EU/EEA, 2021</vt:lpstr>
      <vt:lpstr>Conclusions </vt:lpstr>
      <vt:lpstr>Summary of key findings</vt:lpstr>
      <vt:lpstr>Key limitations of the data</vt:lpstr>
      <vt:lpstr>Other information </vt:lpstr>
      <vt:lpstr>Surveillance of hepatitis B and C – epidemiological objectives</vt:lpstr>
      <vt:lpstr>Hepatitis B case definition</vt:lpstr>
      <vt:lpstr>Differentiation of hepatitis B by stage of infection</vt:lpstr>
      <vt:lpstr>Hepatitis C case definition</vt:lpstr>
      <vt:lpstr>Differentiation of hepatitis C by stage of infection</vt:lpstr>
      <vt:lpstr>Surveillance of hepatitis B and C:  data completeness in 2019 </vt:lpstr>
      <vt:lpstr>Acknowledgements</vt:lpstr>
    </vt:vector>
  </TitlesOfParts>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Ionut Sinescu</dc:creator>
  <cp:lastModifiedBy>Leigh Bennett</cp:lastModifiedBy>
  <cp:revision>40</cp:revision>
  <dcterms:created xsi:type="dcterms:W3CDTF">2018-10-12T08:40:12Z</dcterms:created>
  <dcterms:modified xsi:type="dcterms:W3CDTF">2023-04-12T12:16:04Z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CDC_SARMS_Actor">
    <vt:lpwstr/>
  </property>
  <property fmtid="{D5CDD505-2E9C-101B-9397-08002B2CF9AE}" pid="3" name="ECDC_SARMS_Document_Topic">
    <vt:lpwstr>106;#epidemic|32979f6a-50b9-4370-a7ff-61ba5fdfbfa3</vt:lpwstr>
  </property>
  <property fmtid="{D5CDD505-2E9C-101B-9397-08002B2CF9AE}" pid="4" name="ECDC_SARMS_Document_Type">
    <vt:lpwstr>8;#Presentation|ccbe1f80-b171-4140-9ee7-571d78063fb6</vt:lpwstr>
  </property>
  <property fmtid="{D5CDD505-2E9C-101B-9397-08002B2CF9AE}" pid="5" name="ContentTypeId">
    <vt:lpwstr>0x010100EE95EE7DB3A482488E68FA4A7091999F00E9E88A449575E24AAD017D04A46B9265</vt:lpwstr>
  </property>
  <property fmtid="{D5CDD505-2E9C-101B-9397-08002B2CF9AE}" pid="6" name="TaxCatchAll">
    <vt:lpwstr>26;#OCS Support|9d18342d-e30d-42f9-ba08-a371dc2ce016;#106;#epidemic|32979f6a-50b9-4370-a7ff-61ba5fdfbfa3;#8;#Presentation|ccbe1f80-b171-4140-9ee7-571d78063fb6</vt:lpwstr>
  </property>
  <property fmtid="{D5CDD505-2E9C-101B-9397-08002B2CF9AE}" pid="7" name="ECDC_SARMS_Organisation">
    <vt:lpwstr>26;#OCS Support|9d18342d-e30d-42f9-ba08-a371dc2ce016</vt:lpwstr>
  </property>
  <property fmtid="{D5CDD505-2E9C-101B-9397-08002B2CF9AE}" pid="8" name="ECDC_SARMS_Language">
    <vt:lpwstr/>
  </property>
  <property fmtid="{D5CDD505-2E9C-101B-9397-08002B2CF9AE}" pid="9" name="ECDC_SARMS_Activity">
    <vt:lpwstr/>
  </property>
  <property fmtid="{D5CDD505-2E9C-101B-9397-08002B2CF9AE}" pid="10" name="ECMX_ENTITY">
    <vt:lpwstr/>
  </property>
  <property fmtid="{D5CDD505-2E9C-101B-9397-08002B2CF9AE}" pid="11" name="ECMX_LIFECYCLE">
    <vt:lpwstr>2;#Active|50127695-0d4f-4ac1-ab93-ebc716c3e584</vt:lpwstr>
  </property>
  <property fmtid="{D5CDD505-2E9C-101B-9397-08002B2CF9AE}" pid="12" name="ECMX_DISEASEPATHOGEN">
    <vt:lpwstr/>
  </property>
  <property fmtid="{D5CDD505-2E9C-101B-9397-08002B2CF9AE}" pid="13" name="ECMX_DOCUMENTTYPE">
    <vt:lpwstr/>
  </property>
  <property fmtid="{D5CDD505-2E9C-101B-9397-08002B2CF9AE}" pid="14" name="ECMX_CATEGORYLABEL">
    <vt:lpwstr/>
  </property>
  <property fmtid="{D5CDD505-2E9C-101B-9397-08002B2CF9AE}" pid="15" name="ECMX_DOCUMENTSTATUS">
    <vt:lpwstr>1;#Draft|bed60e9a-f1b8-4691-a7e2-534f78067ff3</vt:lpwstr>
  </property>
  <property fmtid="{D5CDD505-2E9C-101B-9397-08002B2CF9AE}" pid="16" name="ClassificationContentMarkingHeaderText">
    <vt:lpwstr>ECDC NORMAL</vt:lpwstr>
  </property>
  <property fmtid="{D5CDD505-2E9C-101B-9397-08002B2CF9AE}" pid="17" name="lcf76f155ced4ddcb4097134ff3c332f">
    <vt:lpwstr/>
  </property>
  <property fmtid="{D5CDD505-2E9C-101B-9397-08002B2CF9AE}" pid="18" name="MediaServiceImageTags">
    <vt:lpwstr/>
  </property>
</Properties>
</file>