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000663" cy="18000663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69">
          <p15:clr>
            <a:srgbClr val="747775"/>
          </p15:clr>
        </p15:guide>
        <p15:guide id="2" pos="566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3"/>
    <a:srgbClr val="29758B"/>
    <a:srgbClr val="7F1616"/>
    <a:srgbClr val="1F7F3D"/>
    <a:srgbClr val="1A7139"/>
    <a:srgbClr val="257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76" y="-2922"/>
      </p:cViewPr>
      <p:guideLst>
        <p:guide orient="horz" pos="5669"/>
        <p:guide pos="56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5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be0eeccd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be0eeccd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be0eecc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be0eeccd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be0eeccd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be0eeccd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be0eeccd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be0eeccd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be0eeccd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be0eeccd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be0eeccd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be0eeccd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be0eeccd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be0eeccd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be0eeccd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be0eeccd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13599" y="2605687"/>
            <a:ext cx="16771800" cy="7183500"/>
          </a:xfrm>
          <a:prstGeom prst="rect">
            <a:avLst/>
          </a:prstGeom>
        </p:spPr>
        <p:txBody>
          <a:bodyPr spcFirstLastPara="1" wrap="square" lIns="180175" tIns="180175" rIns="180175" bIns="180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3583" y="9918198"/>
            <a:ext cx="16771800" cy="2776500"/>
          </a:xfrm>
          <a:prstGeom prst="rect">
            <a:avLst/>
          </a:prstGeom>
        </p:spPr>
        <p:txBody>
          <a:bodyPr spcFirstLastPara="1" wrap="square" lIns="180175" tIns="180175" rIns="180175" bIns="1801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13583" y="3870954"/>
            <a:ext cx="16771800" cy="6871800"/>
          </a:xfrm>
          <a:prstGeom prst="rect">
            <a:avLst/>
          </a:prstGeom>
        </p:spPr>
        <p:txBody>
          <a:bodyPr spcFirstLastPara="1" wrap="square" lIns="180175" tIns="180175" rIns="180175" bIns="180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13583" y="11031409"/>
            <a:ext cx="16771800" cy="4553100"/>
          </a:xfrm>
          <a:prstGeom prst="rect">
            <a:avLst/>
          </a:prstGeom>
        </p:spPr>
        <p:txBody>
          <a:bodyPr spcFirstLastPara="1" wrap="square" lIns="180175" tIns="180175" rIns="180175" bIns="180175" anchor="t" anchorCtr="0">
            <a:normAutofit/>
          </a:bodyPr>
          <a:lstStyle>
            <a:lvl1pPr marL="457200" lvl="0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13583" y="7527034"/>
            <a:ext cx="16771800" cy="29457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13583" y="1557393"/>
            <a:ext cx="16771800" cy="2007000"/>
          </a:xfrm>
          <a:prstGeom prst="rect">
            <a:avLst/>
          </a:prstGeom>
        </p:spPr>
        <p:txBody>
          <a:bodyPr spcFirstLastPara="1" wrap="square" lIns="180175" tIns="180175" rIns="180175" bIns="180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13583" y="4033158"/>
            <a:ext cx="16771800" cy="11956500"/>
          </a:xfrm>
          <a:prstGeom prst="rect">
            <a:avLst/>
          </a:prstGeom>
        </p:spPr>
        <p:txBody>
          <a:bodyPr spcFirstLastPara="1" wrap="square" lIns="180175" tIns="180175" rIns="180175" bIns="180175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13583" y="1557393"/>
            <a:ext cx="16771800" cy="2007000"/>
          </a:xfrm>
          <a:prstGeom prst="rect">
            <a:avLst/>
          </a:prstGeom>
        </p:spPr>
        <p:txBody>
          <a:bodyPr spcFirstLastPara="1" wrap="square" lIns="180175" tIns="180175" rIns="180175" bIns="180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13583" y="4033158"/>
            <a:ext cx="7875300" cy="11956500"/>
          </a:xfrm>
          <a:prstGeom prst="rect">
            <a:avLst/>
          </a:prstGeom>
        </p:spPr>
        <p:txBody>
          <a:bodyPr spcFirstLastPara="1" wrap="square" lIns="180175" tIns="180175" rIns="180175" bIns="180175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512598" y="4033158"/>
            <a:ext cx="7875300" cy="11956500"/>
          </a:xfrm>
          <a:prstGeom prst="rect">
            <a:avLst/>
          </a:prstGeom>
        </p:spPr>
        <p:txBody>
          <a:bodyPr spcFirstLastPara="1" wrap="square" lIns="180175" tIns="180175" rIns="180175" bIns="180175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13583" y="1557393"/>
            <a:ext cx="16771800" cy="2007000"/>
          </a:xfrm>
          <a:prstGeom prst="rect">
            <a:avLst/>
          </a:prstGeom>
        </p:spPr>
        <p:txBody>
          <a:bodyPr spcFirstLastPara="1" wrap="square" lIns="180175" tIns="180175" rIns="180175" bIns="180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13583" y="1944357"/>
            <a:ext cx="5528400" cy="2644500"/>
          </a:xfrm>
          <a:prstGeom prst="rect">
            <a:avLst/>
          </a:prstGeom>
        </p:spPr>
        <p:txBody>
          <a:bodyPr spcFirstLastPara="1" wrap="square" lIns="180175" tIns="180175" rIns="180175" bIns="1801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13583" y="4862992"/>
            <a:ext cx="5528400" cy="11129100"/>
          </a:xfrm>
          <a:prstGeom prst="rect">
            <a:avLst/>
          </a:prstGeom>
        </p:spPr>
        <p:txBody>
          <a:bodyPr spcFirstLastPara="1" wrap="square" lIns="180175" tIns="180175" rIns="180175" bIns="18017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65059" y="1575328"/>
            <a:ext cx="12535800" cy="143142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000000" y="-437"/>
            <a:ext cx="9000300" cy="1799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175" tIns="180175" rIns="180175" bIns="180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22638" y="4315573"/>
            <a:ext cx="7963500" cy="5187000"/>
          </a:xfrm>
          <a:prstGeom prst="rect">
            <a:avLst/>
          </a:prstGeom>
        </p:spPr>
        <p:txBody>
          <a:bodyPr spcFirstLastPara="1" wrap="square" lIns="180175" tIns="180175" rIns="180175" bIns="180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22638" y="9809536"/>
            <a:ext cx="7963500" cy="4324200"/>
          </a:xfrm>
          <a:prstGeom prst="rect">
            <a:avLst/>
          </a:prstGeom>
        </p:spPr>
        <p:txBody>
          <a:bodyPr spcFirstLastPara="1" wrap="square" lIns="180175" tIns="180175" rIns="180175" bIns="1801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723425" y="2533946"/>
            <a:ext cx="7553100" cy="129354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13583" y="14805162"/>
            <a:ext cx="11810400" cy="21180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3583" y="1557393"/>
            <a:ext cx="16771800" cy="20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175" tIns="180175" rIns="180175" bIns="180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3583" y="4033158"/>
            <a:ext cx="16771800" cy="119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175" tIns="180175" rIns="180175" bIns="180175" anchor="t" anchorCtr="0">
            <a:norm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1pPr>
            <a:lvl2pPr marL="914400" lvl="1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3pPr>
            <a:lvl4pPr marL="1828800" lvl="3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4pPr>
            <a:lvl5pPr marL="2286000" lvl="4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5pPr>
            <a:lvl6pPr marL="2743200" lvl="5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6pPr>
            <a:lvl7pPr marL="3200400" lvl="6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7pPr>
            <a:lvl8pPr marL="3657600" lvl="7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8pPr>
            <a:lvl9pPr marL="4114800" lvl="8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678067" y="16319219"/>
            <a:ext cx="1080900" cy="13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175" tIns="180175" rIns="180175" bIns="180175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70AD1-BECF-309F-3ACD-23F218A53D4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274812" y="17784763"/>
            <a:ext cx="14795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ECDC NORMAL 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9800" y="603600"/>
            <a:ext cx="17578200" cy="26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Each year vaccination prevents </a:t>
            </a:r>
            <a:r>
              <a:rPr lang="en" sz="6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3.5 - 5 million </a:t>
            </a:r>
            <a:r>
              <a:rPr lang="en" sz="6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deaths</a:t>
            </a: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worldwide from diseases like:</a:t>
            </a:r>
            <a:endParaRPr sz="53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780196" y="15494675"/>
            <a:ext cx="12404700" cy="1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6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Stay informed, get vaccinated!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-652467" y="4415122"/>
            <a:ext cx="10815600" cy="5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2679700" lvl="0" indent="-168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Roboto"/>
              <a:buChar char="●"/>
            </a:pPr>
            <a:r>
              <a:rPr lang="en" sz="5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whooping cough</a:t>
            </a:r>
            <a:endParaRPr sz="5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79700" lvl="0" indent="-168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Roboto"/>
              <a:buChar char="●"/>
            </a:pPr>
            <a:r>
              <a:rPr lang="en" sz="5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measles</a:t>
            </a:r>
            <a:endParaRPr sz="5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79700" lvl="0" indent="-168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Roboto"/>
              <a:buChar char="●"/>
            </a:pPr>
            <a:r>
              <a:rPr lang="en" sz="5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diphtheria</a:t>
            </a:r>
            <a:endParaRPr sz="5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79700" lvl="0" indent="-168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Roboto"/>
              <a:buChar char="●"/>
            </a:pPr>
            <a:r>
              <a:rPr lang="en" sz="5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tetanus</a:t>
            </a:r>
            <a:endParaRPr sz="5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79700" lvl="0" indent="-168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Roboto"/>
              <a:buChar char="●"/>
            </a:pPr>
            <a:r>
              <a:rPr lang="en" sz="5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 flu</a:t>
            </a:r>
            <a:endParaRPr sz="5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00" y="14737625"/>
            <a:ext cx="2956941" cy="26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799B75-6A28-DC01-82A3-0E13F62378CB}"/>
              </a:ext>
            </a:extLst>
          </p:cNvPr>
          <p:cNvSpPr/>
          <p:nvPr/>
        </p:nvSpPr>
        <p:spPr>
          <a:xfrm>
            <a:off x="8186057" y="17663886"/>
            <a:ext cx="1596572" cy="336777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78814" y="440162"/>
            <a:ext cx="16842300" cy="26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Missed a vaccine dose?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endParaRPr sz="1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Talk to your doctor and get your child vaccinated as soon as possible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054929" y="15658325"/>
            <a:ext cx="13366200" cy="1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Stay informed, keep your child safe!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00" y="14737625"/>
            <a:ext cx="2956941" cy="26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869D74-407D-1D15-61B4-A30F86769F08}"/>
              </a:ext>
            </a:extLst>
          </p:cNvPr>
          <p:cNvSpPr/>
          <p:nvPr/>
        </p:nvSpPr>
        <p:spPr>
          <a:xfrm>
            <a:off x="8171543" y="17707429"/>
            <a:ext cx="1640114" cy="293234"/>
          </a:xfrm>
          <a:prstGeom prst="rect">
            <a:avLst/>
          </a:prstGeom>
          <a:solidFill>
            <a:srgbClr val="1A7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78814" y="603609"/>
            <a:ext cx="16842300" cy="1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>
                <a:solidFill>
                  <a:srgbClr val="003F53"/>
                </a:solidFill>
                <a:latin typeface="Roboto"/>
                <a:ea typeface="Roboto"/>
                <a:cs typeface="Roboto"/>
                <a:sym typeface="Roboto"/>
              </a:rPr>
              <a:t>Europe has been polio-free since 2002,</a:t>
            </a:r>
            <a:endParaRPr sz="5300" b="1">
              <a:solidFill>
                <a:srgbClr val="003F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78814" y="1541742"/>
            <a:ext cx="11255700" cy="2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5300" b="1">
                <a:solidFill>
                  <a:srgbClr val="003F53"/>
                </a:solidFill>
                <a:latin typeface="Roboto"/>
                <a:ea typeface="Roboto"/>
                <a:cs typeface="Roboto"/>
                <a:sym typeface="Roboto"/>
              </a:rPr>
              <a:t>but as long as polio is not eradicated worldwide,</a:t>
            </a:r>
            <a:endParaRPr sz="5300" b="1">
              <a:solidFill>
                <a:srgbClr val="003F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5300" b="1">
                <a:solidFill>
                  <a:srgbClr val="003F53"/>
                </a:solidFill>
                <a:latin typeface="Roboto"/>
                <a:ea typeface="Roboto"/>
                <a:cs typeface="Roboto"/>
                <a:sym typeface="Roboto"/>
              </a:rPr>
              <a:t>the risk of outbreaks remains</a:t>
            </a:r>
            <a:r>
              <a:rPr lang="en" sz="5900" b="1">
                <a:solidFill>
                  <a:srgbClr val="003F5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5600" b="1">
              <a:solidFill>
                <a:srgbClr val="003F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00" y="14737625"/>
            <a:ext cx="2956941" cy="26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780196" y="15494675"/>
            <a:ext cx="12404700" cy="1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6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Stay informed, get vaccinated!</a:t>
            </a:r>
            <a:endParaRPr sz="59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F102B-A293-003F-191D-6FE07C610A3D}"/>
              </a:ext>
            </a:extLst>
          </p:cNvPr>
          <p:cNvSpPr/>
          <p:nvPr/>
        </p:nvSpPr>
        <p:spPr>
          <a:xfrm>
            <a:off x="8113486" y="17663886"/>
            <a:ext cx="1727200" cy="336777"/>
          </a:xfrm>
          <a:prstGeom prst="rect">
            <a:avLst/>
          </a:prstGeom>
          <a:solidFill>
            <a:srgbClr val="2572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578814" y="603609"/>
            <a:ext cx="15275400" cy="26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Vaccination of girls and boys against human papillomavirus can prevent  HPV-related cancers in both men and women.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753509" y="14825256"/>
            <a:ext cx="11667900" cy="1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Get informed, </a:t>
            </a:r>
            <a:endParaRPr sz="6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get vaccinated!</a:t>
            </a:r>
            <a:endParaRPr sz="6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00" y="14737625"/>
            <a:ext cx="2956941" cy="26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431E97-39AF-4EAE-BB55-FC36EE4156F5}"/>
              </a:ext>
            </a:extLst>
          </p:cNvPr>
          <p:cNvSpPr/>
          <p:nvPr/>
        </p:nvSpPr>
        <p:spPr>
          <a:xfrm>
            <a:off x="8186057" y="17692914"/>
            <a:ext cx="1596572" cy="307749"/>
          </a:xfrm>
          <a:prstGeom prst="rect">
            <a:avLst/>
          </a:prstGeom>
          <a:solidFill>
            <a:srgbClr val="1F7F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578814" y="342006"/>
            <a:ext cx="15275400" cy="26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Measles affects people of all ages and can cause serious complications, such as: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497824" y="14825256"/>
            <a:ext cx="13923300" cy="1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Protect your family and contribute to collective immunity! 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6603316" y="5230596"/>
            <a:ext cx="5491500" cy="1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pneumonia</a:t>
            </a:r>
            <a:endParaRPr sz="4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2422409" y="10387392"/>
            <a:ext cx="5195700" cy="1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encephalitis</a:t>
            </a:r>
            <a:endParaRPr sz="4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00" y="14737625"/>
            <a:ext cx="2956941" cy="26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3F012C-9C38-1143-D8E3-8FB2C819D5AA}"/>
              </a:ext>
            </a:extLst>
          </p:cNvPr>
          <p:cNvSpPr/>
          <p:nvPr/>
        </p:nvSpPr>
        <p:spPr>
          <a:xfrm>
            <a:off x="8200571" y="17750971"/>
            <a:ext cx="1553029" cy="249692"/>
          </a:xfrm>
          <a:prstGeom prst="rect">
            <a:avLst/>
          </a:prstGeom>
          <a:solidFill>
            <a:srgbClr val="7F16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578814" y="342006"/>
            <a:ext cx="15275400" cy="26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5900" b="1">
                <a:solidFill>
                  <a:srgbClr val="003F53"/>
                </a:solidFill>
                <a:latin typeface="Roboto"/>
                <a:ea typeface="Roboto"/>
                <a:cs typeface="Roboto"/>
                <a:sym typeface="Roboto"/>
              </a:rPr>
              <a:t>In 2024 , more than 35 000 people were diagnosed with measles across the EU.</a:t>
            </a:r>
            <a:endParaRPr sz="5900" b="1">
              <a:solidFill>
                <a:srgbClr val="003F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5900" b="1">
                <a:solidFill>
                  <a:srgbClr val="003F53"/>
                </a:solidFill>
                <a:latin typeface="Roboto"/>
                <a:ea typeface="Roboto"/>
                <a:cs typeface="Roboto"/>
                <a:sym typeface="Roboto"/>
              </a:rPr>
              <a:t>23 people died.</a:t>
            </a:r>
            <a:endParaRPr sz="5900" b="1">
              <a:solidFill>
                <a:srgbClr val="003F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rgbClr val="003F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3497824" y="14825256"/>
            <a:ext cx="13923300" cy="1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Vaccines save lives.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Protect yourself and others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00" y="14737625"/>
            <a:ext cx="2956941" cy="26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6000F7-3F57-61AE-6E29-5D18CF49C662}"/>
              </a:ext>
            </a:extLst>
          </p:cNvPr>
          <p:cNvSpPr/>
          <p:nvPr/>
        </p:nvSpPr>
        <p:spPr>
          <a:xfrm>
            <a:off x="8215086" y="17721943"/>
            <a:ext cx="1582057" cy="278720"/>
          </a:xfrm>
          <a:prstGeom prst="rect">
            <a:avLst/>
          </a:prstGeom>
          <a:solidFill>
            <a:srgbClr val="2975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350214" y="113406"/>
            <a:ext cx="15275400" cy="26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age, comes wisdom!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 wise, talk to your doctor 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and check the national vaccination recommendations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 your age.</a:t>
            </a:r>
            <a:endParaRPr sz="5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3661271" y="15740647"/>
            <a:ext cx="13923300" cy="1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Stay informed, get vaccinated!</a:t>
            </a:r>
            <a:endParaRPr sz="6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00" y="14737625"/>
            <a:ext cx="2956941" cy="26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5C1257-77FA-54C8-1340-00ADCAA0B5E7}"/>
              </a:ext>
            </a:extLst>
          </p:cNvPr>
          <p:cNvSpPr/>
          <p:nvPr/>
        </p:nvSpPr>
        <p:spPr>
          <a:xfrm>
            <a:off x="8200571" y="17707429"/>
            <a:ext cx="1640115" cy="293234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600973" y="831450"/>
            <a:ext cx="11448600" cy="26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Vaccination is the only way to avoid measles.</a:t>
            </a:r>
            <a:endParaRPr sz="7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3661271" y="14334915"/>
            <a:ext cx="13923300" cy="1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550" tIns="536550" rIns="536550" bIns="53655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Stay informed, keep yourself and others safe!</a:t>
            </a:r>
            <a:endParaRPr sz="6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00" y="14737625"/>
            <a:ext cx="2956941" cy="26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02D881-0F3F-457A-47DA-9303F996B7BD}"/>
              </a:ext>
            </a:extLst>
          </p:cNvPr>
          <p:cNvSpPr/>
          <p:nvPr/>
        </p:nvSpPr>
        <p:spPr>
          <a:xfrm>
            <a:off x="8200571" y="17721943"/>
            <a:ext cx="1640115" cy="278720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D3B6B1EA02B71F4D87658D2F0F66AE6A" ma:contentTypeVersion="153" ma:contentTypeDescription="Create a new document." ma:contentTypeScope="" ma:versionID="64dfd44ca1b7c4aebbced5dde92b5729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ad844e80-7513-4d59-8106-40a8f6a315d3" xmlns:ns5="a4eb6d0c-4d9f-43dd-94e5-954b3aecc36c" targetNamespace="http://schemas.microsoft.com/office/2006/metadata/properties" ma:root="true" ma:fieldsID="9d58d2a03883d2bf4c060b8561bb30a2" ns2:_="" ns3:_="" ns4:_="" ns5:_="">
    <xsd:import namespace="4240f11c-4df2-4a37-9be1-bdf0d4dfc218"/>
    <xsd:import namespace="fe73b3f6-a427-4a99-886e-da32c6de835d"/>
    <xsd:import namespace="ad844e80-7513-4d59-8106-40a8f6a315d3"/>
    <xsd:import namespace="a4eb6d0c-4d9f-43dd-94e5-954b3aecc36c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662;#Communication|78eb7c99-aa5a-4fcf-ac48-9d35a30afe6d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db8dde0-a79d-417b-84c2-a70d3916e53d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db8dde0-a79d-417b-84c2-a70d3916e53d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b6d0c-4d9f-43dd-94e5-954b3aecc36c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TaxKeywordTaxHTField xmlns="ad844e80-7513-4d59-8106-40a8f6a315d3">
      <Terms xmlns="http://schemas.microsoft.com/office/infopath/2007/PartnerControls"/>
    </TaxKeywordTaxHTField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6da40654-d6fe-4c3b-b33d-4ae66d383867</TermId>
        </TermInfo>
      </Terms>
    </c67668d6730c4bc2a26c654fc875ab99>
    <TaxCatchAll xmlns="fe73b3f6-a427-4a99-886e-da32c6de835d">
      <Value>432</Value>
      <Value>3</Value>
      <Value>2</Value>
      <Value>1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IORGCOM-758100987-38405</_dlc_DocId>
    <_dlc_DocIdUrl xmlns="ad844e80-7513-4d59-8106-40a8f6a315d3">
      <Url>https://ecdc365.sharepoint.com/teams/iorg_sms_com/_layouts/15/DocIdRedir.aspx?ID=IORGCOM-758100987-38405</Url>
      <Description>IORGCOM-758100987-38405</Description>
    </_dlc_DocIdUrl>
  </documentManagement>
</p:properties>
</file>

<file path=customXml/itemProps1.xml><?xml version="1.0" encoding="utf-8"?>
<ds:datastoreItem xmlns:ds="http://schemas.openxmlformats.org/officeDocument/2006/customXml" ds:itemID="{B4575DBA-9960-4325-A52C-FB924164C967}"/>
</file>

<file path=customXml/itemProps2.xml><?xml version="1.0" encoding="utf-8"?>
<ds:datastoreItem xmlns:ds="http://schemas.openxmlformats.org/officeDocument/2006/customXml" ds:itemID="{4F6770AC-66BD-45D1-914A-01C4F9D07C78}"/>
</file>

<file path=customXml/itemProps3.xml><?xml version="1.0" encoding="utf-8"?>
<ds:datastoreItem xmlns:ds="http://schemas.openxmlformats.org/officeDocument/2006/customXml" ds:itemID="{369F629C-ED72-4B85-B4C0-A6C8750F6804}"/>
</file>

<file path=customXml/itemProps4.xml><?xml version="1.0" encoding="utf-8"?>
<ds:datastoreItem xmlns:ds="http://schemas.openxmlformats.org/officeDocument/2006/customXml" ds:itemID="{A6417759-7239-46DC-BB09-AEC7C392783F}"/>
</file>

<file path=customXml/itemProps5.xml><?xml version="1.0" encoding="utf-8"?>
<ds:datastoreItem xmlns:ds="http://schemas.openxmlformats.org/officeDocument/2006/customXml" ds:itemID="{00B6B37B-CC52-4A8A-BF04-269C9AEC73AF}"/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Custom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Roboto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Catalin Bercaru</cp:lastModifiedBy>
  <cp:revision>1</cp:revision>
  <dcterms:modified xsi:type="dcterms:W3CDTF">2025-04-16T13:07:19Z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Simple Light:3</vt:lpwstr>
  </property>
  <property fmtid="{D5CDD505-2E9C-101B-9397-08002B2CF9AE}" pid="3" name="ClassificationContentMarkingFooterText">
    <vt:lpwstr>Classified as ECDC NORMAL </vt:lpwstr>
  </property>
  <property fmtid="{D5CDD505-2E9C-101B-9397-08002B2CF9AE}" pid="4" name="ContentTypeId">
    <vt:lpwstr>0x010100EE95EE7DB3A482488E68FA4A7091999F00D3B6B1EA02B71F4D87658D2F0F66AE6A</vt:lpwstr>
  </property>
  <property fmtid="{D5CDD505-2E9C-101B-9397-08002B2CF9AE}" pid="5" name="TaxKeyword">
    <vt:lpwstr/>
  </property>
  <property fmtid="{D5CDD505-2E9C-101B-9397-08002B2CF9AE}" pid="6" name="ECMX_ENTITY">
    <vt:lpwstr>3;#ECDC|931345c4-86d9-4b39-a79a-5a8b0b90257f</vt:lpwstr>
  </property>
  <property fmtid="{D5CDD505-2E9C-101B-9397-08002B2CF9AE}" pid="7" name="MediaServiceImageTags">
    <vt:lpwstr/>
  </property>
  <property fmtid="{D5CDD505-2E9C-101B-9397-08002B2CF9AE}" pid="8" name="ECMX_LIFECYCLE">
    <vt:lpwstr>2;#Active|50127695-0d4f-4ac1-ab93-ebc716c3e584</vt:lpwstr>
  </property>
  <property fmtid="{D5CDD505-2E9C-101B-9397-08002B2CF9AE}" pid="9" name="ECMX_DOCUMENTTYPE">
    <vt:lpwstr/>
  </property>
  <property fmtid="{D5CDD505-2E9C-101B-9397-08002B2CF9AE}" pid="10" name="ECMX_CATEGORYLABEL">
    <vt:lpwstr>432;#Internal Communications|6da40654-d6fe-4c3b-b33d-4ae66d383867</vt:lpwstr>
  </property>
  <property fmtid="{D5CDD505-2E9C-101B-9397-08002B2CF9AE}" pid="11" name="ECMX_DOCUMENTSTATUS">
    <vt:lpwstr>1;#Draft|bed60e9a-f1b8-4691-a7e2-534f78067ff3</vt:lpwstr>
  </property>
  <property fmtid="{D5CDD505-2E9C-101B-9397-08002B2CF9AE}" pid="12" name="lcf76f155ced4ddcb4097134ff3c332f">
    <vt:lpwstr/>
  </property>
  <property fmtid="{D5CDD505-2E9C-101B-9397-08002B2CF9AE}" pid="13" name="ECMX_DISEASEPATHOGEN">
    <vt:lpwstr/>
  </property>
  <property fmtid="{D5CDD505-2E9C-101B-9397-08002B2CF9AE}" pid="14" name="_dlc_DocIdItemGuid">
    <vt:lpwstr>58c7f0c0-2766-4eee-be09-f5e5fe6b9638</vt:lpwstr>
  </property>
</Properties>
</file>