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8" r:id="rId7"/>
    <p:sldMasterId id="2147483653" r:id="rId8"/>
    <p:sldMasterId id="2147483683" r:id="rId9"/>
  </p:sldMasterIdLst>
  <p:notesMasterIdLst>
    <p:notesMasterId r:id="rId38"/>
  </p:notesMasterIdLst>
  <p:handoutMasterIdLst>
    <p:handoutMasterId r:id="rId39"/>
  </p:handoutMasterIdLst>
  <p:sldIdLst>
    <p:sldId id="288" r:id="rId10"/>
    <p:sldId id="266" r:id="rId11"/>
    <p:sldId id="260" r:id="rId12"/>
    <p:sldId id="262" r:id="rId13"/>
    <p:sldId id="263"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 id="284" r:id="rId31"/>
    <p:sldId id="282" r:id="rId32"/>
    <p:sldId id="283" r:id="rId33"/>
    <p:sldId id="286" r:id="rId34"/>
    <p:sldId id="277" r:id="rId35"/>
    <p:sldId id="285" r:id="rId36"/>
    <p:sldId id="289" r:id="rId37"/>
  </p:sldIdLst>
  <p:sldSz cx="9144000" cy="6858000" type="screen4x3"/>
  <p:notesSz cx="6810375" cy="9942513"/>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franco Spiteri" initials="G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69AE23"/>
    <a:srgbClr val="333333"/>
    <a:srgbClr val="FF0000"/>
    <a:srgbClr val="003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4655" autoAdjust="0"/>
  </p:normalViewPr>
  <p:slideViewPr>
    <p:cSldViewPr snapToGrid="0">
      <p:cViewPr varScale="1">
        <p:scale>
          <a:sx n="77" d="100"/>
          <a:sy n="77" d="100"/>
        </p:scale>
        <p:origin x="7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39" d="100"/>
          <a:sy n="39" d="100"/>
        </p:scale>
        <p:origin x="-3006"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580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676275" y="571500"/>
            <a:ext cx="3381375" cy="25368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36215" y="3455714"/>
            <a:ext cx="5448300" cy="57411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dirty="0" smtClean="0"/>
          </a:p>
        </p:txBody>
      </p:sp>
    </p:spTree>
    <p:extLst>
      <p:ext uri="{BB962C8B-B14F-4D97-AF65-F5344CB8AC3E}">
        <p14:creationId xmlns:p14="http://schemas.microsoft.com/office/powerpoint/2010/main" val="354952867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861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276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13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430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i="1" kern="1100" dirty="0" smtClean="0">
                <a:solidFill>
                  <a:srgbClr val="000000"/>
                </a:solidFill>
                <a:latin typeface="Calibri" panose="020F0502020204030204" pitchFamily="34" charset="0"/>
                <a:ea typeface="Batang" panose="02030600000101010101" pitchFamily="18" charset="-127"/>
                <a:cs typeface="Times New Roman" panose="02020603050405020304" pitchFamily="18" charset="0"/>
              </a:rPr>
              <a:t>Note: In 2008, the United Kingdom started including data from a screening programme targeted at 15–24-year-olds in England. This programme offers community-based testing services outside of STI clinics and resulted in a large increase of chlamydia diagnoses from 2008 onwards.</a:t>
            </a:r>
          </a:p>
          <a:p>
            <a:endParaRPr lang="en-GB" dirty="0"/>
          </a:p>
        </p:txBody>
      </p:sp>
    </p:spTree>
    <p:extLst>
      <p:ext uri="{BB962C8B-B14F-4D97-AF65-F5344CB8AC3E}">
        <p14:creationId xmlns:p14="http://schemas.microsoft.com/office/powerpoint/2010/main" val="198307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254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160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473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459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6999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1259" name="Picture 11" descr="Presentation_Template_Title_new"/>
          <p:cNvPicPr>
            <a:picLocks noChangeAspect="1" noChangeArrowheads="1"/>
          </p:cNvPicPr>
          <p:nvPr/>
        </p:nvPicPr>
        <p:blipFill>
          <a:blip r:embed="rId2" cstate="print"/>
          <a:srcRect/>
          <a:stretch>
            <a:fillRect/>
          </a:stretch>
        </p:blipFill>
        <p:spPr bwMode="auto">
          <a:xfrm>
            <a:off x="0" y="14288"/>
            <a:ext cx="9144000" cy="6858000"/>
          </a:xfrm>
          <a:prstGeom prst="rect">
            <a:avLst/>
          </a:prstGeom>
          <a:noFill/>
        </p:spPr>
      </p:pic>
      <p:pic>
        <p:nvPicPr>
          <p:cNvPr id="181260"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006475"/>
          </a:xfrm>
        </p:spPr>
        <p:txBody>
          <a:bodyPr/>
          <a:lstStyle>
            <a:lvl1pPr marL="0" indent="0">
              <a:lnSpc>
                <a:spcPct val="90000"/>
              </a:lnSpc>
              <a:defRPr sz="4000" b="1">
                <a:solidFill>
                  <a:schemeClr val="bg1"/>
                </a:solidFill>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ts val="2600"/>
              </a:lnSpc>
              <a:spcBef>
                <a:spcPts val="300"/>
              </a:spcBef>
              <a:spcAft>
                <a:spcPts val="600"/>
              </a:spcAft>
              <a:defRPr sz="2400"/>
            </a:lvl1pPr>
            <a:lvl2pPr marL="180975" indent="-180975">
              <a:lnSpc>
                <a:spcPts val="26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ts val="2600"/>
              </a:lnSpc>
              <a:spcBef>
                <a:spcPts val="300"/>
              </a:spcBef>
              <a:spcAft>
                <a:spcPts val="600"/>
              </a:spcAft>
              <a:buFont typeface="Tahoma" pitchFamily="34" charset="0"/>
              <a:buChar char="–"/>
              <a:defRPr sz="2000" baseline="0">
                <a:latin typeface="Tahoma" pitchFamily="34" charset="0"/>
                <a:cs typeface="Tahoma" pitchFamily="34" charset="0"/>
              </a:defRPr>
            </a:lvl3pPr>
            <a:lvl5pPr>
              <a:buNone/>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p:spPr>
        <p:txBody>
          <a:bodyPr/>
          <a:lstStyle/>
          <a:p>
            <a:r>
              <a:rPr lang="en-US" smtClean="0"/>
              <a:t>Click to edit Master title style</a:t>
            </a:r>
            <a:endParaRPr lang="en-GB" dirty="0"/>
          </a:p>
        </p:txBody>
      </p:sp>
      <p:sp>
        <p:nvSpPr>
          <p:cNvPr id="3" name="Table Placeholder 2"/>
          <p:cNvSpPr>
            <a:spLocks noGrp="1"/>
          </p:cNvSpPr>
          <p:nvPr>
            <p:ph type="tbl" idx="1"/>
          </p:nvPr>
        </p:nvSpPr>
        <p:spPr>
          <a:xfrm>
            <a:off x="323850" y="1079500"/>
            <a:ext cx="8526463" cy="5162550"/>
          </a:xfrm>
        </p:spPr>
        <p:txBody>
          <a:bodyPr/>
          <a:lstStyle/>
          <a:p>
            <a:r>
              <a:rPr lang="en-US" smtClean="0"/>
              <a:t>Click icon to add table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4320000"/>
            <a:ext cx="7772400" cy="1103085"/>
          </a:xfrm>
          <a:prstGeom prst="rect">
            <a:avLst/>
          </a:prstGeom>
        </p:spPr>
        <p:txBody>
          <a:bodyPr lIns="0" tIns="0" rIns="0" bIns="0" anchor="t" anchorCtr="0"/>
          <a:lstStyle>
            <a:lvl1pPr marL="0" indent="0">
              <a:buNone/>
              <a:defRPr sz="4000">
                <a:latin typeface="Tahoma" pitchFamily="34" charset="0"/>
                <a:cs typeface="Tahom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Tree>
    <p:extLst>
      <p:ext uri="{BB962C8B-B14F-4D97-AF65-F5344CB8AC3E}">
        <p14:creationId xmlns:p14="http://schemas.microsoft.com/office/powerpoint/2010/main" val="269377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Tree>
    <p:extLst>
      <p:ext uri="{BB962C8B-B14F-4D97-AF65-F5344CB8AC3E}">
        <p14:creationId xmlns:p14="http://schemas.microsoft.com/office/powerpoint/2010/main" val="373336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000" y="4012163"/>
            <a:ext cx="8100000" cy="1794912"/>
          </a:xfrm>
        </p:spPr>
        <p:txBody>
          <a:bodyPr anchor="ctr">
            <a:normAutofit/>
          </a:bodyPr>
          <a:lstStyle>
            <a:lvl1pPr algn="l">
              <a:defRPr sz="3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486000" y="3312000"/>
            <a:ext cx="8100000" cy="504000"/>
          </a:xfrm>
        </p:spPr>
        <p:txBody>
          <a:bodyPr>
            <a:normAutofit/>
          </a:bodyPr>
          <a:lstStyle>
            <a:lvl1pPr marL="0" indent="0" algn="l">
              <a:buNone/>
              <a:defRPr sz="18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European Centre for Disease Prevention and Control </a:t>
            </a:r>
            <a:endParaRPr lang="en-GB" dirty="0"/>
          </a:p>
        </p:txBody>
      </p:sp>
    </p:spTree>
    <p:extLst>
      <p:ext uri="{BB962C8B-B14F-4D97-AF65-F5344CB8AC3E}">
        <p14:creationId xmlns:p14="http://schemas.microsoft.com/office/powerpoint/2010/main" val="379302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223936"/>
            <a:ext cx="7765641" cy="951722"/>
          </a:xfrm>
        </p:spPr>
        <p:txBody>
          <a:bodyPr>
            <a:normAutofit/>
          </a:bodyPr>
          <a:lstStyle>
            <a:lvl1pPr>
              <a:defRPr sz="2400" b="1">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24000" y="1474237"/>
            <a:ext cx="8514422"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add text</a:t>
            </a:r>
          </a:p>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24000" y="6475542"/>
            <a:ext cx="5800261" cy="365125"/>
          </a:xfrm>
        </p:spPr>
        <p:txBody>
          <a:bodyPr/>
          <a:lstStyle>
            <a:lvl1pPr algn="l">
              <a:defRPr sz="75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6781022" y="6475543"/>
            <a:ext cx="20574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401463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86000" y="4012163"/>
            <a:ext cx="8100000" cy="1794912"/>
          </a:xfrm>
        </p:spPr>
        <p:txBody>
          <a:bodyPr anchor="ctr">
            <a:normAutofit/>
          </a:bodyPr>
          <a:lstStyle>
            <a:lvl1pPr algn="l">
              <a:defRPr sz="3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7" name="Slide Number Placeholder 5"/>
          <p:cNvSpPr>
            <a:spLocks noGrp="1"/>
          </p:cNvSpPr>
          <p:nvPr>
            <p:ph type="sldNum" sz="quarter" idx="12"/>
          </p:nvPr>
        </p:nvSpPr>
        <p:spPr>
          <a:xfrm>
            <a:off x="6781022" y="6475543"/>
            <a:ext cx="20574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2169491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33" name="Picture 9" descr="Presentation_Template_Innerpage_new"/>
          <p:cNvPicPr>
            <a:picLocks noChangeAspect="1" noChangeArrowheads="1"/>
          </p:cNvPicPr>
          <p:nvPr/>
        </p:nvPicPr>
        <p:blipFill>
          <a:blip r:embed="rId5" cstate="print"/>
          <a:srcRect t="92169"/>
          <a:stretch>
            <a:fillRect/>
          </a:stretch>
        </p:blipFill>
        <p:spPr bwMode="auto">
          <a:xfrm>
            <a:off x="0" y="6320971"/>
            <a:ext cx="9144000" cy="537029"/>
          </a:xfrm>
          <a:prstGeom prst="rect">
            <a:avLst/>
          </a:prstGeom>
          <a:noFill/>
        </p:spPr>
      </p:pic>
      <p:pic>
        <p:nvPicPr>
          <p:cNvPr id="180234" name="Picture 10"/>
          <p:cNvPicPr>
            <a:picLocks noChangeArrowheads="1"/>
          </p:cNvPicPr>
          <p:nvPr/>
        </p:nvPicPr>
        <p:blipFill>
          <a:blip r:embed="rId6"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8" r:id="rId3"/>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714375" indent="-265113" algn="l" rtl="0" eaLnBrk="1" fontAlgn="base" hangingPunct="1">
        <a:lnSpc>
          <a:spcPct val="90000"/>
        </a:lnSpc>
        <a:spcBef>
          <a:spcPct val="0"/>
        </a:spcBef>
        <a:spcAft>
          <a:spcPct val="25000"/>
        </a:spcAft>
        <a:buChar char="–"/>
        <a:defRPr sz="2400">
          <a:solidFill>
            <a:schemeClr val="tx1"/>
          </a:solidFill>
          <a:latin typeface="+mn-lt"/>
        </a:defRPr>
      </a:lvl2pPr>
      <a:lvl3pPr marL="1150938"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4503" name="Picture 7" descr="Presentation_Template_Section_new"/>
          <p:cNvPicPr>
            <a:picLocks noChangeAspect="1" noChangeArrowheads="1"/>
          </p:cNvPicPr>
          <p:nvPr/>
        </p:nvPicPr>
        <p:blipFill>
          <a:blip r:embed="rId5" cstate="print"/>
          <a:srcRect t="46065"/>
          <a:stretch>
            <a:fillRect/>
          </a:stretch>
        </p:blipFill>
        <p:spPr bwMode="auto">
          <a:xfrm>
            <a:off x="0" y="3170238"/>
            <a:ext cx="9144000" cy="3698875"/>
          </a:xfrm>
          <a:prstGeom prst="rect">
            <a:avLst/>
          </a:prstGeom>
          <a:noFill/>
        </p:spPr>
      </p:pic>
      <p:pic>
        <p:nvPicPr>
          <p:cNvPr id="234504" name="Picture 8"/>
          <p:cNvPicPr>
            <a:picLocks noChangeArrowheads="1"/>
          </p:cNvPicPr>
          <p:nvPr/>
        </p:nvPicPr>
        <p:blipFill>
          <a:blip r:embed="rId6"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8" name="Title Placeholder 7"/>
          <p:cNvSpPr>
            <a:spLocks noGrp="1"/>
          </p:cNvSpPr>
          <p:nvPr>
            <p:ph type="title"/>
          </p:nvPr>
        </p:nvSpPr>
        <p:spPr>
          <a:xfrm>
            <a:off x="324000" y="4320000"/>
            <a:ext cx="8229600" cy="1143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67" r:id="rId1"/>
    <p:sldLayoutId id="2147483681" r:id="rId2"/>
    <p:sldLayoutId id="2147483682" r:id="rId3"/>
  </p:sldLayoutIdLst>
  <p:timing>
    <p:tnLst>
      <p:par>
        <p:cTn id="1" dur="indefinite" restart="never" nodeType="tmRoot"/>
      </p:par>
    </p:tnLst>
  </p:timing>
  <p:hf sldNum="0" hdr="0" ft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200" algn="l" rtl="0" fontAlgn="base">
        <a:lnSpc>
          <a:spcPct val="90000"/>
        </a:lnSpc>
        <a:spcBef>
          <a:spcPct val="0"/>
        </a:spcBef>
        <a:spcAft>
          <a:spcPct val="0"/>
        </a:spcAft>
        <a:defRPr sz="3200">
          <a:solidFill>
            <a:schemeClr val="bg1"/>
          </a:solidFill>
          <a:latin typeface="Tahoma" pitchFamily="34" charset="0"/>
        </a:defRPr>
      </a:lvl6pPr>
      <a:lvl7pPr marL="914400" algn="l" rtl="0" fontAlgn="base">
        <a:lnSpc>
          <a:spcPct val="90000"/>
        </a:lnSpc>
        <a:spcBef>
          <a:spcPct val="0"/>
        </a:spcBef>
        <a:spcAft>
          <a:spcPct val="0"/>
        </a:spcAft>
        <a:defRPr sz="3200">
          <a:solidFill>
            <a:schemeClr val="bg1"/>
          </a:solidFill>
          <a:latin typeface="Tahoma" pitchFamily="34" charset="0"/>
        </a:defRPr>
      </a:lvl7pPr>
      <a:lvl8pPr marL="1371600" algn="l" rtl="0" fontAlgn="base">
        <a:lnSpc>
          <a:spcPct val="90000"/>
        </a:lnSpc>
        <a:spcBef>
          <a:spcPct val="0"/>
        </a:spcBef>
        <a:spcAft>
          <a:spcPct val="0"/>
        </a:spcAft>
        <a:defRPr sz="3200">
          <a:solidFill>
            <a:schemeClr val="bg1"/>
          </a:solidFill>
          <a:latin typeface="Tahoma" pitchFamily="34" charset="0"/>
        </a:defRPr>
      </a:lvl8pPr>
      <a:lvl9pPr marL="1828800"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Arial" charset="0"/>
        </a:defRPr>
      </a:lvl2pPr>
      <a:lvl3pPr marL="1230313" indent="-228600" algn="l" rtl="0" fontAlgn="base">
        <a:spcBef>
          <a:spcPct val="20000"/>
        </a:spcBef>
        <a:spcAft>
          <a:spcPct val="0"/>
        </a:spcAft>
        <a:buChar char="•"/>
        <a:defRPr sz="2400">
          <a:solidFill>
            <a:schemeClr val="tx1"/>
          </a:solidFill>
          <a:latin typeface="Arial" charset="0"/>
        </a:defRPr>
      </a:lvl3pPr>
      <a:lvl4pPr marL="16383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E8339A-AD4C-4299-B676-C4ADA05616EE}" type="datetime1">
              <a:rPr lang="en-GB" smtClean="0"/>
              <a:t>10/07/2019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24176227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86000" y="4461788"/>
            <a:ext cx="8100000" cy="1388944"/>
          </a:xfrm>
        </p:spPr>
        <p:txBody>
          <a:bodyPr>
            <a:normAutofit fontScale="90000"/>
          </a:bodyPr>
          <a:lstStyle/>
          <a:p>
            <a:r>
              <a:rPr lang="en-GB" dirty="0" smtClean="0"/>
              <a:t>Annual Epidemiological Report for 2017</a:t>
            </a:r>
            <a:br>
              <a:rPr lang="en-GB" dirty="0" smtClean="0"/>
            </a:br>
            <a:r>
              <a:rPr lang="en-GB" dirty="0" smtClean="0"/>
              <a:t>Sexually Transmitted Diseases</a:t>
            </a:r>
            <a:br>
              <a:rPr lang="en-GB" dirty="0" smtClean="0"/>
            </a:br>
            <a:r>
              <a:rPr lang="en-GB" dirty="0" smtClean="0"/>
              <a:t/>
            </a:r>
            <a:br>
              <a:rPr lang="en-GB" dirty="0" smtClean="0"/>
            </a:br>
            <a:r>
              <a:rPr lang="en-GB" sz="2325" dirty="0"/>
              <a:t>- chlamydia</a:t>
            </a:r>
            <a:br>
              <a:rPr lang="en-GB" sz="2325" dirty="0"/>
            </a:br>
            <a:r>
              <a:rPr lang="en-GB" sz="2325" dirty="0"/>
              <a:t>- gonorrhoea</a:t>
            </a:r>
            <a:br>
              <a:rPr lang="en-GB" sz="2325" dirty="0"/>
            </a:br>
            <a:r>
              <a:rPr lang="en-GB" sz="2325" dirty="0"/>
              <a:t>- lymphogranuloma </a:t>
            </a:r>
            <a:r>
              <a:rPr lang="en-GB" sz="2325" dirty="0" err="1"/>
              <a:t>venereum</a:t>
            </a:r>
            <a:r>
              <a:rPr lang="en-GB" sz="2325" dirty="0"/>
              <a:t/>
            </a:r>
            <a:br>
              <a:rPr lang="en-GB" sz="2325" dirty="0"/>
            </a:br>
            <a:r>
              <a:rPr lang="en-GB" sz="2325" dirty="0"/>
              <a:t>- (congenital) syphilis</a:t>
            </a:r>
          </a:p>
        </p:txBody>
      </p:sp>
      <p:sp>
        <p:nvSpPr>
          <p:cNvPr id="7" name="Subtitle 6"/>
          <p:cNvSpPr>
            <a:spLocks noGrp="1"/>
          </p:cNvSpPr>
          <p:nvPr>
            <p:ph type="subTitle" idx="1"/>
          </p:nvPr>
        </p:nvSpPr>
        <p:spPr/>
        <p:txBody>
          <a:bodyPr/>
          <a:lstStyle/>
          <a:p>
            <a:endParaRPr lang="en-GB"/>
          </a:p>
        </p:txBody>
      </p:sp>
      <p:sp>
        <p:nvSpPr>
          <p:cNvPr id="5" name="Slide Number Placeholder 4"/>
          <p:cNvSpPr>
            <a:spLocks noGrp="1"/>
          </p:cNvSpPr>
          <p:nvPr>
            <p:ph type="sldNum" sz="quarter" idx="4294967295"/>
          </p:nvPr>
        </p:nvSpPr>
        <p:spPr>
          <a:xfrm>
            <a:off x="7086600" y="5713810"/>
            <a:ext cx="2057400" cy="273844"/>
          </a:xfrm>
        </p:spPr>
        <p:txBody>
          <a:bodyPr/>
          <a:lstStyle/>
          <a:p>
            <a:pPr defTabSz="685800" fontAlgn="auto">
              <a:lnSpc>
                <a:spcPct val="100000"/>
              </a:lnSpc>
              <a:spcBef>
                <a:spcPts val="0"/>
              </a:spcBef>
              <a:spcAft>
                <a:spcPts val="0"/>
              </a:spcAft>
            </a:pPr>
            <a:fld id="{F9E29A8E-A0F1-419A-8E8B-A78BF9C70DE8}" type="slidenum">
              <a:rPr lang="en-GB">
                <a:solidFill>
                  <a:prstClr val="black">
                    <a:tint val="75000"/>
                  </a:prstClr>
                </a:solidFill>
                <a:latin typeface="Tahoma"/>
              </a:rPr>
              <a:pPr defTabSz="685800" fontAlgn="auto">
                <a:lnSpc>
                  <a:spcPct val="100000"/>
                </a:lnSpc>
                <a:spcBef>
                  <a:spcPts val="0"/>
                </a:spcBef>
                <a:spcAft>
                  <a:spcPts val="0"/>
                </a:spcAft>
              </a:pPr>
              <a:t>1</a:t>
            </a:fld>
            <a:endParaRPr lang="en-GB" dirty="0">
              <a:solidFill>
                <a:prstClr val="black">
                  <a:tint val="75000"/>
                </a:prstClr>
              </a:solidFill>
              <a:latin typeface="Tahoma"/>
            </a:endParaRPr>
          </a:p>
        </p:txBody>
      </p:sp>
    </p:spTree>
    <p:extLst>
      <p:ext uri="{BB962C8B-B14F-4D97-AF65-F5344CB8AC3E}">
        <p14:creationId xmlns:p14="http://schemas.microsoft.com/office/powerpoint/2010/main" val="259734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Gonorrhoea</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dirty="0"/>
              <a:t>A total of 89 239 cases of gonococcal infection were reported by 27 EU/EEA Member States for 2017.</a:t>
            </a:r>
          </a:p>
          <a:p>
            <a:pPr marL="342900" lvl="0" indent="-342900">
              <a:buFont typeface="Arial" panose="020B0604020202020204" pitchFamily="34" charset="0"/>
              <a:buChar char="•"/>
            </a:pPr>
            <a:r>
              <a:rPr lang="en-GB" dirty="0"/>
              <a:t>The overall crude notification rate was 22.2 cases per </a:t>
            </a:r>
            <a:r>
              <a:rPr lang="en-GB" dirty="0" smtClean="0"/>
              <a:t/>
            </a:r>
            <a:br>
              <a:rPr lang="en-GB" dirty="0" smtClean="0"/>
            </a:br>
            <a:r>
              <a:rPr lang="en-GB" dirty="0" smtClean="0"/>
              <a:t>100 </a:t>
            </a:r>
            <a:r>
              <a:rPr lang="en-GB" dirty="0"/>
              <a:t>000 population.</a:t>
            </a:r>
          </a:p>
          <a:p>
            <a:pPr marL="342900" lvl="0" indent="-342900">
              <a:buFont typeface="Arial" panose="020B0604020202020204" pitchFamily="34" charset="0"/>
              <a:buChar char="•"/>
            </a:pPr>
            <a:r>
              <a:rPr lang="en-GB" dirty="0"/>
              <a:t>Rates of reported gonococcal infection vary considerably across Europe, with higher rates reported in northern Europe.</a:t>
            </a:r>
          </a:p>
          <a:p>
            <a:pPr marL="342900" lvl="0" indent="-342900">
              <a:buFont typeface="Arial" panose="020B0604020202020204" pitchFamily="34" charset="0"/>
              <a:buChar char="•"/>
            </a:pPr>
            <a:r>
              <a:rPr lang="en-GB" dirty="0"/>
              <a:t>Men who have sex with men (MSM) accounted for almost half of the reported cases (47%) in 2017.</a:t>
            </a:r>
          </a:p>
          <a:p>
            <a:pPr marL="342900" indent="-342900">
              <a:buFont typeface="Arial" panose="020B0604020202020204" pitchFamily="34" charset="0"/>
              <a:buChar char="•"/>
            </a:pPr>
            <a:r>
              <a:rPr lang="en-GB" dirty="0"/>
              <a:t>The overall notification rate increased in 2017 following the slight reduction seen in 2016.</a:t>
            </a:r>
          </a:p>
        </p:txBody>
      </p:sp>
    </p:spTree>
    <p:extLst>
      <p:ext uri="{BB962C8B-B14F-4D97-AF65-F5344CB8AC3E}">
        <p14:creationId xmlns:p14="http://schemas.microsoft.com/office/powerpoint/2010/main" val="257666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Rate of confirmed gonorrhoea cases per 100 000 population by country, EU/EEA, </a:t>
            </a:r>
            <a:r>
              <a:rPr lang="en-GB" dirty="0" smtClean="0"/>
              <a:t>2017</a:t>
            </a:r>
            <a:br>
              <a:rPr lang="en-GB" dirty="0" smtClean="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965200"/>
            <a:ext cx="7533791" cy="5318116"/>
          </a:xfrm>
          <a:prstGeom prst="rect">
            <a:avLst/>
          </a:prstGeom>
        </p:spPr>
      </p:pic>
    </p:spTree>
    <p:extLst>
      <p:ext uri="{BB962C8B-B14F-4D97-AF65-F5344CB8AC3E}">
        <p14:creationId xmlns:p14="http://schemas.microsoft.com/office/powerpoint/2010/main" val="209376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Gonorrhoea male-to-female ratio </a:t>
            </a:r>
            <a:r>
              <a:rPr lang="en-GB" dirty="0" smtClean="0"/>
              <a:t/>
            </a:r>
            <a:br>
              <a:rPr lang="en-GB" dirty="0" smtClean="0"/>
            </a:br>
            <a:r>
              <a:rPr lang="en-GB" dirty="0" smtClean="0"/>
              <a:t>in 25 </a:t>
            </a:r>
            <a:r>
              <a:rPr lang="en-GB" dirty="0"/>
              <a:t>EU/EEA countries, </a:t>
            </a:r>
            <a:r>
              <a:rPr lang="en-GB" dirty="0" smtClean="0"/>
              <a:t>2017</a:t>
            </a:r>
            <a:endParaRPr lang="en-GB" dirty="0"/>
          </a:p>
        </p:txBody>
      </p:sp>
      <p:pic>
        <p:nvPicPr>
          <p:cNvPr id="4" name="Picture 3"/>
          <p:cNvPicPr>
            <a:picLocks noChangeAspect="1"/>
          </p:cNvPicPr>
          <p:nvPr/>
        </p:nvPicPr>
        <p:blipFill>
          <a:blip r:embed="rId2"/>
          <a:stretch>
            <a:fillRect/>
          </a:stretch>
        </p:blipFill>
        <p:spPr>
          <a:xfrm>
            <a:off x="323850" y="965200"/>
            <a:ext cx="8229600" cy="5374608"/>
          </a:xfrm>
          <a:prstGeom prst="rect">
            <a:avLst/>
          </a:prstGeom>
        </p:spPr>
      </p:pic>
    </p:spTree>
    <p:extLst>
      <p:ext uri="{BB962C8B-B14F-4D97-AF65-F5344CB8AC3E}">
        <p14:creationId xmlns:p14="http://schemas.microsoft.com/office/powerpoint/2010/main" val="427323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Rate </a:t>
            </a:r>
            <a:r>
              <a:rPr lang="en-GB" dirty="0"/>
              <a:t>of confirmed gonorrhoea cases per 100 000 population, by age and gender, EU/EEA, </a:t>
            </a:r>
            <a:r>
              <a:rPr lang="en-GB" dirty="0" smtClean="0"/>
              <a:t>2017</a:t>
            </a:r>
            <a:r>
              <a:rPr lang="en-GB" dirty="0"/>
              <a:t/>
            </a:r>
            <a:br>
              <a:rPr lang="en-GB" dirty="0"/>
            </a:br>
            <a:endParaRPr lang="en-GB" dirty="0"/>
          </a:p>
        </p:txBody>
      </p:sp>
      <p:sp>
        <p:nvSpPr>
          <p:cNvPr id="5" name="Rectangle 4"/>
          <p:cNvSpPr/>
          <p:nvPr/>
        </p:nvSpPr>
        <p:spPr>
          <a:xfrm>
            <a:off x="323850" y="5830998"/>
            <a:ext cx="8229600" cy="424732"/>
          </a:xfrm>
          <a:prstGeom prst="rect">
            <a:avLst/>
          </a:prstGeom>
        </p:spPr>
        <p:txBody>
          <a:bodyPr wrap="square">
            <a:spAutoFit/>
          </a:bodyPr>
          <a:lstStyle/>
          <a:p>
            <a:pPr>
              <a:spcAft>
                <a:spcPts val="450"/>
              </a:spcAft>
            </a:pPr>
            <a:r>
              <a:rPr lang="en-GB" sz="1200" i="1" kern="1100" dirty="0">
                <a:latin typeface="Calibri" panose="020F0502020204030204" pitchFamily="34" charset="0"/>
                <a:ea typeface="Batang" panose="02030600000101010101" pitchFamily="18" charset="-127"/>
                <a:cs typeface="Times New Roman" panose="02020603050405020304" pitchFamily="18" charset="0"/>
              </a:rPr>
              <a:t>Source: Country reports from Cyprus, Croatia, the Czech Republic, Denmark, Estonia, Finland, Hungary, Iceland, Ireland, Italy, Latvia, Lithuania, Luxembourg, Malta, Norway, Portugal, Romania, Slovakia, Slovenia, Sweden and the United Kingdom.</a:t>
            </a:r>
          </a:p>
        </p:txBody>
      </p:sp>
      <p:pic>
        <p:nvPicPr>
          <p:cNvPr id="4" name="Picture 3"/>
          <p:cNvPicPr>
            <a:picLocks noChangeAspect="1"/>
          </p:cNvPicPr>
          <p:nvPr/>
        </p:nvPicPr>
        <p:blipFill>
          <a:blip r:embed="rId2"/>
          <a:stretch>
            <a:fillRect/>
          </a:stretch>
        </p:blipFill>
        <p:spPr>
          <a:xfrm>
            <a:off x="323849" y="965200"/>
            <a:ext cx="7450511" cy="4865798"/>
          </a:xfrm>
          <a:prstGeom prst="rect">
            <a:avLst/>
          </a:prstGeom>
        </p:spPr>
      </p:pic>
    </p:spTree>
    <p:extLst>
      <p:ext uri="{BB962C8B-B14F-4D97-AF65-F5344CB8AC3E}">
        <p14:creationId xmlns:p14="http://schemas.microsoft.com/office/powerpoint/2010/main" val="64926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Percentage of gonorrhoea infections by transmission category and gender (</a:t>
            </a:r>
            <a:r>
              <a:rPr lang="en-GB" dirty="0" smtClean="0"/>
              <a:t>n=68 436), </a:t>
            </a:r>
            <a:r>
              <a:rPr lang="en-GB" dirty="0"/>
              <a:t>EU/EEA, </a:t>
            </a:r>
            <a:r>
              <a:rPr lang="en-GB" dirty="0" smtClean="0"/>
              <a:t>2017</a:t>
            </a:r>
            <a:endParaRPr lang="en-GB" dirty="0"/>
          </a:p>
        </p:txBody>
      </p:sp>
      <p:sp>
        <p:nvSpPr>
          <p:cNvPr id="5" name="Rectangle 4"/>
          <p:cNvSpPr/>
          <p:nvPr/>
        </p:nvSpPr>
        <p:spPr>
          <a:xfrm>
            <a:off x="323850" y="5645710"/>
            <a:ext cx="8229600" cy="424732"/>
          </a:xfrm>
          <a:prstGeom prst="rect">
            <a:avLst/>
          </a:prstGeom>
        </p:spPr>
        <p:txBody>
          <a:bodyPr wrap="square">
            <a:spAutoFit/>
          </a:bodyPr>
          <a:lstStyle/>
          <a:p>
            <a:pPr>
              <a:spcAft>
                <a:spcPts val="450"/>
              </a:spcAft>
            </a:pPr>
            <a:r>
              <a:rPr lang="en-GB" sz="1200" i="1" kern="1100" dirty="0">
                <a:solidFill>
                  <a:srgbClr val="000000"/>
                </a:solidFill>
                <a:latin typeface="Calibri" panose="020F0502020204030204" pitchFamily="34" charset="0"/>
                <a:ea typeface="Batang" panose="02030600000101010101" pitchFamily="18" charset="-127"/>
                <a:cs typeface="Times New Roman" panose="02020603050405020304" pitchFamily="18" charset="0"/>
              </a:rPr>
              <a:t>Source: Country reports from the Czech Republic, Denmark, Finland, Hungary, Iceland, Ireland, Latvia, Lithuania, Malta, the Netherlands, Norway, Portugal, Romania, Slovakia, Slovenia, Sweden and the United Kingdom.</a:t>
            </a:r>
            <a:endParaRPr lang="en-GB" sz="1200" i="1" kern="1100" dirty="0">
              <a:latin typeface="Calibri" panose="020F0502020204030204" pitchFamily="34" charset="0"/>
              <a:ea typeface="Batang" panose="02030600000101010101" pitchFamily="18" charset="-127"/>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3849" y="1337784"/>
            <a:ext cx="8487385" cy="4307926"/>
          </a:xfrm>
          <a:prstGeom prst="rect">
            <a:avLst/>
          </a:prstGeom>
        </p:spPr>
      </p:pic>
    </p:spTree>
    <p:extLst>
      <p:ext uri="{BB962C8B-B14F-4D97-AF65-F5344CB8AC3E}">
        <p14:creationId xmlns:p14="http://schemas.microsoft.com/office/powerpoint/2010/main" val="165809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Rate of confirmed gonorrhoea cases </a:t>
            </a:r>
            <a:r>
              <a:rPr lang="en-GB" sz="2000" dirty="0" smtClean="0"/>
              <a:t>per </a:t>
            </a:r>
            <a:r>
              <a:rPr lang="en-GB" sz="2000" dirty="0"/>
              <a:t>100 000 population </a:t>
            </a:r>
            <a:r>
              <a:rPr lang="en-GB" sz="2000" dirty="0" smtClean="0"/>
              <a:t/>
            </a:r>
            <a:br>
              <a:rPr lang="en-GB" sz="2000" dirty="0" smtClean="0"/>
            </a:br>
            <a:r>
              <a:rPr lang="en-GB" sz="2000" dirty="0" smtClean="0"/>
              <a:t>by </a:t>
            </a:r>
            <a:r>
              <a:rPr lang="en-GB" sz="2000" dirty="0"/>
              <a:t>year, </a:t>
            </a:r>
            <a:r>
              <a:rPr lang="en-GB" sz="2000" dirty="0" smtClean="0"/>
              <a:t>EU/EEA </a:t>
            </a:r>
            <a:r>
              <a:rPr lang="en-GB" sz="2000" dirty="0"/>
              <a:t>countries reporting </a:t>
            </a:r>
            <a:r>
              <a:rPr lang="en-GB" sz="2000" dirty="0" smtClean="0"/>
              <a:t>consistently, </a:t>
            </a:r>
            <a:br>
              <a:rPr lang="en-GB" sz="2000" dirty="0" smtClean="0"/>
            </a:br>
            <a:r>
              <a:rPr lang="en-GB" sz="2000" dirty="0" smtClean="0"/>
              <a:t>2008−2017</a:t>
            </a:r>
            <a:r>
              <a:rPr lang="en-GB" sz="2000" dirty="0"/>
              <a:t/>
            </a:r>
            <a:br>
              <a:rPr lang="en-GB" sz="2000" dirty="0"/>
            </a:br>
            <a:endParaRPr lang="en-GB" sz="2000" dirty="0"/>
          </a:p>
        </p:txBody>
      </p:sp>
      <p:sp>
        <p:nvSpPr>
          <p:cNvPr id="5" name="Rectangle 4"/>
          <p:cNvSpPr/>
          <p:nvPr/>
        </p:nvSpPr>
        <p:spPr>
          <a:xfrm>
            <a:off x="323850" y="5649341"/>
            <a:ext cx="8229600" cy="424732"/>
          </a:xfrm>
          <a:prstGeom prst="rect">
            <a:avLst/>
          </a:prstGeom>
        </p:spPr>
        <p:txBody>
          <a:bodyPr wrap="square">
            <a:spAutoFit/>
          </a:bodyPr>
          <a:lstStyle/>
          <a:p>
            <a:pPr>
              <a:spcAft>
                <a:spcPts val="450"/>
              </a:spcAft>
            </a:pPr>
            <a:r>
              <a:rPr lang="en-GB" sz="1200" i="1" kern="1100" dirty="0">
                <a:latin typeface="Calibri" panose="020F0502020204030204" pitchFamily="34" charset="0"/>
                <a:ea typeface="Batang" panose="02030600000101010101" pitchFamily="18" charset="-127"/>
                <a:cs typeface="Times New Roman" panose="02020603050405020304" pitchFamily="18" charset="0"/>
              </a:rPr>
              <a:t>Source: Country reports from Bulgaria, Cyprus, the Czech Republic, Denmark, Estonia, Finland, Iceland, Ireland, Italy, Latvia, Lithuania, Luxembourg, Malta, Norway, Poland, Portugal, Romania, Slovakia, Slovenia, Spain, Sweden and the United Kingdom.</a:t>
            </a:r>
          </a:p>
        </p:txBody>
      </p:sp>
      <p:pic>
        <p:nvPicPr>
          <p:cNvPr id="4" name="Picture 3"/>
          <p:cNvPicPr>
            <a:picLocks noChangeAspect="1"/>
          </p:cNvPicPr>
          <p:nvPr/>
        </p:nvPicPr>
        <p:blipFill>
          <a:blip r:embed="rId2"/>
          <a:stretch>
            <a:fillRect/>
          </a:stretch>
        </p:blipFill>
        <p:spPr>
          <a:xfrm>
            <a:off x="323850" y="965199"/>
            <a:ext cx="7172358" cy="4684141"/>
          </a:xfrm>
          <a:prstGeom prst="rect">
            <a:avLst/>
          </a:prstGeom>
        </p:spPr>
      </p:pic>
    </p:spTree>
    <p:extLst>
      <p:ext uri="{BB962C8B-B14F-4D97-AF65-F5344CB8AC3E}">
        <p14:creationId xmlns:p14="http://schemas.microsoft.com/office/powerpoint/2010/main" val="349955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Number of confirmed gonorrhoea cases by gender, </a:t>
            </a:r>
            <a:r>
              <a:rPr lang="en-GB" sz="2000" dirty="0" smtClean="0"/>
              <a:t/>
            </a:r>
            <a:br>
              <a:rPr lang="en-GB" sz="2000" dirty="0" smtClean="0"/>
            </a:br>
            <a:r>
              <a:rPr lang="en-GB" sz="2000" dirty="0" smtClean="0"/>
              <a:t>transmission </a:t>
            </a:r>
            <a:r>
              <a:rPr lang="en-GB" sz="2000" dirty="0"/>
              <a:t>category and year, EU/EEA countries reporting consistently, EU/EEA, 2008−</a:t>
            </a:r>
            <a:r>
              <a:rPr lang="en-GB" sz="2000" dirty="0" smtClean="0"/>
              <a:t>2017</a:t>
            </a:r>
            <a:endParaRPr lang="en-GB" sz="2000" dirty="0"/>
          </a:p>
        </p:txBody>
      </p:sp>
      <p:sp>
        <p:nvSpPr>
          <p:cNvPr id="5" name="Rectangle 4"/>
          <p:cNvSpPr/>
          <p:nvPr/>
        </p:nvSpPr>
        <p:spPr>
          <a:xfrm>
            <a:off x="323850" y="5848147"/>
            <a:ext cx="8229600" cy="397032"/>
          </a:xfrm>
          <a:prstGeom prst="rect">
            <a:avLst/>
          </a:prstGeom>
        </p:spPr>
        <p:txBody>
          <a:bodyPr wrap="square">
            <a:spAutoFit/>
          </a:bodyPr>
          <a:lstStyle/>
          <a:p>
            <a:pPr eaLnBrk="0"/>
            <a:r>
              <a:rPr lang="en-GB" sz="1100" i="1" dirty="0"/>
              <a:t>Source: Country reports from Cyprus, the Czech Republic, Denmark, France, Latvia, Lithuania, Malta, the Netherlands, Norway, Romania, Slovenia, Sweden and the United Kingdom.</a:t>
            </a:r>
            <a:endParaRPr lang="en-GB" sz="1100" dirty="0"/>
          </a:p>
        </p:txBody>
      </p:sp>
      <p:pic>
        <p:nvPicPr>
          <p:cNvPr id="4" name="Picture 3"/>
          <p:cNvPicPr>
            <a:picLocks noChangeAspect="1"/>
          </p:cNvPicPr>
          <p:nvPr/>
        </p:nvPicPr>
        <p:blipFill>
          <a:blip r:embed="rId2"/>
          <a:stretch>
            <a:fillRect/>
          </a:stretch>
        </p:blipFill>
        <p:spPr>
          <a:xfrm>
            <a:off x="323849" y="965200"/>
            <a:ext cx="7533791" cy="4786358"/>
          </a:xfrm>
          <a:prstGeom prst="rect">
            <a:avLst/>
          </a:prstGeom>
        </p:spPr>
      </p:pic>
    </p:spTree>
    <p:extLst>
      <p:ext uri="{BB962C8B-B14F-4D97-AF65-F5344CB8AC3E}">
        <p14:creationId xmlns:p14="http://schemas.microsoft.com/office/powerpoint/2010/main" val="105327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Syphilis</a:t>
            </a:r>
            <a:endParaRPr lang="en-GB" dirty="0"/>
          </a:p>
        </p:txBody>
      </p:sp>
      <p:sp>
        <p:nvSpPr>
          <p:cNvPr id="3" name="Content Placeholder 2"/>
          <p:cNvSpPr>
            <a:spLocks noGrp="1"/>
          </p:cNvSpPr>
          <p:nvPr>
            <p:ph idx="1"/>
          </p:nvPr>
        </p:nvSpPr>
        <p:spPr/>
        <p:txBody>
          <a:bodyPr>
            <a:normAutofit/>
          </a:bodyPr>
          <a:lstStyle/>
          <a:p>
            <a:pPr marL="342900" lvl="0" indent="-342900">
              <a:buFont typeface="Arial" panose="020B0604020202020204" pitchFamily="34" charset="0"/>
              <a:buChar char="•"/>
            </a:pPr>
            <a:r>
              <a:rPr lang="en-GB" dirty="0"/>
              <a:t>In 2017, 33 189 confirmed syphilis cases were reported in 28 EU/EEA Member States; the notification rate was 7.1 cases per 100 000 population. </a:t>
            </a:r>
          </a:p>
          <a:p>
            <a:pPr marL="342900" lvl="0" indent="-342900">
              <a:buFont typeface="Arial" panose="020B0604020202020204" pitchFamily="34" charset="0"/>
              <a:buChar char="•"/>
            </a:pPr>
            <a:r>
              <a:rPr lang="en-GB" dirty="0"/>
              <a:t>Reported syphilis rates were nine times higher in men than in women and peaked among 25–34-year-old men (28 cases per 100 000 population).</a:t>
            </a:r>
          </a:p>
          <a:p>
            <a:pPr marL="342900" lvl="0" indent="-342900">
              <a:buFont typeface="Arial" panose="020B0604020202020204" pitchFamily="34" charset="0"/>
              <a:buChar char="•"/>
            </a:pPr>
            <a:r>
              <a:rPr lang="en-GB" dirty="0"/>
              <a:t>Two-thirds (67%) of the syphilis cases with information on transmission category were reported in men who have sex with men (MSM).</a:t>
            </a:r>
          </a:p>
          <a:p>
            <a:pPr marL="342900" lvl="0" indent="-342900">
              <a:buFont typeface="Arial" panose="020B0604020202020204" pitchFamily="34" charset="0"/>
              <a:buChar char="•"/>
            </a:pPr>
            <a:r>
              <a:rPr lang="en-GB" dirty="0"/>
              <a:t>The trend in syphilis rates has been on the rise since 2011, particularly among men, mainly due to an increase in the number of cases among MSM.</a:t>
            </a:r>
          </a:p>
          <a:p>
            <a:pPr marL="342900" indent="-342900">
              <a:buFont typeface="Arial" panose="020B0604020202020204" pitchFamily="34" charset="0"/>
              <a:buChar char="•"/>
            </a:pPr>
            <a:r>
              <a:rPr lang="en-GB" dirty="0"/>
              <a:t>The slight increase of syphilis rates among women that started in 2016 continued in 2017.</a:t>
            </a:r>
          </a:p>
        </p:txBody>
      </p:sp>
    </p:spTree>
    <p:extLst>
      <p:ext uri="{BB962C8B-B14F-4D97-AF65-F5344CB8AC3E}">
        <p14:creationId xmlns:p14="http://schemas.microsoft.com/office/powerpoint/2010/main" val="48176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Rate of confirmed </a:t>
            </a:r>
            <a:r>
              <a:rPr lang="en-GB" dirty="0" smtClean="0"/>
              <a:t>syphilis cases </a:t>
            </a:r>
            <a:r>
              <a:rPr lang="en-GB" dirty="0"/>
              <a:t>per 100 000 population by country, EU/EEA, </a:t>
            </a:r>
            <a:r>
              <a:rPr lang="en-GB" dirty="0" smtClean="0"/>
              <a:t>2017</a:t>
            </a:r>
            <a:r>
              <a:rPr lang="en-GB" dirty="0"/>
              <a:t/>
            </a:r>
            <a:br>
              <a:rPr lang="en-GB" dirty="0"/>
            </a:br>
            <a:endParaRPr lang="en-GB" dirty="0"/>
          </a:p>
        </p:txBody>
      </p:sp>
      <p:pic>
        <p:nvPicPr>
          <p:cNvPr id="4" name="Picture 3" descr="C:\Users\gspiteri\AppData\Local\Microsoft\Windows\INetCache\Content.Word\SYPH_CONFIRMED.RATE_RATE_CUSTOM3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965200"/>
            <a:ext cx="7518292" cy="5308233"/>
          </a:xfrm>
          <a:prstGeom prst="rect">
            <a:avLst/>
          </a:prstGeom>
          <a:noFill/>
          <a:ln>
            <a:noFill/>
          </a:ln>
        </p:spPr>
      </p:pic>
    </p:spTree>
    <p:extLst>
      <p:ext uri="{BB962C8B-B14F-4D97-AF65-F5344CB8AC3E}">
        <p14:creationId xmlns:p14="http://schemas.microsoft.com/office/powerpoint/2010/main" val="259934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Syphilis male-to-female </a:t>
            </a:r>
            <a:r>
              <a:rPr lang="en-GB" dirty="0"/>
              <a:t>ratio </a:t>
            </a:r>
            <a:r>
              <a:rPr lang="en-GB" dirty="0" smtClean="0"/>
              <a:t/>
            </a:r>
            <a:br>
              <a:rPr lang="en-GB" dirty="0" smtClean="0"/>
            </a:br>
            <a:r>
              <a:rPr lang="en-GB" dirty="0" smtClean="0"/>
              <a:t>in 27 </a:t>
            </a:r>
            <a:r>
              <a:rPr lang="en-GB" dirty="0"/>
              <a:t>EU/EEA countries, </a:t>
            </a:r>
            <a:r>
              <a:rPr lang="en-GB" dirty="0" smtClean="0"/>
              <a:t>2017</a:t>
            </a:r>
            <a:endParaRPr lang="en-GB" dirty="0"/>
          </a:p>
        </p:txBody>
      </p:sp>
      <p:pic>
        <p:nvPicPr>
          <p:cNvPr id="4" name="Picture 3"/>
          <p:cNvPicPr>
            <a:picLocks noChangeAspect="1"/>
          </p:cNvPicPr>
          <p:nvPr/>
        </p:nvPicPr>
        <p:blipFill>
          <a:blip r:embed="rId3"/>
          <a:stretch>
            <a:fillRect/>
          </a:stretch>
        </p:blipFill>
        <p:spPr>
          <a:xfrm>
            <a:off x="323849" y="965199"/>
            <a:ext cx="8061951" cy="5265119"/>
          </a:xfrm>
          <a:prstGeom prst="rect">
            <a:avLst/>
          </a:prstGeom>
        </p:spPr>
      </p:pic>
    </p:spTree>
    <p:extLst>
      <p:ext uri="{BB962C8B-B14F-4D97-AF65-F5344CB8AC3E}">
        <p14:creationId xmlns:p14="http://schemas.microsoft.com/office/powerpoint/2010/main" val="420946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Chlamydia</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dirty="0"/>
              <a:t>For 2017, 26 EU/EEA Member States reported 409 646 cases of chlamydia infection.</a:t>
            </a:r>
          </a:p>
          <a:p>
            <a:pPr marL="342900" lvl="0" indent="-342900">
              <a:buFont typeface="Arial" panose="020B0604020202020204" pitchFamily="34" charset="0"/>
              <a:buChar char="•"/>
            </a:pPr>
            <a:r>
              <a:rPr lang="en-GB" dirty="0"/>
              <a:t>The crude notification rate was 146 cases per 100 000 population.</a:t>
            </a:r>
          </a:p>
          <a:p>
            <a:pPr marL="342900" lvl="0" indent="-342900">
              <a:buFont typeface="Arial" panose="020B0604020202020204" pitchFamily="34" charset="0"/>
              <a:buChar char="•"/>
            </a:pPr>
            <a:r>
              <a:rPr lang="en-GB" dirty="0"/>
              <a:t>Notification rates of chlamydia infection varied considerably across Europe, with the </a:t>
            </a:r>
            <a:r>
              <a:rPr lang="en-GB" dirty="0" smtClean="0"/>
              <a:t>highest country-specific </a:t>
            </a:r>
            <a:r>
              <a:rPr lang="en-GB" dirty="0"/>
              <a:t>rates more than 5 000 times higher than the lowest rates. This is believed to be mainly a reflection of the differences in chlamydia testing, case finding and reporting rather than indicative of actual differences in chlamydia prevalence.</a:t>
            </a:r>
          </a:p>
          <a:p>
            <a:pPr marL="342900" lvl="0" indent="-342900">
              <a:buFont typeface="Arial" panose="020B0604020202020204" pitchFamily="34" charset="0"/>
              <a:buChar char="•"/>
            </a:pPr>
            <a:r>
              <a:rPr lang="en-GB" dirty="0"/>
              <a:t>Notification rates continue to be highest among young adult women and heterosexuals.</a:t>
            </a:r>
          </a:p>
          <a:p>
            <a:pPr marL="342900" indent="-342900">
              <a:buFont typeface="Arial" panose="020B0604020202020204" pitchFamily="34" charset="0"/>
              <a:buChar char="•"/>
            </a:pPr>
            <a:r>
              <a:rPr lang="en-GB" dirty="0"/>
              <a:t>The overall trend appears stable over recent years, but there are variations at country level.</a:t>
            </a:r>
          </a:p>
        </p:txBody>
      </p:sp>
    </p:spTree>
    <p:extLst>
      <p:ext uri="{BB962C8B-B14F-4D97-AF65-F5344CB8AC3E}">
        <p14:creationId xmlns:p14="http://schemas.microsoft.com/office/powerpoint/2010/main" val="266670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Rate </a:t>
            </a:r>
            <a:r>
              <a:rPr lang="en-GB" dirty="0"/>
              <a:t>of confirmed </a:t>
            </a:r>
            <a:r>
              <a:rPr lang="en-GB" dirty="0" smtClean="0"/>
              <a:t>syphilis cases </a:t>
            </a:r>
            <a:r>
              <a:rPr lang="en-GB" dirty="0"/>
              <a:t>per 100 000 population, by age and gender, EU/EEA, </a:t>
            </a:r>
            <a:r>
              <a:rPr lang="en-GB" dirty="0" smtClean="0"/>
              <a:t>2017</a:t>
            </a:r>
            <a:r>
              <a:rPr lang="en-GB" dirty="0"/>
              <a:t/>
            </a:r>
            <a:br>
              <a:rPr lang="en-GB" dirty="0"/>
            </a:br>
            <a:endParaRPr lang="en-GB" dirty="0"/>
          </a:p>
        </p:txBody>
      </p:sp>
      <p:sp>
        <p:nvSpPr>
          <p:cNvPr id="5" name="Rectangle 4"/>
          <p:cNvSpPr/>
          <p:nvPr/>
        </p:nvSpPr>
        <p:spPr>
          <a:xfrm>
            <a:off x="323850" y="5830998"/>
            <a:ext cx="8229600" cy="424732"/>
          </a:xfrm>
          <a:prstGeom prst="rect">
            <a:avLst/>
          </a:prstGeom>
        </p:spPr>
        <p:txBody>
          <a:bodyPr wrap="square">
            <a:spAutoFit/>
          </a:bodyPr>
          <a:lstStyle/>
          <a:p>
            <a:pPr>
              <a:spcAft>
                <a:spcPts val="450"/>
              </a:spcAft>
            </a:pPr>
            <a:r>
              <a:rPr lang="en-GB" sz="1200" i="1" kern="1100" dirty="0">
                <a:latin typeface="Calibri" panose="020F0502020204030204" pitchFamily="34" charset="0"/>
                <a:ea typeface="Batang" panose="02030600000101010101" pitchFamily="18" charset="-127"/>
                <a:cs typeface="Times New Roman" panose="02020603050405020304" pitchFamily="18" charset="0"/>
              </a:rPr>
              <a:t>Source: Country reports from Croatia, Cyprus, the Czech Republic, Denmark, Estonia, Finland, Germany, Hungary, Iceland, Ireland, Italy, Latvia, Lithuania, Luxembourg, Malta, Norway, Portugal, Romania, Slovakia, Slovenia, Sweden and the United Kingdom. </a:t>
            </a:r>
          </a:p>
        </p:txBody>
      </p:sp>
      <p:pic>
        <p:nvPicPr>
          <p:cNvPr id="4" name="Picture 3"/>
          <p:cNvPicPr>
            <a:picLocks noChangeAspect="1"/>
          </p:cNvPicPr>
          <p:nvPr/>
        </p:nvPicPr>
        <p:blipFill>
          <a:blip r:embed="rId2"/>
          <a:stretch>
            <a:fillRect/>
          </a:stretch>
        </p:blipFill>
        <p:spPr>
          <a:xfrm>
            <a:off x="323849" y="965200"/>
            <a:ext cx="7450511" cy="4865798"/>
          </a:xfrm>
          <a:prstGeom prst="rect">
            <a:avLst/>
          </a:prstGeom>
        </p:spPr>
      </p:pic>
    </p:spTree>
    <p:extLst>
      <p:ext uri="{BB962C8B-B14F-4D97-AF65-F5344CB8AC3E}">
        <p14:creationId xmlns:p14="http://schemas.microsoft.com/office/powerpoint/2010/main" val="140350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Percentage of </a:t>
            </a:r>
            <a:r>
              <a:rPr lang="en-GB" dirty="0" smtClean="0"/>
              <a:t>syphilis infections </a:t>
            </a:r>
            <a:r>
              <a:rPr lang="en-GB" dirty="0"/>
              <a:t>by transmission category and gender (</a:t>
            </a:r>
            <a:r>
              <a:rPr lang="en-GB" dirty="0" smtClean="0"/>
              <a:t>n=22 745), </a:t>
            </a:r>
            <a:r>
              <a:rPr lang="en-GB" dirty="0"/>
              <a:t>EU/EEA, </a:t>
            </a:r>
            <a:r>
              <a:rPr lang="en-GB" dirty="0" smtClean="0"/>
              <a:t>2017</a:t>
            </a:r>
            <a:endParaRPr lang="en-GB" dirty="0"/>
          </a:p>
        </p:txBody>
      </p:sp>
      <p:sp>
        <p:nvSpPr>
          <p:cNvPr id="5" name="Rectangle 4"/>
          <p:cNvSpPr/>
          <p:nvPr/>
        </p:nvSpPr>
        <p:spPr>
          <a:xfrm>
            <a:off x="323850" y="5775723"/>
            <a:ext cx="8229600" cy="590931"/>
          </a:xfrm>
          <a:prstGeom prst="rect">
            <a:avLst/>
          </a:prstGeom>
        </p:spPr>
        <p:txBody>
          <a:bodyPr wrap="square">
            <a:spAutoFit/>
          </a:bodyPr>
          <a:lstStyle/>
          <a:p>
            <a:pPr>
              <a:spcAft>
                <a:spcPts val="450"/>
              </a:spcAft>
            </a:pPr>
            <a:r>
              <a:rPr lang="en-GB" sz="1200" i="1" kern="1100" dirty="0" smtClean="0">
                <a:solidFill>
                  <a:srgbClr val="000000"/>
                </a:solidFill>
                <a:latin typeface="Calibri" panose="020F0502020204030204" pitchFamily="34" charset="0"/>
                <a:ea typeface="Batang" panose="02030600000101010101" pitchFamily="18" charset="-127"/>
                <a:cs typeface="Times New Roman" panose="02020603050405020304" pitchFamily="18" charset="0"/>
              </a:rPr>
              <a:t>Data from countries reporting transmission category for more than 60% of cases: </a:t>
            </a:r>
            <a:r>
              <a:rPr lang="en-GB" sz="1200" i="1" kern="1100" dirty="0" smtClean="0">
                <a:latin typeface="Calibri" panose="020F0502020204030204" pitchFamily="34" charset="0"/>
                <a:ea typeface="Batang" panose="02030600000101010101" pitchFamily="18" charset="-127"/>
                <a:cs typeface="Times New Roman" panose="02020603050405020304" pitchFamily="18" charset="0"/>
              </a:rPr>
              <a:t>the </a:t>
            </a:r>
            <a:r>
              <a:rPr lang="en-GB" sz="1200" i="1" kern="1100" dirty="0">
                <a:latin typeface="Calibri" panose="020F0502020204030204" pitchFamily="34" charset="0"/>
                <a:ea typeface="Batang" panose="02030600000101010101" pitchFamily="18" charset="-127"/>
                <a:cs typeface="Times New Roman" panose="02020603050405020304" pitchFamily="18" charset="0"/>
              </a:rPr>
              <a:t>Czech Republic, Denmark, Finland, France, Germany, Hungary, Ireland, Latvia, Malta, the Netherlands, Norway, Romania, Slovakia, Slovenia, Sweden and the United Kingdom..</a:t>
            </a:r>
          </a:p>
        </p:txBody>
      </p:sp>
      <p:pic>
        <p:nvPicPr>
          <p:cNvPr id="4" name="Picture 3"/>
          <p:cNvPicPr>
            <a:picLocks noChangeAspect="1"/>
          </p:cNvPicPr>
          <p:nvPr/>
        </p:nvPicPr>
        <p:blipFill>
          <a:blip r:embed="rId3"/>
          <a:stretch>
            <a:fillRect/>
          </a:stretch>
        </p:blipFill>
        <p:spPr>
          <a:xfrm>
            <a:off x="323850" y="965200"/>
            <a:ext cx="8769182" cy="4810523"/>
          </a:xfrm>
          <a:prstGeom prst="rect">
            <a:avLst/>
          </a:prstGeom>
        </p:spPr>
      </p:pic>
    </p:spTree>
    <p:extLst>
      <p:ext uri="{BB962C8B-B14F-4D97-AF65-F5344CB8AC3E}">
        <p14:creationId xmlns:p14="http://schemas.microsoft.com/office/powerpoint/2010/main" val="298072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of reported syphilis infection stages, EU/EEA, </a:t>
            </a:r>
            <a:r>
              <a:rPr lang="en-GB" dirty="0" smtClean="0"/>
              <a:t>2017</a:t>
            </a:r>
            <a:r>
              <a:rPr lang="en-GB" dirty="0"/>
              <a:t/>
            </a:r>
            <a:br>
              <a:rPr lang="en-GB" dirty="0"/>
            </a:br>
            <a:endParaRPr lang="en-GB" dirty="0"/>
          </a:p>
        </p:txBody>
      </p:sp>
      <p:sp>
        <p:nvSpPr>
          <p:cNvPr id="5" name="Rectangle 4"/>
          <p:cNvSpPr/>
          <p:nvPr/>
        </p:nvSpPr>
        <p:spPr>
          <a:xfrm>
            <a:off x="323848" y="5903967"/>
            <a:ext cx="8229600" cy="424732"/>
          </a:xfrm>
          <a:prstGeom prst="rect">
            <a:avLst/>
          </a:prstGeom>
        </p:spPr>
        <p:txBody>
          <a:bodyPr wrap="square">
            <a:spAutoFit/>
          </a:bodyPr>
          <a:lstStyle/>
          <a:p>
            <a:pPr>
              <a:spcAft>
                <a:spcPts val="450"/>
              </a:spcAft>
            </a:pPr>
            <a:r>
              <a:rPr lang="en-GB" sz="1200" i="1" kern="1100" dirty="0">
                <a:latin typeface="Calibri" panose="020F0502020204030204" pitchFamily="34" charset="0"/>
                <a:ea typeface="Batang" panose="02030600000101010101" pitchFamily="18" charset="-127"/>
              </a:rPr>
              <a:t>Source: Country reports from the Czech Republic, Estonia, France, Hungary, Iceland, Ireland, Latvia, Lithuania, Malta, the Netherlands, Norway, Romania, Slovakia, Slovenia and the United Kingdom.</a:t>
            </a:r>
          </a:p>
        </p:txBody>
      </p:sp>
      <p:pic>
        <p:nvPicPr>
          <p:cNvPr id="4" name="Picture 3"/>
          <p:cNvPicPr>
            <a:picLocks noChangeAspect="1"/>
          </p:cNvPicPr>
          <p:nvPr/>
        </p:nvPicPr>
        <p:blipFill>
          <a:blip r:embed="rId2"/>
          <a:stretch>
            <a:fillRect/>
          </a:stretch>
        </p:blipFill>
        <p:spPr>
          <a:xfrm>
            <a:off x="323848" y="1228227"/>
            <a:ext cx="8725135" cy="4412712"/>
          </a:xfrm>
          <a:prstGeom prst="rect">
            <a:avLst/>
          </a:prstGeom>
        </p:spPr>
      </p:pic>
    </p:spTree>
    <p:extLst>
      <p:ext uri="{BB962C8B-B14F-4D97-AF65-F5344CB8AC3E}">
        <p14:creationId xmlns:p14="http://schemas.microsoft.com/office/powerpoint/2010/main" val="150855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Rate of confirmed </a:t>
            </a:r>
            <a:r>
              <a:rPr lang="en-GB" sz="2000" dirty="0" smtClean="0"/>
              <a:t>syphilis cases per </a:t>
            </a:r>
            <a:r>
              <a:rPr lang="en-GB" sz="2000" dirty="0"/>
              <a:t>100 000 population </a:t>
            </a:r>
            <a:r>
              <a:rPr lang="en-GB" sz="2000" dirty="0" smtClean="0"/>
              <a:t/>
            </a:r>
            <a:br>
              <a:rPr lang="en-GB" sz="2000" dirty="0" smtClean="0"/>
            </a:br>
            <a:r>
              <a:rPr lang="en-GB" sz="2000" dirty="0" smtClean="0"/>
              <a:t>by </a:t>
            </a:r>
            <a:r>
              <a:rPr lang="en-GB" sz="2000" dirty="0"/>
              <a:t>year, </a:t>
            </a:r>
            <a:r>
              <a:rPr lang="en-GB" sz="2000" dirty="0" smtClean="0"/>
              <a:t>EU/EEA </a:t>
            </a:r>
            <a:r>
              <a:rPr lang="en-GB" sz="2000" dirty="0"/>
              <a:t>countries reporting </a:t>
            </a:r>
            <a:r>
              <a:rPr lang="en-GB" sz="2000" dirty="0" smtClean="0"/>
              <a:t>consistently, </a:t>
            </a:r>
            <a:br>
              <a:rPr lang="en-GB" sz="2000" dirty="0" smtClean="0"/>
            </a:br>
            <a:r>
              <a:rPr lang="en-GB" sz="2000" dirty="0" smtClean="0"/>
              <a:t>2008−2017</a:t>
            </a:r>
            <a:r>
              <a:rPr lang="en-GB" sz="2000" dirty="0"/>
              <a:t/>
            </a:r>
            <a:br>
              <a:rPr lang="en-GB" sz="2000" dirty="0"/>
            </a:br>
            <a:endParaRPr lang="en-GB" sz="2000" dirty="0"/>
          </a:p>
        </p:txBody>
      </p:sp>
      <p:sp>
        <p:nvSpPr>
          <p:cNvPr id="5" name="Rectangle 4"/>
          <p:cNvSpPr/>
          <p:nvPr/>
        </p:nvSpPr>
        <p:spPr>
          <a:xfrm>
            <a:off x="238125" y="5868416"/>
            <a:ext cx="8229600" cy="424732"/>
          </a:xfrm>
          <a:prstGeom prst="rect">
            <a:avLst/>
          </a:prstGeom>
        </p:spPr>
        <p:txBody>
          <a:bodyPr wrap="square">
            <a:spAutoFit/>
          </a:bodyPr>
          <a:lstStyle/>
          <a:p>
            <a:pPr>
              <a:spcAft>
                <a:spcPts val="450"/>
              </a:spcAft>
            </a:pPr>
            <a:r>
              <a:rPr lang="en-GB" sz="1200" i="1" kern="1100" dirty="0">
                <a:latin typeface="Calibri" panose="020F0502020204030204" pitchFamily="34" charset="0"/>
                <a:ea typeface="Batang" panose="02030600000101010101" pitchFamily="18" charset="-127"/>
                <a:cs typeface="Times New Roman" panose="02020603050405020304" pitchFamily="18" charset="0"/>
              </a:rPr>
              <a:t>Source: Country reports from the Bulgaria, Cyprus, Czech Republic, Denmark, Estonia, Finland, Germany, Ireland, Italy, Latvia, Lithuania, Luxembourg, Malta, Norway, Poland, Portugal, Romania, Slovakia, Slovenia, Sweden and the United Kingdom.</a:t>
            </a:r>
          </a:p>
        </p:txBody>
      </p:sp>
      <p:pic>
        <p:nvPicPr>
          <p:cNvPr id="4" name="Picture 3"/>
          <p:cNvPicPr>
            <a:picLocks noChangeAspect="1"/>
          </p:cNvPicPr>
          <p:nvPr/>
        </p:nvPicPr>
        <p:blipFill>
          <a:blip r:embed="rId2"/>
          <a:stretch>
            <a:fillRect/>
          </a:stretch>
        </p:blipFill>
        <p:spPr>
          <a:xfrm>
            <a:off x="238125" y="965200"/>
            <a:ext cx="7526526" cy="4915442"/>
          </a:xfrm>
          <a:prstGeom prst="rect">
            <a:avLst/>
          </a:prstGeom>
        </p:spPr>
      </p:pic>
    </p:spTree>
    <p:extLst>
      <p:ext uri="{BB962C8B-B14F-4D97-AF65-F5344CB8AC3E}">
        <p14:creationId xmlns:p14="http://schemas.microsoft.com/office/powerpoint/2010/main" val="4010837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Number of confirmed </a:t>
            </a:r>
            <a:r>
              <a:rPr lang="en-GB" sz="2000" dirty="0" smtClean="0"/>
              <a:t>syphilis cases </a:t>
            </a:r>
            <a:r>
              <a:rPr lang="en-GB" sz="2000" dirty="0"/>
              <a:t>by gender, </a:t>
            </a:r>
            <a:r>
              <a:rPr lang="en-GB" sz="2000" dirty="0" smtClean="0"/>
              <a:t/>
            </a:r>
            <a:br>
              <a:rPr lang="en-GB" sz="2000" dirty="0" smtClean="0"/>
            </a:br>
            <a:r>
              <a:rPr lang="en-GB" sz="2000" dirty="0" smtClean="0"/>
              <a:t>transmission </a:t>
            </a:r>
            <a:r>
              <a:rPr lang="en-GB" sz="2000" dirty="0"/>
              <a:t>category and year, EU/EEA countries reporting consistently, EU/EEA, </a:t>
            </a:r>
            <a:r>
              <a:rPr lang="en-GB" sz="2000" dirty="0" smtClean="0"/>
              <a:t>2010−2017</a:t>
            </a:r>
            <a:endParaRPr lang="en-GB" sz="2000" dirty="0"/>
          </a:p>
        </p:txBody>
      </p:sp>
      <p:sp>
        <p:nvSpPr>
          <p:cNvPr id="5" name="Rectangle 4"/>
          <p:cNvSpPr/>
          <p:nvPr/>
        </p:nvSpPr>
        <p:spPr>
          <a:xfrm>
            <a:off x="323850" y="5857672"/>
            <a:ext cx="8229600" cy="424732"/>
          </a:xfrm>
          <a:prstGeom prst="rect">
            <a:avLst/>
          </a:prstGeom>
        </p:spPr>
        <p:txBody>
          <a:bodyPr wrap="square">
            <a:spAutoFit/>
          </a:bodyPr>
          <a:lstStyle/>
          <a:p>
            <a:pPr>
              <a:spcAft>
                <a:spcPts val="450"/>
              </a:spcAft>
            </a:pPr>
            <a:r>
              <a:rPr lang="en-GB" sz="1200" i="1" kern="1100" dirty="0">
                <a:latin typeface="Calibri" panose="020F0502020204030204" pitchFamily="34" charset="0"/>
                <a:ea typeface="Batang" panose="02030600000101010101" pitchFamily="18" charset="-127"/>
                <a:cs typeface="Times New Roman" panose="02020603050405020304" pitchFamily="18" charset="0"/>
              </a:rPr>
              <a:t>Source: Country reports from the Czech Republic, Denmark, Finland, France, Germany, Hungary, Iceland, Ireland, Latvia, Lithuania, Malta, the Netherlands, Norway, Portugal, Romania, Slovakia, Slovenia, Sweden and the United Kingdom.</a:t>
            </a:r>
          </a:p>
        </p:txBody>
      </p:sp>
      <p:pic>
        <p:nvPicPr>
          <p:cNvPr id="4" name="Picture 3"/>
          <p:cNvPicPr>
            <a:picLocks noChangeAspect="1"/>
          </p:cNvPicPr>
          <p:nvPr/>
        </p:nvPicPr>
        <p:blipFill>
          <a:blip r:embed="rId2"/>
          <a:stretch>
            <a:fillRect/>
          </a:stretch>
        </p:blipFill>
        <p:spPr>
          <a:xfrm>
            <a:off x="323850" y="965199"/>
            <a:ext cx="7502794" cy="4899943"/>
          </a:xfrm>
          <a:prstGeom prst="rect">
            <a:avLst/>
          </a:prstGeom>
        </p:spPr>
      </p:pic>
    </p:spTree>
    <p:extLst>
      <p:ext uri="{BB962C8B-B14F-4D97-AF65-F5344CB8AC3E}">
        <p14:creationId xmlns:p14="http://schemas.microsoft.com/office/powerpoint/2010/main" val="14096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866421" cy="822325"/>
          </a:xfrm>
        </p:spPr>
        <p:txBody>
          <a:bodyPr/>
          <a:lstStyle/>
          <a:p>
            <a:r>
              <a:rPr lang="en-GB" dirty="0" smtClean="0"/>
              <a:t>Change in number of reported confirmed cases of gonorrhoea, syphilis and LGV, EU/EEA, 2013-2017</a:t>
            </a:r>
            <a:endParaRPr lang="en-GB" dirty="0"/>
          </a:p>
        </p:txBody>
      </p:sp>
      <p:sp>
        <p:nvSpPr>
          <p:cNvPr id="5" name="Rectangle 4"/>
          <p:cNvSpPr/>
          <p:nvPr/>
        </p:nvSpPr>
        <p:spPr>
          <a:xfrm>
            <a:off x="206477" y="5505437"/>
            <a:ext cx="8643836" cy="867930"/>
          </a:xfrm>
          <a:prstGeom prst="rect">
            <a:avLst/>
          </a:prstGeom>
        </p:spPr>
        <p:txBody>
          <a:bodyPr wrap="square">
            <a:spAutoFit/>
          </a:bodyPr>
          <a:lstStyle/>
          <a:p>
            <a:pPr>
              <a:spcAft>
                <a:spcPts val="450"/>
              </a:spcAft>
            </a:pP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Source: Countries reporting both in 2013 and 2017. </a:t>
            </a:r>
            <a:r>
              <a:rPr lang="en-GB" sz="1400" i="1" kern="1100" dirty="0">
                <a:latin typeface="Calibri" panose="020F0502020204030204" pitchFamily="34" charset="0"/>
                <a:ea typeface="Batang" panose="02030600000101010101" pitchFamily="18" charset="-127"/>
                <a:cs typeface="Times New Roman" panose="02020603050405020304" pitchFamily="18" charset="0"/>
              </a:rPr>
              <a:t>Country reports from Belgium, </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Bulgaria (not LGV), </a:t>
            </a:r>
            <a:r>
              <a:rPr lang="en-GB" sz="1400" i="1" kern="1100" dirty="0">
                <a:latin typeface="Calibri" panose="020F0502020204030204" pitchFamily="34" charset="0"/>
                <a:ea typeface="Batang" panose="02030600000101010101" pitchFamily="18" charset="-127"/>
                <a:cs typeface="Times New Roman" panose="02020603050405020304" pitchFamily="18" charset="0"/>
              </a:rPr>
              <a:t>Croatia, Cyprus, Czech Republic, Denmark, Estonia, Finland, France, </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Germany (syphilis only), </a:t>
            </a:r>
            <a:r>
              <a:rPr lang="en-GB" sz="1400" i="1" kern="1100" dirty="0">
                <a:latin typeface="Calibri" panose="020F0502020204030204" pitchFamily="34" charset="0"/>
                <a:ea typeface="Batang" panose="02030600000101010101" pitchFamily="18" charset="-127"/>
                <a:cs typeface="Times New Roman" panose="02020603050405020304" pitchFamily="18" charset="0"/>
              </a:rPr>
              <a:t>Hungary, Iceland, Ireland, </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Italy </a:t>
            </a:r>
            <a:r>
              <a:rPr lang="en-GB" sz="1400" i="1" kern="1100" dirty="0">
                <a:latin typeface="Calibri" panose="020F0502020204030204" pitchFamily="34" charset="0"/>
                <a:ea typeface="Batang" panose="02030600000101010101" pitchFamily="18" charset="-127"/>
                <a:cs typeface="Times New Roman" panose="02020603050405020304" pitchFamily="18" charset="0"/>
              </a:rPr>
              <a:t>(not LGV)</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 </a:t>
            </a:r>
            <a:r>
              <a:rPr lang="en-GB" sz="1400" i="1" kern="1100" dirty="0">
                <a:latin typeface="Calibri" panose="020F0502020204030204" pitchFamily="34" charset="0"/>
                <a:ea typeface="Batang" panose="02030600000101010101" pitchFamily="18" charset="-127"/>
                <a:cs typeface="Times New Roman" panose="02020603050405020304" pitchFamily="18" charset="0"/>
              </a:rPr>
              <a:t>Latvia, Lithuania, Luxembourg, Malta, Netherlands, Norway, Poland, Portugal, </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Romania </a:t>
            </a:r>
            <a:r>
              <a:rPr lang="en-GB" sz="1400" i="1" kern="1100" dirty="0">
                <a:latin typeface="Calibri" panose="020F0502020204030204" pitchFamily="34" charset="0"/>
                <a:ea typeface="Batang" panose="02030600000101010101" pitchFamily="18" charset="-127"/>
                <a:cs typeface="Times New Roman" panose="02020603050405020304" pitchFamily="18" charset="0"/>
              </a:rPr>
              <a:t>(not LGV)</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 Slovakia </a:t>
            </a:r>
            <a:r>
              <a:rPr lang="en-GB" sz="1400" i="1" kern="1100" dirty="0">
                <a:latin typeface="Calibri" panose="020F0502020204030204" pitchFamily="34" charset="0"/>
                <a:ea typeface="Batang" panose="02030600000101010101" pitchFamily="18" charset="-127"/>
                <a:cs typeface="Times New Roman" panose="02020603050405020304" pitchFamily="18" charset="0"/>
              </a:rPr>
              <a:t>(not LGV)</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 </a:t>
            </a:r>
            <a:r>
              <a:rPr lang="en-GB" sz="1400" i="1" kern="1100" dirty="0">
                <a:latin typeface="Calibri" panose="020F0502020204030204" pitchFamily="34" charset="0"/>
                <a:ea typeface="Batang" panose="02030600000101010101" pitchFamily="18" charset="-127"/>
                <a:cs typeface="Times New Roman" panose="02020603050405020304" pitchFamily="18" charset="0"/>
              </a:rPr>
              <a:t>Slovenia, </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Spain </a:t>
            </a:r>
            <a:r>
              <a:rPr lang="en-GB" sz="1400" i="1" kern="1100" dirty="0">
                <a:latin typeface="Calibri" panose="020F0502020204030204" pitchFamily="34" charset="0"/>
                <a:ea typeface="Batang" panose="02030600000101010101" pitchFamily="18" charset="-127"/>
                <a:cs typeface="Times New Roman" panose="02020603050405020304" pitchFamily="18" charset="0"/>
              </a:rPr>
              <a:t>(not LGV)</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 </a:t>
            </a:r>
            <a:r>
              <a:rPr lang="en-GB" sz="1400" i="1" kern="1100" dirty="0">
                <a:latin typeface="Calibri" panose="020F0502020204030204" pitchFamily="34" charset="0"/>
                <a:ea typeface="Batang" panose="02030600000101010101" pitchFamily="18" charset="-127"/>
                <a:cs typeface="Times New Roman" panose="02020603050405020304" pitchFamily="18" charset="0"/>
              </a:rPr>
              <a:t>Sweden and the United Kingdom</a:t>
            </a:r>
            <a:r>
              <a:rPr lang="en-GB" sz="1400" i="1" kern="1100" dirty="0" smtClean="0">
                <a:latin typeface="Calibri" panose="020F0502020204030204" pitchFamily="34" charset="0"/>
                <a:ea typeface="Batang" panose="02030600000101010101" pitchFamily="18" charset="-127"/>
                <a:cs typeface="Times New Roman" panose="02020603050405020304" pitchFamily="18" charset="0"/>
              </a:rPr>
              <a:t>.</a:t>
            </a:r>
            <a:endParaRPr lang="en-GB" sz="1400" i="1" kern="1100" dirty="0">
              <a:latin typeface="Calibri" panose="020F0502020204030204" pitchFamily="34" charset="0"/>
              <a:ea typeface="Batang" panose="02030600000101010101" pitchFamily="18" charset="-127"/>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393609" y="1398211"/>
            <a:ext cx="6269571" cy="4107226"/>
          </a:xfrm>
          <a:prstGeom prst="rect">
            <a:avLst/>
          </a:prstGeom>
        </p:spPr>
      </p:pic>
    </p:spTree>
    <p:extLst>
      <p:ext uri="{BB962C8B-B14F-4D97-AF65-F5344CB8AC3E}">
        <p14:creationId xmlns:p14="http://schemas.microsoft.com/office/powerpoint/2010/main" val="4064831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Congenital syphilis</a:t>
            </a:r>
            <a:endParaRPr lang="en-GB" dirty="0"/>
          </a:p>
        </p:txBody>
      </p:sp>
      <p:sp>
        <p:nvSpPr>
          <p:cNvPr id="3" name="Content Placeholder 2"/>
          <p:cNvSpPr>
            <a:spLocks noGrp="1"/>
          </p:cNvSpPr>
          <p:nvPr>
            <p:ph idx="1"/>
          </p:nvPr>
        </p:nvSpPr>
        <p:spPr/>
        <p:txBody>
          <a:bodyPr>
            <a:normAutofit/>
          </a:bodyPr>
          <a:lstStyle/>
          <a:p>
            <a:pPr marL="342900" lvl="0" indent="-342900">
              <a:buFont typeface="Arial" panose="020B0604020202020204" pitchFamily="34" charset="0"/>
              <a:buChar char="•"/>
            </a:pPr>
            <a:r>
              <a:rPr lang="en-GB" dirty="0"/>
              <a:t>In 2017, 36 congenital syphilis cases were reported in 23 EU/EEA Member States, at a crude rate of 1.1 cases per 100 000 live births.</a:t>
            </a:r>
          </a:p>
          <a:p>
            <a:pPr marL="342900" lvl="0" indent="-342900">
              <a:buFont typeface="Arial" panose="020B0604020202020204" pitchFamily="34" charset="0"/>
              <a:buChar char="•"/>
            </a:pPr>
            <a:r>
              <a:rPr lang="en-GB" dirty="0"/>
              <a:t>The trend for reported congenital syphilis cases has remained stable in recent years.</a:t>
            </a:r>
          </a:p>
          <a:p>
            <a:pPr marL="342900" lvl="0" indent="-342900">
              <a:buFont typeface="Arial" panose="020B0604020202020204" pitchFamily="34" charset="0"/>
              <a:buChar char="•"/>
            </a:pPr>
            <a:r>
              <a:rPr lang="en-GB" dirty="0"/>
              <a:t>There may be some underreporting: seven countries did not contribute to the reporting of congenital syphilis and a further 13 reported no cases for 2017.</a:t>
            </a:r>
          </a:p>
          <a:p>
            <a:pPr marL="342900" indent="-342900">
              <a:buFont typeface="Arial" panose="020B0604020202020204" pitchFamily="34" charset="0"/>
              <a:buChar char="•"/>
            </a:pPr>
            <a:r>
              <a:rPr lang="en-GB" dirty="0"/>
              <a:t>The low rates of congenital syphilis and decreasing rates of reported syphilis among women suggest that most Member States have effective programmes for elimination of congenital syphilis. Better indicator data are needed to assess the effectiveness of antenatal screening programmes in all EU/EEA countries.</a:t>
            </a:r>
          </a:p>
        </p:txBody>
      </p:sp>
    </p:spTree>
    <p:extLst>
      <p:ext uri="{BB962C8B-B14F-4D97-AF65-F5344CB8AC3E}">
        <p14:creationId xmlns:p14="http://schemas.microsoft.com/office/powerpoint/2010/main" val="4178564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dirty="0"/>
              <a:t>Number of confirmed congenital syphilis cases </a:t>
            </a:r>
            <a:r>
              <a:rPr lang="en-GB" sz="1800" dirty="0" smtClean="0"/>
              <a:t/>
            </a:r>
            <a:br>
              <a:rPr lang="en-GB" sz="1800" dirty="0" smtClean="0"/>
            </a:br>
            <a:r>
              <a:rPr lang="en-GB" sz="1800" dirty="0" smtClean="0"/>
              <a:t>per </a:t>
            </a:r>
            <a:r>
              <a:rPr lang="en-GB" sz="1800" dirty="0"/>
              <a:t>100 000 live births; number of countries reporting congenital syphilis data, by year, </a:t>
            </a:r>
            <a:r>
              <a:rPr lang="en-GB" sz="1800" dirty="0" smtClean="0"/>
              <a:t>25 </a:t>
            </a:r>
            <a:r>
              <a:rPr lang="en-GB" sz="1800" dirty="0"/>
              <a:t>EU/EEA countries, </a:t>
            </a:r>
            <a:r>
              <a:rPr lang="en-GB" sz="1800" dirty="0" smtClean="0"/>
              <a:t>2005–2017</a:t>
            </a:r>
            <a:endParaRPr lang="en-GB" sz="1800" dirty="0"/>
          </a:p>
        </p:txBody>
      </p:sp>
      <p:sp>
        <p:nvSpPr>
          <p:cNvPr id="5" name="Rectangle 4"/>
          <p:cNvSpPr/>
          <p:nvPr/>
        </p:nvSpPr>
        <p:spPr>
          <a:xfrm>
            <a:off x="323850" y="5790997"/>
            <a:ext cx="8229600" cy="590931"/>
          </a:xfrm>
          <a:prstGeom prst="rect">
            <a:avLst/>
          </a:prstGeom>
        </p:spPr>
        <p:txBody>
          <a:bodyPr wrap="square">
            <a:spAutoFit/>
          </a:bodyPr>
          <a:lstStyle/>
          <a:p>
            <a:pPr>
              <a:spcAft>
                <a:spcPts val="450"/>
              </a:spcAft>
            </a:pPr>
            <a:r>
              <a:rPr lang="en-GB" sz="1200" i="1" kern="1100">
                <a:latin typeface="Calibri" panose="020F0502020204030204" pitchFamily="34" charset="0"/>
                <a:ea typeface="Batang" panose="02030600000101010101" pitchFamily="18" charset="-127"/>
                <a:cs typeface="Times New Roman" panose="02020603050405020304" pitchFamily="18" charset="0"/>
              </a:rPr>
              <a:t>Source: Country reports from Bulgaria, Croatia, Cyprus, the Czech Republic, Denmark, Estonia, Germany, Greece, Hungary, Iceland, Ireland, Italy, Latvia, Lithuania, Luxembourg, Malta, Norway, Poland, Portugal, Romania, Slovakia, Slovenia, Spain, Sweden and the United Kingdom.</a:t>
            </a:r>
            <a:endParaRPr lang="en-GB" sz="1200" i="1" kern="1100" dirty="0">
              <a:latin typeface="Calibri" panose="020F0502020204030204" pitchFamily="34" charset="0"/>
              <a:ea typeface="Batang" panose="02030600000101010101" pitchFamily="18" charset="-127"/>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3849" y="965200"/>
            <a:ext cx="7425303" cy="4857095"/>
          </a:xfrm>
          <a:prstGeom prst="rect">
            <a:avLst/>
          </a:prstGeom>
        </p:spPr>
      </p:pic>
    </p:spTree>
    <p:extLst>
      <p:ext uri="{BB962C8B-B14F-4D97-AF65-F5344CB8AC3E}">
        <p14:creationId xmlns:p14="http://schemas.microsoft.com/office/powerpoint/2010/main" val="305759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t>Thank you</a:t>
            </a:r>
            <a:r>
              <a:rPr lang="en-GB" smtClean="0"/>
              <a:t/>
            </a:r>
            <a:br>
              <a:rPr lang="en-GB" smtClean="0"/>
            </a:br>
            <a:r>
              <a:rPr lang="en-GB" smtClean="0"/>
              <a:t/>
            </a:r>
            <a:br>
              <a:rPr lang="en-GB" smtClean="0"/>
            </a:br>
            <a:r>
              <a:rPr lang="en-GB" smtClean="0"/>
              <a:t>Follow </a:t>
            </a:r>
            <a:r>
              <a:rPr lang="en-GB" dirty="0" smtClean="0"/>
              <a:t>us on @ECDC_EU or @ECDC_HIVAIDS </a:t>
            </a:r>
            <a:endParaRPr lang="en-GB" dirty="0"/>
          </a:p>
        </p:txBody>
      </p:sp>
    </p:spTree>
    <p:extLst>
      <p:ext uri="{BB962C8B-B14F-4D97-AF65-F5344CB8AC3E}">
        <p14:creationId xmlns:p14="http://schemas.microsoft.com/office/powerpoint/2010/main" val="13073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a:r>
              <a:rPr lang="en-GB" dirty="0" smtClean="0"/>
              <a:t>Chlamydia </a:t>
            </a:r>
            <a:r>
              <a:rPr lang="en-GB" dirty="0"/>
              <a:t>male-to-female </a:t>
            </a:r>
            <a:r>
              <a:rPr lang="en-GB" dirty="0" smtClean="0"/>
              <a:t>ratio, </a:t>
            </a:r>
            <a:br>
              <a:rPr lang="en-GB" dirty="0" smtClean="0"/>
            </a:br>
            <a:r>
              <a:rPr lang="en-GB" dirty="0" smtClean="0"/>
              <a:t>25 </a:t>
            </a:r>
            <a:r>
              <a:rPr lang="en-GB" dirty="0"/>
              <a:t>EU/EEA countries, </a:t>
            </a:r>
            <a:r>
              <a:rPr lang="en-GB" dirty="0" smtClean="0"/>
              <a:t>2017</a:t>
            </a:r>
            <a:endParaRPr lang="en-GB" dirty="0"/>
          </a:p>
        </p:txBody>
      </p:sp>
      <p:pic>
        <p:nvPicPr>
          <p:cNvPr id="3" name="Picture 2"/>
          <p:cNvPicPr>
            <a:picLocks noChangeAspect="1"/>
          </p:cNvPicPr>
          <p:nvPr/>
        </p:nvPicPr>
        <p:blipFill>
          <a:blip r:embed="rId3"/>
          <a:stretch>
            <a:fillRect/>
          </a:stretch>
        </p:blipFill>
        <p:spPr>
          <a:xfrm>
            <a:off x="323849" y="1161791"/>
            <a:ext cx="7564787" cy="5035287"/>
          </a:xfrm>
          <a:prstGeom prst="rect">
            <a:avLst/>
          </a:prstGeom>
        </p:spPr>
      </p:pic>
    </p:spTree>
    <p:extLst>
      <p:ext uri="{BB962C8B-B14F-4D97-AF65-F5344CB8AC3E}">
        <p14:creationId xmlns:p14="http://schemas.microsoft.com/office/powerpoint/2010/main" val="62859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Chlamydia </a:t>
            </a:r>
            <a:r>
              <a:rPr lang="en-GB" dirty="0"/>
              <a:t>cases per 100 000 population, </a:t>
            </a:r>
            <a:r>
              <a:rPr lang="en-GB" dirty="0" smtClean="0"/>
              <a:t/>
            </a:r>
            <a:br>
              <a:rPr lang="en-GB" dirty="0" smtClean="0"/>
            </a:br>
            <a:r>
              <a:rPr lang="en-GB" dirty="0" smtClean="0"/>
              <a:t>by </a:t>
            </a:r>
            <a:r>
              <a:rPr lang="en-GB" dirty="0"/>
              <a:t>age group and gender, EU/EEA, </a:t>
            </a:r>
            <a:r>
              <a:rPr lang="en-GB" dirty="0" smtClean="0"/>
              <a:t>2017</a:t>
            </a:r>
            <a:endParaRPr lang="en-GB" dirty="0"/>
          </a:p>
        </p:txBody>
      </p:sp>
      <p:sp>
        <p:nvSpPr>
          <p:cNvPr id="5" name="Rectangle 4"/>
          <p:cNvSpPr/>
          <p:nvPr/>
        </p:nvSpPr>
        <p:spPr>
          <a:xfrm>
            <a:off x="175098" y="5817145"/>
            <a:ext cx="8968902" cy="480131"/>
          </a:xfrm>
          <a:prstGeom prst="rect">
            <a:avLst/>
          </a:prstGeom>
        </p:spPr>
        <p:txBody>
          <a:bodyPr wrap="square">
            <a:spAutoFit/>
          </a:bodyPr>
          <a:lstStyle/>
          <a:p>
            <a:pPr>
              <a:spcAft>
                <a:spcPts val="450"/>
              </a:spcAft>
            </a:pPr>
            <a:r>
              <a:rPr lang="en-GB" sz="1400" i="1" kern="1100" dirty="0">
                <a:solidFill>
                  <a:srgbClr val="000000"/>
                </a:solidFill>
                <a:latin typeface="Calibri" panose="020F0502020204030204" pitchFamily="34" charset="0"/>
                <a:ea typeface="Batang" panose="02030600000101010101" pitchFamily="18" charset="-127"/>
                <a:cs typeface="Times New Roman" panose="02020603050405020304" pitchFamily="18" charset="0"/>
              </a:rPr>
              <a:t>Source: Country reports from Bulgaria, Croatia, Cyprus, Denmark, Estonia, Finland, Hungary, Iceland, Ireland, Latvia, Lithuania, Luxembourg, Malta, Norway, Portugal, Romania, Slovakia, Slovenia, Spain, Sweden and the United Kingdom.</a:t>
            </a:r>
          </a:p>
        </p:txBody>
      </p:sp>
      <p:pic>
        <p:nvPicPr>
          <p:cNvPr id="4" name="Picture 3"/>
          <p:cNvPicPr>
            <a:picLocks noChangeAspect="1"/>
          </p:cNvPicPr>
          <p:nvPr/>
        </p:nvPicPr>
        <p:blipFill>
          <a:blip r:embed="rId3"/>
          <a:stretch>
            <a:fillRect/>
          </a:stretch>
        </p:blipFill>
        <p:spPr>
          <a:xfrm>
            <a:off x="323850" y="965200"/>
            <a:ext cx="7417430" cy="4851945"/>
          </a:xfrm>
          <a:prstGeom prst="rect">
            <a:avLst/>
          </a:prstGeom>
        </p:spPr>
      </p:pic>
    </p:spTree>
    <p:extLst>
      <p:ext uri="{BB962C8B-B14F-4D97-AF65-F5344CB8AC3E}">
        <p14:creationId xmlns:p14="http://schemas.microsoft.com/office/powerpoint/2010/main" val="243450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Chlamydia </a:t>
            </a:r>
            <a:r>
              <a:rPr lang="en-GB" dirty="0"/>
              <a:t>infections by transmission category </a:t>
            </a:r>
            <a:r>
              <a:rPr lang="en-GB" dirty="0" smtClean="0"/>
              <a:t/>
            </a:r>
            <a:br>
              <a:rPr lang="en-GB" dirty="0" smtClean="0"/>
            </a:br>
            <a:r>
              <a:rPr lang="en-GB" dirty="0" smtClean="0"/>
              <a:t>and </a:t>
            </a:r>
            <a:r>
              <a:rPr lang="en-GB" dirty="0"/>
              <a:t>gender (</a:t>
            </a:r>
            <a:r>
              <a:rPr lang="en-GB" dirty="0" smtClean="0"/>
              <a:t>n=59 991), </a:t>
            </a:r>
            <a:r>
              <a:rPr lang="en-GB" dirty="0"/>
              <a:t>EU/EEA, </a:t>
            </a:r>
            <a:r>
              <a:rPr lang="en-GB" dirty="0" smtClean="0"/>
              <a:t>2017</a:t>
            </a:r>
            <a:endParaRPr lang="en-GB" dirty="0"/>
          </a:p>
        </p:txBody>
      </p:sp>
      <p:sp>
        <p:nvSpPr>
          <p:cNvPr id="5" name="Rectangle 4"/>
          <p:cNvSpPr/>
          <p:nvPr/>
        </p:nvSpPr>
        <p:spPr>
          <a:xfrm>
            <a:off x="323850" y="5571500"/>
            <a:ext cx="8229599" cy="738151"/>
          </a:xfrm>
          <a:prstGeom prst="rect">
            <a:avLst/>
          </a:prstGeom>
        </p:spPr>
        <p:txBody>
          <a:bodyPr wrap="square">
            <a:spAutoFit/>
          </a:bodyPr>
          <a:lstStyle/>
          <a:p>
            <a:pPr>
              <a:spcAft>
                <a:spcPts val="450"/>
              </a:spcAft>
            </a:pPr>
            <a:r>
              <a:rPr lang="en-GB" sz="1400" i="1" kern="1100" dirty="0">
                <a:solidFill>
                  <a:srgbClr val="000000"/>
                </a:solidFill>
                <a:latin typeface="Calibri" panose="020F0502020204030204" pitchFamily="34" charset="0"/>
                <a:ea typeface="Batang" panose="02030600000101010101" pitchFamily="18" charset="-127"/>
                <a:cs typeface="Times New Roman" panose="02020603050405020304" pitchFamily="18" charset="0"/>
              </a:rPr>
              <a:t>Note: EU/EEA countries with ≥60% completeness in transmission category</a:t>
            </a:r>
          </a:p>
          <a:p>
            <a:pPr>
              <a:spcAft>
                <a:spcPts val="450"/>
              </a:spcAft>
            </a:pPr>
            <a:r>
              <a:rPr lang="en-GB" sz="1400" i="1" kern="1100" dirty="0">
                <a:solidFill>
                  <a:srgbClr val="000000"/>
                </a:solidFill>
                <a:latin typeface="Calibri" panose="020F0502020204030204" pitchFamily="34" charset="0"/>
                <a:ea typeface="Batang" panose="02030600000101010101" pitchFamily="18" charset="-127"/>
                <a:cs typeface="Times New Roman" panose="02020603050405020304" pitchFamily="18" charset="0"/>
              </a:rPr>
              <a:t>Data from Hungary, Italy, Latvia, Lithuania, Malta, the Netherlands, Portugal, Romania, Slovakia, Slovenia and Sweden.</a:t>
            </a:r>
          </a:p>
        </p:txBody>
      </p:sp>
      <p:pic>
        <p:nvPicPr>
          <p:cNvPr id="4" name="Picture 3"/>
          <p:cNvPicPr>
            <a:picLocks noChangeAspect="1"/>
          </p:cNvPicPr>
          <p:nvPr/>
        </p:nvPicPr>
        <p:blipFill>
          <a:blip r:embed="rId3"/>
          <a:stretch>
            <a:fillRect/>
          </a:stretch>
        </p:blipFill>
        <p:spPr>
          <a:xfrm>
            <a:off x="323850" y="1551663"/>
            <a:ext cx="8200206" cy="3603851"/>
          </a:xfrm>
          <a:prstGeom prst="rect">
            <a:avLst/>
          </a:prstGeom>
        </p:spPr>
      </p:pic>
    </p:spTree>
    <p:extLst>
      <p:ext uri="{BB962C8B-B14F-4D97-AF65-F5344CB8AC3E}">
        <p14:creationId xmlns:p14="http://schemas.microsoft.com/office/powerpoint/2010/main" val="106051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Confirmed </a:t>
            </a:r>
            <a:r>
              <a:rPr lang="en-GB" dirty="0"/>
              <a:t>chlamydia cases per 100 000 </a:t>
            </a:r>
            <a:r>
              <a:rPr lang="en-GB" dirty="0" smtClean="0"/>
              <a:t/>
            </a:r>
            <a:br>
              <a:rPr lang="en-GB" dirty="0" smtClean="0"/>
            </a:br>
            <a:r>
              <a:rPr lang="en-GB" dirty="0" smtClean="0"/>
              <a:t>population </a:t>
            </a:r>
            <a:r>
              <a:rPr lang="en-GB" dirty="0"/>
              <a:t>by year, </a:t>
            </a:r>
            <a:r>
              <a:rPr lang="en-GB" dirty="0" smtClean="0"/>
              <a:t>EU/EEA </a:t>
            </a:r>
            <a:r>
              <a:rPr lang="en-GB" dirty="0"/>
              <a:t>countries </a:t>
            </a:r>
            <a:r>
              <a:rPr lang="en-GB" dirty="0" smtClean="0"/>
              <a:t>reporting </a:t>
            </a:r>
            <a:r>
              <a:rPr lang="en-GB" dirty="0"/>
              <a:t>consistently, </a:t>
            </a:r>
            <a:r>
              <a:rPr lang="en-GB" dirty="0" smtClean="0"/>
              <a:t>2008−2017</a:t>
            </a:r>
            <a:endParaRPr lang="en-GB" dirty="0"/>
          </a:p>
        </p:txBody>
      </p:sp>
      <p:sp>
        <p:nvSpPr>
          <p:cNvPr id="5" name="Rectangle 4"/>
          <p:cNvSpPr/>
          <p:nvPr/>
        </p:nvSpPr>
        <p:spPr>
          <a:xfrm>
            <a:off x="323850" y="5914892"/>
            <a:ext cx="8229600" cy="424732"/>
          </a:xfrm>
          <a:prstGeom prst="rect">
            <a:avLst/>
          </a:prstGeom>
        </p:spPr>
        <p:txBody>
          <a:bodyPr wrap="square">
            <a:spAutoFit/>
          </a:bodyPr>
          <a:lstStyle/>
          <a:p>
            <a:pPr>
              <a:spcAft>
                <a:spcPts val="450"/>
              </a:spcAft>
            </a:pPr>
            <a:r>
              <a:rPr lang="en-GB" sz="1200" i="1" kern="1100" dirty="0">
                <a:solidFill>
                  <a:srgbClr val="000000"/>
                </a:solidFill>
                <a:latin typeface="Calibri" panose="020F0502020204030204" pitchFamily="34" charset="0"/>
                <a:ea typeface="Batang" panose="02030600000101010101" pitchFamily="18" charset="-127"/>
                <a:cs typeface="Times New Roman" panose="02020603050405020304" pitchFamily="18" charset="0"/>
              </a:rPr>
              <a:t>Source: Country reports from Cyprus, Denmark, Estonia, Finland, Iceland, Ireland, Latvia, Lithuania, Luxembourg, Malta, Norway, Poland, Romania, Slovakia, Slovenia, Sweden and the United Kingdom.</a:t>
            </a:r>
          </a:p>
        </p:txBody>
      </p:sp>
      <p:pic>
        <p:nvPicPr>
          <p:cNvPr id="4" name="Picture 3"/>
          <p:cNvPicPr>
            <a:picLocks noChangeAspect="1"/>
          </p:cNvPicPr>
          <p:nvPr/>
        </p:nvPicPr>
        <p:blipFill>
          <a:blip r:embed="rId3"/>
          <a:stretch>
            <a:fillRect/>
          </a:stretch>
        </p:blipFill>
        <p:spPr>
          <a:xfrm>
            <a:off x="323849" y="1229365"/>
            <a:ext cx="7099839" cy="4636780"/>
          </a:xfrm>
          <a:prstGeom prst="rect">
            <a:avLst/>
          </a:prstGeom>
        </p:spPr>
      </p:pic>
    </p:spTree>
    <p:extLst>
      <p:ext uri="{BB962C8B-B14F-4D97-AF65-F5344CB8AC3E}">
        <p14:creationId xmlns:p14="http://schemas.microsoft.com/office/powerpoint/2010/main" val="303599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Lymphogranuloma</a:t>
            </a:r>
            <a:r>
              <a:rPr lang="en-GB" dirty="0" smtClean="0"/>
              <a:t> </a:t>
            </a:r>
            <a:r>
              <a:rPr lang="en-GB" dirty="0" err="1" smtClean="0"/>
              <a:t>venereum</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dirty="0"/>
              <a:t>Lymphogranuloma </a:t>
            </a:r>
            <a:r>
              <a:rPr lang="en-GB" dirty="0" err="1"/>
              <a:t>venereum</a:t>
            </a:r>
            <a:r>
              <a:rPr lang="en-GB" dirty="0"/>
              <a:t> (LGV) is a systemic STI caused by </a:t>
            </a:r>
            <a:r>
              <a:rPr lang="en-GB" i="1" dirty="0"/>
              <a:t>Chlamydia trachomatis</a:t>
            </a:r>
            <a:r>
              <a:rPr lang="en-GB" dirty="0"/>
              <a:t> </a:t>
            </a:r>
            <a:r>
              <a:rPr lang="en-GB" dirty="0" err="1"/>
              <a:t>serovars</a:t>
            </a:r>
            <a:r>
              <a:rPr lang="en-GB" dirty="0"/>
              <a:t> L1, L2, or L3.</a:t>
            </a:r>
          </a:p>
          <a:p>
            <a:pPr marL="342900" lvl="0" indent="-342900">
              <a:buFont typeface="Arial" panose="020B0604020202020204" pitchFamily="34" charset="0"/>
              <a:buChar char="•"/>
            </a:pPr>
            <a:r>
              <a:rPr lang="en-GB" dirty="0"/>
              <a:t>In 2017, 1 989 cases of LGV were reported in 24 countries.</a:t>
            </a:r>
          </a:p>
          <a:p>
            <a:pPr marL="342900" lvl="0" indent="-342900">
              <a:buFont typeface="Arial" panose="020B0604020202020204" pitchFamily="34" charset="0"/>
              <a:buChar char="•"/>
            </a:pPr>
            <a:r>
              <a:rPr lang="en-GB" dirty="0"/>
              <a:t>Four countries (France, the Netherlands, Spain and the United Kingdom) accounted for 86% of all notified cases.</a:t>
            </a:r>
          </a:p>
          <a:p>
            <a:pPr marL="342900" lvl="0" indent="-342900">
              <a:buFont typeface="Arial" panose="020B0604020202020204" pitchFamily="34" charset="0"/>
              <a:buChar char="•"/>
            </a:pPr>
            <a:r>
              <a:rPr lang="en-GB" dirty="0"/>
              <a:t>Almost all cases in 2017 were reported among men who have sex with men; among the cases with known HIV status, 64% were HIV-positive.</a:t>
            </a:r>
          </a:p>
          <a:p>
            <a:pPr marL="342900" indent="-342900">
              <a:buFont typeface="Arial" panose="020B0604020202020204" pitchFamily="34" charset="0"/>
              <a:buChar char="•"/>
            </a:pPr>
            <a:r>
              <a:rPr lang="en-GB" dirty="0"/>
              <a:t>The number of reported cases decreased compared to 2016. This was the first reduction in the number of reported cases since 2009.</a:t>
            </a:r>
          </a:p>
        </p:txBody>
      </p:sp>
    </p:spTree>
    <p:extLst>
      <p:ext uri="{BB962C8B-B14F-4D97-AF65-F5344CB8AC3E}">
        <p14:creationId xmlns:p14="http://schemas.microsoft.com/office/powerpoint/2010/main" val="308467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 distribution of confirmed LGV cases, EU/EEA, </a:t>
            </a:r>
            <a:r>
              <a:rPr lang="en-GB" dirty="0" smtClean="0"/>
              <a:t>2017</a:t>
            </a:r>
            <a:endParaRPr lang="en-GB" dirty="0"/>
          </a:p>
        </p:txBody>
      </p:sp>
      <p:pic>
        <p:nvPicPr>
          <p:cNvPr id="4" name="Picture 3"/>
          <p:cNvPicPr>
            <a:picLocks noChangeAspect="1"/>
          </p:cNvPicPr>
          <p:nvPr/>
        </p:nvPicPr>
        <p:blipFill>
          <a:blip r:embed="rId2"/>
          <a:stretch>
            <a:fillRect/>
          </a:stretch>
        </p:blipFill>
        <p:spPr>
          <a:xfrm>
            <a:off x="323850" y="965200"/>
            <a:ext cx="7112710" cy="4645186"/>
          </a:xfrm>
          <a:prstGeom prst="rect">
            <a:avLst/>
          </a:prstGeom>
        </p:spPr>
      </p:pic>
      <p:sp>
        <p:nvSpPr>
          <p:cNvPr id="8" name="Rectangle 7"/>
          <p:cNvSpPr/>
          <p:nvPr/>
        </p:nvSpPr>
        <p:spPr>
          <a:xfrm>
            <a:off x="323849" y="5610386"/>
            <a:ext cx="7874753" cy="674031"/>
          </a:xfrm>
          <a:prstGeom prst="rect">
            <a:avLst/>
          </a:prstGeom>
        </p:spPr>
        <p:txBody>
          <a:bodyPr wrap="square">
            <a:spAutoFit/>
          </a:bodyPr>
          <a:lstStyle/>
          <a:p>
            <a:pPr eaLnBrk="0">
              <a:spcAft>
                <a:spcPts val="450"/>
              </a:spcAft>
            </a:pPr>
            <a:r>
              <a:rPr lang="en-GB" sz="1400" i="1" kern="1100" dirty="0">
                <a:solidFill>
                  <a:srgbClr val="000000"/>
                </a:solidFill>
                <a:latin typeface="Calibri" panose="020F0502020204030204" pitchFamily="34" charset="0"/>
                <a:ea typeface="Batang" panose="02030600000101010101" pitchFamily="18" charset="-127"/>
                <a:cs typeface="Times New Roman" panose="02020603050405020304" pitchFamily="18" charset="0"/>
              </a:rPr>
              <a:t>Source: Country reports from Croatia, Cyprus, Czech Republic, Denmark, Estonia, Finland, France, Hungary, Iceland, Ireland, Italy, Latvia, Lithuania, Luxembourg, Malta, the Netherlands, Norway, Poland, Portugal, Slovenia, Sweden and the United Kingdom.</a:t>
            </a:r>
          </a:p>
        </p:txBody>
      </p:sp>
    </p:spTree>
    <p:extLst>
      <p:ext uri="{BB962C8B-B14F-4D97-AF65-F5344CB8AC3E}">
        <p14:creationId xmlns:p14="http://schemas.microsoft.com/office/powerpoint/2010/main" val="209886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Confirmed </a:t>
            </a:r>
            <a:r>
              <a:rPr lang="en-GB" dirty="0"/>
              <a:t>LGV cases among the five EU/EEA Member States reporting the largest number of cases in </a:t>
            </a:r>
            <a:r>
              <a:rPr lang="en-GB" dirty="0" smtClean="0"/>
              <a:t>2017, 2007–2017</a:t>
            </a:r>
            <a:endParaRPr lang="en-GB" dirty="0"/>
          </a:p>
        </p:txBody>
      </p:sp>
      <p:pic>
        <p:nvPicPr>
          <p:cNvPr id="4" name="Picture 3"/>
          <p:cNvPicPr>
            <a:picLocks noChangeAspect="1"/>
          </p:cNvPicPr>
          <p:nvPr/>
        </p:nvPicPr>
        <p:blipFill>
          <a:blip r:embed="rId3"/>
          <a:stretch>
            <a:fillRect/>
          </a:stretch>
        </p:blipFill>
        <p:spPr>
          <a:xfrm>
            <a:off x="323849" y="1288312"/>
            <a:ext cx="7657777" cy="5009162"/>
          </a:xfrm>
          <a:prstGeom prst="rect">
            <a:avLst/>
          </a:prstGeom>
        </p:spPr>
      </p:pic>
    </p:spTree>
    <p:extLst>
      <p:ext uri="{BB962C8B-B14F-4D97-AF65-F5344CB8AC3E}">
        <p14:creationId xmlns:p14="http://schemas.microsoft.com/office/powerpoint/2010/main" val="460262106"/>
      </p:ext>
    </p:extLst>
  </p:cSld>
  <p:clrMapOvr>
    <a:masterClrMapping/>
  </p:clrMapOvr>
</p:sld>
</file>

<file path=ppt/theme/theme1.xml><?xml version="1.0" encoding="utf-8"?>
<a:theme xmlns:a="http://schemas.openxmlformats.org/drawingml/2006/main" name="ECDC Presentation">
  <a:themeElements>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4 - Copy.potx" id="{17D98BBD-48FA-4D80-9A55-A1935E07CB2B}" vid="{6C950942-4CA1-45AB-B304-D6B565DD9F3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Surveillance" ma:contentTypeID="0x010100F92FB91056B24E40ACCE93A804002EFF001822ADB6403249B6AC60D10F8970E85E0022BB36A49C02406F9EEB777AFC9B94AD008B5B48050463984D8D2BD432023F0399" ma:contentTypeVersion="135" ma:contentTypeDescription="The main level of classification for the document" ma:contentTypeScope="" ma:versionID="90322d3a3cb96474597998ccd0fd9c6e">
  <xsd:schema xmlns:xsd="http://www.w3.org/2001/XMLSchema" xmlns:xs="http://www.w3.org/2001/XMLSchema" xmlns:p="http://schemas.microsoft.com/office/2006/metadata/properties" xmlns:ns1="http://schemas.microsoft.com/sharepoint/v3" xmlns:ns2="d23a570b-d7a9-49ca-a34c-8afb8206b4bf" xmlns:ns3="376727eb-354b-45e4-998d-f84ea079474e" xmlns:ns4="5c728178-6efc-4233-8faf-5837ddb4420c" targetNamespace="http://schemas.microsoft.com/office/2006/metadata/properties" ma:root="true" ma:fieldsID="2c1c848e01c050137553ef57aa5e40b6" ns1:_="" ns2:_="" ns3:_="" ns4:_="">
    <xsd:import namespace="http://schemas.microsoft.com/sharepoint/v3"/>
    <xsd:import namespace="d23a570b-d7a9-49ca-a34c-8afb8206b4bf"/>
    <xsd:import namespace="376727eb-354b-45e4-998d-f84ea079474e"/>
    <xsd:import namespace="5c728178-6efc-4233-8faf-5837ddb4420c"/>
    <xsd:element name="properties">
      <xsd:complexType>
        <xsd:sequence>
          <xsd:element name="documentManagement">
            <xsd:complexType>
              <xsd:all>
                <xsd:element ref="ns1:ECDC_Description" minOccurs="0"/>
                <xsd:element ref="ns2:TaxCatchAll" minOccurs="0"/>
                <xsd:element ref="ns2:TaxCatchAllLabel" minOccurs="0"/>
                <xsd:element ref="ns3:ECDC_Subject_whoTaxHTField0" minOccurs="0"/>
                <xsd:element ref="ns3:ECDC_Subject_doesTaxHTField0" minOccurs="0"/>
                <xsd:element ref="ns3:ECDC_Subject_whatTaxHTField0" minOccurs="0"/>
                <xsd:element ref="ns3:ECDC_Target_audienceTaxHTField0" minOccurs="0"/>
                <xsd:element ref="ns1:ECDC_IsPublic" minOccurs="0"/>
                <xsd:element ref="ns2:TaxKeywordTaxHTField" minOccurs="0"/>
                <xsd:element ref="ns3:ECDC_DMS_Project0" minOccurs="0"/>
                <xsd:element ref="ns3:ECDC_DMS_Author" minOccurs="0"/>
                <xsd:element ref="ns3:ECDC_DMS_Previous_Location" minOccurs="0"/>
                <xsd:element ref="ns3:ECDC_DMS_Previous_Creation_Date" minOccurs="0"/>
                <xsd:element ref="ns3:ECDC_DMS_Section" minOccurs="0"/>
                <xsd:element ref="ns3:ECDC_DMS_Group" minOccurs="0"/>
                <xsd:element ref="ns3:ECDC_DMS_Is_Public" minOccurs="0"/>
                <xsd:element ref="ns3:ECDC_DMS_MIS_Activity_code0" minOccurs="0"/>
                <xsd:element ref="ns3:ECDC_DMS_Country0" minOccurs="0"/>
                <xsd:element ref="ns3:ECDC_DMS_RestrictedAccess" minOccurs="0"/>
                <xsd:element ref="ns2:Restricted_x0020_Access_x0020_Mode" minOccurs="0"/>
                <xsd:element ref="ns2:m4f2abd528a9430bb1514981700fe204" minOccurs="0"/>
                <xsd:element ref="ns2:bf6f88d3567d49708e6ddfea625f3427" minOccurs="0"/>
                <xsd:element ref="ns3:ECDC_DMS_Surveillance_Document_Type0" minOccurs="0"/>
                <xsd:element ref="ns2:ECDC_DMS_Meeting_Date" minOccurs="0"/>
                <xsd:element ref="ns2:ff0459edc9514eb0baaeb2ab50aaa8d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8" nillable="true" ma:displayName="Description" ma:description="Indicate a brief description or other comments related to the document " ma:internalName="ECDC_Description">
      <xsd:simpleType>
        <xsd:restriction base="dms:Note">
          <xsd:maxLength value="255"/>
        </xsd:restriction>
      </xsd:simpleType>
    </xsd:element>
    <xsd:element name="ECDC_IsPublic" ma:index="19" nillable="true" ma:displayName="ECDC_IsPublic" ma:default="1" ma:hidden="true" ma:internalName="ECDC_IsPublic"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element name="Restricted_x0020_Access_x0020_Mode" ma:index="35" nillable="true" ma:displayName="Restricted Access Mode" ma:format="RadioButtons" ma:internalName="Restricted_x0020_Access_x0020_Mode">
      <xsd:simpleType>
        <xsd:restriction base="dms:Choice">
          <xsd:enumeration value="Hide the document to other users. The document is visible only to the users under Restricted Access Field"/>
          <xsd:enumeration value="Allow other users to read the document. The document is visible as read-only to all users"/>
        </xsd:restriction>
      </xsd:simpleType>
    </xsd:element>
    <xsd:element name="m4f2abd528a9430bb1514981700fe204" ma:index="36" ma:taxonomy="true" ma:internalName="m4f2abd528a9430bb1514981700fe204" ma:taxonomyFieldName="ECDC_DMS_Organigramme" ma:displayName="ECDC Organigramme" ma:readOnly="false" ma:fieldId="{64f2abd5-28a9-430b-b151-4981700fe204}"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bf6f88d3567d49708e6ddfea625f3427" ma:index="38" nillable="true" ma:taxonomy="true" ma:internalName="bf6f88d3567d49708e6ddfea625f3427" ma:taxonomyFieldName="DMS_x0020_Product" ma:displayName="DMS Product" ma:default="" ma:fieldId="{bf6f88d3-567d-4970-8e6d-dfea625f3427}" ma:taxonomyMulti="true" ma:sspId="de887f88-4a24-49db-a549-4c3cbb517053" ma:termSetId="765c2105-95ad-4131-ade8-84f64ee0a1c3" ma:anchorId="00000000-0000-0000-0000-000000000000" ma:open="false" ma:isKeyword="false">
      <xsd:complexType>
        <xsd:sequence>
          <xsd:element ref="pc:Terms" minOccurs="0" maxOccurs="1"/>
        </xsd:sequence>
      </xsd:complexType>
    </xsd:element>
    <xsd:element name="ECDC_DMS_Meeting_Date" ma:index="45" nillable="true" ma:displayName="Meeting/Event Date" ma:description="The date of meeting (1) the document belongs to or (2) was discussed, reviewed or approved." ma:format="DateOnly" ma:internalName="ECDC_DMS_Meeting_Date" ma:readOnly="false">
      <xsd:simpleType>
        <xsd:restriction base="dms:DateTime"/>
      </xsd:simpleType>
    </xsd:element>
    <xsd:element name="ff0459edc9514eb0baaeb2ab50aaa8de" ma:index="46" nillable="true" ma:taxonomy="true" ma:internalName="ff0459edc9514eb0baaeb2ab50aaa8de" ma:taxonomyFieldName="Meeting_x0020_Code" ma:displayName="Meeting Code" ma:default="" ma:fieldId="{ff0459ed-c951-4eb0-baae-b2ab50aaa8de}" ma:taxonomyMulti="true" ma:sspId="de887f88-4a24-49db-a549-4c3cbb517053" ma:termSetId="edec69b4-0510-43be-8a98-012c8d4b4d6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Subject_whoTaxHTField0" ma:index="11" nillable="true" ma:taxonomy="true" ma:internalName="ECDC_Subject_whoTaxHTField0" ma:taxonomyFieldName="ECDC_Subject_who" ma:displayName="Actor" ma:default="" ma:fieldId="{abe70a07-b4c4-4a08-b47f-19f4275c5dd3}" ma:taxonomyMulti="true" ma:sspId="de887f88-4a24-49db-a549-4c3cbb517053" ma:termSetId="725f5f6f-0471-44ec-8ccb-6de6d3e4909b" ma:anchorId="00000000-0000-0000-0000-000000000000" ma:open="false" ma:isKeyword="false">
      <xsd:complexType>
        <xsd:sequence>
          <xsd:element ref="pc:Terms" minOccurs="0" maxOccurs="1"/>
        </xsd:sequence>
      </xsd:complexType>
    </xsd:element>
    <xsd:element name="ECDC_Subject_doesTaxHTField0" ma:index="13" nillable="true" ma:taxonomy="true" ma:internalName="ECDC_Subject_doesTaxHTField0" ma:taxonomyFieldName="ECDC_Subject_does" ma:displayName="Activity" ma:default="" ma:fieldId="{f4f89794-25e3-44dd-a94e-7e4212ed52cb}" ma:taxonomyMulti="true" ma:sspId="de887f88-4a24-49db-a549-4c3cbb517053" ma:termSetId="380f87da-0f7e-4cf1-ad09-525006c4d164" ma:anchorId="00000000-0000-0000-0000-000000000000" ma:open="false" ma:isKeyword="false">
      <xsd:complexType>
        <xsd:sequence>
          <xsd:element ref="pc:Terms" minOccurs="0" maxOccurs="1"/>
        </xsd:sequence>
      </xsd:complexType>
    </xsd:element>
    <xsd:element name="ECDC_Subject_whatTaxHTField0" ma:index="15"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Target_audienceTaxHTField0" ma:index="17" nillable="true" ma:taxonomy="true" ma:internalName="ECDC_Target_audienceTaxHTField0" ma:taxonomyFieldName="ECDC_Target_audience" ma:displayName="Target Audience" ma:default="" ma:fieldId="{234ea4f9-252c-4d49-a519-4a376f3ed4d7}" ma:taxonomyMulti="true" ma:sspId="de887f88-4a24-49db-a549-4c3cbb517053" ma:termSetId="de5002ed-06b4-47ae-8592-fd6a24aa93a4" ma:anchorId="00000000-0000-0000-0000-000000000000" ma:open="false" ma:isKeyword="false">
      <xsd:complexType>
        <xsd:sequence>
          <xsd:element ref="pc:Terms" minOccurs="0" maxOccurs="1"/>
        </xsd:sequence>
      </xsd:complexType>
    </xsd:element>
    <xsd:element name="ECDC_DMS_Project0" ma:index="23" nillable="true" ma:taxonomy="true" ma:internalName="ECDC_DMS_Project0" ma:taxonomyFieldName="ECDC_DMS_Project" ma:displayName="Project"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Author" ma:index="24" nillable="true" ma:displayName="Owner" ma:description="An ECDC user or group(s) of users that are responsible for the document" ma:format="Hyperlink" ma:indexed="true" ma:internalName="ECDC_DMS_Autho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Previous_Location" ma:index="25" nillable="true" ma:displayName="Previous Location" ma:description="Some useful information about where the document was stored before (Eg: Shared Drives, Unit Drives, etc.)" ma:hidden="true" ma:internalName="ECDC_DMS_Previous_Location">
      <xsd:simpleType>
        <xsd:restriction base="dms:Text"/>
      </xsd:simpleType>
    </xsd:element>
    <xsd:element name="ECDC_DMS_Previous_Creation_Date" ma:index="26" nillable="true" ma:displayName="Previous Creation Date" ma:default="[today]" ma:description="An earlier publication date or a previous relevant date of the document" ma:hidden="true" ma:internalName="ECDC_DMS_Previous_Creation_Date">
      <xsd:simpleType>
        <xsd:restriction base="dms:DateTime"/>
      </xsd:simpleType>
    </xsd:element>
    <xsd:element name="ECDC_DMS_Section" ma:index="27" nillable="true" ma:displayName="Section" ma:description="Indicates the creator users ECDC Unit" ma:hidden="true" ma:internalName="ECDC_DMS_Section" ma:readOnly="false">
      <xsd:simpleType>
        <xsd:restriction base="dms:Text"/>
      </xsd:simpleType>
    </xsd:element>
    <xsd:element name="ECDC_DMS_Group" ma:index="28" nillable="true" ma:displayName="Group" ma:description="Indicates the creator users ECDC Group" ma:hidden="true" ma:internalName="ECDC_DMS_Group" ma:readOnly="false">
      <xsd:simpleType>
        <xsd:restriction base="dms:Text"/>
      </xsd:simpleType>
    </xsd:element>
    <xsd:element name="ECDC_DMS_Is_Public" ma:index="29" nillable="true" ma:displayName="Is Public" ma:default="0" ma:description="The document could be made available in external systems (Eg: Portal)" ma:hidden="true" ma:internalName="ECDC_DMS_Is_Public" ma:readOnly="false">
      <xsd:simpleType>
        <xsd:restriction base="dms:Boolean"/>
      </xsd:simpleType>
    </xsd:element>
    <xsd:element name="ECDC_DMS_MIS_Activity_code0" ma:index="31" nillable="true" ma:taxonomy="true" ma:internalName="ECDC_DMS_MIS_Activity_code0" ma:taxonomyFieldName="ECDC_DMS_MIS_Activity_code" ma:displayName="MIS Activity cod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ountry0" ma:index="33" nillable="true" ma:taxonomy="true" ma:internalName="ECDC_DMS_Country0" ma:taxonomyFieldName="ECDC_DMS_Country" ma:displayName="Country" ma:default="" ma:fieldId="{55706165-e828-40c8-8ef4-7f53aaba5845}" ma:taxonomyMulti="true" ma:sspId="de887f88-4a24-49db-a549-4c3cbb517053" ma:termSetId="1ff710a1-673a-41e0-bfbc-1a0da05ecc90" ma:anchorId="00000000-0000-0000-0000-000000000000" ma:open="true" ma:isKeyword="false">
      <xsd:complexType>
        <xsd:sequence>
          <xsd:element ref="pc:Terms" minOccurs="0" maxOccurs="1"/>
        </xsd:sequence>
      </xsd:complexType>
    </xsd:element>
    <xsd:element name="ECDC_DMS_RestrictedAccess" ma:index="34" nillable="true" ma:displayName="Restricted Access" ma:description="The users or groups of users who will be able to access and edit the document. If you need other users to access the document as read-only, please check 'Allow other users to read the document' in the Restricted Access Mode field. The creator of the document is added by default in the restricted group of people" ma:format="Hyperlink" ma:internalName="ECDC_DMS_RestrictedAccess"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Surveillance_Document_Type0" ma:index="44" ma:taxonomy="true" ma:internalName="ECDC_DMS_Surveillance_Document_Type0" ma:taxonomyFieldName="ECDC_DMS_Surveillance_Document_Type" ma:displayName="Document Type" ma:default="" ma:fieldId="{5476e53f-b716-4737-8b63-5555511efb58}" ma:taxonomyMulti="true" ma:sspId="de887f88-4a24-49db-a549-4c3cbb517053" ma:termSetId="05694767-788d-4e99-ad07-3dd6ddb61ccc" ma:anchorId="5a752a46-5b5d-4edc-aa88-01a7a38b3699"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728178-6efc-4233-8faf-5837ddb4420c" elementFormDefault="qualified">
    <xsd:import namespace="http://schemas.microsoft.com/office/2006/documentManagement/types"/>
    <xsd:import namespace="http://schemas.microsoft.com/office/infopath/2007/PartnerControls"/>
    <xsd:element name="_dlc_DocId" ma:index="48" nillable="true" ma:displayName="Document ID Value" ma:description="The value of the document ID assigned to this item." ma:internalName="_dlc_DocId" ma:readOnly="true">
      <xsd:simpleType>
        <xsd:restriction base="dms:Text"/>
      </xsd:simpleType>
    </xsd:element>
    <xsd:element name="_dlc_DocIdUrl" ma:index="4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KeywordTaxHTField xmlns="d23a570b-d7a9-49ca-a34c-8afb8206b4bf">
      <Terms xmlns="http://schemas.microsoft.com/office/infopath/2007/PartnerControls"/>
    </TaxKeywordTaxHTField>
    <ECDC_Description xmlns="http://schemas.microsoft.com/sharepoint/v3" xsi:nil="true"/>
    <TaxCatchAll xmlns="d23a570b-d7a9-49ca-a34c-8afb8206b4bf">
      <Value>681</Value>
      <Value>72</Value>
      <Value>265</Value>
    </TaxCatchAll>
    <ECDC_IsPublic xmlns="http://schemas.microsoft.com/sharepoint/v3">true</ECDC_IsPublic>
    <Restricted_x0020_Access_x0020_Mode xmlns="d23a570b-d7a9-49ca-a34c-8afb8206b4bf" xsi:nil="true"/>
    <m4f2abd528a9430bb1514981700fe204 xmlns="d23a570b-d7a9-49ca-a34c-8afb8206b4bf">
      <Terms xmlns="http://schemas.microsoft.com/office/infopath/2007/PartnerControls">
        <TermInfo xmlns="http://schemas.microsoft.com/office/infopath/2007/PartnerControls">
          <TermName xmlns="http://schemas.microsoft.com/office/infopath/2007/PartnerControls">HSH</TermName>
          <TermId xmlns="http://schemas.microsoft.com/office/infopath/2007/PartnerControls">2a617a45-fa40-46ad-913e-e6670e222fed</TermId>
        </TermInfo>
      </Terms>
    </m4f2abd528a9430bb1514981700fe204>
    <_dlc_DocId xmlns="5c728178-6efc-4233-8faf-5837ddb4420c">DMSSRS-9-280</_dlc_DocId>
    <_dlc_DocIdUrl xmlns="5c728178-6efc-4233-8faf-5837ddb4420c">
      <Url>http://dms.ecdcnet.europa.eu/sites/srs/SRS Scientific/_layouts/DocIdRedir.aspx?ID=DMSSRS-9-280</Url>
      <Description>DMSSRS-9-280</Description>
    </_dlc_DocIdUrl>
    <ECDC_DMS_Meeting_Date xmlns="d23a570b-d7a9-49ca-a34c-8afb8206b4bf" xsi:nil="true"/>
    <ff0459edc9514eb0baaeb2ab50aaa8de xmlns="d23a570b-d7a9-49ca-a34c-8afb8206b4bf">
      <Terms xmlns="http://schemas.microsoft.com/office/infopath/2007/PartnerControls"/>
    </ff0459edc9514eb0baaeb2ab50aaa8de>
    <bf6f88d3567d49708e6ddfea625f3427 xmlns="d23a570b-d7a9-49ca-a34c-8afb8206b4bf">
      <Terms xmlns="http://schemas.microsoft.com/office/infopath/2007/PartnerControls"/>
    </bf6f88d3567d49708e6ddfea625f3427>
    <ECDC_DMS_Is_Public xmlns="376727eb-354b-45e4-998d-f84ea079474e">false</ECDC_DMS_Is_Public>
    <ECDC_Subject_whatTaxHTField0 xmlns="376727eb-354b-45e4-998d-f84ea079474e">
      <Terms xmlns="http://schemas.microsoft.com/office/infopath/2007/PartnerControls">
        <TermInfo xmlns="http://schemas.microsoft.com/office/infopath/2007/PartnerControls">
          <TermName xmlns="http://schemas.microsoft.com/office/infopath/2007/PartnerControls">sexually transmitted infection</TermName>
          <TermId xmlns="http://schemas.microsoft.com/office/infopath/2007/PartnerControls">5412d8cf-baed-4a5f-8c7b-1a15859f554e</TermId>
        </TermInfo>
      </Terms>
    </ECDC_Subject_whatTaxHTField0>
    <ECDC_DMS_MIS_Activity_code0 xmlns="376727eb-354b-45e4-998d-f84ea079474e">
      <Terms xmlns="http://schemas.microsoft.com/office/infopath/2007/PartnerControls"/>
    </ECDC_DMS_MIS_Activity_code0>
    <ECDC_DMS_Project0 xmlns="376727eb-354b-45e4-998d-f84ea079474e">
      <Terms xmlns="http://schemas.microsoft.com/office/infopath/2007/PartnerControls"/>
    </ECDC_DMS_Project0>
    <ECDC_DMS_Country0 xmlns="376727eb-354b-45e4-998d-f84ea079474e">
      <Terms xmlns="http://schemas.microsoft.com/office/infopath/2007/PartnerControls"/>
    </ECDC_DMS_Country0>
    <ECDC_DMS_Section xmlns="376727eb-354b-45e4-998d-f84ea079474e">Internal Communication and Knowledge Services</ECDC_DMS_Section>
    <ECDC_Subject_whoTaxHTField0 xmlns="376727eb-354b-45e4-998d-f84ea079474e">
      <Terms xmlns="http://schemas.microsoft.com/office/infopath/2007/PartnerControls"/>
    </ECDC_Subject_whoTaxHTField0>
    <ECDC_DMS_Previous_Location xmlns="376727eb-354b-45e4-998d-f84ea079474e" xsi:nil="true"/>
    <ECDC_Subject_doesTaxHTField0 xmlns="376727eb-354b-45e4-998d-f84ea079474e">
      <Terms xmlns="http://schemas.microsoft.com/office/infopath/2007/PartnerControls"/>
    </ECDC_Subject_doesTaxHTField0>
    <ECDC_Target_audienceTaxHTField0 xmlns="376727eb-354b-45e4-998d-f84ea079474e">
      <Terms xmlns="http://schemas.microsoft.com/office/infopath/2007/PartnerControls"/>
    </ECDC_Target_audienceTaxHTField0>
    <ECDC_DMS_Previous_Creation_Date xmlns="376727eb-354b-45e4-998d-f84ea079474e">2013-02-01T12:14:00+00:00</ECDC_DMS_Previous_Creation_Date>
    <ECDC_DMS_Author xmlns="376727eb-354b-45e4-998d-f84ea079474e">
      <UserInfo>
        <DisplayName/>
        <AccountId xsi:nil="true"/>
        <AccountType/>
      </UserInfo>
    </ECDC_DMS_Author>
    <ECDC_DMS_Group xmlns="376727eb-354b-45e4-998d-f84ea079474e">Document Management</ECDC_DMS_Group>
    <ECDC_DMS_RestrictedAccess xmlns="376727eb-354b-45e4-998d-f84ea079474e">
      <UserInfo>
        <DisplayName/>
        <AccountId xsi:nil="true"/>
        <AccountType/>
      </UserInfo>
    </ECDC_DMS_RestrictedAccess>
    <ECDC_DMS_Surveillance_Document_Type0 xmlns="376727eb-354b-45e4-998d-f84ea079474e">
      <Terms xmlns="http://schemas.microsoft.com/office/infopath/2007/PartnerControls">
        <TermInfo xmlns="http://schemas.microsoft.com/office/infopath/2007/PartnerControls">
          <TermName xmlns="http://schemas.microsoft.com/office/infopath/2007/PartnerControls">Non-classified Surveillance Document</TermName>
          <TermId xmlns="http://schemas.microsoft.com/office/infopath/2007/PartnerControls">504a86c3-b8aa-4376-9806-04226c98f67d</TermId>
        </TermInfo>
      </Terms>
    </ECDC_DMS_Surveillance_Document_Type0>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ECDC DMS Prevent Creating Folders</Name>
    <Synchronization>Synchronous</Synchronization>
    <Type>1</Type>
    <SequenceNumber>500</SequenceNumber>
    <Assembly>ECDC.DMS.EventReceivers, Version=1.0.0.0, Culture=neutral, PublicKeyToken=17e62c86e86476c3, processorArchitecture=MSIL</Assembly>
    <Class>ECDC.DMS.EventReceivers.PreventCreatingFolders.PreventCreatingFolders</Class>
    <Data>Data</Data>
    <Filter/>
  </Receiver>
  <Receiver>
    <Name>ECDC DMS Fix User Columns</Name>
    <Synchronization>Synchronous</Synchronization>
    <Type>10001</Type>
    <SequenceNumber>1000</SequenceNumber>
    <Assembly>ECDC.DMS.EventReceivers, Version=1.0.0.0, Culture=neutral, PublicKeyToken=17e62c86e86476c3, processorArchitecture=MSIL</Assembly>
    <Class>ECDC.DMS.EventReceivers.FixUserColumns.FixUserColumns</Class>
    <Data>Data</Data>
    <Filter/>
  </Receiver>
  <Receiver>
    <Name>ECDC DMS Preconfigure Fiels</Name>
    <Synchronization>Synchronous</Synchronization>
    <Type>1</Type>
    <SequenceNumber>1000</SequenceNumber>
    <Assembly>ECDC.DMS.EventReceivers, Version=1.0.0.0, Culture=neutral, PublicKeyToken=17e62c86e86476c3, processorArchitecture=MSIL</Assembly>
    <Class>ECDC.DMS.EventReceivers.PreconfigureFields.PreconfigureFields</Class>
    <Data>Data</Data>
    <Filter/>
  </Receiver>
  <Receiver>
    <Name>ECDC DMS Prevent Deleting</Name>
    <Synchronization>Synchronous</Synchronization>
    <Type>3</Type>
    <SequenceNumber>1000</SequenceNumber>
    <Assembly>ECDC.DMS.EventReceivers, Version=1.0.0.0, Culture=neutral, PublicKeyToken=17e62c86e86476c3, processorArchitecture=MSIL</Assembly>
    <Class>ECDC.DMS.EventReceivers.PreventDeleting.PreventDeleting</Class>
    <Data>Data</Data>
    <Filter/>
  </Receiver>
  <Receiver>
    <Name>ECDC DMS Restricted Access</Name>
    <Synchronization>Asynchronous</Synchronization>
    <Type>10002</Type>
    <SequenceNumber>1000</SequenceNumber>
    <Assembly>ECDC.DMS.EventReceivers, Version=1.0.0.0, Culture=neutral, PublicKeyToken=17e62c86e86476c3, processorArchitecture=MSIL</Assembly>
    <Class>ECDC.DMS.EventReceivers.RestrictedAccess.RestrictedAccess</Class>
    <Data>Data</Data>
    <Filter/>
  </Receiver>
  <Receiver>
    <Name>ECDC DMS Restricted AccessAdded</Name>
    <Synchronization>Synchronous</Synchronization>
    <Type>10001</Type>
    <SequenceNumber>2000</SequenceNumber>
    <Assembly>ECDC.DMS.EventReceivers, Version=1.0.0.0, Culture=neutral, PublicKeyToken=17e62c86e86476c3, processorArchitecture=MSIL</Assembly>
    <Class>ECDC.DMS.EventReceivers.RestrictedAccess.RestrictedAccess</Class>
    <Data>Data</Data>
    <Filter/>
  </Receiver>
  <Receiver>
    <Name>ECDC DMS Restricted Document Types</Name>
    <Synchronization>Synchronous</Synchronization>
    <Type>2</Type>
    <SequenceNumber>1050</SequenceNumber>
    <Assembly>ECDC.DMS.EventReceivers, Version=1.0.0.0, Culture=neutral, PublicKeyToken=17e62c86e86476c3, processorArchitecture=MSIL</Assembly>
    <Class>ECDC.DMS.EventReceivers.RestrictedDocumentTypes.RestrictedDocumentTypes</Class>
    <Data>Data</Data>
    <Filter/>
  </Receiver>
  <Receiver>
    <Name>ECDC DMS Restricted Document TypesAdding</Name>
    <Synchronization>Synchronous</Synchronization>
    <Type>1</Type>
    <SequenceNumber>2050</SequenceNumber>
    <Assembly>ECDC.DMS.EventReceivers, Version=1.0.0.0, Culture=neutral, PublicKeyToken=17e62c86e86476c3, processorArchitecture=MSIL</Assembly>
    <Class>ECDC.DMS.EventReceivers.RestrictedDocumentTypes.RestrictedDocumentTypes</Class>
    <Data>Data</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SharedContentType xmlns="Microsoft.SharePoint.Taxonomy.ContentTypeSync" SourceId="de887f88-4a24-49db-a549-4c3cbb517053" ContentTypeId="0x010100F92FB91056B24E40ACCE93A804002EFF001822ADB6403249B6AC60D10F8970E85E0022BB36A49C02406F9EEB777AFC9B94AD" PreviousValue="true"/>
</file>

<file path=customXml/itemProps1.xml><?xml version="1.0" encoding="utf-8"?>
<ds:datastoreItem xmlns:ds="http://schemas.openxmlformats.org/officeDocument/2006/customXml" ds:itemID="{4088E570-766D-4113-99C2-7543033FE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3a570b-d7a9-49ca-a34c-8afb8206b4bf"/>
    <ds:schemaRef ds:uri="376727eb-354b-45e4-998d-f84ea079474e"/>
    <ds:schemaRef ds:uri="5c728178-6efc-4233-8faf-5837ddb44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B06E3A-234A-4ACD-8288-48B424AC5979}">
  <ds:schemaRefs>
    <ds:schemaRef ds:uri="http://purl.org/dc/elements/1.1/"/>
    <ds:schemaRef ds:uri="http://schemas.microsoft.com/office/2006/metadata/properties"/>
    <ds:schemaRef ds:uri="d23a570b-d7a9-49ca-a34c-8afb8206b4bf"/>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c728178-6efc-4233-8faf-5837ddb4420c"/>
    <ds:schemaRef ds:uri="376727eb-354b-45e4-998d-f84ea079474e"/>
    <ds:schemaRef ds:uri="http://www.w3.org/XML/1998/namespace"/>
    <ds:schemaRef ds:uri="http://purl.org/dc/dcmitype/"/>
  </ds:schemaRefs>
</ds:datastoreItem>
</file>

<file path=customXml/itemProps3.xml><?xml version="1.0" encoding="utf-8"?>
<ds:datastoreItem xmlns:ds="http://schemas.openxmlformats.org/officeDocument/2006/customXml" ds:itemID="{8BB54B70-0130-428D-8159-19F4ABCB998B}">
  <ds:schemaRefs>
    <ds:schemaRef ds:uri="http://schemas.microsoft.com/office/2006/metadata/customXsn"/>
  </ds:schemaRefs>
</ds:datastoreItem>
</file>

<file path=customXml/itemProps4.xml><?xml version="1.0" encoding="utf-8"?>
<ds:datastoreItem xmlns:ds="http://schemas.openxmlformats.org/officeDocument/2006/customXml" ds:itemID="{73222CBE-F7FB-4DF6-A1DA-DF7BC0B81D78}">
  <ds:schemaRefs>
    <ds:schemaRef ds:uri="http://schemas.microsoft.com/sharepoint/v3/contenttype/forms"/>
  </ds:schemaRefs>
</ds:datastoreItem>
</file>

<file path=customXml/itemProps5.xml><?xml version="1.0" encoding="utf-8"?>
<ds:datastoreItem xmlns:ds="http://schemas.openxmlformats.org/officeDocument/2006/customXml" ds:itemID="{80016A9C-C22E-47C8-B8A9-36BC2A44421D}">
  <ds:schemaRefs>
    <ds:schemaRef ds:uri="http://schemas.microsoft.com/sharepoint/events"/>
  </ds:schemaRefs>
</ds:datastoreItem>
</file>

<file path=customXml/itemProps6.xml><?xml version="1.0" encoding="utf-8"?>
<ds:datastoreItem xmlns:ds="http://schemas.openxmlformats.org/officeDocument/2006/customXml" ds:itemID="{878EFC78-0AA4-4807-AFD3-E20EF63E029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ECDC%20Presentation</Template>
  <TotalTime>7381</TotalTime>
  <Words>1361</Words>
  <Application>Microsoft Office PowerPoint</Application>
  <PresentationFormat>On-screen Show (4:3)</PresentationFormat>
  <Paragraphs>70</Paragraphs>
  <Slides>28</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Batang</vt:lpstr>
      <vt:lpstr>Calibri</vt:lpstr>
      <vt:lpstr>Tahoma</vt:lpstr>
      <vt:lpstr>Times</vt:lpstr>
      <vt:lpstr>Times New Roman</vt:lpstr>
      <vt:lpstr>Wingdings</vt:lpstr>
      <vt:lpstr>ECDC Presentation</vt:lpstr>
      <vt:lpstr>Custom Design</vt:lpstr>
      <vt:lpstr>Theme_ECDC</vt:lpstr>
      <vt:lpstr>Annual Epidemiological Report for 2017 Sexually Transmitted Diseases  - chlamydia - gonorrhoea - lymphogranuloma venereum - (congenital) syphilis</vt:lpstr>
      <vt:lpstr>Chlamydia</vt:lpstr>
      <vt:lpstr>Chlamydia male-to-female ratio,  25 EU/EEA countries, 2017</vt:lpstr>
      <vt:lpstr>Chlamydia cases per 100 000 population,  by age group and gender, EU/EEA, 2017</vt:lpstr>
      <vt:lpstr>Chlamydia infections by transmission category  and gender (n=59 991), EU/EEA, 2017</vt:lpstr>
      <vt:lpstr>Confirmed chlamydia cases per 100 000  population by year, EU/EEA countries reporting consistently, 2008−2017</vt:lpstr>
      <vt:lpstr>Lymphogranuloma venereum</vt:lpstr>
      <vt:lpstr>Age distribution of confirmed LGV cases, EU/EEA, 2017</vt:lpstr>
      <vt:lpstr>Confirmed LGV cases among the five EU/EEA Member States reporting the largest number of cases in 2017, 2007–2017</vt:lpstr>
      <vt:lpstr>Gonorrhoea</vt:lpstr>
      <vt:lpstr>Rate of confirmed gonorrhoea cases per 100 000 population by country, EU/EEA, 2017 </vt:lpstr>
      <vt:lpstr>Gonorrhoea male-to-female ratio  in 25 EU/EEA countries, 2017</vt:lpstr>
      <vt:lpstr>Rate of confirmed gonorrhoea cases per 100 000 population, by age and gender, EU/EEA, 2017 </vt:lpstr>
      <vt:lpstr>Percentage of gonorrhoea infections by transmission category and gender (n=68 436), EU/EEA, 2017</vt:lpstr>
      <vt:lpstr>Rate of confirmed gonorrhoea cases per 100 000 population  by year, EU/EEA countries reporting consistently,  2008−2017 </vt:lpstr>
      <vt:lpstr>Number of confirmed gonorrhoea cases by gender,  transmission category and year, EU/EEA countries reporting consistently, EU/EEA, 2008−2017</vt:lpstr>
      <vt:lpstr>Syphilis</vt:lpstr>
      <vt:lpstr>Rate of confirmed syphilis cases per 100 000 population by country, EU/EEA, 2017 </vt:lpstr>
      <vt:lpstr>Syphilis male-to-female ratio  in 27 EU/EEA countries, 2017</vt:lpstr>
      <vt:lpstr>Rate of confirmed syphilis cases per 100 000 population, by age and gender, EU/EEA, 2017 </vt:lpstr>
      <vt:lpstr>Percentage of syphilis infections by transmission category and gender (n=22 745), EU/EEA, 2017</vt:lpstr>
      <vt:lpstr>Distribution of reported syphilis infection stages, EU/EEA, 2017 </vt:lpstr>
      <vt:lpstr>Rate of confirmed syphilis cases per 100 000 population  by year, EU/EEA countries reporting consistently,  2008−2017 </vt:lpstr>
      <vt:lpstr>Number of confirmed syphilis cases by gender,  transmission category and year, EU/EEA countries reporting consistently, EU/EEA, 2010−2017</vt:lpstr>
      <vt:lpstr>Change in number of reported confirmed cases of gonorrhoea, syphilis and LGV, EU/EEA, 2013-2017</vt:lpstr>
      <vt:lpstr>Congenital syphilis</vt:lpstr>
      <vt:lpstr>Number of confirmed congenital syphilis cases  per 100 000 live births; number of countries reporting congenital syphilis data, by year, 25 EU/EEA countries, 2005–2017</vt:lpstr>
      <vt:lpstr>Thank you  Follow us on @ECDC_EU or @ECDC_HIVAIDS </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 surveillance data 2012 and proposed surveillance changes</dc:title>
  <dc:creator>Gianfranco Spiteri</dc:creator>
  <cp:lastModifiedBy>Caroline Daamen</cp:lastModifiedBy>
  <cp:revision>249</cp:revision>
  <cp:lastPrinted>2014-09-16T08:28:38Z</cp:lastPrinted>
  <dcterms:created xsi:type="dcterms:W3CDTF">2014-05-14T08:49:19Z</dcterms:created>
  <dcterms:modified xsi:type="dcterms:W3CDTF">2019-07-10T13:23:41Z</dcterms:modified>
  <cp:category>Network Meeting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39310fa0-6ccb-4a2a-bba4-82f8e6483fd4</vt:lpwstr>
  </property>
  <property fmtid="{D5CDD505-2E9C-101B-9397-08002B2CF9AE}" pid="3" name="ContentTypeId">
    <vt:lpwstr>0x010100F92FB91056B24E40ACCE93A804002EFF001822ADB6403249B6AC60D10F8970E85E0022BB36A49C02406F9EEB777AFC9B94AD008B5B48050463984D8D2BD432023F0399</vt:lpwstr>
  </property>
  <property fmtid="{D5CDD505-2E9C-101B-9397-08002B2CF9AE}" pid="4" name="TaxKeyword">
    <vt:lpwstr/>
  </property>
  <property fmtid="{D5CDD505-2E9C-101B-9397-08002B2CF9AE}" pid="5" name="ECDC_Subject_does">
    <vt:lpwstr/>
  </property>
  <property fmtid="{D5CDD505-2E9C-101B-9397-08002B2CF9AE}" pid="6" name="ECDC_Target_audience">
    <vt:lpwstr/>
  </property>
  <property fmtid="{D5CDD505-2E9C-101B-9397-08002B2CF9AE}" pid="7" name="ECDC_DMS_Country">
    <vt:lpwstr/>
  </property>
  <property fmtid="{D5CDD505-2E9C-101B-9397-08002B2CF9AE}" pid="8" name="ECDC_DMS_Administrative_Document_Type">
    <vt:lpwstr>96;#Presentation|58188f1b-91d9-47b3-9620-426180bb9a64</vt:lpwstr>
  </property>
  <property fmtid="{D5CDD505-2E9C-101B-9397-08002B2CF9AE}" pid="9" name="ECDC_DMS_MIS_Activity_code">
    <vt:lpwstr/>
  </property>
  <property fmtid="{D5CDD505-2E9C-101B-9397-08002B2CF9AE}" pid="10" name="ECDC_DMS_Project">
    <vt:lpwstr/>
  </property>
  <property fmtid="{D5CDD505-2E9C-101B-9397-08002B2CF9AE}" pid="11" name="ECDC_Subject_who">
    <vt:lpwstr/>
  </property>
  <property fmtid="{D5CDD505-2E9C-101B-9397-08002B2CF9AE}" pid="12" name="Meeting_x0020_Code">
    <vt:lpwstr/>
  </property>
  <property fmtid="{D5CDD505-2E9C-101B-9397-08002B2CF9AE}" pid="13" name="ECDC_Subject_what">
    <vt:lpwstr>72;#sexually transmitted infection|5412d8cf-baed-4a5f-8c7b-1a15859f554e</vt:lpwstr>
  </property>
  <property fmtid="{D5CDD505-2E9C-101B-9397-08002B2CF9AE}" pid="14" name="Meeting Code">
    <vt:lpwstr/>
  </property>
  <property fmtid="{D5CDD505-2E9C-101B-9397-08002B2CF9AE}" pid="15" name="Order">
    <vt:r8>1700</vt:r8>
  </property>
  <property fmtid="{D5CDD505-2E9C-101B-9397-08002B2CF9AE}" pid="16" name="ECDC_DMS_Organigramme">
    <vt:lpwstr>681;#HSH|2a617a45-fa40-46ad-913e-e6670e222fed</vt:lpwstr>
  </property>
  <property fmtid="{D5CDD505-2E9C-101B-9397-08002B2CF9AE}" pid="17" name="ECDC_DMS_Folder">
    <vt:lpwstr/>
  </property>
  <property fmtid="{D5CDD505-2E9C-101B-9397-08002B2CF9AE}" pid="18" name="ECDC_DMS_Surveillance_Document_Type">
    <vt:lpwstr>265;#Non-classified Surveillance Document|504a86c3-b8aa-4376-9806-04226c98f67d</vt:lpwstr>
  </property>
  <property fmtid="{D5CDD505-2E9C-101B-9397-08002B2CF9AE}" pid="19" name="DMS Product">
    <vt:lpwstr/>
  </property>
  <property fmtid="{D5CDD505-2E9C-101B-9397-08002B2CF9AE}" pid="20" name="DMS_x0020_Product">
    <vt:lpwstr/>
  </property>
</Properties>
</file>