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0693400" cy="7562850"/>
  <p:notesSz cx="10693400" cy="7562850"/>
  <p:custDataLst>
    <p:tags r:id="rId31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48" y="-21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1">
                <a:solidFill>
                  <a:schemeClr val="bg1"/>
                </a:solidFill>
                <a:latin typeface="MetaPro-MediIta"/>
                <a:cs typeface="MetaPro-MediI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MetaPro-Light"/>
                <a:cs typeface="MetaPro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034006"/>
            <a:ext cx="10692130" cy="5526405"/>
          </a:xfrm>
          <a:custGeom>
            <a:avLst/>
            <a:gdLst/>
            <a:ahLst/>
            <a:cxnLst/>
            <a:rect l="l" t="t" r="r" b="b"/>
            <a:pathLst>
              <a:path w="10692130" h="5526405">
                <a:moveTo>
                  <a:pt x="0" y="5525998"/>
                </a:moveTo>
                <a:lnTo>
                  <a:pt x="10692003" y="5525998"/>
                </a:lnTo>
                <a:lnTo>
                  <a:pt x="10692003" y="0"/>
                </a:lnTo>
                <a:lnTo>
                  <a:pt x="0" y="0"/>
                </a:lnTo>
                <a:lnTo>
                  <a:pt x="0" y="5525998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2"/>
            <a:ext cx="10692130" cy="2034539"/>
          </a:xfrm>
          <a:custGeom>
            <a:avLst/>
            <a:gdLst/>
            <a:ahLst/>
            <a:cxnLst/>
            <a:rect l="l" t="t" r="r" b="b"/>
            <a:pathLst>
              <a:path w="10692130" h="2034539">
                <a:moveTo>
                  <a:pt x="10692003" y="0"/>
                </a:moveTo>
                <a:lnTo>
                  <a:pt x="0" y="0"/>
                </a:lnTo>
                <a:lnTo>
                  <a:pt x="0" y="2033993"/>
                </a:lnTo>
                <a:lnTo>
                  <a:pt x="10692003" y="2033993"/>
                </a:lnTo>
                <a:lnTo>
                  <a:pt x="10692003" y="0"/>
                </a:lnTo>
                <a:close/>
              </a:path>
            </a:pathLst>
          </a:custGeom>
          <a:solidFill>
            <a:srgbClr val="005B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1">
                <a:solidFill>
                  <a:schemeClr val="bg1"/>
                </a:solidFill>
                <a:latin typeface="MetaPro-MediIta"/>
                <a:cs typeface="MetaPro-MediI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1">
                <a:solidFill>
                  <a:schemeClr val="bg1"/>
                </a:solidFill>
                <a:latin typeface="MetaPro-MediIta"/>
                <a:cs typeface="MetaPro-MediI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1300" y="746572"/>
            <a:ext cx="3449954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1">
                <a:solidFill>
                  <a:schemeClr val="bg1"/>
                </a:solidFill>
                <a:latin typeface="MetaPro-MediIta"/>
                <a:cs typeface="MetaPro-MediI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6284" y="2247028"/>
            <a:ext cx="4364990" cy="3728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tx1"/>
                </a:solidFill>
                <a:latin typeface="MetaPro-Light"/>
                <a:cs typeface="MetaPro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16.xml"/><Relationship Id="rId18" Type="http://schemas.openxmlformats.org/officeDocument/2006/relationships/slide" Target="slide20.xml"/><Relationship Id="rId26" Type="http://schemas.openxmlformats.org/officeDocument/2006/relationships/slide" Target="slide6.xml"/><Relationship Id="rId3" Type="http://schemas.openxmlformats.org/officeDocument/2006/relationships/image" Target="../media/image1.png"/><Relationship Id="rId21" Type="http://schemas.openxmlformats.org/officeDocument/2006/relationships/slide" Target="slide23.xml"/><Relationship Id="rId34" Type="http://schemas.openxmlformats.org/officeDocument/2006/relationships/slide" Target="slide28.xml"/><Relationship Id="rId7" Type="http://schemas.openxmlformats.org/officeDocument/2006/relationships/slide" Target="slide9.xml"/><Relationship Id="rId12" Type="http://schemas.openxmlformats.org/officeDocument/2006/relationships/slide" Target="slide15.xml"/><Relationship Id="rId17" Type="http://schemas.openxmlformats.org/officeDocument/2006/relationships/slide" Target="slide19.xml"/><Relationship Id="rId25" Type="http://schemas.openxmlformats.org/officeDocument/2006/relationships/slide" Target="slide5.xml"/><Relationship Id="rId33" Type="http://schemas.openxmlformats.org/officeDocument/2006/relationships/slide" Target="slide27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29" Type="http://schemas.openxmlformats.org/officeDocument/2006/relationships/image" Target="../media/image5.png"/><Relationship Id="rId1" Type="http://schemas.openxmlformats.org/officeDocument/2006/relationships/tags" Target="../tags/tag2.xml"/><Relationship Id="rId6" Type="http://schemas.openxmlformats.org/officeDocument/2006/relationships/slide" Target="slide8.xml"/><Relationship Id="rId11" Type="http://schemas.openxmlformats.org/officeDocument/2006/relationships/slide" Target="slide14.xml"/><Relationship Id="rId24" Type="http://schemas.openxmlformats.org/officeDocument/2006/relationships/slide" Target="slide4.xml"/><Relationship Id="rId32" Type="http://schemas.openxmlformats.org/officeDocument/2006/relationships/slide" Target="slide26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23" Type="http://schemas.openxmlformats.org/officeDocument/2006/relationships/image" Target="../media/image3.png"/><Relationship Id="rId28" Type="http://schemas.openxmlformats.org/officeDocument/2006/relationships/image" Target="../media/image4.png"/><Relationship Id="rId10" Type="http://schemas.openxmlformats.org/officeDocument/2006/relationships/slide" Target="slide12.xml"/><Relationship Id="rId19" Type="http://schemas.openxmlformats.org/officeDocument/2006/relationships/slide" Target="slide21.xml"/><Relationship Id="rId31" Type="http://schemas.openxmlformats.org/officeDocument/2006/relationships/slide" Target="slide25.xml"/><Relationship Id="rId4" Type="http://schemas.openxmlformats.org/officeDocument/2006/relationships/image" Target="../media/image2.png"/><Relationship Id="rId9" Type="http://schemas.openxmlformats.org/officeDocument/2006/relationships/slide" Target="slide11.xml"/><Relationship Id="rId14" Type="http://schemas.openxmlformats.org/officeDocument/2006/relationships/slide" Target="slide13.xml"/><Relationship Id="rId22" Type="http://schemas.openxmlformats.org/officeDocument/2006/relationships/slide" Target="slide24.xml"/><Relationship Id="rId27" Type="http://schemas.openxmlformats.org/officeDocument/2006/relationships/hyperlink" Target="http://www.medilabsecure.com/moskeytool.html" TargetMode="External"/><Relationship Id="rId30" Type="http://schemas.openxmlformats.org/officeDocument/2006/relationships/image" Target="../media/image6.png"/><Relationship Id="rId8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7.png"/><Relationship Id="rId5" Type="http://schemas.openxmlformats.org/officeDocument/2006/relationships/image" Target="../media/image64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7.png"/><Relationship Id="rId5" Type="http://schemas.openxmlformats.org/officeDocument/2006/relationships/image" Target="../media/image66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72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72.png"/><Relationship Id="rId5" Type="http://schemas.openxmlformats.org/officeDocument/2006/relationships/slide" Target="slide9.xml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72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72.png"/><Relationship Id="rId5" Type="http://schemas.openxmlformats.org/officeDocument/2006/relationships/image" Target="../media/image81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72.png"/><Relationship Id="rId5" Type="http://schemas.openxmlformats.org/officeDocument/2006/relationships/slide" Target="slide9.xml"/><Relationship Id="rId4" Type="http://schemas.openxmlformats.org/officeDocument/2006/relationships/image" Target="../media/image8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86.png"/><Relationship Id="rId5" Type="http://schemas.openxmlformats.org/officeDocument/2006/relationships/image" Target="../media/image72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72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72.png"/><Relationship Id="rId5" Type="http://schemas.openxmlformats.org/officeDocument/2006/relationships/image" Target="../media/image90.pn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72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5" Type="http://schemas.openxmlformats.org/officeDocument/2006/relationships/image" Target="../media/image72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image" Target="../media/image72.png"/><Relationship Id="rId5" Type="http://schemas.openxmlformats.org/officeDocument/2006/relationships/hyperlink" Target="https://bit.ly/3LmZQ1L" TargetMode="External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72.png"/><Relationship Id="rId5" Type="http://schemas.openxmlformats.org/officeDocument/2006/relationships/slide" Target="slide26.xml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72.png"/><Relationship Id="rId5" Type="http://schemas.openxmlformats.org/officeDocument/2006/relationships/image" Target="../media/image102.png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72.pn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72.pn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22.xml"/><Relationship Id="rId18" Type="http://schemas.openxmlformats.org/officeDocument/2006/relationships/slide" Target="slide27.xml"/><Relationship Id="rId3" Type="http://schemas.openxmlformats.org/officeDocument/2006/relationships/image" Target="../media/image17.png"/><Relationship Id="rId21" Type="http://schemas.openxmlformats.org/officeDocument/2006/relationships/image" Target="../media/image27.png"/><Relationship Id="rId7" Type="http://schemas.openxmlformats.org/officeDocument/2006/relationships/image" Target="../media/image21.png"/><Relationship Id="rId12" Type="http://schemas.openxmlformats.org/officeDocument/2006/relationships/slide" Target="slide8.xml"/><Relationship Id="rId17" Type="http://schemas.openxmlformats.org/officeDocument/2006/relationships/slide" Target="slide26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25.xml"/><Relationship Id="rId20" Type="http://schemas.openxmlformats.org/officeDocument/2006/relationships/image" Target="../media/image26.png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slide" Target="slide24.xml"/><Relationship Id="rId10" Type="http://schemas.openxmlformats.org/officeDocument/2006/relationships/image" Target="../media/image24.png"/><Relationship Id="rId19" Type="http://schemas.openxmlformats.org/officeDocument/2006/relationships/slide" Target="slide28.xml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slide" Target="slide2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slide" Target="slide7.xml"/><Relationship Id="rId26" Type="http://schemas.openxmlformats.org/officeDocument/2006/relationships/slide" Target="slide19.xml"/><Relationship Id="rId3" Type="http://schemas.openxmlformats.org/officeDocument/2006/relationships/image" Target="../media/image28.png"/><Relationship Id="rId21" Type="http://schemas.openxmlformats.org/officeDocument/2006/relationships/slide" Target="slide16.xml"/><Relationship Id="rId34" Type="http://schemas.openxmlformats.org/officeDocument/2006/relationships/image" Target="../media/image2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slide" Target="slide11.xml"/><Relationship Id="rId3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png"/><Relationship Id="rId20" Type="http://schemas.openxmlformats.org/officeDocument/2006/relationships/slide" Target="slide15.xml"/><Relationship Id="rId29" Type="http://schemas.openxmlformats.org/officeDocument/2006/relationships/slide" Target="slide21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slide" Target="slide10.xml"/><Relationship Id="rId32" Type="http://schemas.openxmlformats.org/officeDocument/2006/relationships/image" Target="../media/image43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slide" Target="slide17.xml"/><Relationship Id="rId28" Type="http://schemas.openxmlformats.org/officeDocument/2006/relationships/slide" Target="slide18.xml"/><Relationship Id="rId36" Type="http://schemas.openxmlformats.org/officeDocument/2006/relationships/slide" Target="slide9.xml"/><Relationship Id="rId10" Type="http://schemas.openxmlformats.org/officeDocument/2006/relationships/image" Target="../media/image35.png"/><Relationship Id="rId19" Type="http://schemas.openxmlformats.org/officeDocument/2006/relationships/slide" Target="slide14.xml"/><Relationship Id="rId31" Type="http://schemas.openxmlformats.org/officeDocument/2006/relationships/slide" Target="slide8.xml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slide" Target="slide13.xml"/><Relationship Id="rId27" Type="http://schemas.openxmlformats.org/officeDocument/2006/relationships/slide" Target="slide20.xml"/><Relationship Id="rId30" Type="http://schemas.openxmlformats.org/officeDocument/2006/relationships/image" Target="../media/image22.png"/><Relationship Id="rId35" Type="http://schemas.openxmlformats.org/officeDocument/2006/relationships/slide" Target="slide12.xml"/><Relationship Id="rId8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1.png"/><Relationship Id="rId18" Type="http://schemas.openxmlformats.org/officeDocument/2006/relationships/slide" Target="slide12.xml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slide" Target="slide11.xml"/><Relationship Id="rId17" Type="http://schemas.openxmlformats.org/officeDocument/2006/relationships/slide" Target="slide9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png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11" Type="http://schemas.openxmlformats.org/officeDocument/2006/relationships/slide" Target="slide10.xml"/><Relationship Id="rId5" Type="http://schemas.openxmlformats.org/officeDocument/2006/relationships/image" Target="../media/image47.png"/><Relationship Id="rId15" Type="http://schemas.openxmlformats.org/officeDocument/2006/relationships/image" Target="../media/image44.png"/><Relationship Id="rId10" Type="http://schemas.openxmlformats.org/officeDocument/2006/relationships/slide" Target="slide8.xml"/><Relationship Id="rId4" Type="http://schemas.openxmlformats.org/officeDocument/2006/relationships/image" Target="../media/image46.png"/><Relationship Id="rId9" Type="http://schemas.openxmlformats.org/officeDocument/2006/relationships/slide" Target="slide7.xml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5" Type="http://schemas.openxmlformats.org/officeDocument/2006/relationships/slide" Target="slide13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9.png"/><Relationship Id="rId5" Type="http://schemas.openxmlformats.org/officeDocument/2006/relationships/slide" Target="slide7.xml"/><Relationship Id="rId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2.png"/><Relationship Id="rId5" Type="http://schemas.openxmlformats.org/officeDocument/2006/relationships/slide" Target="slide18.xml"/><Relationship Id="rId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34006"/>
            <a:ext cx="10692130" cy="5526405"/>
          </a:xfrm>
          <a:custGeom>
            <a:avLst/>
            <a:gdLst/>
            <a:ahLst/>
            <a:cxnLst/>
            <a:rect l="l" t="t" r="r" b="b"/>
            <a:pathLst>
              <a:path w="10692130" h="5526405">
                <a:moveTo>
                  <a:pt x="0" y="5525998"/>
                </a:moveTo>
                <a:lnTo>
                  <a:pt x="10692003" y="5525998"/>
                </a:lnTo>
                <a:lnTo>
                  <a:pt x="10692003" y="0"/>
                </a:lnTo>
                <a:lnTo>
                  <a:pt x="0" y="0"/>
                </a:lnTo>
                <a:lnTo>
                  <a:pt x="0" y="5525998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130" cy="2034539"/>
          </a:xfrm>
          <a:custGeom>
            <a:avLst/>
            <a:gdLst/>
            <a:ahLst/>
            <a:cxnLst/>
            <a:rect l="l" t="t" r="r" b="b"/>
            <a:pathLst>
              <a:path w="10692130" h="2034539">
                <a:moveTo>
                  <a:pt x="10692003" y="0"/>
                </a:moveTo>
                <a:lnTo>
                  <a:pt x="0" y="0"/>
                </a:lnTo>
                <a:lnTo>
                  <a:pt x="0" y="2033993"/>
                </a:lnTo>
                <a:lnTo>
                  <a:pt x="10692003" y="2033993"/>
                </a:lnTo>
                <a:lnTo>
                  <a:pt x="10692003" y="0"/>
                </a:lnTo>
                <a:close/>
              </a:path>
            </a:pathLst>
          </a:custGeom>
          <a:solidFill>
            <a:srgbClr val="005B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6359" y="685577"/>
            <a:ext cx="4516755" cy="9017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459"/>
              </a:spcBef>
            </a:pPr>
            <a:r>
              <a:rPr sz="3000" b="1" i="0" dirty="0">
                <a:latin typeface="MetaPro-Bold"/>
                <a:cs typeface="MetaPro-Bold"/>
              </a:rPr>
              <a:t>‘Reverse’</a:t>
            </a:r>
            <a:r>
              <a:rPr sz="3000" b="1" i="0" spc="-145" dirty="0">
                <a:latin typeface="MetaPro-Bold"/>
                <a:cs typeface="MetaPro-Bold"/>
              </a:rPr>
              <a:t> </a:t>
            </a:r>
            <a:r>
              <a:rPr sz="3000" b="1" i="0" dirty="0">
                <a:latin typeface="MetaPro-Bold"/>
                <a:cs typeface="MetaPro-Bold"/>
              </a:rPr>
              <a:t>identification</a:t>
            </a:r>
            <a:r>
              <a:rPr sz="3000" b="1" i="0" spc="-145" dirty="0">
                <a:latin typeface="MetaPro-Bold"/>
                <a:cs typeface="MetaPro-Bold"/>
              </a:rPr>
              <a:t> </a:t>
            </a:r>
            <a:r>
              <a:rPr sz="3000" b="1" i="0" spc="-25" dirty="0">
                <a:latin typeface="MetaPro-Bold"/>
                <a:cs typeface="MetaPro-Bold"/>
              </a:rPr>
              <a:t>key </a:t>
            </a:r>
            <a:r>
              <a:rPr sz="3000" b="1" i="0" dirty="0">
                <a:latin typeface="MetaPro-Bold"/>
                <a:cs typeface="MetaPro-Bold"/>
              </a:rPr>
              <a:t>for</a:t>
            </a:r>
            <a:r>
              <a:rPr sz="3000" b="1" i="0" spc="-45" dirty="0">
                <a:latin typeface="MetaPro-Bold"/>
                <a:cs typeface="MetaPro-Bold"/>
              </a:rPr>
              <a:t> </a:t>
            </a:r>
            <a:r>
              <a:rPr sz="3000" b="1" i="0" dirty="0">
                <a:latin typeface="MetaPro-Bold"/>
                <a:cs typeface="MetaPro-Bold"/>
              </a:rPr>
              <a:t>mosquito</a:t>
            </a:r>
            <a:r>
              <a:rPr sz="3000" b="1" i="0" spc="-40" dirty="0">
                <a:latin typeface="MetaPro-Bold"/>
                <a:cs typeface="MetaPro-Bold"/>
              </a:rPr>
              <a:t> </a:t>
            </a:r>
            <a:r>
              <a:rPr sz="3000" b="1" i="0" spc="-10" dirty="0">
                <a:latin typeface="MetaPro-Bold"/>
                <a:cs typeface="MetaPro-Bold"/>
              </a:rPr>
              <a:t>species</a:t>
            </a:r>
            <a:endParaRPr sz="3000">
              <a:latin typeface="MetaPro-Bold"/>
              <a:cs typeface="MetaPro-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29349" y="7145701"/>
            <a:ext cx="742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latin typeface="Effra Light"/>
                <a:cs typeface="Effra Light"/>
              </a:rPr>
              <a:t>1</a:t>
            </a:r>
            <a:endParaRPr sz="700">
              <a:latin typeface="Effra Light"/>
              <a:cs typeface="Effra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4006" y="6459937"/>
            <a:ext cx="919276" cy="67614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80999" y="6487211"/>
            <a:ext cx="1366034" cy="648861"/>
          </a:xfrm>
          <a:prstGeom prst="rect">
            <a:avLst/>
          </a:prstGeom>
        </p:spPr>
      </p:pic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623900"/>
              </p:ext>
            </p:extLst>
          </p:nvPr>
        </p:nvGraphicFramePr>
        <p:xfrm>
          <a:off x="5493600" y="2289898"/>
          <a:ext cx="4335143" cy="1223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8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6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122555" marR="233679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Species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name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 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used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 in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the 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key</a:t>
                      </a:r>
                      <a:endParaRPr sz="900">
                        <a:latin typeface="MetaPro-Bold"/>
                        <a:cs typeface="MetaPro-Bold"/>
                      </a:endParaRPr>
                    </a:p>
                  </a:txBody>
                  <a:tcPr marL="0" marR="0" marT="22225" marB="0">
                    <a:solidFill>
                      <a:srgbClr val="65B32E"/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29908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900" b="1" spc="-1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Synonyms</a:t>
                      </a:r>
                      <a:r>
                        <a:rPr sz="900" b="1" spc="5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currently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 in 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use</a:t>
                      </a:r>
                      <a:endParaRPr sz="900">
                        <a:latin typeface="MetaPro-Bold"/>
                        <a:cs typeface="MetaPro-Bold"/>
                      </a:endParaRPr>
                    </a:p>
                  </a:txBody>
                  <a:tcPr marL="0" marR="0" marT="22225" marB="0">
                    <a:solidFill>
                      <a:srgbClr val="65B32E"/>
                    </a:solidFill>
                  </a:tcPr>
                </a:tc>
                <a:tc>
                  <a:txBody>
                    <a:bodyPr/>
                    <a:lstStyle/>
                    <a:p>
                      <a:pPr marL="14795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Common</a:t>
                      </a:r>
                      <a:r>
                        <a:rPr sz="900" b="1" spc="-35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 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name</a:t>
                      </a:r>
                      <a:endParaRPr sz="900">
                        <a:latin typeface="MetaPro-Bold"/>
                        <a:cs typeface="MetaPro-Bold"/>
                      </a:endParaRPr>
                    </a:p>
                  </a:txBody>
                  <a:tcPr marL="0" marR="0" marT="90805" marB="0">
                    <a:solidFill>
                      <a:srgbClr val="65B3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i="1" dirty="0">
                          <a:latin typeface="MetaPro-LightIta"/>
                          <a:cs typeface="MetaPro-LightIta"/>
                          <a:hlinkClick r:id="rId5" action="ppaction://hlinksldjump"/>
                        </a:rPr>
                        <a:t>Aedes</a:t>
                      </a:r>
                      <a:r>
                        <a:rPr sz="700" i="1" spc="-25" dirty="0">
                          <a:latin typeface="MetaPro-LightIta"/>
                          <a:cs typeface="MetaPro-LightIta"/>
                          <a:hlinkClick r:id="rId5" action="ppaction://hlinksldjump"/>
                        </a:rPr>
                        <a:t> </a:t>
                      </a:r>
                      <a:r>
                        <a:rPr sz="700" i="1" spc="-10" dirty="0">
                          <a:latin typeface="MetaPro-LightIta"/>
                          <a:cs typeface="MetaPro-LightIta"/>
                          <a:hlinkClick r:id="rId5" action="ppaction://hlinksldjump"/>
                        </a:rPr>
                        <a:t>aegypti</a:t>
                      </a:r>
                      <a:endParaRPr sz="700" dirty="0">
                        <a:latin typeface="MetaPro-LightIta"/>
                        <a:cs typeface="MetaPro-LightIta"/>
                      </a:endParaRPr>
                    </a:p>
                  </a:txBody>
                  <a:tcPr marL="0" marR="0" marT="3429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i="1" dirty="0">
                          <a:latin typeface="MetaPro-LightIta"/>
                          <a:cs typeface="MetaPro-LightIta"/>
                        </a:rPr>
                        <a:t>Stegomyia</a:t>
                      </a:r>
                      <a:r>
                        <a:rPr sz="700" i="1" spc="-25" dirty="0">
                          <a:latin typeface="MetaPro-LightIta"/>
                          <a:cs typeface="MetaPro-LightIta"/>
                        </a:rPr>
                        <a:t> </a:t>
                      </a:r>
                      <a:r>
                        <a:rPr sz="700" i="1" spc="-10" dirty="0">
                          <a:latin typeface="MetaPro-LightIta"/>
                          <a:cs typeface="MetaPro-LightIta"/>
                        </a:rPr>
                        <a:t>aegypti</a:t>
                      </a:r>
                      <a:endParaRPr sz="700">
                        <a:latin typeface="MetaPro-LightIta"/>
                        <a:cs typeface="MetaPro-LightIta"/>
                      </a:endParaRPr>
                    </a:p>
                  </a:txBody>
                  <a:tcPr marL="0" marR="0" marT="3429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b="0" dirty="0">
                          <a:latin typeface="MetaPro-Light"/>
                          <a:cs typeface="MetaPro-Light"/>
                        </a:rPr>
                        <a:t>Yellow</a:t>
                      </a:r>
                      <a:r>
                        <a:rPr sz="700" b="0" spc="-10" dirty="0">
                          <a:latin typeface="MetaPro-Light"/>
                          <a:cs typeface="MetaPro-Light"/>
                        </a:rPr>
                        <a:t> </a:t>
                      </a:r>
                      <a:r>
                        <a:rPr sz="700" b="0" dirty="0">
                          <a:latin typeface="MetaPro-Light"/>
                          <a:cs typeface="MetaPro-Light"/>
                        </a:rPr>
                        <a:t>fever</a:t>
                      </a:r>
                      <a:r>
                        <a:rPr sz="700" b="0" spc="-5" dirty="0">
                          <a:latin typeface="MetaPro-Light"/>
                          <a:cs typeface="MetaPro-Light"/>
                        </a:rPr>
                        <a:t> </a:t>
                      </a:r>
                      <a:r>
                        <a:rPr sz="700" b="0" spc="-10" dirty="0">
                          <a:latin typeface="MetaPro-Light"/>
                          <a:cs typeface="MetaPro-Light"/>
                        </a:rPr>
                        <a:t>mosquito</a:t>
                      </a:r>
                      <a:endParaRPr sz="700">
                        <a:latin typeface="MetaPro-Light"/>
                        <a:cs typeface="MetaPro-Light"/>
                      </a:endParaRPr>
                    </a:p>
                  </a:txBody>
                  <a:tcPr marL="0" marR="0" marT="3429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i="1" dirty="0">
                          <a:latin typeface="MetaPro-LightIta"/>
                          <a:cs typeface="MetaPro-LightIta"/>
                          <a:hlinkClick r:id="rId6" action="ppaction://hlinksldjump"/>
                        </a:rPr>
                        <a:t>Aedes</a:t>
                      </a:r>
                      <a:r>
                        <a:rPr sz="700" i="1" spc="-25" dirty="0">
                          <a:latin typeface="MetaPro-LightIta"/>
                          <a:cs typeface="MetaPro-LightIta"/>
                          <a:hlinkClick r:id="rId6" action="ppaction://hlinksldjump"/>
                        </a:rPr>
                        <a:t> </a:t>
                      </a:r>
                      <a:r>
                        <a:rPr sz="700" i="1" spc="-10" dirty="0">
                          <a:latin typeface="MetaPro-LightIta"/>
                          <a:cs typeface="MetaPro-LightIta"/>
                          <a:hlinkClick r:id="rId6" action="ppaction://hlinksldjump"/>
                        </a:rPr>
                        <a:t>albopictus</a:t>
                      </a:r>
                      <a:endParaRPr sz="700" dirty="0">
                        <a:latin typeface="MetaPro-LightIta"/>
                        <a:cs typeface="MetaPro-LightIta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i="1" dirty="0">
                          <a:latin typeface="MetaPro-LightIta"/>
                          <a:cs typeface="MetaPro-LightIta"/>
                        </a:rPr>
                        <a:t>Stegomyia</a:t>
                      </a:r>
                      <a:r>
                        <a:rPr sz="700" i="1" spc="-25" dirty="0">
                          <a:latin typeface="MetaPro-LightIta"/>
                          <a:cs typeface="MetaPro-LightIta"/>
                        </a:rPr>
                        <a:t> </a:t>
                      </a:r>
                      <a:r>
                        <a:rPr sz="700" i="1" spc="-10" dirty="0">
                          <a:latin typeface="MetaPro-LightIta"/>
                          <a:cs typeface="MetaPro-LightIta"/>
                        </a:rPr>
                        <a:t>albopicta</a:t>
                      </a:r>
                      <a:endParaRPr sz="700">
                        <a:latin typeface="MetaPro-LightIta"/>
                        <a:cs typeface="MetaPro-LightIta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b="0" dirty="0">
                          <a:latin typeface="MetaPro-Light"/>
                          <a:cs typeface="MetaPro-Light"/>
                        </a:rPr>
                        <a:t>Asian</a:t>
                      </a:r>
                      <a:r>
                        <a:rPr sz="700" b="0" spc="-5" dirty="0">
                          <a:latin typeface="MetaPro-Light"/>
                          <a:cs typeface="MetaPro-Light"/>
                        </a:rPr>
                        <a:t> </a:t>
                      </a:r>
                      <a:r>
                        <a:rPr sz="700" b="0" dirty="0">
                          <a:latin typeface="MetaPro-Light"/>
                          <a:cs typeface="MetaPro-Light"/>
                        </a:rPr>
                        <a:t>tiger</a:t>
                      </a:r>
                      <a:r>
                        <a:rPr sz="700" b="0" spc="-5" dirty="0">
                          <a:latin typeface="MetaPro-Light"/>
                          <a:cs typeface="MetaPro-Light"/>
                        </a:rPr>
                        <a:t> </a:t>
                      </a:r>
                      <a:r>
                        <a:rPr sz="700" b="0" spc="-10" dirty="0">
                          <a:latin typeface="MetaPro-Light"/>
                          <a:cs typeface="MetaPro-Light"/>
                        </a:rPr>
                        <a:t>mosquito</a:t>
                      </a:r>
                      <a:endParaRPr sz="700">
                        <a:latin typeface="MetaPro-Light"/>
                        <a:cs typeface="MetaPro-Light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i="1" dirty="0">
                          <a:latin typeface="MetaPro-LightIta"/>
                          <a:cs typeface="MetaPro-LightIta"/>
                          <a:hlinkClick r:id="rId7" action="ppaction://hlinksldjump"/>
                        </a:rPr>
                        <a:t>Aedes</a:t>
                      </a:r>
                      <a:r>
                        <a:rPr sz="700" i="1" spc="-25" dirty="0">
                          <a:latin typeface="MetaPro-LightIta"/>
                          <a:cs typeface="MetaPro-LightIta"/>
                          <a:hlinkClick r:id="rId7" action="ppaction://hlinksldjump"/>
                        </a:rPr>
                        <a:t> </a:t>
                      </a:r>
                      <a:r>
                        <a:rPr sz="700" i="1" spc="-10" dirty="0">
                          <a:latin typeface="MetaPro-LightIta"/>
                          <a:cs typeface="MetaPro-LightIta"/>
                          <a:hlinkClick r:id="rId7" action="ppaction://hlinksldjump"/>
                        </a:rPr>
                        <a:t>atropalpus</a:t>
                      </a:r>
                      <a:endParaRPr sz="700" dirty="0">
                        <a:latin typeface="MetaPro-LightIta"/>
                        <a:cs typeface="MetaPro-LightIta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i="1" spc="-10" dirty="0">
                          <a:latin typeface="MetaPro-LightIta"/>
                          <a:cs typeface="MetaPro-LightIta"/>
                        </a:rPr>
                        <a:t>Georgecraigius</a:t>
                      </a:r>
                      <a:r>
                        <a:rPr sz="700" i="1" spc="85" dirty="0">
                          <a:latin typeface="MetaPro-LightIta"/>
                          <a:cs typeface="MetaPro-LightIta"/>
                        </a:rPr>
                        <a:t> </a:t>
                      </a:r>
                      <a:r>
                        <a:rPr sz="700" i="1" spc="-10" dirty="0">
                          <a:latin typeface="MetaPro-LightIta"/>
                          <a:cs typeface="MetaPro-LightIta"/>
                        </a:rPr>
                        <a:t>atropalpus</a:t>
                      </a:r>
                      <a:endParaRPr sz="700">
                        <a:latin typeface="MetaPro-LightIta"/>
                        <a:cs typeface="MetaPro-LightIta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b="0" dirty="0">
                          <a:latin typeface="MetaPro-Light"/>
                          <a:cs typeface="MetaPro-Light"/>
                        </a:rPr>
                        <a:t>American</a:t>
                      </a:r>
                      <a:r>
                        <a:rPr sz="700" b="0" spc="-15" dirty="0">
                          <a:latin typeface="MetaPro-Light"/>
                          <a:cs typeface="MetaPro-Light"/>
                        </a:rPr>
                        <a:t> </a:t>
                      </a:r>
                      <a:r>
                        <a:rPr sz="700" b="0" dirty="0">
                          <a:latin typeface="MetaPro-Light"/>
                          <a:cs typeface="MetaPro-Light"/>
                        </a:rPr>
                        <a:t>rock</a:t>
                      </a:r>
                      <a:r>
                        <a:rPr sz="700" b="0" spc="-30" dirty="0">
                          <a:latin typeface="MetaPro-Light"/>
                          <a:cs typeface="MetaPro-Light"/>
                        </a:rPr>
                        <a:t> </a:t>
                      </a:r>
                      <a:r>
                        <a:rPr sz="700" b="0" dirty="0">
                          <a:latin typeface="MetaPro-Light"/>
                          <a:cs typeface="MetaPro-Light"/>
                        </a:rPr>
                        <a:t>pool</a:t>
                      </a:r>
                      <a:r>
                        <a:rPr sz="700" b="0" spc="-20" dirty="0">
                          <a:latin typeface="MetaPro-Light"/>
                          <a:cs typeface="MetaPro-Light"/>
                        </a:rPr>
                        <a:t> </a:t>
                      </a:r>
                      <a:r>
                        <a:rPr sz="700" b="0" spc="-10" dirty="0">
                          <a:latin typeface="MetaPro-Light"/>
                          <a:cs typeface="MetaPro-Light"/>
                        </a:rPr>
                        <a:t>mosquito</a:t>
                      </a:r>
                      <a:endParaRPr sz="700">
                        <a:latin typeface="MetaPro-Light"/>
                        <a:cs typeface="MetaPro-Light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i="1" dirty="0">
                          <a:latin typeface="MetaPro-LightIta"/>
                          <a:cs typeface="MetaPro-LightIta"/>
                          <a:hlinkClick r:id="rId8" action="ppaction://hlinksldjump"/>
                        </a:rPr>
                        <a:t>Aedes</a:t>
                      </a:r>
                      <a:r>
                        <a:rPr sz="700" i="1" spc="-20" dirty="0">
                          <a:latin typeface="MetaPro-LightIta"/>
                          <a:cs typeface="MetaPro-LightIta"/>
                          <a:hlinkClick r:id="rId8" action="ppaction://hlinksldjump"/>
                        </a:rPr>
                        <a:t> </a:t>
                      </a:r>
                      <a:r>
                        <a:rPr sz="700" i="1" dirty="0">
                          <a:latin typeface="MetaPro-LightIta"/>
                          <a:cs typeface="MetaPro-LightIta"/>
                          <a:hlinkClick r:id="rId8" action="ppaction://hlinksldjump"/>
                        </a:rPr>
                        <a:t>japonicus</a:t>
                      </a:r>
                      <a:r>
                        <a:rPr sz="700" i="1" spc="-15" dirty="0">
                          <a:latin typeface="MetaPro-LightIta"/>
                          <a:cs typeface="MetaPro-LightIta"/>
                          <a:hlinkClick r:id="rId8" action="ppaction://hlinksldjump"/>
                        </a:rPr>
                        <a:t> </a:t>
                      </a:r>
                      <a:r>
                        <a:rPr sz="700" i="1" spc="-10" dirty="0">
                          <a:latin typeface="MetaPro-LightIta"/>
                          <a:cs typeface="MetaPro-LightIta"/>
                          <a:hlinkClick r:id="rId8" action="ppaction://hlinksldjump"/>
                        </a:rPr>
                        <a:t>japonicus</a:t>
                      </a:r>
                      <a:endParaRPr sz="700" dirty="0">
                        <a:latin typeface="MetaPro-LightIta"/>
                        <a:cs typeface="MetaPro-LightIta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i="1" dirty="0">
                          <a:latin typeface="MetaPro-LightIta"/>
                          <a:cs typeface="MetaPro-LightIta"/>
                        </a:rPr>
                        <a:t>Hulecoeteomyia</a:t>
                      </a:r>
                      <a:r>
                        <a:rPr sz="700" i="1" spc="-25" dirty="0">
                          <a:latin typeface="MetaPro-LightIta"/>
                          <a:cs typeface="MetaPro-LightIta"/>
                        </a:rPr>
                        <a:t> </a:t>
                      </a:r>
                      <a:r>
                        <a:rPr sz="700" i="1" dirty="0">
                          <a:latin typeface="MetaPro-LightIta"/>
                          <a:cs typeface="MetaPro-LightIta"/>
                        </a:rPr>
                        <a:t>japonica</a:t>
                      </a:r>
                      <a:r>
                        <a:rPr sz="700" i="1" spc="-20" dirty="0">
                          <a:latin typeface="MetaPro-LightIta"/>
                          <a:cs typeface="MetaPro-LightIta"/>
                        </a:rPr>
                        <a:t> </a:t>
                      </a:r>
                      <a:r>
                        <a:rPr sz="700" i="1" spc="-10" dirty="0">
                          <a:latin typeface="MetaPro-LightIta"/>
                          <a:cs typeface="MetaPro-LightIta"/>
                        </a:rPr>
                        <a:t>japonica</a:t>
                      </a:r>
                      <a:endParaRPr sz="700">
                        <a:latin typeface="MetaPro-LightIta"/>
                        <a:cs typeface="MetaPro-LightIta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b="0" dirty="0">
                          <a:latin typeface="MetaPro-Light"/>
                          <a:cs typeface="MetaPro-Light"/>
                        </a:rPr>
                        <a:t>Asian</a:t>
                      </a:r>
                      <a:r>
                        <a:rPr sz="700" b="0" spc="-10" dirty="0">
                          <a:latin typeface="MetaPro-Light"/>
                          <a:cs typeface="MetaPro-Light"/>
                        </a:rPr>
                        <a:t> </a:t>
                      </a:r>
                      <a:r>
                        <a:rPr sz="700" b="0" dirty="0">
                          <a:latin typeface="MetaPro-Light"/>
                          <a:cs typeface="MetaPro-Light"/>
                        </a:rPr>
                        <a:t>bush</a:t>
                      </a:r>
                      <a:r>
                        <a:rPr sz="700" b="0" spc="-10" dirty="0">
                          <a:latin typeface="MetaPro-Light"/>
                          <a:cs typeface="MetaPro-Light"/>
                        </a:rPr>
                        <a:t> </a:t>
                      </a:r>
                      <a:r>
                        <a:rPr sz="700" b="0" dirty="0">
                          <a:latin typeface="MetaPro-Light"/>
                          <a:cs typeface="MetaPro-Light"/>
                        </a:rPr>
                        <a:t>or</a:t>
                      </a:r>
                      <a:r>
                        <a:rPr sz="700" b="0" spc="-10" dirty="0">
                          <a:latin typeface="MetaPro-Light"/>
                          <a:cs typeface="MetaPro-Light"/>
                        </a:rPr>
                        <a:t> </a:t>
                      </a:r>
                      <a:r>
                        <a:rPr sz="700" b="0" dirty="0">
                          <a:latin typeface="MetaPro-Light"/>
                          <a:cs typeface="MetaPro-Light"/>
                        </a:rPr>
                        <a:t>rock</a:t>
                      </a:r>
                      <a:r>
                        <a:rPr sz="700" b="0" spc="-30" dirty="0">
                          <a:latin typeface="MetaPro-Light"/>
                          <a:cs typeface="MetaPro-Light"/>
                        </a:rPr>
                        <a:t> </a:t>
                      </a:r>
                      <a:r>
                        <a:rPr sz="700" b="0" dirty="0">
                          <a:latin typeface="MetaPro-Light"/>
                          <a:cs typeface="MetaPro-Light"/>
                        </a:rPr>
                        <a:t>pool</a:t>
                      </a:r>
                      <a:r>
                        <a:rPr sz="700" b="0" spc="-15" dirty="0">
                          <a:latin typeface="MetaPro-Light"/>
                          <a:cs typeface="MetaPro-Light"/>
                        </a:rPr>
                        <a:t> </a:t>
                      </a:r>
                      <a:r>
                        <a:rPr sz="700" b="0" spc="-10" dirty="0">
                          <a:latin typeface="MetaPro-Light"/>
                          <a:cs typeface="MetaPro-Light"/>
                        </a:rPr>
                        <a:t>mosquito</a:t>
                      </a:r>
                      <a:endParaRPr sz="700">
                        <a:latin typeface="MetaPro-Light"/>
                        <a:cs typeface="MetaPro-Light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i="1" dirty="0">
                          <a:latin typeface="MetaPro-LightIta"/>
                          <a:cs typeface="MetaPro-LightIta"/>
                          <a:hlinkClick r:id="rId9" action="ppaction://hlinksldjump"/>
                        </a:rPr>
                        <a:t>Aedes</a:t>
                      </a:r>
                      <a:r>
                        <a:rPr sz="700" i="1" spc="-25" dirty="0">
                          <a:latin typeface="MetaPro-LightIta"/>
                          <a:cs typeface="MetaPro-LightIta"/>
                          <a:hlinkClick r:id="rId9" action="ppaction://hlinksldjump"/>
                        </a:rPr>
                        <a:t> </a:t>
                      </a:r>
                      <a:r>
                        <a:rPr sz="700" i="1" spc="-10" dirty="0">
                          <a:latin typeface="MetaPro-LightIta"/>
                          <a:cs typeface="MetaPro-LightIta"/>
                          <a:hlinkClick r:id="rId9" action="ppaction://hlinksldjump"/>
                        </a:rPr>
                        <a:t>koreicus</a:t>
                      </a:r>
                      <a:endParaRPr sz="700" dirty="0">
                        <a:latin typeface="MetaPro-LightIta"/>
                        <a:cs typeface="MetaPro-LightIta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i="1" dirty="0">
                          <a:latin typeface="MetaPro-LightIta"/>
                          <a:cs typeface="MetaPro-LightIta"/>
                        </a:rPr>
                        <a:t>Hulecoeteomyia</a:t>
                      </a:r>
                      <a:r>
                        <a:rPr sz="700" i="1" spc="-35" dirty="0">
                          <a:latin typeface="MetaPro-LightIta"/>
                          <a:cs typeface="MetaPro-LightIta"/>
                        </a:rPr>
                        <a:t> </a:t>
                      </a:r>
                      <a:r>
                        <a:rPr sz="700" i="1" spc="-10" dirty="0">
                          <a:latin typeface="MetaPro-LightIta"/>
                          <a:cs typeface="MetaPro-LightIta"/>
                        </a:rPr>
                        <a:t>koreica</a:t>
                      </a:r>
                      <a:endParaRPr sz="700">
                        <a:latin typeface="MetaPro-LightIta"/>
                        <a:cs typeface="MetaPro-LightIta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5493600" y="4505462"/>
            <a:ext cx="4334510" cy="12700"/>
            <a:chOff x="5493600" y="4505462"/>
            <a:chExt cx="4334510" cy="12700"/>
          </a:xfrm>
        </p:grpSpPr>
        <p:sp>
          <p:nvSpPr>
            <p:cNvPr id="10" name="object 10"/>
            <p:cNvSpPr/>
            <p:nvPr/>
          </p:nvSpPr>
          <p:spPr>
            <a:xfrm>
              <a:off x="5493600" y="451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35366" y="451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77133" y="4511812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5493600" y="3965461"/>
            <a:ext cx="4334510" cy="12700"/>
            <a:chOff x="5493600" y="3965461"/>
            <a:chExt cx="4334510" cy="12700"/>
          </a:xfrm>
        </p:grpSpPr>
        <p:sp>
          <p:nvSpPr>
            <p:cNvPr id="14" name="object 14"/>
            <p:cNvSpPr/>
            <p:nvPr/>
          </p:nvSpPr>
          <p:spPr>
            <a:xfrm>
              <a:off x="5493600" y="3971811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35366" y="3971811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377133" y="3971811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493600" y="4145462"/>
            <a:ext cx="4334510" cy="12700"/>
            <a:chOff x="5493600" y="4145462"/>
            <a:chExt cx="4334510" cy="12700"/>
          </a:xfrm>
        </p:grpSpPr>
        <p:sp>
          <p:nvSpPr>
            <p:cNvPr id="18" name="object 18"/>
            <p:cNvSpPr/>
            <p:nvPr/>
          </p:nvSpPr>
          <p:spPr>
            <a:xfrm>
              <a:off x="5493600" y="415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35366" y="415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377133" y="4151812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493600" y="4685463"/>
            <a:ext cx="4334510" cy="12700"/>
            <a:chOff x="5493600" y="4685463"/>
            <a:chExt cx="4334510" cy="12700"/>
          </a:xfrm>
        </p:grpSpPr>
        <p:sp>
          <p:nvSpPr>
            <p:cNvPr id="22" name="object 22"/>
            <p:cNvSpPr/>
            <p:nvPr/>
          </p:nvSpPr>
          <p:spPr>
            <a:xfrm>
              <a:off x="5493600" y="4691813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935366" y="4691813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377133" y="4691813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493600" y="6125462"/>
            <a:ext cx="4334510" cy="12700"/>
            <a:chOff x="5493600" y="6125462"/>
            <a:chExt cx="4334510" cy="12700"/>
          </a:xfrm>
        </p:grpSpPr>
        <p:sp>
          <p:nvSpPr>
            <p:cNvPr id="26" name="object 26"/>
            <p:cNvSpPr/>
            <p:nvPr/>
          </p:nvSpPr>
          <p:spPr>
            <a:xfrm>
              <a:off x="5493600" y="613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935366" y="613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377133" y="6131812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493600" y="4865462"/>
            <a:ext cx="4334510" cy="12700"/>
            <a:chOff x="5493600" y="4865462"/>
            <a:chExt cx="4334510" cy="12700"/>
          </a:xfrm>
        </p:grpSpPr>
        <p:sp>
          <p:nvSpPr>
            <p:cNvPr id="30" name="object 30"/>
            <p:cNvSpPr/>
            <p:nvPr/>
          </p:nvSpPr>
          <p:spPr>
            <a:xfrm>
              <a:off x="5493600" y="487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935366" y="487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377133" y="4871812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5493600" y="5045462"/>
            <a:ext cx="4334510" cy="12700"/>
            <a:chOff x="5493600" y="5045462"/>
            <a:chExt cx="4334510" cy="12700"/>
          </a:xfrm>
        </p:grpSpPr>
        <p:sp>
          <p:nvSpPr>
            <p:cNvPr id="34" name="object 34"/>
            <p:cNvSpPr/>
            <p:nvPr/>
          </p:nvSpPr>
          <p:spPr>
            <a:xfrm>
              <a:off x="5493600" y="505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935366" y="505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377133" y="5051812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5493600" y="5225462"/>
            <a:ext cx="4334510" cy="12700"/>
            <a:chOff x="5493600" y="5225462"/>
            <a:chExt cx="4334510" cy="12700"/>
          </a:xfrm>
        </p:grpSpPr>
        <p:sp>
          <p:nvSpPr>
            <p:cNvPr id="38" name="object 38"/>
            <p:cNvSpPr/>
            <p:nvPr/>
          </p:nvSpPr>
          <p:spPr>
            <a:xfrm>
              <a:off x="5493600" y="523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935366" y="523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377133" y="5231812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5487250" y="5405463"/>
            <a:ext cx="4347210" cy="12700"/>
            <a:chOff x="5487250" y="5405463"/>
            <a:chExt cx="4347210" cy="12700"/>
          </a:xfrm>
        </p:grpSpPr>
        <p:sp>
          <p:nvSpPr>
            <p:cNvPr id="42" name="object 42"/>
            <p:cNvSpPr/>
            <p:nvPr/>
          </p:nvSpPr>
          <p:spPr>
            <a:xfrm>
              <a:off x="5493600" y="5411813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935366" y="5411813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377133" y="5411813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5487250" y="5585462"/>
            <a:ext cx="4347210" cy="12700"/>
            <a:chOff x="5487250" y="5585462"/>
            <a:chExt cx="4347210" cy="12700"/>
          </a:xfrm>
        </p:grpSpPr>
        <p:sp>
          <p:nvSpPr>
            <p:cNvPr id="46" name="object 46"/>
            <p:cNvSpPr/>
            <p:nvPr/>
          </p:nvSpPr>
          <p:spPr>
            <a:xfrm>
              <a:off x="5493600" y="559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935366" y="559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377133" y="5591812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5487250" y="5765462"/>
            <a:ext cx="4347210" cy="12700"/>
            <a:chOff x="5487250" y="5765462"/>
            <a:chExt cx="4347210" cy="12700"/>
          </a:xfrm>
        </p:grpSpPr>
        <p:sp>
          <p:nvSpPr>
            <p:cNvPr id="50" name="object 50"/>
            <p:cNvSpPr/>
            <p:nvPr/>
          </p:nvSpPr>
          <p:spPr>
            <a:xfrm>
              <a:off x="5493600" y="577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935366" y="577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377133" y="5771812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5493600" y="6665462"/>
            <a:ext cx="4334510" cy="12700"/>
            <a:chOff x="5493600" y="6665462"/>
            <a:chExt cx="4334510" cy="12700"/>
          </a:xfrm>
        </p:grpSpPr>
        <p:sp>
          <p:nvSpPr>
            <p:cNvPr id="54" name="object 54"/>
            <p:cNvSpPr/>
            <p:nvPr/>
          </p:nvSpPr>
          <p:spPr>
            <a:xfrm>
              <a:off x="5493600" y="667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935366" y="667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377133" y="6671812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5487250" y="3785462"/>
            <a:ext cx="4347210" cy="12700"/>
            <a:chOff x="5487250" y="3785462"/>
            <a:chExt cx="4347210" cy="12700"/>
          </a:xfrm>
        </p:grpSpPr>
        <p:sp>
          <p:nvSpPr>
            <p:cNvPr id="58" name="object 58"/>
            <p:cNvSpPr/>
            <p:nvPr/>
          </p:nvSpPr>
          <p:spPr>
            <a:xfrm>
              <a:off x="5493600" y="379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935366" y="379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377133" y="3791812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5487250" y="5945463"/>
            <a:ext cx="4347210" cy="12700"/>
            <a:chOff x="5487250" y="5945463"/>
            <a:chExt cx="4347210" cy="12700"/>
          </a:xfrm>
        </p:grpSpPr>
        <p:sp>
          <p:nvSpPr>
            <p:cNvPr id="62" name="object 62"/>
            <p:cNvSpPr/>
            <p:nvPr/>
          </p:nvSpPr>
          <p:spPr>
            <a:xfrm>
              <a:off x="5493600" y="5951813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935366" y="5951813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377133" y="5951813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5461203" y="6292570"/>
            <a:ext cx="4428490" cy="50800"/>
            <a:chOff x="5461203" y="6292570"/>
            <a:chExt cx="4428490" cy="50800"/>
          </a:xfrm>
        </p:grpSpPr>
        <p:sp>
          <p:nvSpPr>
            <p:cNvPr id="66" name="object 66"/>
            <p:cNvSpPr/>
            <p:nvPr/>
          </p:nvSpPr>
          <p:spPr>
            <a:xfrm>
              <a:off x="5493600" y="631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935366" y="6311812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377133" y="6311812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461203" y="6292570"/>
              <a:ext cx="4428490" cy="50800"/>
            </a:xfrm>
            <a:custGeom>
              <a:avLst/>
              <a:gdLst/>
              <a:ahLst/>
              <a:cxnLst/>
              <a:rect l="l" t="t" r="r" b="b"/>
              <a:pathLst>
                <a:path w="4428490" h="50800">
                  <a:moveTo>
                    <a:pt x="4427994" y="0"/>
                  </a:moveTo>
                  <a:lnTo>
                    <a:pt x="0" y="0"/>
                  </a:lnTo>
                  <a:lnTo>
                    <a:pt x="0" y="50406"/>
                  </a:lnTo>
                  <a:lnTo>
                    <a:pt x="4427994" y="50406"/>
                  </a:lnTo>
                  <a:lnTo>
                    <a:pt x="4427994" y="0"/>
                  </a:lnTo>
                  <a:close/>
                </a:path>
              </a:pathLst>
            </a:custGeom>
            <a:solidFill>
              <a:srgbClr val="F7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493599" y="6311955"/>
              <a:ext cx="4334510" cy="0"/>
            </a:xfrm>
            <a:custGeom>
              <a:avLst/>
              <a:gdLst/>
              <a:ahLst/>
              <a:cxnLst/>
              <a:rect l="l" t="t" r="r" b="b"/>
              <a:pathLst>
                <a:path w="4334509">
                  <a:moveTo>
                    <a:pt x="0" y="0"/>
                  </a:moveTo>
                  <a:lnTo>
                    <a:pt x="4334395" y="0"/>
                  </a:lnTo>
                </a:path>
              </a:pathLst>
            </a:custGeom>
            <a:ln w="6350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object 71"/>
          <p:cNvGrpSpPr/>
          <p:nvPr/>
        </p:nvGrpSpPr>
        <p:grpSpPr>
          <a:xfrm>
            <a:off x="5461203" y="6458394"/>
            <a:ext cx="4428490" cy="50800"/>
            <a:chOff x="5461203" y="6458394"/>
            <a:chExt cx="4428490" cy="50800"/>
          </a:xfrm>
        </p:grpSpPr>
        <p:sp>
          <p:nvSpPr>
            <p:cNvPr id="72" name="object 72"/>
            <p:cNvSpPr/>
            <p:nvPr/>
          </p:nvSpPr>
          <p:spPr>
            <a:xfrm>
              <a:off x="5493600" y="6491813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935366" y="6491813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7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377133" y="6491813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>
                  <a:moveTo>
                    <a:pt x="0" y="0"/>
                  </a:moveTo>
                  <a:lnTo>
                    <a:pt x="145086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461203" y="6458394"/>
              <a:ext cx="4428490" cy="50800"/>
            </a:xfrm>
            <a:custGeom>
              <a:avLst/>
              <a:gdLst/>
              <a:ahLst/>
              <a:cxnLst/>
              <a:rect l="l" t="t" r="r" b="b"/>
              <a:pathLst>
                <a:path w="4428490" h="50800">
                  <a:moveTo>
                    <a:pt x="4427994" y="0"/>
                  </a:moveTo>
                  <a:lnTo>
                    <a:pt x="0" y="0"/>
                  </a:lnTo>
                  <a:lnTo>
                    <a:pt x="0" y="50406"/>
                  </a:lnTo>
                  <a:lnTo>
                    <a:pt x="4427994" y="50406"/>
                  </a:lnTo>
                  <a:lnTo>
                    <a:pt x="4427994" y="0"/>
                  </a:lnTo>
                  <a:close/>
                </a:path>
              </a:pathLst>
            </a:custGeom>
            <a:solidFill>
              <a:srgbClr val="F7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493599" y="6490380"/>
              <a:ext cx="4334510" cy="0"/>
            </a:xfrm>
            <a:custGeom>
              <a:avLst/>
              <a:gdLst/>
              <a:ahLst/>
              <a:cxnLst/>
              <a:rect l="l" t="t" r="r" b="b"/>
              <a:pathLst>
                <a:path w="4334509">
                  <a:moveTo>
                    <a:pt x="0" y="0"/>
                  </a:moveTo>
                  <a:lnTo>
                    <a:pt x="4334395" y="0"/>
                  </a:lnTo>
                </a:path>
              </a:pathLst>
            </a:custGeom>
            <a:ln w="6350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5603699" y="3585317"/>
            <a:ext cx="63182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10" action="ppaction://hlinksldjump"/>
              </a:rPr>
              <a:t>Aedes</a:t>
            </a:r>
            <a:r>
              <a:rPr sz="700" i="1" spc="-30" dirty="0">
                <a:latin typeface="MetaPro-LightIta"/>
                <a:cs typeface="MetaPro-LightIta"/>
                <a:hlinkClick r:id="rId10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10" action="ppaction://hlinksldjump"/>
              </a:rPr>
              <a:t>triseriatus</a:t>
            </a:r>
            <a:endParaRPr sz="700" dirty="0">
              <a:latin typeface="MetaPro-LightIta"/>
              <a:cs typeface="MetaPro-LightIt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045480" y="3585317"/>
            <a:ext cx="86106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10" dirty="0">
                <a:latin typeface="MetaPro-LightIta"/>
                <a:cs typeface="MetaPro-LightIta"/>
              </a:rPr>
              <a:t>Ochlerotatus</a:t>
            </a:r>
            <a:r>
              <a:rPr sz="700" i="1" spc="60" dirty="0">
                <a:latin typeface="MetaPro-LightIta"/>
                <a:cs typeface="MetaPro-LightIta"/>
              </a:rPr>
              <a:t> </a:t>
            </a:r>
            <a:r>
              <a:rPr sz="700" i="1" spc="-10" dirty="0">
                <a:latin typeface="MetaPro-LightIta"/>
                <a:cs typeface="MetaPro-LightIta"/>
              </a:rPr>
              <a:t>triseriatus</a:t>
            </a:r>
            <a:endParaRPr sz="700">
              <a:latin typeface="MetaPro-LightIta"/>
              <a:cs typeface="MetaPro-LightIt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487260" y="3531977"/>
            <a:ext cx="9810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latin typeface="MetaPro-Light"/>
                <a:cs typeface="MetaPro-Light"/>
              </a:rPr>
              <a:t>American</a:t>
            </a:r>
            <a:r>
              <a:rPr sz="700" b="0" spc="-15" dirty="0">
                <a:latin typeface="MetaPro-Light"/>
                <a:cs typeface="MetaPro-Light"/>
              </a:rPr>
              <a:t> </a:t>
            </a:r>
            <a:r>
              <a:rPr sz="700" b="0" dirty="0">
                <a:latin typeface="MetaPro-Light"/>
                <a:cs typeface="MetaPro-Light"/>
              </a:rPr>
              <a:t>Eastern</a:t>
            </a:r>
            <a:r>
              <a:rPr sz="700" b="0" spc="-15" dirty="0">
                <a:latin typeface="MetaPro-Light"/>
                <a:cs typeface="MetaPro-Light"/>
              </a:rPr>
              <a:t> </a:t>
            </a:r>
            <a:r>
              <a:rPr sz="700" b="0" dirty="0">
                <a:latin typeface="MetaPro-Light"/>
                <a:cs typeface="MetaPro-Light"/>
              </a:rPr>
              <a:t>tree</a:t>
            </a:r>
            <a:r>
              <a:rPr sz="700" b="0" spc="-15" dirty="0">
                <a:latin typeface="MetaPro-Light"/>
                <a:cs typeface="MetaPro-Light"/>
              </a:rPr>
              <a:t> </a:t>
            </a:r>
            <a:r>
              <a:rPr sz="700" b="0" spc="-20" dirty="0">
                <a:latin typeface="MetaPro-Light"/>
                <a:cs typeface="MetaPro-Light"/>
              </a:rPr>
              <a:t>hole</a:t>
            </a:r>
            <a:r>
              <a:rPr sz="700" b="0" spc="500" dirty="0">
                <a:latin typeface="MetaPro-Light"/>
                <a:cs typeface="MetaPro-Light"/>
              </a:rPr>
              <a:t> </a:t>
            </a:r>
            <a:r>
              <a:rPr sz="700" b="0" spc="-10" dirty="0">
                <a:latin typeface="MetaPro-Light"/>
                <a:cs typeface="MetaPro-Light"/>
              </a:rPr>
              <a:t>mosquito</a:t>
            </a:r>
            <a:endParaRPr sz="700">
              <a:latin typeface="MetaPro-Light"/>
              <a:cs typeface="MetaPro-Light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603699" y="3813790"/>
            <a:ext cx="54102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11" action="ppaction://hlinksldjump"/>
              </a:rPr>
              <a:t>Aedes</a:t>
            </a:r>
            <a:r>
              <a:rPr sz="700" i="1" spc="-25" dirty="0">
                <a:latin typeface="MetaPro-LightIta"/>
                <a:cs typeface="MetaPro-LightIta"/>
                <a:hlinkClick r:id="rId11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11" action="ppaction://hlinksldjump"/>
              </a:rPr>
              <a:t>cantans</a:t>
            </a:r>
            <a:endParaRPr sz="700" dirty="0">
              <a:latin typeface="MetaPro-LightIta"/>
              <a:cs typeface="MetaPro-LightIt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045480" y="3813790"/>
            <a:ext cx="7823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10" dirty="0">
                <a:latin typeface="MetaPro-LightIta"/>
                <a:cs typeface="MetaPro-LightIta"/>
              </a:rPr>
              <a:t>Ochlerotatus</a:t>
            </a:r>
            <a:r>
              <a:rPr sz="700" i="1" spc="75" dirty="0">
                <a:latin typeface="MetaPro-LightIta"/>
                <a:cs typeface="MetaPro-LightIta"/>
              </a:rPr>
              <a:t> </a:t>
            </a:r>
            <a:r>
              <a:rPr sz="700" i="1" spc="-10" dirty="0">
                <a:latin typeface="MetaPro-LightIta"/>
                <a:cs typeface="MetaPro-LightIta"/>
              </a:rPr>
              <a:t>cantans</a:t>
            </a:r>
            <a:endParaRPr sz="700">
              <a:latin typeface="MetaPro-LightIta"/>
              <a:cs typeface="MetaPro-LightIt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5603699" y="3993813"/>
            <a:ext cx="53403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12" action="ppaction://hlinksldjump"/>
              </a:rPr>
              <a:t>Aedes</a:t>
            </a:r>
            <a:r>
              <a:rPr sz="700" i="1" spc="-25" dirty="0">
                <a:latin typeface="MetaPro-LightIta"/>
                <a:cs typeface="MetaPro-LightIta"/>
                <a:hlinkClick r:id="rId12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12" action="ppaction://hlinksldjump"/>
              </a:rPr>
              <a:t>caspius</a:t>
            </a:r>
            <a:endParaRPr sz="700" dirty="0">
              <a:latin typeface="MetaPro-LightIta"/>
              <a:cs typeface="MetaPro-LightIta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045480" y="3993813"/>
            <a:ext cx="7753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10" dirty="0">
                <a:latin typeface="MetaPro-LightIta"/>
                <a:cs typeface="MetaPro-LightIta"/>
              </a:rPr>
              <a:t>Ochlerotatus</a:t>
            </a:r>
            <a:r>
              <a:rPr sz="700" i="1" spc="75" dirty="0">
                <a:latin typeface="MetaPro-LightIta"/>
                <a:cs typeface="MetaPro-LightIta"/>
              </a:rPr>
              <a:t> </a:t>
            </a:r>
            <a:r>
              <a:rPr sz="700" i="1" spc="-10" dirty="0">
                <a:latin typeface="MetaPro-LightIta"/>
                <a:cs typeface="MetaPro-LightIta"/>
              </a:rPr>
              <a:t>caspius</a:t>
            </a:r>
            <a:endParaRPr sz="700">
              <a:latin typeface="MetaPro-LightIta"/>
              <a:cs typeface="MetaPro-LightIt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487260" y="3993813"/>
            <a:ext cx="7613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latin typeface="MetaPro-Light"/>
                <a:cs typeface="MetaPro-Light"/>
              </a:rPr>
              <a:t>Salt</a:t>
            </a:r>
            <a:r>
              <a:rPr sz="700" b="0" spc="-20" dirty="0">
                <a:latin typeface="MetaPro-Light"/>
                <a:cs typeface="MetaPro-Light"/>
              </a:rPr>
              <a:t> </a:t>
            </a:r>
            <a:r>
              <a:rPr sz="700" b="0" dirty="0">
                <a:latin typeface="MetaPro-Light"/>
                <a:cs typeface="MetaPro-Light"/>
              </a:rPr>
              <a:t>marsh</a:t>
            </a:r>
            <a:r>
              <a:rPr sz="700" b="0" spc="-10" dirty="0">
                <a:latin typeface="MetaPro-Light"/>
                <a:cs typeface="MetaPro-Light"/>
              </a:rPr>
              <a:t> mosquito</a:t>
            </a:r>
            <a:endParaRPr sz="700">
              <a:latin typeface="MetaPro-Light"/>
              <a:cs typeface="MetaPro-Light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603699" y="4173835"/>
            <a:ext cx="63182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13" action="ppaction://hlinksldjump"/>
              </a:rPr>
              <a:t>Aedes</a:t>
            </a:r>
            <a:r>
              <a:rPr sz="700" i="1" spc="-25" dirty="0">
                <a:latin typeface="MetaPro-LightIta"/>
                <a:cs typeface="MetaPro-LightIta"/>
                <a:hlinkClick r:id="rId13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13" action="ppaction://hlinksldjump"/>
              </a:rPr>
              <a:t>communis</a:t>
            </a:r>
            <a:endParaRPr sz="700" dirty="0">
              <a:latin typeface="MetaPro-LightIta"/>
              <a:cs typeface="MetaPro-LightIt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045480" y="4173835"/>
            <a:ext cx="8731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10" dirty="0">
                <a:latin typeface="MetaPro-LightIta"/>
                <a:cs typeface="MetaPro-LightIta"/>
              </a:rPr>
              <a:t>Ochlerotatus</a:t>
            </a:r>
            <a:r>
              <a:rPr sz="700" i="1" spc="65" dirty="0">
                <a:latin typeface="MetaPro-LightIta"/>
                <a:cs typeface="MetaPro-LightIta"/>
              </a:rPr>
              <a:t> </a:t>
            </a:r>
            <a:r>
              <a:rPr sz="700" i="1" spc="-10" dirty="0">
                <a:latin typeface="MetaPro-LightIta"/>
                <a:cs typeface="MetaPro-LightIta"/>
              </a:rPr>
              <a:t>communis</a:t>
            </a:r>
            <a:endParaRPr sz="700">
              <a:latin typeface="MetaPro-LightIta"/>
              <a:cs typeface="MetaPro-LightIta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487260" y="4173835"/>
            <a:ext cx="7391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latin typeface="MetaPro-Light"/>
                <a:cs typeface="MetaPro-Light"/>
              </a:rPr>
              <a:t>Snowpool</a:t>
            </a:r>
            <a:r>
              <a:rPr sz="700" b="0" spc="-30" dirty="0">
                <a:latin typeface="MetaPro-Light"/>
                <a:cs typeface="MetaPro-Light"/>
              </a:rPr>
              <a:t> </a:t>
            </a:r>
            <a:r>
              <a:rPr sz="700" b="0" spc="-10" dirty="0">
                <a:latin typeface="MetaPro-Light"/>
                <a:cs typeface="MetaPro-Light"/>
              </a:rPr>
              <a:t>mosquito</a:t>
            </a:r>
            <a:endParaRPr sz="700">
              <a:latin typeface="MetaPro-Light"/>
              <a:cs typeface="MetaPro-Light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603699" y="4353858"/>
            <a:ext cx="54546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14" action="ppaction://hlinksldjump"/>
              </a:rPr>
              <a:t>Aedes</a:t>
            </a:r>
            <a:r>
              <a:rPr sz="700" i="1" spc="-25" dirty="0">
                <a:latin typeface="MetaPro-LightIta"/>
                <a:cs typeface="MetaPro-LightIta"/>
                <a:hlinkClick r:id="rId14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14" action="ppaction://hlinksldjump"/>
              </a:rPr>
              <a:t>cretinus</a:t>
            </a:r>
            <a:endParaRPr sz="700" dirty="0">
              <a:latin typeface="MetaPro-LightIta"/>
              <a:cs typeface="MetaPro-LightIta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045480" y="4353858"/>
            <a:ext cx="6635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</a:rPr>
              <a:t>Stegomyia</a:t>
            </a:r>
            <a:r>
              <a:rPr sz="700" i="1" spc="-25" dirty="0">
                <a:latin typeface="MetaPro-LightIta"/>
                <a:cs typeface="MetaPro-LightIta"/>
              </a:rPr>
              <a:t> </a:t>
            </a:r>
            <a:r>
              <a:rPr sz="700" i="1" spc="-10" dirty="0">
                <a:latin typeface="MetaPro-LightIta"/>
                <a:cs typeface="MetaPro-LightIta"/>
              </a:rPr>
              <a:t>cretina</a:t>
            </a:r>
            <a:endParaRPr sz="700">
              <a:latin typeface="MetaPro-LightIta"/>
              <a:cs typeface="MetaPro-LightIta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603699" y="4533881"/>
            <a:ext cx="67754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15" action="ppaction://hlinksldjump"/>
              </a:rPr>
              <a:t>Aedes</a:t>
            </a:r>
            <a:r>
              <a:rPr sz="700" i="1" spc="-25" dirty="0">
                <a:latin typeface="MetaPro-LightIta"/>
                <a:cs typeface="MetaPro-LightIta"/>
                <a:hlinkClick r:id="rId15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15" action="ppaction://hlinksldjump"/>
              </a:rPr>
              <a:t>geniculatus</a:t>
            </a:r>
            <a:endParaRPr sz="700" dirty="0">
              <a:latin typeface="MetaPro-LightIta"/>
              <a:cs typeface="MetaPro-LightIta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045480" y="4533881"/>
            <a:ext cx="7397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</a:rPr>
              <a:t>Dahliana</a:t>
            </a:r>
            <a:r>
              <a:rPr sz="700" i="1" spc="-5" dirty="0">
                <a:latin typeface="MetaPro-LightIta"/>
                <a:cs typeface="MetaPro-LightIta"/>
              </a:rPr>
              <a:t> </a:t>
            </a:r>
            <a:r>
              <a:rPr sz="700" i="1" spc="-10" dirty="0">
                <a:latin typeface="MetaPro-LightIta"/>
                <a:cs typeface="MetaPro-LightIta"/>
              </a:rPr>
              <a:t>geniculata</a:t>
            </a:r>
            <a:endParaRPr sz="700">
              <a:latin typeface="MetaPro-LightIta"/>
              <a:cs typeface="MetaPro-LightIta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603699" y="4713903"/>
            <a:ext cx="65913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16" action="ppaction://hlinksldjump"/>
              </a:rPr>
              <a:t>Aedes</a:t>
            </a:r>
            <a:r>
              <a:rPr sz="700" i="1" spc="-35" dirty="0">
                <a:latin typeface="MetaPro-LightIta"/>
                <a:cs typeface="MetaPro-LightIta"/>
                <a:hlinkClick r:id="rId16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16" action="ppaction://hlinksldjump"/>
              </a:rPr>
              <a:t>pulcritarsis</a:t>
            </a:r>
            <a:endParaRPr sz="700" dirty="0">
              <a:latin typeface="MetaPro-LightIta"/>
              <a:cs typeface="MetaPro-LightIta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045480" y="4713903"/>
            <a:ext cx="9455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10" dirty="0">
                <a:latin typeface="MetaPro-LightIta"/>
                <a:cs typeface="MetaPro-LightIta"/>
              </a:rPr>
              <a:t>Ochlerotatus</a:t>
            </a:r>
            <a:r>
              <a:rPr sz="700" i="1" spc="75" dirty="0">
                <a:latin typeface="MetaPro-LightIta"/>
                <a:cs typeface="MetaPro-LightIta"/>
              </a:rPr>
              <a:t> </a:t>
            </a:r>
            <a:r>
              <a:rPr sz="700" i="1" spc="-10" dirty="0">
                <a:latin typeface="MetaPro-LightIta"/>
                <a:cs typeface="MetaPro-LightIta"/>
              </a:rPr>
              <a:t>pulchritarsis</a:t>
            </a:r>
            <a:endParaRPr sz="700">
              <a:latin typeface="MetaPro-LightIta"/>
              <a:cs typeface="MetaPro-LightIta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603699" y="4893926"/>
            <a:ext cx="50101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17" action="ppaction://hlinksldjump"/>
              </a:rPr>
              <a:t>Aedes</a:t>
            </a:r>
            <a:r>
              <a:rPr sz="700" i="1" spc="-30" dirty="0">
                <a:latin typeface="MetaPro-LightIta"/>
                <a:cs typeface="MetaPro-LightIta"/>
                <a:hlinkClick r:id="rId17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17" action="ppaction://hlinksldjump"/>
              </a:rPr>
              <a:t>vexans</a:t>
            </a:r>
            <a:endParaRPr sz="700" dirty="0">
              <a:latin typeface="MetaPro-LightIta"/>
              <a:cs typeface="MetaPro-LightIta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045480" y="4893926"/>
            <a:ext cx="7626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10" dirty="0">
                <a:latin typeface="MetaPro-LightIta"/>
                <a:cs typeface="MetaPro-LightIta"/>
              </a:rPr>
              <a:t>Aedimorphus</a:t>
            </a:r>
            <a:r>
              <a:rPr sz="700" i="1" spc="70" dirty="0">
                <a:latin typeface="MetaPro-LightIta"/>
                <a:cs typeface="MetaPro-LightIta"/>
              </a:rPr>
              <a:t> </a:t>
            </a:r>
            <a:r>
              <a:rPr sz="700" i="1" spc="-10" dirty="0">
                <a:latin typeface="MetaPro-LightIta"/>
                <a:cs typeface="MetaPro-LightIta"/>
              </a:rPr>
              <a:t>vexans</a:t>
            </a:r>
            <a:endParaRPr sz="700">
              <a:latin typeface="MetaPro-LightIta"/>
              <a:cs typeface="MetaPro-LightIta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603699" y="5073948"/>
            <a:ext cx="52324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18" action="ppaction://hlinksldjump"/>
              </a:rPr>
              <a:t>Aedes</a:t>
            </a:r>
            <a:r>
              <a:rPr sz="700" i="1" spc="-30" dirty="0">
                <a:latin typeface="MetaPro-LightIta"/>
                <a:cs typeface="MetaPro-LightIta"/>
                <a:hlinkClick r:id="rId18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18" action="ppaction://hlinksldjump"/>
              </a:rPr>
              <a:t>vittatus</a:t>
            </a:r>
            <a:endParaRPr sz="700" dirty="0">
              <a:latin typeface="MetaPro-LightIta"/>
              <a:cs typeface="MetaPro-LightIta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045480" y="5073948"/>
            <a:ext cx="7842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10" dirty="0">
                <a:latin typeface="MetaPro-LightIta"/>
                <a:cs typeface="MetaPro-LightIta"/>
              </a:rPr>
              <a:t>Fredwardsius</a:t>
            </a:r>
            <a:r>
              <a:rPr sz="700" i="1" spc="55" dirty="0">
                <a:latin typeface="MetaPro-LightIta"/>
                <a:cs typeface="MetaPro-LightIta"/>
              </a:rPr>
              <a:t> </a:t>
            </a:r>
            <a:r>
              <a:rPr sz="700" i="1" spc="-10" dirty="0">
                <a:latin typeface="MetaPro-LightIta"/>
                <a:cs typeface="MetaPro-LightIta"/>
              </a:rPr>
              <a:t>vittatus</a:t>
            </a:r>
            <a:endParaRPr sz="700">
              <a:latin typeface="MetaPro-LightIta"/>
              <a:cs typeface="MetaPro-LightIta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603699" y="5253970"/>
            <a:ext cx="56134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19" action="ppaction://hlinksldjump"/>
              </a:rPr>
              <a:t>Aedes</a:t>
            </a:r>
            <a:r>
              <a:rPr sz="700" i="1" spc="-30" dirty="0">
                <a:latin typeface="MetaPro-LightIta"/>
                <a:cs typeface="MetaPro-LightIta"/>
                <a:hlinkClick r:id="rId19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19" action="ppaction://hlinksldjump"/>
              </a:rPr>
              <a:t>zammitii</a:t>
            </a:r>
            <a:endParaRPr sz="700" dirty="0">
              <a:latin typeface="MetaPro-LightIta"/>
              <a:cs typeface="MetaPro-LightIta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7045480" y="5253970"/>
            <a:ext cx="7423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</a:rPr>
              <a:t>Acartomyia</a:t>
            </a:r>
            <a:r>
              <a:rPr sz="700" i="1" spc="-35" dirty="0">
                <a:latin typeface="MetaPro-LightIta"/>
                <a:cs typeface="MetaPro-LightIta"/>
              </a:rPr>
              <a:t> </a:t>
            </a:r>
            <a:r>
              <a:rPr sz="700" i="1" spc="-10" dirty="0">
                <a:latin typeface="MetaPro-LightIta"/>
                <a:cs typeface="MetaPro-LightIta"/>
              </a:rPr>
              <a:t>zammitii</a:t>
            </a:r>
            <a:endParaRPr sz="700">
              <a:latin typeface="MetaPro-LightIta"/>
              <a:cs typeface="MetaPro-LightIta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603699" y="5433993"/>
            <a:ext cx="77978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20" action="ppaction://hlinksldjump"/>
              </a:rPr>
              <a:t>Anopheles</a:t>
            </a:r>
            <a:r>
              <a:rPr sz="700" i="1" spc="-25" dirty="0">
                <a:latin typeface="MetaPro-LightIta"/>
                <a:cs typeface="MetaPro-LightIta"/>
                <a:hlinkClick r:id="rId20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20" action="ppaction://hlinksldjump"/>
              </a:rPr>
              <a:t>plumbeus</a:t>
            </a:r>
            <a:endParaRPr sz="700" dirty="0">
              <a:latin typeface="MetaPro-LightIta"/>
              <a:cs typeface="MetaPro-LightIta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603699" y="5614016"/>
            <a:ext cx="82804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21" action="ppaction://hlinksldjump"/>
              </a:rPr>
              <a:t>Coquillettidia</a:t>
            </a:r>
            <a:r>
              <a:rPr sz="700" i="1" spc="-30" dirty="0">
                <a:latin typeface="MetaPro-LightIta"/>
                <a:cs typeface="MetaPro-LightIta"/>
                <a:hlinkClick r:id="rId21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21" action="ppaction://hlinksldjump"/>
              </a:rPr>
              <a:t>richiardii</a:t>
            </a:r>
            <a:endParaRPr sz="700" dirty="0">
              <a:latin typeface="MetaPro-LightIta"/>
              <a:cs typeface="MetaPro-LightIt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603699" y="5794038"/>
            <a:ext cx="49403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22" action="ppaction://hlinksldjump"/>
              </a:rPr>
              <a:t>Culex</a:t>
            </a:r>
            <a:r>
              <a:rPr sz="700" i="1" spc="-35" dirty="0">
                <a:latin typeface="MetaPro-LightIta"/>
                <a:cs typeface="MetaPro-LightIta"/>
                <a:hlinkClick r:id="rId22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22" action="ppaction://hlinksldjump"/>
              </a:rPr>
              <a:t>pipiens</a:t>
            </a:r>
            <a:endParaRPr sz="700" dirty="0">
              <a:latin typeface="MetaPro-LightIta"/>
              <a:cs typeface="MetaPro-LightIt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8487260" y="5794038"/>
            <a:ext cx="995044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latin typeface="MetaPro-Light"/>
                <a:cs typeface="MetaPro-Light"/>
              </a:rPr>
              <a:t>(Northern)</a:t>
            </a:r>
            <a:r>
              <a:rPr sz="700" b="0" spc="-10" dirty="0">
                <a:latin typeface="MetaPro-Light"/>
                <a:cs typeface="MetaPro-Light"/>
              </a:rPr>
              <a:t> </a:t>
            </a:r>
            <a:r>
              <a:rPr sz="700" b="0" dirty="0">
                <a:latin typeface="MetaPro-Light"/>
                <a:cs typeface="MetaPro-Light"/>
              </a:rPr>
              <a:t>house</a:t>
            </a:r>
            <a:r>
              <a:rPr sz="700" b="0" spc="5" dirty="0">
                <a:latin typeface="MetaPro-Light"/>
                <a:cs typeface="MetaPro-Light"/>
              </a:rPr>
              <a:t> </a:t>
            </a:r>
            <a:r>
              <a:rPr sz="700" b="0" spc="-10" dirty="0">
                <a:latin typeface="MetaPro-Light"/>
                <a:cs typeface="MetaPro-Light"/>
              </a:rPr>
              <a:t>mosquito</a:t>
            </a:r>
            <a:endParaRPr sz="700">
              <a:latin typeface="MetaPro-Light"/>
              <a:cs typeface="MetaPro-Light"/>
            </a:endParaRPr>
          </a:p>
        </p:txBody>
      </p:sp>
      <p:pic>
        <p:nvPicPr>
          <p:cNvPr id="104" name="object 10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965509" y="41110"/>
            <a:ext cx="5726493" cy="3816515"/>
          </a:xfrm>
          <a:prstGeom prst="rect">
            <a:avLst/>
          </a:prstGeom>
        </p:spPr>
      </p:pic>
      <p:sp>
        <p:nvSpPr>
          <p:cNvPr id="105" name="object 10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More</a:t>
            </a:r>
            <a:r>
              <a:rPr spc="-5" dirty="0"/>
              <a:t> </a:t>
            </a:r>
            <a:r>
              <a:rPr dirty="0"/>
              <a:t>and</a:t>
            </a:r>
            <a:r>
              <a:rPr spc="-10" dirty="0"/>
              <a:t> </a:t>
            </a:r>
            <a:r>
              <a:rPr dirty="0"/>
              <a:t>more</a:t>
            </a:r>
            <a:r>
              <a:rPr spc="-5" dirty="0"/>
              <a:t> </a:t>
            </a:r>
            <a:r>
              <a:rPr dirty="0"/>
              <a:t>people are getting</a:t>
            </a:r>
            <a:r>
              <a:rPr spc="-5" dirty="0"/>
              <a:t> </a:t>
            </a:r>
            <a:r>
              <a:rPr dirty="0"/>
              <a:t>involved</a:t>
            </a:r>
            <a:r>
              <a:rPr spc="-10" dirty="0"/>
              <a:t> </a:t>
            </a:r>
            <a:r>
              <a:rPr dirty="0"/>
              <a:t>in</a:t>
            </a:r>
            <a:r>
              <a:rPr spc="-5" dirty="0"/>
              <a:t> </a:t>
            </a:r>
            <a:r>
              <a:rPr dirty="0"/>
              <a:t>the </a:t>
            </a:r>
            <a:r>
              <a:rPr b="0" spc="-10" dirty="0">
                <a:solidFill>
                  <a:srgbClr val="005B67"/>
                </a:solidFill>
                <a:latin typeface="MetaPro-Medi"/>
                <a:cs typeface="MetaPro-Medi"/>
              </a:rPr>
              <a:t>surveillance</a:t>
            </a:r>
            <a:r>
              <a:rPr b="0" dirty="0">
                <a:solidFill>
                  <a:srgbClr val="005B67"/>
                </a:solidFill>
                <a:latin typeface="MetaPro-Medi"/>
                <a:cs typeface="MetaPro-Medi"/>
              </a:rPr>
              <a:t> of</a:t>
            </a:r>
            <a:r>
              <a:rPr b="0" spc="-1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b="0" spc="-10" dirty="0">
                <a:solidFill>
                  <a:srgbClr val="005B67"/>
                </a:solidFill>
                <a:latin typeface="MetaPro-Medi"/>
                <a:cs typeface="MetaPro-Medi"/>
              </a:rPr>
              <a:t>invasive</a:t>
            </a:r>
            <a:r>
              <a:rPr b="0" dirty="0">
                <a:solidFill>
                  <a:srgbClr val="005B67"/>
                </a:solidFill>
                <a:latin typeface="MetaPro-Medi"/>
                <a:cs typeface="MetaPro-Medi"/>
              </a:rPr>
              <a:t> mosquito </a:t>
            </a:r>
            <a:r>
              <a:rPr b="0" spc="-10" dirty="0">
                <a:solidFill>
                  <a:srgbClr val="005B67"/>
                </a:solidFill>
                <a:latin typeface="MetaPro-Medi"/>
                <a:cs typeface="MetaPro-Medi"/>
              </a:rPr>
              <a:t>species</a:t>
            </a:r>
            <a:r>
              <a:rPr b="0" dirty="0">
                <a:solidFill>
                  <a:srgbClr val="005B67"/>
                </a:solidFill>
                <a:latin typeface="MetaPro-Medi"/>
                <a:cs typeface="MetaPro-Medi"/>
              </a:rPr>
              <a:t> in</a:t>
            </a:r>
            <a:r>
              <a:rPr b="0" spc="-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b="0" dirty="0">
                <a:solidFill>
                  <a:srgbClr val="005B67"/>
                </a:solidFill>
                <a:latin typeface="MetaPro-Medi"/>
                <a:cs typeface="MetaPro-Medi"/>
              </a:rPr>
              <a:t>the EU/EEA,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just</a:t>
            </a:r>
            <a:r>
              <a:rPr spc="-15" dirty="0"/>
              <a:t> </a:t>
            </a:r>
            <a:r>
              <a:rPr dirty="0"/>
              <a:t>professionals</a:t>
            </a:r>
            <a:r>
              <a:rPr spc="-10" dirty="0"/>
              <a:t> </a:t>
            </a:r>
            <a:r>
              <a:rPr dirty="0"/>
              <a:t>with formal</a:t>
            </a:r>
            <a:r>
              <a:rPr spc="-10" dirty="0"/>
              <a:t> </a:t>
            </a:r>
            <a:r>
              <a:rPr dirty="0"/>
              <a:t>training</a:t>
            </a:r>
            <a:r>
              <a:rPr spc="-5" dirty="0"/>
              <a:t> </a:t>
            </a:r>
            <a:r>
              <a:rPr dirty="0"/>
              <a:t>in </a:t>
            </a:r>
            <a:r>
              <a:rPr spc="-10" dirty="0"/>
              <a:t>entomology.</a:t>
            </a:r>
            <a:r>
              <a:rPr spc="-20" dirty="0"/>
              <a:t> </a:t>
            </a:r>
            <a:r>
              <a:rPr dirty="0"/>
              <a:t>There are </a:t>
            </a:r>
            <a:r>
              <a:rPr spc="-20" dirty="0"/>
              <a:t>many</a:t>
            </a:r>
            <a:r>
              <a:rPr dirty="0"/>
              <a:t> taxonomic</a:t>
            </a:r>
            <a:r>
              <a:rPr spc="-25" dirty="0"/>
              <a:t> </a:t>
            </a:r>
            <a:r>
              <a:rPr dirty="0"/>
              <a:t>keys</a:t>
            </a:r>
            <a:r>
              <a:rPr spc="-25" dirty="0"/>
              <a:t> </a:t>
            </a:r>
            <a:r>
              <a:rPr dirty="0"/>
              <a:t>available</a:t>
            </a:r>
            <a:r>
              <a:rPr spc="-15" dirty="0"/>
              <a:t> </a:t>
            </a:r>
            <a:r>
              <a:rPr dirty="0"/>
              <a:t>for</a:t>
            </a:r>
            <a:r>
              <a:rPr spc="-15" dirty="0"/>
              <a:t> </a:t>
            </a:r>
            <a:r>
              <a:rPr dirty="0"/>
              <a:t>identifying</a:t>
            </a:r>
            <a:r>
              <a:rPr spc="-10" dirty="0"/>
              <a:t> </a:t>
            </a:r>
            <a:r>
              <a:rPr dirty="0"/>
              <a:t>mosquitoes</a:t>
            </a:r>
            <a:r>
              <a:rPr spc="-2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medical</a:t>
            </a:r>
            <a:r>
              <a:rPr spc="-20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dirty="0"/>
              <a:t>veterinary</a:t>
            </a:r>
            <a:r>
              <a:rPr spc="-25" dirty="0"/>
              <a:t> </a:t>
            </a:r>
            <a:r>
              <a:rPr dirty="0"/>
              <a:t>importance,</a:t>
            </a:r>
            <a:r>
              <a:rPr spc="-10" dirty="0"/>
              <a:t> </a:t>
            </a:r>
            <a:r>
              <a:rPr spc="-25" dirty="0"/>
              <a:t>but</a:t>
            </a:r>
            <a:r>
              <a:rPr dirty="0"/>
              <a:t> they</a:t>
            </a:r>
            <a:r>
              <a:rPr spc="-25" dirty="0"/>
              <a:t> </a:t>
            </a:r>
            <a:r>
              <a:rPr dirty="0"/>
              <a:t>are</a:t>
            </a:r>
            <a:r>
              <a:rPr spc="-15" dirty="0"/>
              <a:t> </a:t>
            </a:r>
            <a:r>
              <a:rPr dirty="0"/>
              <a:t>almost</a:t>
            </a:r>
            <a:r>
              <a:rPr spc="-20" dirty="0"/>
              <a:t> </a:t>
            </a:r>
            <a:r>
              <a:rPr dirty="0"/>
              <a:t>all</a:t>
            </a:r>
            <a:r>
              <a:rPr spc="-20" dirty="0"/>
              <a:t> </a:t>
            </a:r>
            <a:r>
              <a:rPr dirty="0"/>
              <a:t>designed</a:t>
            </a:r>
            <a:r>
              <a:rPr spc="-25" dirty="0"/>
              <a:t> </a:t>
            </a:r>
            <a:r>
              <a:rPr dirty="0"/>
              <a:t>for</a:t>
            </a:r>
            <a:r>
              <a:rPr spc="-15" dirty="0"/>
              <a:t> </a:t>
            </a:r>
            <a:r>
              <a:rPr dirty="0"/>
              <a:t>professionally</a:t>
            </a:r>
            <a:r>
              <a:rPr spc="-20" dirty="0"/>
              <a:t> </a:t>
            </a:r>
            <a:r>
              <a:rPr dirty="0"/>
              <a:t>trained</a:t>
            </a:r>
            <a:r>
              <a:rPr spc="-20" dirty="0"/>
              <a:t> </a:t>
            </a:r>
            <a:r>
              <a:rPr spc="-10" dirty="0"/>
              <a:t>entomologists.</a:t>
            </a:r>
          </a:p>
          <a:p>
            <a:pPr marL="12700" marR="42545">
              <a:lnSpc>
                <a:spcPct val="100000"/>
              </a:lnSpc>
              <a:spcBef>
                <a:spcPts val="1080"/>
              </a:spcBef>
            </a:pPr>
            <a:r>
              <a:rPr dirty="0"/>
              <a:t>The</a:t>
            </a:r>
            <a:r>
              <a:rPr spc="-15" dirty="0"/>
              <a:t> </a:t>
            </a:r>
            <a:r>
              <a:rPr dirty="0"/>
              <a:t>current</a:t>
            </a:r>
            <a:r>
              <a:rPr spc="-20" dirty="0"/>
              <a:t> </a:t>
            </a:r>
            <a:r>
              <a:rPr dirty="0"/>
              <a:t>identification</a:t>
            </a:r>
            <a:r>
              <a:rPr spc="-10" dirty="0"/>
              <a:t> </a:t>
            </a:r>
            <a:r>
              <a:rPr dirty="0"/>
              <a:t>key</a:t>
            </a:r>
            <a:r>
              <a:rPr spc="-20" dirty="0"/>
              <a:t> </a:t>
            </a:r>
            <a:r>
              <a:rPr dirty="0"/>
              <a:t>aims</a:t>
            </a:r>
            <a:r>
              <a:rPr spc="-20" dirty="0"/>
              <a:t> </a:t>
            </a:r>
            <a:r>
              <a:rPr dirty="0"/>
              <a:t>to</a:t>
            </a:r>
            <a:r>
              <a:rPr spc="-10" dirty="0"/>
              <a:t> </a:t>
            </a:r>
            <a:r>
              <a:rPr dirty="0"/>
              <a:t>provide</a:t>
            </a:r>
            <a:r>
              <a:rPr spc="-10" dirty="0"/>
              <a:t> non-</a:t>
            </a:r>
            <a:r>
              <a:rPr dirty="0"/>
              <a:t>specialists</a:t>
            </a:r>
            <a:r>
              <a:rPr spc="-20" dirty="0"/>
              <a:t> </a:t>
            </a:r>
            <a:r>
              <a:rPr dirty="0"/>
              <a:t>with</a:t>
            </a:r>
            <a:r>
              <a:rPr spc="-15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dirty="0"/>
              <a:t>simple</a:t>
            </a:r>
            <a:r>
              <a:rPr spc="-10" dirty="0"/>
              <a:t> mosquito</a:t>
            </a:r>
            <a:r>
              <a:rPr dirty="0"/>
              <a:t> recognition</a:t>
            </a:r>
            <a:r>
              <a:rPr spc="-15" dirty="0"/>
              <a:t> </a:t>
            </a:r>
            <a:r>
              <a:rPr dirty="0"/>
              <a:t>tool</a:t>
            </a:r>
            <a:r>
              <a:rPr spc="-25" dirty="0"/>
              <a:t> </a:t>
            </a:r>
            <a:r>
              <a:rPr dirty="0"/>
              <a:t>for</a:t>
            </a:r>
            <a:r>
              <a:rPr spc="-15" dirty="0"/>
              <a:t> </a:t>
            </a:r>
            <a:r>
              <a:rPr dirty="0"/>
              <a:t>distinguishing</a:t>
            </a:r>
            <a:r>
              <a:rPr spc="-15" dirty="0"/>
              <a:t> </a:t>
            </a:r>
            <a:r>
              <a:rPr dirty="0"/>
              <a:t>between</a:t>
            </a:r>
            <a:r>
              <a:rPr spc="-15" dirty="0"/>
              <a:t> </a:t>
            </a:r>
            <a:r>
              <a:rPr dirty="0"/>
              <a:t>invasive</a:t>
            </a:r>
            <a:r>
              <a:rPr spc="-15" dirty="0"/>
              <a:t> </a:t>
            </a:r>
            <a:r>
              <a:rPr dirty="0"/>
              <a:t>mosquito</a:t>
            </a:r>
            <a:r>
              <a:rPr spc="-10" dirty="0"/>
              <a:t> </a:t>
            </a:r>
            <a:r>
              <a:rPr dirty="0"/>
              <a:t>species</a:t>
            </a:r>
            <a:r>
              <a:rPr spc="-25" dirty="0"/>
              <a:t> </a:t>
            </a:r>
            <a:r>
              <a:rPr dirty="0"/>
              <a:t>and</a:t>
            </a:r>
            <a:r>
              <a:rPr spc="-25" dirty="0"/>
              <a:t> </a:t>
            </a:r>
            <a:r>
              <a:rPr dirty="0"/>
              <a:t>native</a:t>
            </a:r>
            <a:r>
              <a:rPr spc="-15" dirty="0"/>
              <a:t> </a:t>
            </a:r>
            <a:r>
              <a:rPr dirty="0"/>
              <a:t>ones.</a:t>
            </a:r>
            <a:r>
              <a:rPr spc="-15" dirty="0"/>
              <a:t> </a:t>
            </a:r>
            <a:r>
              <a:rPr dirty="0"/>
              <a:t>On</a:t>
            </a:r>
            <a:r>
              <a:rPr spc="-10" dirty="0"/>
              <a:t> </a:t>
            </a:r>
            <a:r>
              <a:rPr spc="-25" dirty="0"/>
              <a:t>the</a:t>
            </a:r>
            <a:r>
              <a:rPr dirty="0"/>
              <a:t> overview</a:t>
            </a:r>
            <a:r>
              <a:rPr spc="-10" dirty="0"/>
              <a:t> displays</a:t>
            </a:r>
            <a:r>
              <a:rPr spc="-15" dirty="0"/>
              <a:t> </a:t>
            </a:r>
            <a:r>
              <a:rPr sz="700" u="sng" dirty="0">
                <a:solidFill>
                  <a:srgbClr val="005B67"/>
                </a:solidFill>
                <a:uFill>
                  <a:solidFill>
                    <a:srgbClr val="005B67"/>
                  </a:solidFill>
                </a:uFill>
              </a:rPr>
              <a:t>(p.</a:t>
            </a:r>
            <a:r>
              <a:rPr sz="700" u="sng" spc="-5" dirty="0">
                <a:solidFill>
                  <a:srgbClr val="005B67"/>
                </a:solidFill>
                <a:uFill>
                  <a:solidFill>
                    <a:srgbClr val="005B67"/>
                  </a:solidFill>
                </a:uFill>
              </a:rPr>
              <a:t> </a:t>
            </a:r>
            <a:r>
              <a:rPr sz="700" u="sng" dirty="0">
                <a:solidFill>
                  <a:srgbClr val="005B67"/>
                </a:solidFill>
                <a:uFill>
                  <a:solidFill>
                    <a:srgbClr val="005B67"/>
                  </a:solidFill>
                </a:uFill>
                <a:hlinkClick r:id="rId24" action="ppaction://hlinksldjump"/>
              </a:rPr>
              <a:t>4</a:t>
            </a:r>
            <a:r>
              <a:rPr sz="700" u="sng" dirty="0">
                <a:solidFill>
                  <a:srgbClr val="005B67"/>
                </a:solidFill>
                <a:uFill>
                  <a:solidFill>
                    <a:srgbClr val="005B67"/>
                  </a:solidFill>
                </a:uFill>
              </a:rPr>
              <a:t>,</a:t>
            </a:r>
            <a:r>
              <a:rPr sz="700" u="sng" spc="-5" dirty="0">
                <a:solidFill>
                  <a:srgbClr val="005B67"/>
                </a:solidFill>
                <a:uFill>
                  <a:solidFill>
                    <a:srgbClr val="005B67"/>
                  </a:solidFill>
                </a:uFill>
              </a:rPr>
              <a:t> </a:t>
            </a:r>
            <a:r>
              <a:rPr sz="700" u="sng" dirty="0">
                <a:solidFill>
                  <a:srgbClr val="005B67"/>
                </a:solidFill>
                <a:uFill>
                  <a:solidFill>
                    <a:srgbClr val="005B67"/>
                  </a:solidFill>
                </a:uFill>
                <a:hlinkClick r:id="rId25" action="ppaction://hlinksldjump"/>
              </a:rPr>
              <a:t>5</a:t>
            </a:r>
            <a:r>
              <a:rPr sz="700" u="sng" spc="-5" dirty="0">
                <a:solidFill>
                  <a:srgbClr val="005B67"/>
                </a:solidFill>
                <a:uFill>
                  <a:solidFill>
                    <a:srgbClr val="005B67"/>
                  </a:solidFill>
                </a:uFill>
              </a:rPr>
              <a:t> </a:t>
            </a:r>
            <a:r>
              <a:rPr sz="700" u="sng" dirty="0">
                <a:solidFill>
                  <a:srgbClr val="005B67"/>
                </a:solidFill>
                <a:uFill>
                  <a:solidFill>
                    <a:srgbClr val="005B67"/>
                  </a:solidFill>
                </a:uFill>
              </a:rPr>
              <a:t>and</a:t>
            </a:r>
            <a:r>
              <a:rPr sz="700" u="sng" spc="-15" dirty="0">
                <a:solidFill>
                  <a:srgbClr val="005B67"/>
                </a:solidFill>
                <a:uFill>
                  <a:solidFill>
                    <a:srgbClr val="005B67"/>
                  </a:solidFill>
                </a:uFill>
              </a:rPr>
              <a:t> </a:t>
            </a:r>
            <a:r>
              <a:rPr sz="700" u="sng" dirty="0">
                <a:solidFill>
                  <a:srgbClr val="005B67"/>
                </a:solidFill>
                <a:uFill>
                  <a:solidFill>
                    <a:srgbClr val="005B67"/>
                  </a:solidFill>
                </a:uFill>
                <a:hlinkClick r:id="rId26" action="ppaction://hlinksldjump"/>
              </a:rPr>
              <a:t>6</a:t>
            </a:r>
            <a:r>
              <a:rPr sz="700" u="sng" dirty="0">
                <a:solidFill>
                  <a:srgbClr val="005B67"/>
                </a:solidFill>
                <a:uFill>
                  <a:solidFill>
                    <a:srgbClr val="005B67"/>
                  </a:solidFill>
                </a:uFill>
              </a:rPr>
              <a:t>)</a:t>
            </a:r>
            <a:r>
              <a:rPr sz="700" u="sng" spc="-5" dirty="0">
                <a:solidFill>
                  <a:srgbClr val="005B67"/>
                </a:solidFill>
                <a:uFill>
                  <a:solidFill>
                    <a:srgbClr val="005B67"/>
                  </a:solidFill>
                </a:uFill>
              </a:rPr>
              <a:t> </a:t>
            </a:r>
            <a:r>
              <a:rPr dirty="0"/>
              <a:t>you</a:t>
            </a:r>
            <a:r>
              <a:rPr spc="-10" dirty="0"/>
              <a:t> </a:t>
            </a:r>
            <a:r>
              <a:rPr dirty="0"/>
              <a:t>can</a:t>
            </a:r>
            <a:r>
              <a:rPr spc="-5" dirty="0"/>
              <a:t> </a:t>
            </a:r>
            <a:r>
              <a:rPr dirty="0"/>
              <a:t>select</a:t>
            </a:r>
            <a:r>
              <a:rPr spc="-20" dirty="0"/>
              <a:t> </a:t>
            </a:r>
            <a:r>
              <a:rPr dirty="0"/>
              <a:t>the</a:t>
            </a:r>
            <a:r>
              <a:rPr spc="-5" dirty="0"/>
              <a:t> </a:t>
            </a:r>
            <a:r>
              <a:rPr dirty="0"/>
              <a:t>species</a:t>
            </a:r>
            <a:r>
              <a:rPr spc="-15" dirty="0"/>
              <a:t> </a:t>
            </a:r>
            <a:r>
              <a:rPr dirty="0"/>
              <a:t>that</a:t>
            </a:r>
            <a:r>
              <a:rPr spc="-20" dirty="0"/>
              <a:t> </a:t>
            </a:r>
            <a:r>
              <a:rPr dirty="0"/>
              <a:t>best</a:t>
            </a:r>
            <a:r>
              <a:rPr spc="-15" dirty="0"/>
              <a:t> </a:t>
            </a:r>
            <a:r>
              <a:rPr dirty="0"/>
              <a:t>resembles</a:t>
            </a:r>
            <a:r>
              <a:rPr spc="-25" dirty="0"/>
              <a:t> </a:t>
            </a:r>
            <a:r>
              <a:rPr dirty="0"/>
              <a:t>your</a:t>
            </a:r>
            <a:r>
              <a:rPr spc="-5" dirty="0"/>
              <a:t> </a:t>
            </a:r>
            <a:r>
              <a:rPr spc="-10" dirty="0"/>
              <a:t>specimen.</a:t>
            </a:r>
            <a:r>
              <a:rPr spc="500" dirty="0"/>
              <a:t> </a:t>
            </a:r>
            <a:r>
              <a:rPr dirty="0"/>
              <a:t>On</a:t>
            </a:r>
            <a:r>
              <a:rPr spc="-10" dirty="0"/>
              <a:t> </a:t>
            </a:r>
            <a:r>
              <a:rPr dirty="0"/>
              <a:t>the</a:t>
            </a:r>
            <a:r>
              <a:rPr spc="-10" dirty="0"/>
              <a:t> species-</a:t>
            </a:r>
            <a:r>
              <a:rPr dirty="0"/>
              <a:t>specific</a:t>
            </a:r>
            <a:r>
              <a:rPr spc="-15" dirty="0"/>
              <a:t> </a:t>
            </a:r>
            <a:r>
              <a:rPr dirty="0"/>
              <a:t>pages</a:t>
            </a:r>
            <a:r>
              <a:rPr spc="-30" dirty="0"/>
              <a:t> </a:t>
            </a:r>
            <a:r>
              <a:rPr dirty="0"/>
              <a:t>you</a:t>
            </a:r>
            <a:r>
              <a:rPr spc="-5" dirty="0"/>
              <a:t> </a:t>
            </a:r>
            <a:r>
              <a:rPr dirty="0"/>
              <a:t>will</a:t>
            </a:r>
            <a:r>
              <a:rPr spc="-20" dirty="0"/>
              <a:t> </a:t>
            </a:r>
            <a:r>
              <a:rPr dirty="0"/>
              <a:t>find</a:t>
            </a:r>
            <a:r>
              <a:rPr spc="-15" dirty="0"/>
              <a:t> </a:t>
            </a:r>
            <a:r>
              <a:rPr dirty="0"/>
              <a:t>additional</a:t>
            </a:r>
            <a:r>
              <a:rPr spc="-20" dirty="0"/>
              <a:t> </a:t>
            </a:r>
            <a:r>
              <a:rPr dirty="0"/>
              <a:t>information</a:t>
            </a:r>
            <a:r>
              <a:rPr spc="-5" dirty="0"/>
              <a:t> </a:t>
            </a:r>
            <a:r>
              <a:rPr dirty="0"/>
              <a:t>on</a:t>
            </a:r>
            <a:r>
              <a:rPr spc="-10" dirty="0"/>
              <a:t> </a:t>
            </a:r>
            <a:r>
              <a:rPr dirty="0"/>
              <a:t>those</a:t>
            </a:r>
            <a:r>
              <a:rPr spc="-5" dirty="0"/>
              <a:t> </a:t>
            </a:r>
            <a:r>
              <a:rPr dirty="0"/>
              <a:t>species</a:t>
            </a:r>
            <a:r>
              <a:rPr spc="-20" dirty="0"/>
              <a:t> </a:t>
            </a:r>
            <a:r>
              <a:rPr dirty="0"/>
              <a:t>that</a:t>
            </a:r>
            <a:r>
              <a:rPr spc="-15" dirty="0"/>
              <a:t> </a:t>
            </a:r>
            <a:r>
              <a:rPr spc="-25" dirty="0"/>
              <a:t>can</a:t>
            </a:r>
            <a:r>
              <a:rPr dirty="0"/>
              <a:t> easily</a:t>
            </a:r>
            <a:r>
              <a:rPr spc="-25" dirty="0"/>
              <a:t> </a:t>
            </a:r>
            <a:r>
              <a:rPr dirty="0"/>
              <a:t>be</a:t>
            </a:r>
            <a:r>
              <a:rPr spc="-10" dirty="0"/>
              <a:t> </a:t>
            </a:r>
            <a:r>
              <a:rPr dirty="0"/>
              <a:t>confused</a:t>
            </a:r>
            <a:r>
              <a:rPr spc="-20" dirty="0"/>
              <a:t> </a:t>
            </a:r>
            <a:r>
              <a:rPr dirty="0"/>
              <a:t>with</a:t>
            </a:r>
            <a:r>
              <a:rPr spc="-15" dirty="0"/>
              <a:t> </a:t>
            </a:r>
            <a:r>
              <a:rPr dirty="0"/>
              <a:t>that</a:t>
            </a:r>
            <a:r>
              <a:rPr spc="-20" dirty="0"/>
              <a:t> </a:t>
            </a:r>
            <a:r>
              <a:rPr dirty="0"/>
              <a:t>selected,</a:t>
            </a:r>
            <a:r>
              <a:rPr spc="-10" dirty="0"/>
              <a:t> </a:t>
            </a:r>
            <a:r>
              <a:rPr dirty="0"/>
              <a:t>so</a:t>
            </a:r>
            <a:r>
              <a:rPr spc="-25" dirty="0"/>
              <a:t> </a:t>
            </a:r>
            <a:r>
              <a:rPr dirty="0"/>
              <a:t>you</a:t>
            </a:r>
            <a:r>
              <a:rPr spc="-10" dirty="0"/>
              <a:t> </a:t>
            </a:r>
            <a:r>
              <a:rPr dirty="0"/>
              <a:t>can</a:t>
            </a:r>
            <a:r>
              <a:rPr spc="-10" dirty="0"/>
              <a:t> </a:t>
            </a:r>
            <a:r>
              <a:rPr dirty="0"/>
              <a:t>check</a:t>
            </a:r>
            <a:r>
              <a:rPr spc="-40" dirty="0"/>
              <a:t> </a:t>
            </a:r>
            <a:r>
              <a:rPr dirty="0"/>
              <a:t>these</a:t>
            </a:r>
            <a:r>
              <a:rPr spc="-15" dirty="0"/>
              <a:t> </a:t>
            </a:r>
            <a:r>
              <a:rPr dirty="0"/>
              <a:t>additional</a:t>
            </a:r>
            <a:r>
              <a:rPr spc="-20" dirty="0"/>
              <a:t> </a:t>
            </a:r>
            <a:r>
              <a:rPr dirty="0"/>
              <a:t>pages</a:t>
            </a:r>
            <a:r>
              <a:rPr spc="-20" dirty="0"/>
              <a:t> </a:t>
            </a:r>
            <a:r>
              <a:rPr dirty="0"/>
              <a:t>as</a:t>
            </a:r>
            <a:r>
              <a:rPr spc="-20" dirty="0"/>
              <a:t> </a:t>
            </a:r>
            <a:r>
              <a:rPr spc="-10" dirty="0"/>
              <a:t>well.</a:t>
            </a:r>
            <a:endParaRPr sz="700" dirty="0"/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00" dirty="0"/>
          </a:p>
          <a:p>
            <a:pPr marL="12700" marR="23495">
              <a:lnSpc>
                <a:spcPct val="100000"/>
              </a:lnSpc>
            </a:pPr>
            <a:r>
              <a:rPr dirty="0"/>
              <a:t>This</a:t>
            </a:r>
            <a:r>
              <a:rPr spc="-15" dirty="0"/>
              <a:t> </a:t>
            </a:r>
            <a:r>
              <a:rPr dirty="0"/>
              <a:t>key</a:t>
            </a:r>
            <a:r>
              <a:rPr spc="-15" dirty="0"/>
              <a:t> </a:t>
            </a:r>
            <a:r>
              <a:rPr dirty="0"/>
              <a:t>provides</a:t>
            </a:r>
            <a:r>
              <a:rPr spc="-10" dirty="0"/>
              <a:t> </a:t>
            </a:r>
            <a:r>
              <a:rPr dirty="0"/>
              <a:t>the</a:t>
            </a:r>
            <a:r>
              <a:rPr spc="-5" dirty="0"/>
              <a:t> </a:t>
            </a:r>
            <a:r>
              <a:rPr spc="-10" dirty="0"/>
              <a:t>non-</a:t>
            </a:r>
            <a:r>
              <a:rPr dirty="0"/>
              <a:t>specialist</a:t>
            </a:r>
            <a:r>
              <a:rPr spc="-10" dirty="0"/>
              <a:t> </a:t>
            </a:r>
            <a:r>
              <a:rPr dirty="0"/>
              <a:t>with</a:t>
            </a:r>
            <a:r>
              <a:rPr spc="-5" dirty="0"/>
              <a:t> </a:t>
            </a:r>
            <a:r>
              <a:rPr b="0" spc="-10" dirty="0">
                <a:solidFill>
                  <a:srgbClr val="005B67"/>
                </a:solidFill>
                <a:latin typeface="MetaPro-Medi"/>
                <a:cs typeface="MetaPro-Medi"/>
              </a:rPr>
              <a:t>reference</a:t>
            </a:r>
            <a:r>
              <a:rPr b="0" spc="-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b="0" spc="-10" dirty="0">
                <a:solidFill>
                  <a:srgbClr val="005B67"/>
                </a:solidFill>
                <a:latin typeface="MetaPro-Medi"/>
                <a:cs typeface="MetaPro-Medi"/>
              </a:rPr>
              <a:t>material </a:t>
            </a:r>
            <a:r>
              <a:rPr b="0" dirty="0">
                <a:solidFill>
                  <a:srgbClr val="005B67"/>
                </a:solidFill>
                <a:latin typeface="MetaPro-Medi"/>
                <a:cs typeface="MetaPro-Medi"/>
              </a:rPr>
              <a:t>to</a:t>
            </a:r>
            <a:r>
              <a:rPr b="0" spc="-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b="0" dirty="0">
                <a:solidFill>
                  <a:srgbClr val="005B67"/>
                </a:solidFill>
                <a:latin typeface="MetaPro-Medi"/>
                <a:cs typeface="MetaPro-Medi"/>
              </a:rPr>
              <a:t>help recognise</a:t>
            </a:r>
            <a:r>
              <a:rPr b="0" spc="-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b="0" dirty="0">
                <a:solidFill>
                  <a:srgbClr val="005B67"/>
                </a:solidFill>
                <a:latin typeface="MetaPro-Medi"/>
                <a:cs typeface="MetaPro-Medi"/>
              </a:rPr>
              <a:t>an </a:t>
            </a:r>
            <a:r>
              <a:rPr b="0" spc="-10" dirty="0">
                <a:solidFill>
                  <a:srgbClr val="005B67"/>
                </a:solidFill>
                <a:latin typeface="MetaPro-Medi"/>
                <a:cs typeface="MetaPro-Medi"/>
              </a:rPr>
              <a:t>invasive</a:t>
            </a:r>
            <a:r>
              <a:rPr b="0" dirty="0">
                <a:solidFill>
                  <a:srgbClr val="005B67"/>
                </a:solidFill>
                <a:latin typeface="MetaPro-Medi"/>
                <a:cs typeface="MetaPro-Medi"/>
              </a:rPr>
              <a:t> mosquito</a:t>
            </a:r>
            <a:r>
              <a:rPr b="0" spc="-1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b="0" dirty="0">
                <a:solidFill>
                  <a:srgbClr val="005B67"/>
                </a:solidFill>
                <a:latin typeface="MetaPro-Medi"/>
                <a:cs typeface="MetaPro-Medi"/>
              </a:rPr>
              <a:t>species</a:t>
            </a:r>
            <a:r>
              <a:rPr b="0" spc="-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dirty="0"/>
              <a:t>and</a:t>
            </a:r>
            <a:r>
              <a:rPr spc="-15" dirty="0"/>
              <a:t> </a:t>
            </a:r>
            <a:r>
              <a:rPr dirty="0"/>
              <a:t>gives</a:t>
            </a:r>
            <a:r>
              <a:rPr spc="-10" dirty="0"/>
              <a:t> </a:t>
            </a:r>
            <a:r>
              <a:rPr dirty="0"/>
              <a:t>details</a:t>
            </a:r>
            <a:r>
              <a:rPr spc="-15" dirty="0"/>
              <a:t> </a:t>
            </a:r>
            <a:r>
              <a:rPr dirty="0"/>
              <a:t>on</a:t>
            </a:r>
            <a:r>
              <a:rPr spc="-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morphology</a:t>
            </a:r>
            <a:r>
              <a:rPr spc="-10" dirty="0"/>
              <a:t> </a:t>
            </a:r>
            <a:r>
              <a:rPr dirty="0"/>
              <a:t>(in</a:t>
            </a:r>
            <a:r>
              <a:rPr spc="-10" dirty="0"/>
              <a:t> </a:t>
            </a:r>
            <a:r>
              <a:rPr dirty="0"/>
              <a:t>the</a:t>
            </a:r>
            <a:r>
              <a:rPr spc="-5" dirty="0"/>
              <a:t> </a:t>
            </a:r>
            <a:r>
              <a:rPr spc="-10" dirty="0"/>
              <a:t>species-</a:t>
            </a:r>
            <a:r>
              <a:rPr dirty="0"/>
              <a:t>specific</a:t>
            </a:r>
            <a:r>
              <a:rPr spc="-15" dirty="0"/>
              <a:t> </a:t>
            </a:r>
            <a:r>
              <a:rPr dirty="0"/>
              <a:t>pages)</a:t>
            </a:r>
            <a:r>
              <a:rPr spc="-5" dirty="0"/>
              <a:t> </a:t>
            </a:r>
            <a:r>
              <a:rPr dirty="0"/>
              <a:t>to</a:t>
            </a:r>
            <a:r>
              <a:rPr spc="-5" dirty="0"/>
              <a:t> </a:t>
            </a:r>
            <a:r>
              <a:rPr spc="-20" dirty="0"/>
              <a:t>help</a:t>
            </a:r>
            <a:r>
              <a:rPr dirty="0"/>
              <a:t> with</a:t>
            </a:r>
            <a:r>
              <a:rPr spc="-20" dirty="0"/>
              <a:t> </a:t>
            </a:r>
            <a:r>
              <a:rPr dirty="0"/>
              <a:t>verification</a:t>
            </a:r>
            <a:r>
              <a:rPr spc="-10" dirty="0"/>
              <a:t> </a:t>
            </a:r>
            <a:r>
              <a:rPr dirty="0"/>
              <a:t>and</a:t>
            </a:r>
            <a:r>
              <a:rPr spc="-1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compiling</a:t>
            </a:r>
            <a:r>
              <a:rPr spc="-5" dirty="0"/>
              <a:t> </a:t>
            </a:r>
            <a:r>
              <a:rPr dirty="0"/>
              <a:t>of</a:t>
            </a:r>
            <a:r>
              <a:rPr spc="-20" dirty="0"/>
              <a:t> </a:t>
            </a:r>
            <a:r>
              <a:rPr dirty="0"/>
              <a:t>a</a:t>
            </a:r>
            <a:r>
              <a:rPr spc="-5" dirty="0"/>
              <a:t> </a:t>
            </a:r>
            <a:r>
              <a:rPr dirty="0"/>
              <a:t>final</a:t>
            </a:r>
            <a:r>
              <a:rPr spc="-20" dirty="0"/>
              <a:t> </a:t>
            </a:r>
            <a:r>
              <a:rPr dirty="0"/>
              <a:t>list</a:t>
            </a:r>
            <a:r>
              <a:rPr spc="-20" dirty="0"/>
              <a:t> </a:t>
            </a:r>
            <a:r>
              <a:rPr dirty="0"/>
              <a:t>of</a:t>
            </a:r>
            <a:r>
              <a:rPr spc="-15" dirty="0"/>
              <a:t> </a:t>
            </a:r>
            <a:r>
              <a:rPr dirty="0"/>
              <a:t>candidates.</a:t>
            </a:r>
            <a:r>
              <a:rPr spc="-30" dirty="0"/>
              <a:t> </a:t>
            </a:r>
            <a:r>
              <a:rPr dirty="0"/>
              <a:t>The</a:t>
            </a:r>
            <a:r>
              <a:rPr spc="-5" dirty="0"/>
              <a:t> </a:t>
            </a:r>
            <a:r>
              <a:rPr dirty="0"/>
              <a:t>key</a:t>
            </a:r>
            <a:r>
              <a:rPr spc="-20" dirty="0"/>
              <a:t> </a:t>
            </a:r>
            <a:r>
              <a:rPr spc="-10" dirty="0"/>
              <a:t>displays</a:t>
            </a:r>
            <a:r>
              <a:rPr spc="-15" dirty="0"/>
              <a:t> </a:t>
            </a:r>
            <a:r>
              <a:rPr dirty="0"/>
              <a:t>six</a:t>
            </a:r>
            <a:r>
              <a:rPr spc="-30" dirty="0"/>
              <a:t> </a:t>
            </a:r>
            <a:r>
              <a:rPr spc="-10" dirty="0"/>
              <a:t>invasive/</a:t>
            </a:r>
            <a:r>
              <a:rPr dirty="0"/>
              <a:t> exotic</a:t>
            </a:r>
            <a:r>
              <a:rPr spc="-30" dirty="0"/>
              <a:t> </a:t>
            </a:r>
            <a:r>
              <a:rPr dirty="0"/>
              <a:t>mosquito</a:t>
            </a:r>
            <a:r>
              <a:rPr spc="-10" dirty="0"/>
              <a:t> </a:t>
            </a:r>
            <a:r>
              <a:rPr dirty="0"/>
              <a:t>species</a:t>
            </a:r>
            <a:r>
              <a:rPr spc="-15" dirty="0"/>
              <a:t> </a:t>
            </a:r>
            <a:r>
              <a:rPr dirty="0"/>
              <a:t>that</a:t>
            </a:r>
            <a:r>
              <a:rPr spc="-20" dirty="0"/>
              <a:t> </a:t>
            </a:r>
            <a:r>
              <a:rPr dirty="0"/>
              <a:t>are</a:t>
            </a:r>
            <a:r>
              <a:rPr spc="-5" dirty="0"/>
              <a:t> </a:t>
            </a:r>
            <a:r>
              <a:rPr dirty="0"/>
              <a:t>present</a:t>
            </a:r>
            <a:r>
              <a:rPr spc="-20" dirty="0"/>
              <a:t> </a:t>
            </a:r>
            <a:r>
              <a:rPr dirty="0"/>
              <a:t>in</a:t>
            </a:r>
            <a:r>
              <a:rPr spc="-10" dirty="0"/>
              <a:t> </a:t>
            </a:r>
            <a:r>
              <a:rPr dirty="0"/>
              <a:t>the</a:t>
            </a:r>
            <a:r>
              <a:rPr spc="-5" dirty="0"/>
              <a:t> </a:t>
            </a:r>
            <a:r>
              <a:rPr dirty="0"/>
              <a:t>EU/EEA</a:t>
            </a:r>
            <a:r>
              <a:rPr spc="-10" dirty="0"/>
              <a:t> </a:t>
            </a:r>
            <a:r>
              <a:rPr dirty="0"/>
              <a:t>or</a:t>
            </a:r>
            <a:r>
              <a:rPr spc="-10" dirty="0"/>
              <a:t> </a:t>
            </a:r>
            <a:r>
              <a:rPr dirty="0"/>
              <a:t>have</a:t>
            </a:r>
            <a:r>
              <a:rPr spc="-5" dirty="0"/>
              <a:t> </a:t>
            </a:r>
            <a:r>
              <a:rPr dirty="0"/>
              <a:t>been</a:t>
            </a:r>
            <a:r>
              <a:rPr spc="-10" dirty="0"/>
              <a:t> </a:t>
            </a:r>
            <a:r>
              <a:rPr dirty="0"/>
              <a:t>intercepted</a:t>
            </a:r>
            <a:r>
              <a:rPr spc="-20" dirty="0"/>
              <a:t> </a:t>
            </a:r>
            <a:r>
              <a:rPr dirty="0"/>
              <a:t>in</a:t>
            </a:r>
            <a:r>
              <a:rPr spc="-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past.</a:t>
            </a:r>
            <a:r>
              <a:rPr spc="-5" dirty="0"/>
              <a:t> </a:t>
            </a:r>
            <a:r>
              <a:rPr spc="-25" dirty="0"/>
              <a:t>It</a:t>
            </a:r>
            <a:r>
              <a:rPr dirty="0"/>
              <a:t> also</a:t>
            </a:r>
            <a:r>
              <a:rPr spc="-15" dirty="0"/>
              <a:t> </a:t>
            </a:r>
            <a:r>
              <a:rPr dirty="0"/>
              <a:t>contains</a:t>
            </a:r>
            <a:r>
              <a:rPr spc="-20" dirty="0"/>
              <a:t> </a:t>
            </a:r>
            <a:r>
              <a:rPr dirty="0"/>
              <a:t>16</a:t>
            </a:r>
            <a:r>
              <a:rPr spc="-10" dirty="0"/>
              <a:t> </a:t>
            </a:r>
            <a:r>
              <a:rPr dirty="0"/>
              <a:t>native</a:t>
            </a:r>
            <a:r>
              <a:rPr spc="-10" dirty="0"/>
              <a:t> </a:t>
            </a:r>
            <a:r>
              <a:rPr dirty="0"/>
              <a:t>species.</a:t>
            </a:r>
            <a:r>
              <a:rPr spc="-30" dirty="0"/>
              <a:t> </a:t>
            </a:r>
            <a:r>
              <a:rPr dirty="0"/>
              <a:t>The</a:t>
            </a:r>
            <a:r>
              <a:rPr spc="-15" dirty="0"/>
              <a:t> </a:t>
            </a:r>
            <a:r>
              <a:rPr dirty="0"/>
              <a:t>native</a:t>
            </a:r>
            <a:r>
              <a:rPr spc="-10" dirty="0"/>
              <a:t> </a:t>
            </a:r>
            <a:r>
              <a:rPr dirty="0"/>
              <a:t>species</a:t>
            </a:r>
            <a:r>
              <a:rPr spc="-20" dirty="0"/>
              <a:t> </a:t>
            </a:r>
            <a:r>
              <a:rPr dirty="0"/>
              <a:t>have</a:t>
            </a:r>
            <a:r>
              <a:rPr spc="-10" dirty="0"/>
              <a:t> </a:t>
            </a:r>
            <a:r>
              <a:rPr dirty="0"/>
              <a:t>been</a:t>
            </a:r>
            <a:r>
              <a:rPr spc="-15" dirty="0"/>
              <a:t> </a:t>
            </a:r>
            <a:r>
              <a:rPr dirty="0"/>
              <a:t>selected</a:t>
            </a:r>
            <a:r>
              <a:rPr spc="-20" dirty="0"/>
              <a:t> </a:t>
            </a:r>
            <a:r>
              <a:rPr dirty="0"/>
              <a:t>(1)</a:t>
            </a:r>
            <a:r>
              <a:rPr spc="-10" dirty="0"/>
              <a:t> </a:t>
            </a:r>
            <a:r>
              <a:rPr dirty="0"/>
              <a:t>based</a:t>
            </a:r>
            <a:r>
              <a:rPr spc="-20" dirty="0"/>
              <a:t> </a:t>
            </a:r>
            <a:r>
              <a:rPr dirty="0"/>
              <a:t>on</a:t>
            </a:r>
            <a:r>
              <a:rPr spc="-10" dirty="0"/>
              <a:t> their</a:t>
            </a:r>
            <a:r>
              <a:rPr dirty="0"/>
              <a:t> morphological</a:t>
            </a:r>
            <a:r>
              <a:rPr spc="-25" dirty="0"/>
              <a:t> </a:t>
            </a:r>
            <a:r>
              <a:rPr dirty="0"/>
              <a:t>similarity</a:t>
            </a:r>
            <a:r>
              <a:rPr spc="-20" dirty="0"/>
              <a:t> </a:t>
            </a:r>
            <a:r>
              <a:rPr dirty="0"/>
              <a:t>with</a:t>
            </a:r>
            <a:r>
              <a:rPr spc="-15" dirty="0"/>
              <a:t> </a:t>
            </a:r>
            <a:r>
              <a:rPr dirty="0"/>
              <a:t>the</a:t>
            </a:r>
            <a:r>
              <a:rPr spc="-15" dirty="0"/>
              <a:t> </a:t>
            </a:r>
            <a:r>
              <a:rPr dirty="0"/>
              <a:t>invasive</a:t>
            </a:r>
            <a:r>
              <a:rPr spc="-10" dirty="0"/>
              <a:t> </a:t>
            </a:r>
            <a:r>
              <a:rPr dirty="0"/>
              <a:t>species;</a:t>
            </a:r>
            <a:r>
              <a:rPr spc="-15" dirty="0"/>
              <a:t> </a:t>
            </a:r>
            <a:r>
              <a:rPr dirty="0"/>
              <a:t>(2)</a:t>
            </a:r>
            <a:r>
              <a:rPr spc="-15" dirty="0"/>
              <a:t> </a:t>
            </a:r>
            <a:r>
              <a:rPr dirty="0"/>
              <a:t>on</a:t>
            </a:r>
            <a:r>
              <a:rPr spc="-10" dirty="0"/>
              <a:t> </a:t>
            </a:r>
            <a:r>
              <a:rPr dirty="0"/>
              <a:t>the</a:t>
            </a:r>
            <a:r>
              <a:rPr spc="-15" dirty="0"/>
              <a:t> </a:t>
            </a:r>
            <a:r>
              <a:rPr dirty="0"/>
              <a:t>likelihood</a:t>
            </a:r>
            <a:r>
              <a:rPr spc="-2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encountering</a:t>
            </a:r>
            <a:r>
              <a:rPr spc="-10" dirty="0"/>
              <a:t> them;</a:t>
            </a:r>
            <a:r>
              <a:rPr dirty="0"/>
              <a:t> and</a:t>
            </a:r>
            <a:r>
              <a:rPr spc="-20" dirty="0"/>
              <a:t> </a:t>
            </a:r>
            <a:r>
              <a:rPr dirty="0"/>
              <a:t>(3)</a:t>
            </a:r>
            <a:r>
              <a:rPr spc="-5" dirty="0"/>
              <a:t> </a:t>
            </a:r>
            <a:r>
              <a:rPr dirty="0"/>
              <a:t>to</a:t>
            </a:r>
            <a:r>
              <a:rPr spc="-10" dirty="0"/>
              <a:t> </a:t>
            </a:r>
            <a:r>
              <a:rPr dirty="0"/>
              <a:t>include</a:t>
            </a:r>
            <a:r>
              <a:rPr spc="-5" dirty="0"/>
              <a:t> </a:t>
            </a:r>
            <a:r>
              <a:rPr dirty="0"/>
              <a:t>representatives</a:t>
            </a:r>
            <a:r>
              <a:rPr spc="-20" dirty="0"/>
              <a:t> </a:t>
            </a:r>
            <a:r>
              <a:rPr dirty="0"/>
              <a:t>of</a:t>
            </a:r>
            <a:r>
              <a:rPr spc="-15" dirty="0"/>
              <a:t> </a:t>
            </a:r>
            <a:r>
              <a:rPr dirty="0"/>
              <a:t>all</a:t>
            </a:r>
            <a:r>
              <a:rPr spc="-20" dirty="0"/>
              <a:t> </a:t>
            </a:r>
            <a:r>
              <a:rPr dirty="0"/>
              <a:t>mosquito</a:t>
            </a:r>
            <a:r>
              <a:rPr spc="-5" dirty="0"/>
              <a:t> </a:t>
            </a:r>
            <a:r>
              <a:rPr dirty="0"/>
              <a:t>genera</a:t>
            </a:r>
            <a:r>
              <a:rPr spc="-10" dirty="0"/>
              <a:t> </a:t>
            </a:r>
            <a:r>
              <a:rPr dirty="0"/>
              <a:t>present</a:t>
            </a:r>
            <a:r>
              <a:rPr spc="-15" dirty="0"/>
              <a:t> </a:t>
            </a:r>
            <a:r>
              <a:rPr dirty="0"/>
              <a:t>in</a:t>
            </a:r>
            <a:r>
              <a:rPr spc="-5" dirty="0"/>
              <a:t> </a:t>
            </a:r>
            <a:r>
              <a:rPr spc="-10" dirty="0"/>
              <a:t>Europe.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00" dirty="0"/>
          </a:p>
          <a:p>
            <a:pPr marL="12700" marR="226695">
              <a:lnSpc>
                <a:spcPct val="100000"/>
              </a:lnSpc>
            </a:pPr>
            <a:r>
              <a:rPr dirty="0"/>
              <a:t>If</a:t>
            </a:r>
            <a:r>
              <a:rPr spc="-40" dirty="0"/>
              <a:t> </a:t>
            </a:r>
            <a:r>
              <a:rPr dirty="0"/>
              <a:t>you</a:t>
            </a:r>
            <a:r>
              <a:rPr spc="-15" dirty="0"/>
              <a:t> </a:t>
            </a:r>
            <a:r>
              <a:rPr dirty="0"/>
              <a:t>want</a:t>
            </a:r>
            <a:r>
              <a:rPr spc="-25" dirty="0"/>
              <a:t> </a:t>
            </a:r>
            <a:r>
              <a:rPr dirty="0"/>
              <a:t>to</a:t>
            </a:r>
            <a:r>
              <a:rPr spc="-15" dirty="0"/>
              <a:t> </a:t>
            </a:r>
            <a:r>
              <a:rPr dirty="0"/>
              <a:t>further</a:t>
            </a:r>
            <a:r>
              <a:rPr spc="-20" dirty="0"/>
              <a:t> </a:t>
            </a:r>
            <a:r>
              <a:rPr dirty="0"/>
              <a:t>develop</a:t>
            </a:r>
            <a:r>
              <a:rPr spc="-25" dirty="0"/>
              <a:t> </a:t>
            </a:r>
            <a:r>
              <a:rPr dirty="0"/>
              <a:t>your</a:t>
            </a:r>
            <a:r>
              <a:rPr spc="-15" dirty="0"/>
              <a:t> </a:t>
            </a:r>
            <a:r>
              <a:rPr dirty="0"/>
              <a:t>identification</a:t>
            </a:r>
            <a:r>
              <a:rPr spc="-20" dirty="0"/>
              <a:t> </a:t>
            </a:r>
            <a:r>
              <a:rPr dirty="0"/>
              <a:t>skills,</a:t>
            </a:r>
            <a:r>
              <a:rPr spc="-25" dirty="0"/>
              <a:t> </a:t>
            </a:r>
            <a:r>
              <a:rPr dirty="0"/>
              <a:t>you</a:t>
            </a:r>
            <a:r>
              <a:rPr spc="-15" dirty="0"/>
              <a:t> </a:t>
            </a:r>
            <a:r>
              <a:rPr dirty="0"/>
              <a:t>can</a:t>
            </a:r>
            <a:r>
              <a:rPr spc="-20" dirty="0"/>
              <a:t> </a:t>
            </a:r>
            <a:r>
              <a:rPr dirty="0"/>
              <a:t>consult</a:t>
            </a:r>
            <a:r>
              <a:rPr spc="-25" dirty="0"/>
              <a:t> </a:t>
            </a:r>
            <a:r>
              <a:rPr dirty="0"/>
              <a:t>‘Mosquitoes</a:t>
            </a:r>
            <a:r>
              <a:rPr spc="-25" dirty="0"/>
              <a:t> </a:t>
            </a:r>
            <a:r>
              <a:rPr spc="-50" dirty="0"/>
              <a:t>-</a:t>
            </a:r>
            <a:r>
              <a:rPr dirty="0"/>
              <a:t> Identification,</a:t>
            </a:r>
            <a:r>
              <a:rPr spc="-15" dirty="0"/>
              <a:t> </a:t>
            </a:r>
            <a:r>
              <a:rPr dirty="0"/>
              <a:t>Ecology</a:t>
            </a:r>
            <a:r>
              <a:rPr spc="-20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10" dirty="0"/>
              <a:t>Control.</a:t>
            </a:r>
            <a:r>
              <a:rPr spc="-30" dirty="0"/>
              <a:t> </a:t>
            </a:r>
            <a:r>
              <a:rPr dirty="0"/>
              <a:t>Third</a:t>
            </a:r>
            <a:r>
              <a:rPr spc="-20" dirty="0"/>
              <a:t> </a:t>
            </a:r>
            <a:r>
              <a:rPr dirty="0"/>
              <a:t>Edition’</a:t>
            </a:r>
            <a:r>
              <a:rPr spc="-10" dirty="0"/>
              <a:t> </a:t>
            </a:r>
            <a:r>
              <a:rPr dirty="0"/>
              <a:t>[1]</a:t>
            </a:r>
            <a:r>
              <a:rPr spc="-15" dirty="0"/>
              <a:t> </a:t>
            </a:r>
            <a:r>
              <a:rPr dirty="0"/>
              <a:t>or</a:t>
            </a:r>
            <a:r>
              <a:rPr spc="-10" dirty="0"/>
              <a:t> </a:t>
            </a:r>
            <a:r>
              <a:rPr dirty="0"/>
              <a:t>identification</a:t>
            </a:r>
            <a:r>
              <a:rPr spc="-10" dirty="0"/>
              <a:t> </a:t>
            </a:r>
            <a:r>
              <a:rPr dirty="0"/>
              <a:t>tools</a:t>
            </a:r>
            <a:r>
              <a:rPr spc="-20" dirty="0"/>
              <a:t> </a:t>
            </a:r>
            <a:r>
              <a:rPr dirty="0"/>
              <a:t>available</a:t>
            </a:r>
            <a:r>
              <a:rPr spc="-10" dirty="0"/>
              <a:t> online,</a:t>
            </a:r>
            <a:r>
              <a:rPr dirty="0"/>
              <a:t> such</a:t>
            </a:r>
            <a:r>
              <a:rPr spc="-25" dirty="0"/>
              <a:t> </a:t>
            </a:r>
            <a:r>
              <a:rPr dirty="0"/>
              <a:t>as</a:t>
            </a:r>
            <a:r>
              <a:rPr spc="-25" dirty="0"/>
              <a:t> </a:t>
            </a:r>
            <a:r>
              <a:rPr dirty="0"/>
              <a:t>MosKeyTool:</a:t>
            </a:r>
            <a:r>
              <a:rPr spc="-20" dirty="0"/>
              <a:t> </a:t>
            </a:r>
            <a:r>
              <a:rPr b="0" spc="-10" dirty="0">
                <a:solidFill>
                  <a:srgbClr val="005B67"/>
                </a:solidFill>
                <a:latin typeface="MetaPro-Medi"/>
                <a:cs typeface="MetaPro-Medi"/>
              </a:rPr>
              <a:t>https:/</a:t>
            </a:r>
            <a:r>
              <a:rPr b="0" spc="-10" dirty="0">
                <a:solidFill>
                  <a:srgbClr val="005B67"/>
                </a:solidFill>
                <a:latin typeface="MetaPro-Medi"/>
                <a:cs typeface="MetaPro-Medi"/>
                <a:hlinkClick r:id="rId27"/>
              </a:rPr>
              <a:t>/www.medi</a:t>
            </a:r>
            <a:r>
              <a:rPr b="0" spc="-10" dirty="0">
                <a:solidFill>
                  <a:srgbClr val="005B67"/>
                </a:solidFill>
                <a:latin typeface="MetaPro-Medi"/>
                <a:cs typeface="MetaPro-Medi"/>
              </a:rPr>
              <a:t>l</a:t>
            </a:r>
            <a:r>
              <a:rPr b="0" spc="-10" dirty="0">
                <a:solidFill>
                  <a:srgbClr val="005B67"/>
                </a:solidFill>
                <a:latin typeface="MetaPro-Medi"/>
                <a:cs typeface="MetaPro-Medi"/>
                <a:hlinkClick r:id="rId27"/>
              </a:rPr>
              <a:t>absecure.com/moskeytool.html.</a:t>
            </a:r>
          </a:p>
          <a:p>
            <a:pPr marL="12700" marR="15875">
              <a:lnSpc>
                <a:spcPct val="100000"/>
              </a:lnSpc>
              <a:spcBef>
                <a:spcPts val="1080"/>
              </a:spcBef>
            </a:pPr>
            <a:r>
              <a:rPr dirty="0"/>
              <a:t>Different</a:t>
            </a:r>
            <a:r>
              <a:rPr spc="-30" dirty="0"/>
              <a:t> </a:t>
            </a:r>
            <a:r>
              <a:rPr dirty="0"/>
              <a:t>scientific</a:t>
            </a:r>
            <a:r>
              <a:rPr spc="-30" dirty="0"/>
              <a:t> </a:t>
            </a:r>
            <a:r>
              <a:rPr dirty="0"/>
              <a:t>names</a:t>
            </a:r>
            <a:r>
              <a:rPr spc="-25" dirty="0"/>
              <a:t> </a:t>
            </a:r>
            <a:r>
              <a:rPr dirty="0"/>
              <a:t>are</a:t>
            </a:r>
            <a:r>
              <a:rPr spc="-20" dirty="0"/>
              <a:t> </a:t>
            </a:r>
            <a:r>
              <a:rPr dirty="0"/>
              <a:t>available</a:t>
            </a:r>
            <a:r>
              <a:rPr spc="-20" dirty="0"/>
              <a:t> </a:t>
            </a:r>
            <a:r>
              <a:rPr dirty="0"/>
              <a:t>for</a:t>
            </a:r>
            <a:r>
              <a:rPr spc="-20" dirty="0"/>
              <a:t> </a:t>
            </a:r>
            <a:r>
              <a:rPr dirty="0"/>
              <a:t>the</a:t>
            </a:r>
            <a:r>
              <a:rPr spc="-15" dirty="0"/>
              <a:t> </a:t>
            </a:r>
            <a:r>
              <a:rPr dirty="0"/>
              <a:t>species</a:t>
            </a:r>
            <a:r>
              <a:rPr spc="-30" dirty="0"/>
              <a:t> </a:t>
            </a:r>
            <a:r>
              <a:rPr dirty="0"/>
              <a:t>included</a:t>
            </a:r>
            <a:r>
              <a:rPr spc="-30" dirty="0"/>
              <a:t> </a:t>
            </a:r>
            <a:r>
              <a:rPr dirty="0"/>
              <a:t>in</a:t>
            </a:r>
            <a:r>
              <a:rPr spc="-15" dirty="0"/>
              <a:t> </a:t>
            </a:r>
            <a:r>
              <a:rPr dirty="0"/>
              <a:t>this</a:t>
            </a:r>
            <a:r>
              <a:rPr spc="-30" dirty="0"/>
              <a:t> </a:t>
            </a:r>
            <a:r>
              <a:rPr dirty="0"/>
              <a:t>key.</a:t>
            </a:r>
            <a:r>
              <a:rPr spc="-35" dirty="0"/>
              <a:t> </a:t>
            </a:r>
            <a:r>
              <a:rPr dirty="0"/>
              <a:t>Table</a:t>
            </a:r>
            <a:r>
              <a:rPr spc="-20" dirty="0"/>
              <a:t> </a:t>
            </a:r>
            <a:r>
              <a:rPr dirty="0"/>
              <a:t>1</a:t>
            </a:r>
            <a:r>
              <a:rPr spc="-20" dirty="0"/>
              <a:t> </a:t>
            </a:r>
            <a:r>
              <a:rPr dirty="0"/>
              <a:t>provides</a:t>
            </a:r>
            <a:r>
              <a:rPr spc="-30" dirty="0"/>
              <a:t> </a:t>
            </a:r>
            <a:r>
              <a:rPr spc="-25" dirty="0"/>
              <a:t>an</a:t>
            </a:r>
            <a:r>
              <a:rPr dirty="0"/>
              <a:t> overview</a:t>
            </a:r>
            <a:r>
              <a:rPr spc="-10" dirty="0"/>
              <a:t> </a:t>
            </a:r>
            <a:r>
              <a:rPr dirty="0"/>
              <a:t>of</a:t>
            </a:r>
            <a:r>
              <a:rPr spc="-20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scientific</a:t>
            </a:r>
            <a:r>
              <a:rPr spc="-20" dirty="0"/>
              <a:t> </a:t>
            </a:r>
            <a:r>
              <a:rPr dirty="0"/>
              <a:t>names</a:t>
            </a:r>
            <a:r>
              <a:rPr spc="-15" dirty="0"/>
              <a:t> </a:t>
            </a:r>
            <a:r>
              <a:rPr dirty="0"/>
              <a:t>used</a:t>
            </a:r>
            <a:r>
              <a:rPr spc="-20" dirty="0"/>
              <a:t> </a:t>
            </a:r>
            <a:r>
              <a:rPr dirty="0"/>
              <a:t>in</a:t>
            </a:r>
            <a:r>
              <a:rPr spc="-10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key</a:t>
            </a:r>
            <a:r>
              <a:rPr spc="-15" dirty="0"/>
              <a:t> </a:t>
            </a:r>
            <a:r>
              <a:rPr dirty="0"/>
              <a:t>[2]</a:t>
            </a:r>
            <a:r>
              <a:rPr spc="-10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dirty="0"/>
              <a:t>names</a:t>
            </a:r>
            <a:r>
              <a:rPr spc="-20" dirty="0"/>
              <a:t> </a:t>
            </a:r>
            <a:r>
              <a:rPr dirty="0"/>
              <a:t>based</a:t>
            </a:r>
            <a:r>
              <a:rPr spc="-15" dirty="0"/>
              <a:t> </a:t>
            </a:r>
            <a:r>
              <a:rPr dirty="0"/>
              <a:t>on</a:t>
            </a:r>
            <a:r>
              <a:rPr spc="-10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revisions</a:t>
            </a:r>
            <a:r>
              <a:rPr spc="-20" dirty="0"/>
              <a:t> </a:t>
            </a:r>
            <a:r>
              <a:rPr dirty="0"/>
              <a:t>made</a:t>
            </a:r>
            <a:r>
              <a:rPr spc="-5" dirty="0"/>
              <a:t> </a:t>
            </a:r>
            <a:r>
              <a:rPr spc="-25" dirty="0"/>
              <a:t>by</a:t>
            </a:r>
            <a:r>
              <a:rPr dirty="0"/>
              <a:t> Reinert</a:t>
            </a:r>
            <a:r>
              <a:rPr spc="-20" dirty="0"/>
              <a:t> </a:t>
            </a:r>
            <a:r>
              <a:rPr dirty="0"/>
              <a:t>and</a:t>
            </a:r>
            <a:r>
              <a:rPr spc="-15" dirty="0"/>
              <a:t> </a:t>
            </a:r>
            <a:r>
              <a:rPr spc="-10" dirty="0"/>
              <a:t>colleagues</a:t>
            </a:r>
            <a:r>
              <a:rPr spc="-15" dirty="0"/>
              <a:t> </a:t>
            </a:r>
            <a:r>
              <a:rPr spc="-10" dirty="0"/>
              <a:t>[3-</a:t>
            </a:r>
            <a:r>
              <a:rPr dirty="0"/>
              <a:t>7]</a:t>
            </a:r>
            <a:r>
              <a:rPr spc="-5" dirty="0"/>
              <a:t> </a:t>
            </a:r>
            <a:r>
              <a:rPr dirty="0"/>
              <a:t>that</a:t>
            </a:r>
            <a:r>
              <a:rPr spc="-15" dirty="0"/>
              <a:t> </a:t>
            </a:r>
            <a:r>
              <a:rPr dirty="0"/>
              <a:t>can</a:t>
            </a:r>
            <a:r>
              <a:rPr spc="-5" dirty="0"/>
              <a:t> </a:t>
            </a:r>
            <a:r>
              <a:rPr dirty="0"/>
              <a:t>be</a:t>
            </a:r>
            <a:r>
              <a:rPr spc="-5" dirty="0"/>
              <a:t> </a:t>
            </a:r>
            <a:r>
              <a:rPr dirty="0"/>
              <a:t>found</a:t>
            </a:r>
            <a:r>
              <a:rPr spc="-15" dirty="0"/>
              <a:t> </a:t>
            </a:r>
            <a:r>
              <a:rPr dirty="0"/>
              <a:t>in</a:t>
            </a:r>
            <a:r>
              <a:rPr spc="-10" dirty="0"/>
              <a:t> </a:t>
            </a:r>
            <a:r>
              <a:rPr dirty="0"/>
              <a:t>scientific</a:t>
            </a:r>
            <a:r>
              <a:rPr spc="-15" dirty="0"/>
              <a:t> </a:t>
            </a:r>
            <a:r>
              <a:rPr dirty="0"/>
              <a:t>literature.</a:t>
            </a:r>
            <a:r>
              <a:rPr spc="-15" dirty="0"/>
              <a:t> </a:t>
            </a:r>
            <a:r>
              <a:rPr dirty="0"/>
              <a:t>We</a:t>
            </a:r>
            <a:r>
              <a:rPr spc="-5" dirty="0"/>
              <a:t> </a:t>
            </a:r>
            <a:r>
              <a:rPr dirty="0"/>
              <a:t>hope</a:t>
            </a:r>
            <a:r>
              <a:rPr spc="-5" dirty="0"/>
              <a:t> </a:t>
            </a:r>
            <a:r>
              <a:rPr dirty="0"/>
              <a:t>that</a:t>
            </a:r>
            <a:r>
              <a:rPr spc="-15" dirty="0"/>
              <a:t> </a:t>
            </a:r>
            <a:r>
              <a:rPr dirty="0"/>
              <a:t>this</a:t>
            </a:r>
            <a:r>
              <a:rPr spc="-15" dirty="0"/>
              <a:t> </a:t>
            </a:r>
            <a:r>
              <a:rPr dirty="0"/>
              <a:t>will</a:t>
            </a:r>
            <a:r>
              <a:rPr spc="-15" dirty="0"/>
              <a:t> </a:t>
            </a:r>
            <a:r>
              <a:rPr spc="-25" dirty="0"/>
              <a:t>aid</a:t>
            </a:r>
            <a:r>
              <a:rPr dirty="0"/>
              <a:t> communication</a:t>
            </a:r>
            <a:r>
              <a:rPr spc="-20" dirty="0"/>
              <a:t> </a:t>
            </a:r>
            <a:r>
              <a:rPr dirty="0"/>
              <a:t>between</a:t>
            </a:r>
            <a:r>
              <a:rPr spc="-15" dirty="0"/>
              <a:t> </a:t>
            </a:r>
            <a:r>
              <a:rPr dirty="0"/>
              <a:t>health</a:t>
            </a:r>
            <a:r>
              <a:rPr spc="-20" dirty="0"/>
              <a:t> </a:t>
            </a:r>
            <a:r>
              <a:rPr dirty="0"/>
              <a:t>professionals</a:t>
            </a:r>
            <a:r>
              <a:rPr spc="-25" dirty="0"/>
              <a:t> </a:t>
            </a:r>
            <a:r>
              <a:rPr dirty="0"/>
              <a:t>and</a:t>
            </a:r>
            <a:r>
              <a:rPr spc="-25" dirty="0"/>
              <a:t> </a:t>
            </a:r>
            <a:r>
              <a:rPr spc="-10" dirty="0"/>
              <a:t>scientists.</a:t>
            </a:r>
          </a:p>
        </p:txBody>
      </p:sp>
      <p:grpSp>
        <p:nvGrpSpPr>
          <p:cNvPr id="106" name="object 106"/>
          <p:cNvGrpSpPr/>
          <p:nvPr/>
        </p:nvGrpSpPr>
        <p:grpSpPr>
          <a:xfrm>
            <a:off x="3484611" y="6655654"/>
            <a:ext cx="1710689" cy="480695"/>
            <a:chOff x="3484611" y="6655654"/>
            <a:chExt cx="1710689" cy="480695"/>
          </a:xfrm>
        </p:grpSpPr>
        <p:pic>
          <p:nvPicPr>
            <p:cNvPr id="107" name="object 10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84611" y="6655654"/>
              <a:ext cx="1710691" cy="463113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531425" y="7068273"/>
              <a:ext cx="864704" cy="65328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390250" y="7061377"/>
              <a:ext cx="559749" cy="74701"/>
            </a:xfrm>
            <a:prstGeom prst="rect">
              <a:avLst/>
            </a:prstGeom>
          </p:spPr>
        </p:pic>
      </p:grpSp>
      <p:sp>
        <p:nvSpPr>
          <p:cNvPr id="110" name="object 110"/>
          <p:cNvSpPr/>
          <p:nvPr/>
        </p:nvSpPr>
        <p:spPr>
          <a:xfrm>
            <a:off x="5493600" y="4327207"/>
            <a:ext cx="4334510" cy="14604"/>
          </a:xfrm>
          <a:custGeom>
            <a:avLst/>
            <a:gdLst/>
            <a:ahLst/>
            <a:cxnLst/>
            <a:rect l="l" t="t" r="r" b="b"/>
            <a:pathLst>
              <a:path w="4334509" h="14604">
                <a:moveTo>
                  <a:pt x="4334395" y="0"/>
                </a:moveTo>
                <a:lnTo>
                  <a:pt x="0" y="0"/>
                </a:lnTo>
                <a:lnTo>
                  <a:pt x="0" y="14401"/>
                </a:lnTo>
                <a:lnTo>
                  <a:pt x="4334395" y="14401"/>
                </a:lnTo>
                <a:lnTo>
                  <a:pt x="43343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1" name="object 111"/>
          <p:cNvGrpSpPr/>
          <p:nvPr/>
        </p:nvGrpSpPr>
        <p:grpSpPr>
          <a:xfrm>
            <a:off x="5461203" y="5395023"/>
            <a:ext cx="4428490" cy="50800"/>
            <a:chOff x="5461203" y="5395023"/>
            <a:chExt cx="4428490" cy="50800"/>
          </a:xfrm>
        </p:grpSpPr>
        <p:sp>
          <p:nvSpPr>
            <p:cNvPr id="112" name="object 112"/>
            <p:cNvSpPr/>
            <p:nvPr/>
          </p:nvSpPr>
          <p:spPr>
            <a:xfrm>
              <a:off x="5461203" y="5395023"/>
              <a:ext cx="4428490" cy="50800"/>
            </a:xfrm>
            <a:custGeom>
              <a:avLst/>
              <a:gdLst/>
              <a:ahLst/>
              <a:cxnLst/>
              <a:rect l="l" t="t" r="r" b="b"/>
              <a:pathLst>
                <a:path w="4428490" h="50800">
                  <a:moveTo>
                    <a:pt x="4427994" y="0"/>
                  </a:moveTo>
                  <a:lnTo>
                    <a:pt x="0" y="0"/>
                  </a:lnTo>
                  <a:lnTo>
                    <a:pt x="0" y="50406"/>
                  </a:lnTo>
                  <a:lnTo>
                    <a:pt x="4427994" y="50406"/>
                  </a:lnTo>
                  <a:lnTo>
                    <a:pt x="4427994" y="0"/>
                  </a:lnTo>
                  <a:close/>
                </a:path>
              </a:pathLst>
            </a:custGeom>
            <a:solidFill>
              <a:srgbClr val="F7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493599" y="5407205"/>
              <a:ext cx="4334510" cy="0"/>
            </a:xfrm>
            <a:custGeom>
              <a:avLst/>
              <a:gdLst/>
              <a:ahLst/>
              <a:cxnLst/>
              <a:rect l="l" t="t" r="r" b="b"/>
              <a:pathLst>
                <a:path w="4334509">
                  <a:moveTo>
                    <a:pt x="0" y="0"/>
                  </a:moveTo>
                  <a:lnTo>
                    <a:pt x="4334395" y="0"/>
                  </a:lnTo>
                </a:path>
              </a:pathLst>
            </a:custGeom>
            <a:ln w="6350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4" name="object 114"/>
          <p:cNvGrpSpPr/>
          <p:nvPr/>
        </p:nvGrpSpPr>
        <p:grpSpPr>
          <a:xfrm>
            <a:off x="5461203" y="3772801"/>
            <a:ext cx="4428490" cy="50800"/>
            <a:chOff x="5461203" y="3772801"/>
            <a:chExt cx="4428490" cy="50800"/>
          </a:xfrm>
        </p:grpSpPr>
        <p:sp>
          <p:nvSpPr>
            <p:cNvPr id="115" name="object 115"/>
            <p:cNvSpPr/>
            <p:nvPr/>
          </p:nvSpPr>
          <p:spPr>
            <a:xfrm>
              <a:off x="5461203" y="3772801"/>
              <a:ext cx="4428490" cy="50800"/>
            </a:xfrm>
            <a:custGeom>
              <a:avLst/>
              <a:gdLst/>
              <a:ahLst/>
              <a:cxnLst/>
              <a:rect l="l" t="t" r="r" b="b"/>
              <a:pathLst>
                <a:path w="4428490" h="50800">
                  <a:moveTo>
                    <a:pt x="4427994" y="0"/>
                  </a:moveTo>
                  <a:lnTo>
                    <a:pt x="0" y="0"/>
                  </a:lnTo>
                  <a:lnTo>
                    <a:pt x="0" y="50406"/>
                  </a:lnTo>
                  <a:lnTo>
                    <a:pt x="4427994" y="50406"/>
                  </a:lnTo>
                  <a:lnTo>
                    <a:pt x="4427994" y="0"/>
                  </a:lnTo>
                  <a:close/>
                </a:path>
              </a:pathLst>
            </a:custGeom>
            <a:solidFill>
              <a:srgbClr val="F7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5493599" y="3793980"/>
              <a:ext cx="4334510" cy="0"/>
            </a:xfrm>
            <a:custGeom>
              <a:avLst/>
              <a:gdLst/>
              <a:ahLst/>
              <a:cxnLst/>
              <a:rect l="l" t="t" r="r" b="b"/>
              <a:pathLst>
                <a:path w="4334509">
                  <a:moveTo>
                    <a:pt x="0" y="0"/>
                  </a:moveTo>
                  <a:lnTo>
                    <a:pt x="4334395" y="0"/>
                  </a:lnTo>
                </a:path>
              </a:pathLst>
            </a:custGeom>
            <a:ln w="6350">
              <a:solidFill>
                <a:srgbClr val="005B67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7" name="object 117"/>
          <p:cNvGrpSpPr/>
          <p:nvPr/>
        </p:nvGrpSpPr>
        <p:grpSpPr>
          <a:xfrm>
            <a:off x="5461203" y="5565597"/>
            <a:ext cx="4428490" cy="50800"/>
            <a:chOff x="5461203" y="5565597"/>
            <a:chExt cx="4428490" cy="50800"/>
          </a:xfrm>
        </p:grpSpPr>
        <p:sp>
          <p:nvSpPr>
            <p:cNvPr id="118" name="object 118"/>
            <p:cNvSpPr/>
            <p:nvPr/>
          </p:nvSpPr>
          <p:spPr>
            <a:xfrm>
              <a:off x="5461203" y="5565597"/>
              <a:ext cx="4428490" cy="50800"/>
            </a:xfrm>
            <a:custGeom>
              <a:avLst/>
              <a:gdLst/>
              <a:ahLst/>
              <a:cxnLst/>
              <a:rect l="l" t="t" r="r" b="b"/>
              <a:pathLst>
                <a:path w="4428490" h="50800">
                  <a:moveTo>
                    <a:pt x="4427994" y="0"/>
                  </a:moveTo>
                  <a:lnTo>
                    <a:pt x="0" y="0"/>
                  </a:lnTo>
                  <a:lnTo>
                    <a:pt x="0" y="50406"/>
                  </a:lnTo>
                  <a:lnTo>
                    <a:pt x="4427994" y="50406"/>
                  </a:lnTo>
                  <a:lnTo>
                    <a:pt x="4427994" y="0"/>
                  </a:lnTo>
                  <a:close/>
                </a:path>
              </a:pathLst>
            </a:custGeom>
            <a:solidFill>
              <a:srgbClr val="F7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5493599" y="5593554"/>
              <a:ext cx="4334510" cy="0"/>
            </a:xfrm>
            <a:custGeom>
              <a:avLst/>
              <a:gdLst/>
              <a:ahLst/>
              <a:cxnLst/>
              <a:rect l="l" t="t" r="r" b="b"/>
              <a:pathLst>
                <a:path w="4334509">
                  <a:moveTo>
                    <a:pt x="0" y="0"/>
                  </a:moveTo>
                  <a:lnTo>
                    <a:pt x="4334395" y="0"/>
                  </a:lnTo>
                </a:path>
              </a:pathLst>
            </a:custGeom>
            <a:ln w="6350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0" name="object 120"/>
          <p:cNvGrpSpPr/>
          <p:nvPr/>
        </p:nvGrpSpPr>
        <p:grpSpPr>
          <a:xfrm>
            <a:off x="5461203" y="5745695"/>
            <a:ext cx="4428490" cy="50800"/>
            <a:chOff x="5461203" y="5745695"/>
            <a:chExt cx="4428490" cy="50800"/>
          </a:xfrm>
        </p:grpSpPr>
        <p:sp>
          <p:nvSpPr>
            <p:cNvPr id="121" name="object 121"/>
            <p:cNvSpPr/>
            <p:nvPr/>
          </p:nvSpPr>
          <p:spPr>
            <a:xfrm>
              <a:off x="5461203" y="5745695"/>
              <a:ext cx="4428490" cy="50800"/>
            </a:xfrm>
            <a:custGeom>
              <a:avLst/>
              <a:gdLst/>
              <a:ahLst/>
              <a:cxnLst/>
              <a:rect l="l" t="t" r="r" b="b"/>
              <a:pathLst>
                <a:path w="4428490" h="50800">
                  <a:moveTo>
                    <a:pt x="4427994" y="0"/>
                  </a:moveTo>
                  <a:lnTo>
                    <a:pt x="0" y="0"/>
                  </a:lnTo>
                  <a:lnTo>
                    <a:pt x="0" y="50406"/>
                  </a:lnTo>
                  <a:lnTo>
                    <a:pt x="4427994" y="50406"/>
                  </a:lnTo>
                  <a:lnTo>
                    <a:pt x="4427994" y="0"/>
                  </a:lnTo>
                  <a:close/>
                </a:path>
              </a:pathLst>
            </a:custGeom>
            <a:solidFill>
              <a:srgbClr val="F7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5493599" y="5770905"/>
              <a:ext cx="4334510" cy="0"/>
            </a:xfrm>
            <a:custGeom>
              <a:avLst/>
              <a:gdLst/>
              <a:ahLst/>
              <a:cxnLst/>
              <a:rect l="l" t="t" r="r" b="b"/>
              <a:pathLst>
                <a:path w="4334509">
                  <a:moveTo>
                    <a:pt x="0" y="0"/>
                  </a:moveTo>
                  <a:lnTo>
                    <a:pt x="4334395" y="0"/>
                  </a:lnTo>
                </a:path>
              </a:pathLst>
            </a:custGeom>
            <a:ln w="6350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3" name="object 123"/>
          <p:cNvGrpSpPr/>
          <p:nvPr/>
        </p:nvGrpSpPr>
        <p:grpSpPr>
          <a:xfrm>
            <a:off x="5461203" y="5928867"/>
            <a:ext cx="4428490" cy="50800"/>
            <a:chOff x="5461203" y="5928867"/>
            <a:chExt cx="4428490" cy="50800"/>
          </a:xfrm>
        </p:grpSpPr>
        <p:sp>
          <p:nvSpPr>
            <p:cNvPr id="124" name="object 124"/>
            <p:cNvSpPr/>
            <p:nvPr/>
          </p:nvSpPr>
          <p:spPr>
            <a:xfrm>
              <a:off x="5461203" y="5928867"/>
              <a:ext cx="4428490" cy="50800"/>
            </a:xfrm>
            <a:custGeom>
              <a:avLst/>
              <a:gdLst/>
              <a:ahLst/>
              <a:cxnLst/>
              <a:rect l="l" t="t" r="r" b="b"/>
              <a:pathLst>
                <a:path w="4428490" h="50800">
                  <a:moveTo>
                    <a:pt x="4427994" y="0"/>
                  </a:moveTo>
                  <a:lnTo>
                    <a:pt x="0" y="0"/>
                  </a:lnTo>
                  <a:lnTo>
                    <a:pt x="0" y="50406"/>
                  </a:lnTo>
                  <a:lnTo>
                    <a:pt x="4427994" y="50406"/>
                  </a:lnTo>
                  <a:lnTo>
                    <a:pt x="4427994" y="0"/>
                  </a:lnTo>
                  <a:close/>
                </a:path>
              </a:pathLst>
            </a:custGeom>
            <a:solidFill>
              <a:srgbClr val="F7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5493599" y="5957254"/>
              <a:ext cx="4334510" cy="0"/>
            </a:xfrm>
            <a:custGeom>
              <a:avLst/>
              <a:gdLst/>
              <a:ahLst/>
              <a:cxnLst/>
              <a:rect l="l" t="t" r="r" b="b"/>
              <a:pathLst>
                <a:path w="4334509">
                  <a:moveTo>
                    <a:pt x="0" y="0"/>
                  </a:moveTo>
                  <a:lnTo>
                    <a:pt x="4334395" y="0"/>
                  </a:lnTo>
                </a:path>
              </a:pathLst>
            </a:custGeom>
            <a:ln w="6350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6" name="object 126"/>
          <p:cNvSpPr txBox="1"/>
          <p:nvPr/>
        </p:nvSpPr>
        <p:spPr>
          <a:xfrm>
            <a:off x="5597898" y="5974060"/>
            <a:ext cx="4092201" cy="10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latin typeface="MetaPro-LightIta"/>
                <a:cs typeface="MetaPro-LightIta"/>
                <a:hlinkClick r:id="rId31" action="ppaction://hlinksldjump"/>
              </a:rPr>
              <a:t>Culiseta</a:t>
            </a:r>
            <a:r>
              <a:rPr sz="700" i="1" spc="-25" dirty="0">
                <a:latin typeface="MetaPro-LightIta"/>
                <a:cs typeface="MetaPro-LightIta"/>
                <a:hlinkClick r:id="rId31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31" action="ppaction://hlinksldjump"/>
              </a:rPr>
              <a:t>annulata</a:t>
            </a:r>
            <a:endParaRPr sz="700" dirty="0">
              <a:latin typeface="MetaPro-LightIta"/>
              <a:cs typeface="MetaPro-LightIta"/>
            </a:endParaRPr>
          </a:p>
          <a:p>
            <a:pPr marL="18415" marR="2753360">
              <a:lnSpc>
                <a:spcPct val="168700"/>
              </a:lnSpc>
            </a:pPr>
            <a:r>
              <a:rPr sz="700" i="1" dirty="0">
                <a:latin typeface="MetaPro-LightIta"/>
                <a:cs typeface="MetaPro-LightIta"/>
                <a:hlinkClick r:id="rId32" action="ppaction://hlinksldjump"/>
              </a:rPr>
              <a:t>Culiseta</a:t>
            </a:r>
            <a:r>
              <a:rPr sz="700" i="1" spc="-25" dirty="0">
                <a:latin typeface="MetaPro-LightIta"/>
                <a:cs typeface="MetaPro-LightIta"/>
                <a:hlinkClick r:id="rId32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32" action="ppaction://hlinksldjump"/>
              </a:rPr>
              <a:t>longiareolata</a:t>
            </a:r>
            <a:r>
              <a:rPr sz="700" i="1" spc="500" dirty="0">
                <a:latin typeface="MetaPro-LightIta"/>
                <a:cs typeface="MetaPro-LightIta"/>
                <a:hlinkClick r:id="rId32" action="ppaction://hlinksldjump"/>
              </a:rPr>
              <a:t> </a:t>
            </a:r>
            <a:r>
              <a:rPr sz="700" i="1" dirty="0">
                <a:latin typeface="MetaPro-LightIta"/>
                <a:cs typeface="MetaPro-LightIta"/>
                <a:hlinkClick r:id="rId33" action="ppaction://hlinksldjump"/>
              </a:rPr>
              <a:t>Orthopodomyia</a:t>
            </a:r>
            <a:r>
              <a:rPr sz="700" i="1" spc="-10" dirty="0">
                <a:latin typeface="MetaPro-LightIta"/>
                <a:cs typeface="MetaPro-LightIta"/>
                <a:hlinkClick r:id="rId33" action="ppaction://hlinksldjump"/>
              </a:rPr>
              <a:t> pulcripalpis</a:t>
            </a:r>
            <a:r>
              <a:rPr sz="700" i="1" spc="500" dirty="0">
                <a:latin typeface="MetaPro-LightIta"/>
                <a:cs typeface="MetaPro-LightIta"/>
                <a:hlinkClick r:id="rId33" action="ppaction://hlinksldjump"/>
              </a:rPr>
              <a:t> </a:t>
            </a:r>
            <a:r>
              <a:rPr sz="700" i="1" dirty="0">
                <a:latin typeface="MetaPro-LightIta"/>
                <a:cs typeface="MetaPro-LightIta"/>
                <a:hlinkClick r:id="rId34" action="ppaction://hlinksldjump"/>
              </a:rPr>
              <a:t>Uranotaenia</a:t>
            </a:r>
            <a:r>
              <a:rPr sz="700" i="1" spc="-35" dirty="0">
                <a:latin typeface="MetaPro-LightIta"/>
                <a:cs typeface="MetaPro-LightIta"/>
                <a:hlinkClick r:id="rId34" action="ppaction://hlinksldjump"/>
              </a:rPr>
              <a:t> </a:t>
            </a:r>
            <a:r>
              <a:rPr sz="700" i="1" spc="-10" dirty="0">
                <a:latin typeface="MetaPro-LightIta"/>
                <a:cs typeface="MetaPro-LightIta"/>
                <a:hlinkClick r:id="rId34" action="ppaction://hlinksldjump"/>
              </a:rPr>
              <a:t>unguiculata</a:t>
            </a:r>
            <a:endParaRPr sz="700" dirty="0">
              <a:latin typeface="MetaPro-LightIta"/>
              <a:cs typeface="MetaPro-LightIt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 dirty="0">
              <a:latin typeface="MetaPro-LightIta"/>
              <a:cs typeface="MetaPro-LightIta"/>
            </a:endParaRPr>
          </a:p>
          <a:p>
            <a:pPr marL="12700" marR="5080">
              <a:lnSpc>
                <a:spcPct val="100000"/>
              </a:lnSpc>
            </a:pPr>
            <a:r>
              <a:rPr sz="700" b="0" dirty="0">
                <a:latin typeface="Effra Medium"/>
                <a:cs typeface="Effra Medium"/>
              </a:rPr>
              <a:t>Note</a:t>
            </a:r>
            <a:r>
              <a:rPr sz="700" b="0" dirty="0">
                <a:latin typeface="Effra Light"/>
                <a:cs typeface="Effra Light"/>
              </a:rPr>
              <a:t>:</a:t>
            </a:r>
            <a:r>
              <a:rPr sz="700" b="0" spc="-20" dirty="0">
                <a:latin typeface="Effra Light"/>
                <a:cs typeface="Effra Light"/>
              </a:rPr>
              <a:t> </a:t>
            </a:r>
            <a:r>
              <a:rPr sz="700" b="0" i="1" dirty="0">
                <a:latin typeface="Effra Light"/>
                <a:cs typeface="Effra Light"/>
              </a:rPr>
              <a:t>Aedes </a:t>
            </a:r>
            <a:r>
              <a:rPr sz="700" b="0" dirty="0">
                <a:latin typeface="Effra Light"/>
                <a:cs typeface="Effra Light"/>
              </a:rPr>
              <a:t>above</a:t>
            </a:r>
            <a:r>
              <a:rPr sz="700" b="0" spc="-10" dirty="0">
                <a:latin typeface="Effra Light"/>
                <a:cs typeface="Effra Light"/>
              </a:rPr>
              <a:t> </a:t>
            </a:r>
            <a:r>
              <a:rPr sz="700" b="0" dirty="0">
                <a:latin typeface="Effra Light"/>
                <a:cs typeface="Effra Light"/>
              </a:rPr>
              <a:t>dashed</a:t>
            </a:r>
            <a:r>
              <a:rPr sz="700" b="0" spc="-10" dirty="0">
                <a:latin typeface="Effra Light"/>
                <a:cs typeface="Effra Light"/>
              </a:rPr>
              <a:t> </a:t>
            </a:r>
            <a:r>
              <a:rPr sz="700" b="0" dirty="0">
                <a:latin typeface="Effra Light"/>
                <a:cs typeface="Effra Light"/>
              </a:rPr>
              <a:t>line</a:t>
            </a:r>
            <a:r>
              <a:rPr sz="700" b="0" spc="-10" dirty="0">
                <a:latin typeface="Effra Light"/>
                <a:cs typeface="Effra Light"/>
              </a:rPr>
              <a:t> </a:t>
            </a:r>
            <a:r>
              <a:rPr sz="700" b="0" dirty="0">
                <a:latin typeface="Effra Light"/>
                <a:cs typeface="Effra Light"/>
              </a:rPr>
              <a:t>are</a:t>
            </a:r>
            <a:r>
              <a:rPr sz="700" b="0" spc="-10" dirty="0">
                <a:latin typeface="Effra Light"/>
                <a:cs typeface="Effra Light"/>
              </a:rPr>
              <a:t> invasive</a:t>
            </a:r>
            <a:r>
              <a:rPr lang="en-GB" sz="700" b="0" spc="-10" dirty="0">
                <a:latin typeface="Effra Light"/>
                <a:cs typeface="Effra Light"/>
              </a:rPr>
              <a:t> /exotic</a:t>
            </a:r>
            <a:r>
              <a:rPr sz="700" b="0" spc="-10" dirty="0">
                <a:latin typeface="Effra Light"/>
                <a:cs typeface="Effra Light"/>
              </a:rPr>
              <a:t> </a:t>
            </a:r>
            <a:r>
              <a:rPr sz="700" b="0" dirty="0">
                <a:latin typeface="Effra Light"/>
                <a:cs typeface="Effra Light"/>
              </a:rPr>
              <a:t>species;</a:t>
            </a:r>
            <a:r>
              <a:rPr sz="700" b="0" spc="-10" dirty="0">
                <a:latin typeface="Effra Light"/>
                <a:cs typeface="Effra Light"/>
              </a:rPr>
              <a:t> </a:t>
            </a:r>
            <a:r>
              <a:rPr sz="700" b="0" i="1" dirty="0">
                <a:latin typeface="Effra Light"/>
                <a:cs typeface="Effra Light"/>
              </a:rPr>
              <a:t>Aedes </a:t>
            </a:r>
            <a:r>
              <a:rPr sz="700" b="0" dirty="0">
                <a:latin typeface="Effra Light"/>
                <a:cs typeface="Effra Light"/>
              </a:rPr>
              <a:t>below</a:t>
            </a:r>
            <a:r>
              <a:rPr sz="700" b="0" spc="-10" dirty="0">
                <a:latin typeface="Effra Light"/>
                <a:cs typeface="Effra Light"/>
              </a:rPr>
              <a:t> </a:t>
            </a:r>
            <a:r>
              <a:rPr sz="700" b="0" dirty="0">
                <a:latin typeface="Effra Light"/>
                <a:cs typeface="Effra Light"/>
              </a:rPr>
              <a:t>dashed</a:t>
            </a:r>
            <a:r>
              <a:rPr sz="700" b="0" spc="-10" dirty="0">
                <a:latin typeface="Effra Light"/>
                <a:cs typeface="Effra Light"/>
              </a:rPr>
              <a:t> </a:t>
            </a:r>
            <a:r>
              <a:rPr sz="700" b="0" dirty="0">
                <a:latin typeface="Effra Light"/>
                <a:cs typeface="Effra Light"/>
              </a:rPr>
              <a:t>line</a:t>
            </a:r>
            <a:r>
              <a:rPr sz="700" b="0" spc="-10" dirty="0">
                <a:latin typeface="Effra Light"/>
                <a:cs typeface="Effra Light"/>
              </a:rPr>
              <a:t> </a:t>
            </a:r>
            <a:r>
              <a:rPr sz="700" b="0" dirty="0">
                <a:latin typeface="Effra Light"/>
                <a:cs typeface="Effra Light"/>
              </a:rPr>
              <a:t>are</a:t>
            </a:r>
            <a:r>
              <a:rPr sz="700" b="0" spc="-10" dirty="0">
                <a:latin typeface="Effra Light"/>
                <a:cs typeface="Effra Light"/>
              </a:rPr>
              <a:t> </a:t>
            </a:r>
            <a:r>
              <a:rPr sz="700" b="0" dirty="0">
                <a:latin typeface="Effra Light"/>
                <a:cs typeface="Effra Light"/>
              </a:rPr>
              <a:t>native</a:t>
            </a:r>
            <a:r>
              <a:rPr sz="700" b="0" spc="-10" dirty="0">
                <a:latin typeface="Effra Light"/>
                <a:cs typeface="Effra Light"/>
              </a:rPr>
              <a:t> </a:t>
            </a:r>
            <a:r>
              <a:rPr sz="700" b="0" i="1" dirty="0">
                <a:latin typeface="Effra Light"/>
                <a:cs typeface="Effra Light"/>
              </a:rPr>
              <a:t>Aedes</a:t>
            </a:r>
            <a:r>
              <a:rPr sz="700" b="0" i="1" spc="5" dirty="0">
                <a:latin typeface="Effra Light"/>
                <a:cs typeface="Effra Light"/>
              </a:rPr>
              <a:t> </a:t>
            </a:r>
            <a:r>
              <a:rPr sz="700" b="0" spc="-10" dirty="0">
                <a:latin typeface="Effra Light"/>
                <a:cs typeface="Effra Light"/>
              </a:rPr>
              <a:t>species.</a:t>
            </a:r>
            <a:r>
              <a:rPr sz="700" b="0" spc="500" dirty="0">
                <a:latin typeface="Effra Light"/>
                <a:cs typeface="Effra Light"/>
              </a:rPr>
              <a:t> </a:t>
            </a:r>
            <a:r>
              <a:rPr sz="700" b="0" dirty="0">
                <a:latin typeface="Effra Light"/>
                <a:cs typeface="Effra Light"/>
              </a:rPr>
              <a:t>The</a:t>
            </a:r>
            <a:r>
              <a:rPr sz="700" b="0" spc="5" dirty="0">
                <a:latin typeface="Effra Light"/>
                <a:cs typeface="Effra Light"/>
              </a:rPr>
              <a:t> </a:t>
            </a:r>
            <a:r>
              <a:rPr sz="700" b="0" dirty="0">
                <a:latin typeface="Effra Light"/>
                <a:cs typeface="Effra Light"/>
              </a:rPr>
              <a:t>solid</a:t>
            </a:r>
            <a:r>
              <a:rPr sz="700" b="0" spc="5" dirty="0">
                <a:latin typeface="Effra Light"/>
                <a:cs typeface="Effra Light"/>
              </a:rPr>
              <a:t> </a:t>
            </a:r>
            <a:r>
              <a:rPr sz="700" b="0" dirty="0">
                <a:latin typeface="Effra Light"/>
                <a:cs typeface="Effra Light"/>
              </a:rPr>
              <a:t>lines</a:t>
            </a:r>
            <a:r>
              <a:rPr sz="700" b="0" spc="10" dirty="0">
                <a:latin typeface="Effra Light"/>
                <a:cs typeface="Effra Light"/>
              </a:rPr>
              <a:t> </a:t>
            </a:r>
            <a:r>
              <a:rPr sz="700" b="0" spc="-10" dirty="0">
                <a:latin typeface="Effra Light"/>
                <a:cs typeface="Effra Light"/>
              </a:rPr>
              <a:t>separate</a:t>
            </a:r>
            <a:r>
              <a:rPr sz="700" b="0" spc="5" dirty="0">
                <a:latin typeface="Effra Light"/>
                <a:cs typeface="Effra Light"/>
              </a:rPr>
              <a:t> </a:t>
            </a:r>
            <a:r>
              <a:rPr sz="700" b="0" dirty="0">
                <a:latin typeface="Effra Light"/>
                <a:cs typeface="Effra Light"/>
              </a:rPr>
              <a:t>the</a:t>
            </a:r>
            <a:r>
              <a:rPr sz="700" b="0" spc="10" dirty="0">
                <a:latin typeface="Effra Light"/>
                <a:cs typeface="Effra Light"/>
              </a:rPr>
              <a:t> </a:t>
            </a:r>
            <a:r>
              <a:rPr sz="700" b="0" spc="-10" dirty="0">
                <a:latin typeface="Effra Light"/>
                <a:cs typeface="Effra Light"/>
              </a:rPr>
              <a:t>genera.</a:t>
            </a:r>
            <a:endParaRPr sz="700" dirty="0">
              <a:latin typeface="Effra Light"/>
              <a:cs typeface="Effra Ligh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10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00010"/>
              <a:ext cx="4929670" cy="63599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73755" y="5271027"/>
            <a:ext cx="1797685" cy="36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Likely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point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of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entry</a:t>
            </a:r>
            <a:endParaRPr sz="900">
              <a:latin typeface="MetaPro-Bold"/>
              <a:cs typeface="MetaPro-Bold"/>
            </a:endParaRPr>
          </a:p>
          <a:p>
            <a:pPr marL="15875">
              <a:lnSpc>
                <a:spcPct val="100000"/>
              </a:lnSpc>
              <a:spcBef>
                <a:spcPts val="630"/>
              </a:spcBef>
            </a:pP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imported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international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tyre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trade.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77300" y="3973318"/>
            <a:ext cx="1013460" cy="113347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42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Exotic,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invasive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Origin: </a:t>
            </a:r>
            <a:r>
              <a:rPr sz="800" b="0" spc="-20" dirty="0">
                <a:latin typeface="MetaPro-Light"/>
                <a:cs typeface="MetaPro-Light"/>
              </a:rPr>
              <a:t>Asia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461645" marR="5080">
              <a:lnSpc>
                <a:spcPct val="100000"/>
              </a:lnSpc>
              <a:spcBef>
                <a:spcPts val="825"/>
              </a:spcBef>
            </a:pP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https://bit.ly/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3MAZ3un</a:t>
            </a:r>
            <a:endParaRPr sz="800">
              <a:latin typeface="MetaPro-LightIta"/>
              <a:cs typeface="MetaPro-LightIt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1300" y="746572"/>
            <a:ext cx="325564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35" dirty="0"/>
              <a:t> </a:t>
            </a:r>
            <a:r>
              <a:rPr dirty="0"/>
              <a:t>japonicus</a:t>
            </a:r>
            <a:r>
              <a:rPr spc="-30" dirty="0"/>
              <a:t> </a:t>
            </a:r>
            <a:r>
              <a:rPr spc="-10" dirty="0"/>
              <a:t>japonicus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51300" y="1164874"/>
            <a:ext cx="30416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Ochlerotatus</a:t>
            </a:r>
            <a:r>
              <a:rPr sz="800" i="1" spc="-2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japonicus</a:t>
            </a:r>
            <a:r>
              <a:rPr sz="800" i="1" spc="-2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japonicus,</a:t>
            </a:r>
            <a:r>
              <a:rPr sz="800" i="1" spc="-1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Hulecoeteomyia</a:t>
            </a:r>
            <a:r>
              <a:rPr sz="800" i="1" spc="-1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japonica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 japonica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1300" y="601361"/>
            <a:ext cx="167258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Asian</a:t>
            </a:r>
            <a:r>
              <a:rPr sz="900" b="1" spc="-5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bush</a:t>
            </a:r>
            <a:r>
              <a:rPr sz="900" b="1" spc="-5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0" dirty="0">
                <a:solidFill>
                  <a:srgbClr val="FFFFFF"/>
                </a:solidFill>
                <a:latin typeface="MetaPro-Light"/>
                <a:cs typeface="MetaPro-Light"/>
              </a:rPr>
              <a:t>or</a:t>
            </a:r>
            <a:r>
              <a:rPr sz="900" b="0" spc="-5" dirty="0">
                <a:solidFill>
                  <a:srgbClr val="FFFFFF"/>
                </a:solidFill>
                <a:latin typeface="MetaPro-Light"/>
                <a:cs typeface="MetaPro-Light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MetaPro-Bold"/>
                <a:cs typeface="MetaPro-Bold"/>
              </a:rPr>
              <a:t>rock</a:t>
            </a:r>
            <a:r>
              <a:rPr sz="900" b="1" spc="-35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pool</a:t>
            </a:r>
            <a:r>
              <a:rPr sz="900" b="1" spc="-10" dirty="0">
                <a:solidFill>
                  <a:srgbClr val="FFFFFF"/>
                </a:solidFill>
                <a:latin typeface="MetaPro-Bold"/>
                <a:cs typeface="MetaPro-Bold"/>
              </a:rPr>
              <a:t> mosquito</a:t>
            </a:r>
            <a:endParaRPr sz="900">
              <a:latin typeface="MetaPro-Bold"/>
              <a:cs typeface="MetaPro-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005B67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89999" y="897044"/>
            <a:ext cx="2029460" cy="151828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309880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(dorsal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thorax)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with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several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yellowish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50" dirty="0">
                <a:latin typeface="MetaPro-Light"/>
                <a:cs typeface="MetaPro-Light"/>
              </a:rPr>
              <a:t>a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black</a:t>
            </a:r>
            <a:r>
              <a:rPr sz="800" b="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background.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Relatively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large.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patches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black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legs.</a:t>
            </a:r>
            <a:endParaRPr sz="800">
              <a:latin typeface="MetaPro-Light"/>
              <a:cs typeface="MetaPro-Light"/>
            </a:endParaRPr>
          </a:p>
          <a:p>
            <a:pPr marL="143510" marR="508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Tarsomeres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4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5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hind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almost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entirely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dark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(different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koreicus</a:t>
            </a:r>
            <a:r>
              <a:rPr sz="800" b="0" spc="-10" dirty="0">
                <a:latin typeface="MetaPro-Light"/>
                <a:cs typeface="MetaPro-Light"/>
              </a:rPr>
              <a:t>).</a:t>
            </a:r>
            <a:endParaRPr sz="800">
              <a:latin typeface="MetaPro-Light"/>
              <a:cs typeface="MetaPro-Light"/>
            </a:endParaRPr>
          </a:p>
          <a:p>
            <a:pPr marL="143510" marR="5080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Dorsal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plates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abdomen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lateral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median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pale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patches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each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segment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that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complete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bands.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77299" y="3498602"/>
            <a:ext cx="1211580" cy="41275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Aedes</a:t>
            </a:r>
            <a:r>
              <a:rPr sz="800" i="1" u="sng" spc="-25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koreicus</a:t>
            </a:r>
            <a:endParaRPr sz="800" dirty="0">
              <a:latin typeface="MetaPro-LightIta"/>
              <a:cs typeface="MetaPro-LightIt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4001" y="403199"/>
            <a:ext cx="3269195" cy="310210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790299" y="3476256"/>
            <a:ext cx="2017395" cy="285178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indent="-108585" algn="just">
              <a:lnSpc>
                <a:spcPct val="100000"/>
              </a:lnSpc>
              <a:spcBef>
                <a:spcPts val="55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Adults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often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forested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areas.</a:t>
            </a:r>
            <a:endParaRPr sz="800">
              <a:latin typeface="MetaPro-Light"/>
              <a:cs typeface="MetaPro-Light"/>
            </a:endParaRPr>
          </a:p>
          <a:p>
            <a:pPr marL="120650" marR="70485" indent="-108585" algn="just">
              <a:lnSpc>
                <a:spcPct val="100000"/>
              </a:lnSpc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japonicus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prefers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shady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rock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exploits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large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range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both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habitats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including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tree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holes,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tyres,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bird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baths,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breeding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sites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rich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endParaRPr sz="800">
              <a:latin typeface="MetaPro-Light"/>
              <a:cs typeface="MetaPro-Light"/>
            </a:endParaRPr>
          </a:p>
          <a:p>
            <a:pPr marL="120650" algn="just">
              <a:lnSpc>
                <a:spcPct val="100000"/>
              </a:lnSpc>
            </a:pPr>
            <a:r>
              <a:rPr sz="800" b="0" dirty="0">
                <a:latin typeface="MetaPro-Light"/>
                <a:cs typeface="MetaPro-Light"/>
              </a:rPr>
              <a:t>organic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matter.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japonicus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produce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frost-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desiccation-</a:t>
            </a:r>
            <a:r>
              <a:rPr sz="800" b="0" dirty="0">
                <a:latin typeface="MetaPro-Light"/>
                <a:cs typeface="MetaPro-Light"/>
              </a:rPr>
              <a:t>resistant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diapausing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that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can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remain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dormant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over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winter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hatch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once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environmental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conditions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become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favourable.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japonicus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overwinter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larva.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MetaPro-Light"/>
              <a:buChar char="•"/>
            </a:pPr>
            <a:endParaRPr sz="65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0650" marR="258445" indent="-108585">
              <a:lnSpc>
                <a:spcPct val="100000"/>
              </a:lnSpc>
              <a:spcBef>
                <a:spcPts val="605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japonicus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mainly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35" dirty="0">
                <a:latin typeface="MetaPro-Light"/>
                <a:cs typeface="MetaPro-Light"/>
              </a:rPr>
              <a:t>on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mammals.</a:t>
            </a:r>
            <a:endParaRPr sz="800">
              <a:latin typeface="MetaPro-Light"/>
              <a:cs typeface="MetaPro-Light"/>
            </a:endParaRPr>
          </a:p>
          <a:p>
            <a:pPr marL="120650" marR="12890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Female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japonicus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day.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aggressive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will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readily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outside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—mainly</a:t>
            </a:r>
            <a:r>
              <a:rPr sz="800" b="0" spc="-25" dirty="0">
                <a:latin typeface="MetaPro-Light"/>
                <a:cs typeface="MetaPro-Light"/>
              </a:rPr>
              <a:t> 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forested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areas, but</a:t>
            </a:r>
            <a:r>
              <a:rPr sz="800" b="0" spc="-10" dirty="0">
                <a:latin typeface="MetaPro-Light"/>
                <a:cs typeface="MetaPro-Light"/>
              </a:rPr>
              <a:t> occasionally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inside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houses.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C439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156458" y="1727050"/>
            <a:ext cx="443865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Invasive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04173" y="1571321"/>
            <a:ext cx="148121" cy="172123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9649" y="3593605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649" y="6718974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79804" y="629521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141565" y="84213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63805" y="2591692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5</a:t>
            </a:r>
            <a:endParaRPr sz="650">
              <a:latin typeface="Effra"/>
              <a:cs typeface="Effr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51747" y="1866884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38508" y="307057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979167" y="978950"/>
            <a:ext cx="1171575" cy="2357755"/>
            <a:chOff x="7979167" y="978950"/>
            <a:chExt cx="1171575" cy="2357755"/>
          </a:xfrm>
        </p:grpSpPr>
        <p:sp>
          <p:nvSpPr>
            <p:cNvPr id="29" name="object 29"/>
            <p:cNvSpPr/>
            <p:nvPr/>
          </p:nvSpPr>
          <p:spPr>
            <a:xfrm>
              <a:off x="8952289" y="983712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4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942989" y="1199521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4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930023" y="2283246"/>
              <a:ext cx="129539" cy="314960"/>
            </a:xfrm>
            <a:custGeom>
              <a:avLst/>
              <a:gdLst/>
              <a:ahLst/>
              <a:cxnLst/>
              <a:rect l="l" t="t" r="r" b="b"/>
              <a:pathLst>
                <a:path w="129540" h="314960">
                  <a:moveTo>
                    <a:pt x="129362" y="314769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907259" y="2283242"/>
              <a:ext cx="81915" cy="60960"/>
            </a:xfrm>
            <a:custGeom>
              <a:avLst/>
              <a:gdLst/>
              <a:ahLst/>
              <a:cxnLst/>
              <a:rect l="l" t="t" r="r" b="b"/>
              <a:pathLst>
                <a:path w="81915" h="60960">
                  <a:moveTo>
                    <a:pt x="0" y="60655"/>
                  </a:moveTo>
                  <a:lnTo>
                    <a:pt x="22771" y="0"/>
                  </a:lnTo>
                  <a:lnTo>
                    <a:pt x="81610" y="27114"/>
                  </a:lnTo>
                </a:path>
              </a:pathLst>
            </a:custGeom>
            <a:ln w="9524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997414" y="2000110"/>
              <a:ext cx="129539" cy="314960"/>
            </a:xfrm>
            <a:custGeom>
              <a:avLst/>
              <a:gdLst/>
              <a:ahLst/>
              <a:cxnLst/>
              <a:rect l="l" t="t" r="r" b="b"/>
              <a:pathLst>
                <a:path w="129540" h="314960">
                  <a:moveTo>
                    <a:pt x="0" y="0"/>
                  </a:moveTo>
                  <a:lnTo>
                    <a:pt x="129362" y="314769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067931" y="2254229"/>
              <a:ext cx="81915" cy="60960"/>
            </a:xfrm>
            <a:custGeom>
              <a:avLst/>
              <a:gdLst/>
              <a:ahLst/>
              <a:cxnLst/>
              <a:rect l="l" t="t" r="r" b="b"/>
              <a:pathLst>
                <a:path w="81915" h="60960">
                  <a:moveTo>
                    <a:pt x="81610" y="0"/>
                  </a:moveTo>
                  <a:lnTo>
                    <a:pt x="58839" y="60655"/>
                  </a:lnTo>
                  <a:lnTo>
                    <a:pt x="0" y="33540"/>
                  </a:lnTo>
                </a:path>
              </a:pathLst>
            </a:custGeom>
            <a:ln w="9524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983939" y="3164931"/>
              <a:ext cx="314325" cy="147320"/>
            </a:xfrm>
            <a:custGeom>
              <a:avLst/>
              <a:gdLst/>
              <a:ahLst/>
              <a:cxnLst/>
              <a:rect l="l" t="t" r="r" b="b"/>
              <a:pathLst>
                <a:path w="314325" h="147320">
                  <a:moveTo>
                    <a:pt x="314058" y="0"/>
                  </a:moveTo>
                  <a:lnTo>
                    <a:pt x="0" y="146812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983929" y="3251680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10">
                  <a:moveTo>
                    <a:pt x="61671" y="79933"/>
                  </a:moveTo>
                  <a:lnTo>
                    <a:pt x="0" y="60058"/>
                  </a:lnTo>
                  <a:lnTo>
                    <a:pt x="24307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21998" y="4821301"/>
            <a:ext cx="334949" cy="3349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11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00010"/>
              <a:ext cx="4929670" cy="63599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77299" y="5204402"/>
            <a:ext cx="1917064" cy="67564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Likely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point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of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entry</a:t>
            </a:r>
            <a:endParaRPr sz="900">
              <a:latin typeface="MetaPro-Bold"/>
              <a:cs typeface="MetaPro-Bold"/>
            </a:endParaRPr>
          </a:p>
          <a:p>
            <a:pPr marL="12700" marR="5080">
              <a:lnSpc>
                <a:spcPct val="100000"/>
              </a:lnSpc>
              <a:spcBef>
                <a:spcPts val="545"/>
              </a:spcBef>
            </a:pPr>
            <a:r>
              <a:rPr sz="800" b="0" dirty="0">
                <a:latin typeface="MetaPro-Light"/>
                <a:cs typeface="MetaPro-Light"/>
              </a:rPr>
              <a:t>International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trade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routes,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although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</a:t>
            </a:r>
            <a:r>
              <a:rPr sz="800" b="0" spc="-10" dirty="0">
                <a:latin typeface="MetaPro-Light"/>
                <a:cs typeface="MetaPro-Light"/>
              </a:rPr>
              <a:t> several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established </a:t>
            </a:r>
            <a:r>
              <a:rPr sz="800" b="0" dirty="0">
                <a:latin typeface="MetaPro-Light"/>
                <a:cs typeface="MetaPro-Light"/>
              </a:rPr>
              <a:t>populations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Europe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intro-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duction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pathway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clear.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77300" y="3981492"/>
            <a:ext cx="1013460" cy="112522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36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Exotic,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invasive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Origin: </a:t>
            </a:r>
            <a:r>
              <a:rPr sz="800" b="0" spc="-20" dirty="0">
                <a:latin typeface="MetaPro-Light"/>
                <a:cs typeface="MetaPro-Light"/>
              </a:rPr>
              <a:t>Asia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461645" marR="5080">
              <a:lnSpc>
                <a:spcPct val="100000"/>
              </a:lnSpc>
              <a:spcBef>
                <a:spcPts val="825"/>
              </a:spcBef>
            </a:pP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https://bit.ly/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3MAZ3un</a:t>
            </a:r>
            <a:endParaRPr sz="800">
              <a:latin typeface="MetaPro-LightIta"/>
              <a:cs typeface="MetaPro-LightIt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1300" y="746572"/>
            <a:ext cx="18453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35" dirty="0"/>
              <a:t> </a:t>
            </a:r>
            <a:r>
              <a:rPr spc="-10" dirty="0"/>
              <a:t>koreicus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51300" y="1164874"/>
            <a:ext cx="20167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Ochlerotatus</a:t>
            </a:r>
            <a:r>
              <a:rPr sz="800" i="1" spc="-40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koreicus,</a:t>
            </a:r>
            <a:r>
              <a:rPr sz="800" i="1" spc="-30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Hulecoeteomia</a:t>
            </a:r>
            <a:r>
              <a:rPr sz="800" i="1" spc="-2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koreica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89999" y="1086640"/>
            <a:ext cx="1958975" cy="139636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60960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Strongly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resembles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japonicus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that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clear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longitudinal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(dorsal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thorax).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Relatively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large.</a:t>
            </a:r>
            <a:endParaRPr sz="800">
              <a:latin typeface="MetaPro-Light"/>
              <a:cs typeface="MetaPro-Light"/>
            </a:endParaRPr>
          </a:p>
          <a:p>
            <a:pPr marL="143510" marR="508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presence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complete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4th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basal</a:t>
            </a:r>
            <a:r>
              <a:rPr sz="800" b="0" spc="-20" dirty="0">
                <a:latin typeface="MetaPro-Light"/>
                <a:cs typeface="MetaPro-Light"/>
              </a:rPr>
              <a:t> band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hind-tarsomere</a:t>
            </a:r>
            <a:r>
              <a:rPr sz="800" b="0" spc="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distinguishes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species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japonicus.</a:t>
            </a:r>
            <a:endParaRPr sz="800">
              <a:latin typeface="MetaPro-LightIta"/>
              <a:cs typeface="MetaPro-LightIta"/>
            </a:endParaRPr>
          </a:p>
          <a:p>
            <a:pPr marL="143510" marR="140335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incomplete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pale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hind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tarsomere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5.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77299" y="3498546"/>
            <a:ext cx="1211580" cy="41275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Aedes</a:t>
            </a:r>
            <a:r>
              <a:rPr sz="800" i="1" u="sng" spc="-25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japonicus</a:t>
            </a:r>
            <a:endParaRPr sz="800" dirty="0">
              <a:latin typeface="MetaPro-LightIta"/>
              <a:cs typeface="MetaPro-LightIt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90326" y="3498546"/>
            <a:ext cx="2003425" cy="282765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63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138430" indent="-108585">
              <a:lnSpc>
                <a:spcPct val="100000"/>
              </a:lnSpc>
              <a:spcBef>
                <a:spcPts val="475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koreicus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overwinters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which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hatch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spring.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Adults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active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between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October.</a:t>
            </a:r>
            <a:endParaRPr sz="800">
              <a:latin typeface="MetaPro-Light"/>
              <a:cs typeface="MetaPro-Light"/>
            </a:endParaRPr>
          </a:p>
          <a:p>
            <a:pPr marL="120650" marR="9588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survives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same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manner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japonicus</a:t>
            </a:r>
            <a:r>
              <a:rPr sz="800" i="1" spc="-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-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frost-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desiccation-</a:t>
            </a:r>
            <a:r>
              <a:rPr sz="800" b="0" spc="-25" dirty="0">
                <a:latin typeface="MetaPro-Light"/>
                <a:cs typeface="MetaPro-Light"/>
              </a:rPr>
              <a:t>re-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sistant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that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dormant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0" dirty="0">
                <a:latin typeface="MetaPro-Light"/>
                <a:cs typeface="MetaPro-Light"/>
              </a:rPr>
              <a:t> winter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hatch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once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environmental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conditions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become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favourable.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koreicus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both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natural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artificial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containers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such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garden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ponds,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drums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other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vessels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unused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metal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construction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equipment.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Natural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include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tree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stone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cavities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containing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rain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decaying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tree</a:t>
            </a:r>
            <a:r>
              <a:rPr sz="800" b="0" spc="-10" dirty="0">
                <a:latin typeface="MetaPro-Light"/>
                <a:cs typeface="MetaPro-Light"/>
              </a:rPr>
              <a:t> leaves.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etaPro-Light"/>
              <a:buChar char="•"/>
            </a:pPr>
            <a:endParaRPr sz="7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0650" marR="43815" indent="-108585">
              <a:lnSpc>
                <a:spcPct val="100000"/>
              </a:lnSpc>
              <a:spcBef>
                <a:spcPts val="565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koreicus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both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10" dirty="0">
                <a:latin typeface="MetaPro-Light"/>
                <a:cs typeface="MetaPro-Light"/>
              </a:rPr>
              <a:t> night.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Hosts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mammals.</a:t>
            </a:r>
            <a:endParaRPr sz="800">
              <a:latin typeface="MetaPro-Light"/>
              <a:cs typeface="MetaPro-Ligh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4001" y="403199"/>
            <a:ext cx="3269195" cy="310210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141565" y="84213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38508" y="3010519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59225" y="3010519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993450" y="978950"/>
            <a:ext cx="1626235" cy="2376170"/>
            <a:chOff x="7993450" y="978950"/>
            <a:chExt cx="1626235" cy="2376170"/>
          </a:xfrm>
        </p:grpSpPr>
        <p:sp>
          <p:nvSpPr>
            <p:cNvPr id="21" name="object 21"/>
            <p:cNvSpPr/>
            <p:nvPr/>
          </p:nvSpPr>
          <p:spPr>
            <a:xfrm>
              <a:off x="8952289" y="983712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4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942989" y="1199521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4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998217" y="3109024"/>
              <a:ext cx="302895" cy="156845"/>
            </a:xfrm>
            <a:custGeom>
              <a:avLst/>
              <a:gdLst/>
              <a:ahLst/>
              <a:cxnLst/>
              <a:rect l="l" t="t" r="r" b="b"/>
              <a:pathLst>
                <a:path w="302895" h="156845">
                  <a:moveTo>
                    <a:pt x="302298" y="0"/>
                  </a:moveTo>
                  <a:lnTo>
                    <a:pt x="0" y="156298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998213" y="3204348"/>
              <a:ext cx="62865" cy="78740"/>
            </a:xfrm>
            <a:custGeom>
              <a:avLst/>
              <a:gdLst/>
              <a:ahLst/>
              <a:cxnLst/>
              <a:rect l="l" t="t" r="r" b="b"/>
              <a:pathLst>
                <a:path w="62865" h="78739">
                  <a:moveTo>
                    <a:pt x="62407" y="78371"/>
                  </a:moveTo>
                  <a:lnTo>
                    <a:pt x="0" y="60972"/>
                  </a:lnTo>
                  <a:lnTo>
                    <a:pt x="21882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348575" y="3132673"/>
              <a:ext cx="266065" cy="212725"/>
            </a:xfrm>
            <a:custGeom>
              <a:avLst/>
              <a:gdLst/>
              <a:ahLst/>
              <a:cxnLst/>
              <a:rect l="l" t="t" r="r" b="b"/>
              <a:pathLst>
                <a:path w="266065" h="212725">
                  <a:moveTo>
                    <a:pt x="0" y="0"/>
                  </a:moveTo>
                  <a:lnTo>
                    <a:pt x="265747" y="212597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49708" y="3281178"/>
              <a:ext cx="64769" cy="69215"/>
            </a:xfrm>
            <a:custGeom>
              <a:avLst/>
              <a:gdLst/>
              <a:ahLst/>
              <a:cxnLst/>
              <a:rect l="l" t="t" r="r" b="b"/>
              <a:pathLst>
                <a:path w="64770" h="69214">
                  <a:moveTo>
                    <a:pt x="55118" y="0"/>
                  </a:moveTo>
                  <a:lnTo>
                    <a:pt x="64604" y="64084"/>
                  </a:lnTo>
                  <a:lnTo>
                    <a:pt x="0" y="68897"/>
                  </a:lnTo>
                </a:path>
              </a:pathLst>
            </a:custGeom>
            <a:ln w="9524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C439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156458" y="1727050"/>
            <a:ext cx="443865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Invasive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04173" y="1571321"/>
            <a:ext cx="148121" cy="172123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49649" y="3593605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649" y="6718974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979804" y="629521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21998" y="4821301"/>
            <a:ext cx="334949" cy="3349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12</a:t>
            </a:r>
            <a:endParaRPr sz="700">
              <a:latin typeface="Effra Light"/>
              <a:cs typeface="Effra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13005"/>
              <a:ext cx="4929670" cy="614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77299" y="5161786"/>
            <a:ext cx="2038350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Likely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point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of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entry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800" b="0" dirty="0">
                <a:latin typeface="MetaPro-Light"/>
                <a:cs typeface="MetaPro-Light"/>
              </a:rPr>
              <a:t>International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tyre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trade.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5080" indent="-108585">
              <a:lnSpc>
                <a:spcPct val="100000"/>
              </a:lnSpc>
              <a:spcBef>
                <a:spcPts val="54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its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native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range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North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America,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Aedes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triseriatus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widely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distributed.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Aedes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triseriatus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breeds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</a:t>
            </a:r>
            <a:r>
              <a:rPr sz="800" b="0" spc="-10" dirty="0">
                <a:latin typeface="MetaPro-Light"/>
                <a:cs typeface="MetaPro-Light"/>
              </a:rPr>
              <a:t>tree-</a:t>
            </a:r>
            <a:r>
              <a:rPr sz="800" b="0" dirty="0">
                <a:latin typeface="MetaPro-Light"/>
                <a:cs typeface="MetaPro-Light"/>
              </a:rPr>
              <a:t>holes, tyres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other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artificial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containers.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Adults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commonly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encountered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forested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areas.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90274" y="4868381"/>
            <a:ext cx="2020570" cy="902969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0650" marR="5080" indent="-108585">
              <a:lnSpc>
                <a:spcPct val="100000"/>
              </a:lnSpc>
              <a:spcBef>
                <a:spcPts val="480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triseriatu</a:t>
            </a:r>
            <a:r>
              <a:rPr sz="800" b="0" dirty="0">
                <a:latin typeface="MetaPro-Light"/>
                <a:cs typeface="MetaPro-Light"/>
              </a:rPr>
              <a:t>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feeds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multitude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hosts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(birds,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mammals,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reptiles)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readily</a:t>
            </a:r>
            <a:r>
              <a:rPr sz="800" b="0" spc="-20" dirty="0">
                <a:latin typeface="MetaPro-Light"/>
                <a:cs typeface="MetaPro-Light"/>
              </a:rPr>
              <a:t> bites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humans.</a:t>
            </a:r>
            <a:endParaRPr sz="800">
              <a:latin typeface="MetaPro-Light"/>
              <a:cs typeface="MetaPro-Light"/>
            </a:endParaRPr>
          </a:p>
          <a:p>
            <a:pPr marL="120650" marR="4953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shaded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areas.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77299" y="3981613"/>
            <a:ext cx="1972310" cy="969644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365"/>
              </a:spcBef>
              <a:buChar char="•"/>
              <a:tabLst>
                <a:tab pos="121285" algn="l"/>
              </a:tabLst>
            </a:pPr>
            <a:r>
              <a:rPr sz="800" b="0" spc="-10" dirty="0">
                <a:latin typeface="MetaPro-Light"/>
                <a:cs typeface="MetaPro-Light"/>
              </a:rPr>
              <a:t>Exotic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Origin: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North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America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introduced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into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Europe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last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five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years.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1300" y="746572"/>
            <a:ext cx="207263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45" dirty="0"/>
              <a:t> </a:t>
            </a:r>
            <a:r>
              <a:rPr spc="-10" dirty="0"/>
              <a:t>triseriatus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51300" y="1164874"/>
            <a:ext cx="10572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Ochlerotatus</a:t>
            </a:r>
            <a:r>
              <a:rPr sz="800" i="1" spc="-4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triseriatus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1300" y="601361"/>
            <a:ext cx="1851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American</a:t>
            </a:r>
            <a:r>
              <a:rPr sz="900" b="1" spc="-25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Eastern</a:t>
            </a:r>
            <a:r>
              <a:rPr sz="900" b="1" spc="-25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tree</a:t>
            </a:r>
            <a:r>
              <a:rPr sz="900" b="1" spc="-25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hole</a:t>
            </a:r>
            <a:r>
              <a:rPr sz="900" b="1" spc="-20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MetaPro-Bold"/>
                <a:cs typeface="MetaPro-Bold"/>
              </a:rPr>
              <a:t>mosquito</a:t>
            </a:r>
            <a:endParaRPr sz="900">
              <a:latin typeface="MetaPro-Bold"/>
              <a:cs typeface="MetaPro-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89999" y="1368447"/>
            <a:ext cx="2035175" cy="90868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5080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Presence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two</a:t>
            </a:r>
            <a:r>
              <a:rPr sz="800" b="0" spc="-10" dirty="0">
                <a:latin typeface="MetaPro-Light"/>
                <a:cs typeface="MetaPro-Light"/>
              </a:rPr>
              <a:t> pale-</a:t>
            </a:r>
            <a:r>
              <a:rPr sz="800" b="0" dirty="0">
                <a:latin typeface="MetaPro-Light"/>
                <a:cs typeface="MetaPro-Light"/>
              </a:rPr>
              <a:t>scaled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stripes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sides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(dorsal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thorax).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Absence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pale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bands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legs.</a:t>
            </a:r>
            <a:endParaRPr sz="800">
              <a:latin typeface="MetaPro-Light"/>
              <a:cs typeface="MetaPro-Light"/>
            </a:endParaRPr>
          </a:p>
          <a:p>
            <a:pPr marL="143510" marR="13335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Dorsal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plates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abdomen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 </a:t>
            </a:r>
            <a:r>
              <a:rPr sz="800" b="0" spc="-10" dirty="0">
                <a:latin typeface="MetaPro-Light"/>
                <a:cs typeface="MetaPro-Light"/>
              </a:rPr>
              <a:t>baso-lateral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pale</a:t>
            </a:r>
            <a:r>
              <a:rPr sz="800" b="0" spc="-10" dirty="0">
                <a:latin typeface="MetaPro-Light"/>
                <a:cs typeface="MetaPro-Light"/>
              </a:rPr>
              <a:t> patches.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77299" y="3498667"/>
            <a:ext cx="1211580" cy="41275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Aedes</a:t>
            </a:r>
            <a:r>
              <a:rPr sz="800" i="1" u="sng" spc="-35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geniculatus</a:t>
            </a:r>
            <a:endParaRPr sz="800" dirty="0">
              <a:latin typeface="MetaPro-LightIta"/>
              <a:cs typeface="MetaPro-LightIt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4001" y="403199"/>
            <a:ext cx="3269195" cy="310210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790299" y="3569511"/>
            <a:ext cx="19735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5080" indent="-108585">
              <a:lnSpc>
                <a:spcPct val="100000"/>
              </a:lnSpc>
              <a:spcBef>
                <a:spcPts val="100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Hatching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thought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dependent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upon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flooding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staggered,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resulting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only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proportion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batch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hatching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response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particular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flooding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event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50" dirty="0">
                <a:latin typeface="MetaPro-Light"/>
                <a:cs typeface="MetaPro-Light"/>
              </a:rPr>
              <a:t>a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certain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time.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allows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triseriatus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to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survive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variety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environments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across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its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range.</a:t>
            </a:r>
            <a:endParaRPr sz="800">
              <a:latin typeface="MetaPro-Light"/>
              <a:cs typeface="MetaPro-Light"/>
            </a:endParaRPr>
          </a:p>
          <a:p>
            <a:pPr marL="120650" marR="1333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survive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prolonged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periods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without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water.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overwinters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by</a:t>
            </a:r>
            <a:r>
              <a:rPr sz="800" b="0" spc="-10" dirty="0">
                <a:latin typeface="MetaPro-Light"/>
                <a:cs typeface="MetaPro-Light"/>
              </a:rPr>
              <a:t> diapausing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eggs.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41565" y="84213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40001" y="2909015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71393" y="2142185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231609" y="978950"/>
            <a:ext cx="919480" cy="1997710"/>
            <a:chOff x="8231609" y="978950"/>
            <a:chExt cx="919480" cy="1997710"/>
          </a:xfrm>
        </p:grpSpPr>
        <p:sp>
          <p:nvSpPr>
            <p:cNvPr id="21" name="object 21"/>
            <p:cNvSpPr/>
            <p:nvPr/>
          </p:nvSpPr>
          <p:spPr>
            <a:xfrm>
              <a:off x="8952289" y="983712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4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942989" y="1199521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4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236371" y="2885396"/>
              <a:ext cx="329565" cy="86360"/>
            </a:xfrm>
            <a:custGeom>
              <a:avLst/>
              <a:gdLst/>
              <a:ahLst/>
              <a:cxnLst/>
              <a:rect l="l" t="t" r="r" b="b"/>
              <a:pathLst>
                <a:path w="329565" h="86360">
                  <a:moveTo>
                    <a:pt x="329234" y="8613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236371" y="2854732"/>
              <a:ext cx="57150" cy="85725"/>
            </a:xfrm>
            <a:custGeom>
              <a:avLst/>
              <a:gdLst/>
              <a:ahLst/>
              <a:cxnLst/>
              <a:rect l="l" t="t" r="r" b="b"/>
              <a:pathLst>
                <a:path w="57150" h="85725">
                  <a:moveTo>
                    <a:pt x="34734" y="85356"/>
                  </a:moveTo>
                  <a:lnTo>
                    <a:pt x="0" y="30670"/>
                  </a:lnTo>
                  <a:lnTo>
                    <a:pt x="57061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924974" y="2104854"/>
              <a:ext cx="120014" cy="73660"/>
            </a:xfrm>
            <a:custGeom>
              <a:avLst/>
              <a:gdLst/>
              <a:ahLst/>
              <a:cxnLst/>
              <a:rect l="l" t="t" r="r" b="b"/>
              <a:pathLst>
                <a:path w="120015" h="73660">
                  <a:moveTo>
                    <a:pt x="119697" y="7315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924965" y="2091957"/>
              <a:ext cx="63500" cy="75565"/>
            </a:xfrm>
            <a:custGeom>
              <a:avLst/>
              <a:gdLst/>
              <a:ahLst/>
              <a:cxnLst/>
              <a:rect l="l" t="t" r="r" b="b"/>
              <a:pathLst>
                <a:path w="63500" h="75564">
                  <a:moveTo>
                    <a:pt x="17487" y="75285"/>
                  </a:moveTo>
                  <a:lnTo>
                    <a:pt x="0" y="12903"/>
                  </a:lnTo>
                  <a:lnTo>
                    <a:pt x="63487" y="0"/>
                  </a:lnTo>
                </a:path>
              </a:pathLst>
            </a:custGeom>
            <a:ln w="9524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9979824" y="629474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649" y="3593605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649" y="6718974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075037" y="1464598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EC65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202814" y="1734850"/>
            <a:ext cx="346075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Exotic</a:t>
            </a:r>
            <a:endParaRPr sz="900">
              <a:latin typeface="Effra"/>
              <a:cs typeface="Effr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01737" y="1579121"/>
            <a:ext cx="148121" cy="1721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13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"/>
            <a:ext cx="4930140" cy="1823720"/>
          </a:xfrm>
          <a:custGeom>
            <a:avLst/>
            <a:gdLst/>
            <a:ahLst/>
            <a:cxnLst/>
            <a:rect l="l" t="t" r="r" b="b"/>
            <a:pathLst>
              <a:path w="4930140" h="1823720">
                <a:moveTo>
                  <a:pt x="4929670" y="0"/>
                </a:moveTo>
                <a:lnTo>
                  <a:pt x="0" y="0"/>
                </a:lnTo>
                <a:lnTo>
                  <a:pt x="0" y="1823173"/>
                </a:lnTo>
                <a:lnTo>
                  <a:pt x="4929670" y="1823173"/>
                </a:lnTo>
                <a:lnTo>
                  <a:pt x="4929670" y="0"/>
                </a:lnTo>
                <a:close/>
              </a:path>
            </a:pathLst>
          </a:custGeom>
          <a:solidFill>
            <a:srgbClr val="005B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25" dirty="0"/>
              <a:t> </a:t>
            </a:r>
            <a:r>
              <a:rPr spc="-10" dirty="0"/>
              <a:t>cretinus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51300" y="1164874"/>
            <a:ext cx="1800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Ochlerotatus</a:t>
            </a:r>
            <a:r>
              <a:rPr sz="800" i="1" spc="-3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cretinus,</a:t>
            </a:r>
            <a:r>
              <a:rPr sz="800" i="1" spc="-20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Stegomyia</a:t>
            </a:r>
            <a:r>
              <a:rPr sz="800" i="1" spc="-20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cretina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80999" y="1149780"/>
            <a:ext cx="1998980" cy="1725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180975" indent="-144145">
              <a:lnSpc>
                <a:spcPct val="100000"/>
              </a:lnSpc>
              <a:spcBef>
                <a:spcPts val="78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(dorsal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thorax)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50" dirty="0">
                <a:latin typeface="MetaPro-Light"/>
                <a:cs typeface="MetaPro-Light"/>
              </a:rPr>
              <a:t>a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central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narrow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stripe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which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forks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 </a:t>
            </a:r>
            <a:r>
              <a:rPr sz="800" b="0" spc="-20" dirty="0">
                <a:latin typeface="MetaPro-Light"/>
                <a:cs typeface="MetaPro-Light"/>
              </a:rPr>
              <a:t>end.</a:t>
            </a:r>
            <a:endParaRPr sz="800">
              <a:latin typeface="MetaPro-Light"/>
              <a:cs typeface="MetaPro-Light"/>
            </a:endParaRPr>
          </a:p>
          <a:p>
            <a:pPr marL="143510" marR="508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bordered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fine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white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minute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break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scutal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angle.</a:t>
            </a:r>
            <a:endParaRPr sz="800">
              <a:latin typeface="MetaPro-Light"/>
              <a:cs typeface="MetaPro-Light"/>
            </a:endParaRPr>
          </a:p>
          <a:p>
            <a:pPr marL="143510" marR="66675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Resembles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albopictus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differs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through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longer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lateral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lines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scutum.</a:t>
            </a:r>
            <a:endParaRPr sz="800">
              <a:latin typeface="MetaPro-Light"/>
              <a:cs typeface="MetaPro-Light"/>
            </a:endParaRPr>
          </a:p>
          <a:p>
            <a:pPr marL="143510" marR="3467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Hind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tarsi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basal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rings;</a:t>
            </a:r>
            <a:r>
              <a:rPr sz="800" b="0" spc="-10" dirty="0">
                <a:latin typeface="MetaPro-Light"/>
                <a:cs typeface="MetaPro-Light"/>
              </a:rPr>
              <a:t> fifth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tarsomere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entirelly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white.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Small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size.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77300" y="4170326"/>
            <a:ext cx="1692275" cy="146177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3" action="ppaction://hlinksldjump"/>
              </a:rPr>
              <a:t>Aedes</a:t>
            </a:r>
            <a:r>
              <a:rPr sz="800" i="1" u="sng" spc="-3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3" action="ppaction://hlinksldjump"/>
              </a:rPr>
              <a:t> </a:t>
            </a: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3" action="ppaction://hlinksldjump"/>
              </a:rPr>
              <a:t>albopictus</a:t>
            </a: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;</a:t>
            </a:r>
            <a:r>
              <a:rPr sz="800" i="1" u="sng" spc="6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 </a:t>
            </a:r>
            <a:r>
              <a:rPr sz="800" b="0" i="1" u="sng" dirty="0">
                <a:uFill>
                  <a:solidFill>
                    <a:srgbClr val="000000"/>
                  </a:solidFill>
                </a:uFill>
                <a:latin typeface="MetaPro-Light" panose="020B0504030101020102" pitchFamily="34" charset="0"/>
                <a:cs typeface="Effra Light"/>
                <a:hlinkClick r:id="rId4" action="ppaction://hlinksldjump"/>
              </a:rPr>
              <a:t>Aedes</a:t>
            </a:r>
            <a:r>
              <a:rPr sz="800" b="0" i="1" u="sng" spc="-10" dirty="0">
                <a:uFill>
                  <a:solidFill>
                    <a:srgbClr val="000000"/>
                  </a:solidFill>
                </a:uFill>
                <a:latin typeface="MetaPro-Light" panose="020B0504030101020102" pitchFamily="34" charset="0"/>
                <a:cs typeface="Effra Light"/>
                <a:hlinkClick r:id="rId4" action="ppaction://hlinksldjump"/>
              </a:rPr>
              <a:t> aegypt</a:t>
            </a:r>
            <a:r>
              <a:rPr sz="800" b="0" i="1" spc="-10" dirty="0">
                <a:latin typeface="MetaPro-Light" panose="020B0504030101020102" pitchFamily="34" charset="0"/>
                <a:cs typeface="Effra Light"/>
                <a:hlinkClick r:id="rId4" action="ppaction://hlinksldjump"/>
              </a:rPr>
              <a:t>i</a:t>
            </a:r>
            <a:endParaRPr sz="800" dirty="0">
              <a:latin typeface="MetaPro-Light" panose="020B0504030101020102" pitchFamily="34" charset="0"/>
              <a:cs typeface="Effra Light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600" dirty="0">
              <a:latin typeface="Effra Light"/>
              <a:cs typeface="Effra Light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 dirty="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00" dirty="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 dirty="0">
              <a:latin typeface="MetaPro-Bold"/>
              <a:cs typeface="MetaPro-Bold"/>
            </a:endParaRPr>
          </a:p>
          <a:p>
            <a:pPr marL="12700" marR="5080">
              <a:lnSpc>
                <a:spcPct val="100000"/>
              </a:lnSpc>
              <a:spcBef>
                <a:spcPts val="465"/>
              </a:spcBef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cretinus</a:t>
            </a:r>
            <a:r>
              <a:rPr sz="800" i="1" spc="-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Cyprus,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Greece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Turkey.</a:t>
            </a:r>
            <a:endParaRPr sz="800" dirty="0">
              <a:latin typeface="MetaPro-Light"/>
              <a:cs typeface="MetaPro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0274" y="4173755"/>
            <a:ext cx="1971039" cy="134302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700" marR="88265">
              <a:lnSpc>
                <a:spcPct val="100000"/>
              </a:lnSpc>
              <a:spcBef>
                <a:spcPts val="540"/>
              </a:spcBef>
            </a:pP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tree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holes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used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tyres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small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ground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pools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thick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vegetation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which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typical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</a:t>
            </a:r>
            <a:r>
              <a:rPr sz="800" b="0" spc="-10" dirty="0">
                <a:latin typeface="MetaPro-Light"/>
                <a:cs typeface="MetaPro-Light"/>
              </a:rPr>
              <a:t> container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breeding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mosquitoes.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700" marR="5080">
              <a:lnSpc>
                <a:spcPct val="100000"/>
              </a:lnSpc>
              <a:spcBef>
                <a:spcPts val="355"/>
              </a:spcBef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aggressive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biters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day,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shaded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open</a:t>
            </a:r>
            <a:r>
              <a:rPr sz="800" b="0" spc="-10" dirty="0">
                <a:latin typeface="MetaPro-Light"/>
                <a:cs typeface="MetaPro-Light"/>
              </a:rPr>
              <a:t> places.</a:t>
            </a:r>
            <a:endParaRPr sz="800">
              <a:latin typeface="MetaPro-Light"/>
              <a:cs typeface="MetaPro-Ligh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4001" y="403199"/>
            <a:ext cx="3269195" cy="310210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281963" y="130203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877846" y="1372356"/>
            <a:ext cx="339725" cy="125095"/>
            <a:chOff x="8877846" y="1372356"/>
            <a:chExt cx="339725" cy="125095"/>
          </a:xfrm>
        </p:grpSpPr>
        <p:sp>
          <p:nvSpPr>
            <p:cNvPr id="13" name="object 13"/>
            <p:cNvSpPr/>
            <p:nvPr/>
          </p:nvSpPr>
          <p:spPr>
            <a:xfrm>
              <a:off x="8882608" y="1377119"/>
              <a:ext cx="330200" cy="84455"/>
            </a:xfrm>
            <a:custGeom>
              <a:avLst/>
              <a:gdLst/>
              <a:ahLst/>
              <a:cxnLst/>
              <a:rect l="l" t="t" r="r" b="b"/>
              <a:pathLst>
                <a:path w="330200" h="84455">
                  <a:moveTo>
                    <a:pt x="329717" y="0"/>
                  </a:moveTo>
                  <a:lnTo>
                    <a:pt x="0" y="84289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882612" y="1406914"/>
              <a:ext cx="57150" cy="85725"/>
            </a:xfrm>
            <a:custGeom>
              <a:avLst/>
              <a:gdLst/>
              <a:ahLst/>
              <a:cxnLst/>
              <a:rect l="l" t="t" r="r" b="b"/>
              <a:pathLst>
                <a:path w="57150" h="85725">
                  <a:moveTo>
                    <a:pt x="56896" y="85483"/>
                  </a:moveTo>
                  <a:lnTo>
                    <a:pt x="0" y="54495"/>
                  </a:lnTo>
                  <a:lnTo>
                    <a:pt x="35039" y="0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0" y="1823186"/>
            <a:ext cx="4930140" cy="5737225"/>
            <a:chOff x="0" y="1823186"/>
            <a:chExt cx="4930140" cy="5737225"/>
          </a:xfrm>
        </p:grpSpPr>
        <p:sp>
          <p:nvSpPr>
            <p:cNvPr id="16" name="object 16"/>
            <p:cNvSpPr/>
            <p:nvPr/>
          </p:nvSpPr>
          <p:spPr>
            <a:xfrm>
              <a:off x="0" y="1823186"/>
              <a:ext cx="4930140" cy="5737225"/>
            </a:xfrm>
            <a:custGeom>
              <a:avLst/>
              <a:gdLst/>
              <a:ahLst/>
              <a:cxnLst/>
              <a:rect l="l" t="t" r="r" b="b"/>
              <a:pathLst>
                <a:path w="4930140" h="5737225">
                  <a:moveTo>
                    <a:pt x="4929974" y="0"/>
                  </a:moveTo>
                  <a:lnTo>
                    <a:pt x="0" y="0"/>
                  </a:lnTo>
                  <a:lnTo>
                    <a:pt x="0" y="5736818"/>
                  </a:lnTo>
                  <a:lnTo>
                    <a:pt x="4929974" y="5736818"/>
                  </a:lnTo>
                  <a:lnTo>
                    <a:pt x="4929974" y="0"/>
                  </a:lnTo>
                  <a:close/>
                </a:path>
              </a:pathLst>
            </a:custGeom>
            <a:solidFill>
              <a:srgbClr val="ADB5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8626" y="2141842"/>
              <a:ext cx="3196005" cy="499347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523399" y="6989792"/>
            <a:ext cx="255904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209628" y="1727050"/>
            <a:ext cx="3505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8400928" y="84213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69261" y="3037690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447013" y="978950"/>
            <a:ext cx="1175385" cy="2395220"/>
            <a:chOff x="8447013" y="978950"/>
            <a:chExt cx="1175385" cy="2395220"/>
          </a:xfrm>
        </p:grpSpPr>
        <p:sp>
          <p:nvSpPr>
            <p:cNvPr id="25" name="object 25"/>
            <p:cNvSpPr/>
            <p:nvPr/>
          </p:nvSpPr>
          <p:spPr>
            <a:xfrm>
              <a:off x="8451776" y="983712"/>
              <a:ext cx="313690" cy="368300"/>
            </a:xfrm>
            <a:custGeom>
              <a:avLst/>
              <a:gdLst/>
              <a:ahLst/>
              <a:cxnLst/>
              <a:rect l="l" t="t" r="r" b="b"/>
              <a:pathLst>
                <a:path w="313690" h="368300">
                  <a:moveTo>
                    <a:pt x="0" y="0"/>
                  </a:moveTo>
                  <a:lnTo>
                    <a:pt x="313296" y="36816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00719" y="1287155"/>
              <a:ext cx="67310" cy="64769"/>
            </a:xfrm>
            <a:custGeom>
              <a:avLst/>
              <a:gdLst/>
              <a:ahLst/>
              <a:cxnLst/>
              <a:rect l="l" t="t" r="r" b="b"/>
              <a:pathLst>
                <a:path w="67309" h="64769">
                  <a:moveTo>
                    <a:pt x="0" y="57175"/>
                  </a:moveTo>
                  <a:lnTo>
                    <a:pt x="64350" y="64719"/>
                  </a:lnTo>
                  <a:lnTo>
                    <a:pt x="67195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354018" y="3149188"/>
              <a:ext cx="263525" cy="215900"/>
            </a:xfrm>
            <a:custGeom>
              <a:avLst/>
              <a:gdLst/>
              <a:ahLst/>
              <a:cxnLst/>
              <a:rect l="l" t="t" r="r" b="b"/>
              <a:pathLst>
                <a:path w="263525" h="215900">
                  <a:moveTo>
                    <a:pt x="0" y="0"/>
                  </a:moveTo>
                  <a:lnTo>
                    <a:pt x="263194" y="215734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552555" y="3300727"/>
              <a:ext cx="64769" cy="68580"/>
            </a:xfrm>
            <a:custGeom>
              <a:avLst/>
              <a:gdLst/>
              <a:ahLst/>
              <a:cxnLst/>
              <a:rect l="l" t="t" r="r" b="b"/>
              <a:pathLst>
                <a:path w="64770" h="68579">
                  <a:moveTo>
                    <a:pt x="0" y="68237"/>
                  </a:moveTo>
                  <a:lnTo>
                    <a:pt x="64668" y="64198"/>
                  </a:lnTo>
                  <a:lnTo>
                    <a:pt x="5593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9649" y="6960777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 Disa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979804" y="629503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14</a:t>
            </a:r>
            <a:endParaRPr sz="700">
              <a:latin typeface="Effra Light"/>
              <a:cs typeface="Effra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694477"/>
            <a:ext cx="4929670" cy="58655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10699" y="6989792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005B67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2"/>
            <a:ext cx="4930140" cy="1823720"/>
          </a:xfrm>
          <a:custGeom>
            <a:avLst/>
            <a:gdLst/>
            <a:ahLst/>
            <a:cxnLst/>
            <a:rect l="l" t="t" r="r" b="b"/>
            <a:pathLst>
              <a:path w="4930140" h="1823720">
                <a:moveTo>
                  <a:pt x="4929670" y="0"/>
                </a:moveTo>
                <a:lnTo>
                  <a:pt x="0" y="0"/>
                </a:lnTo>
                <a:lnTo>
                  <a:pt x="0" y="1823173"/>
                </a:lnTo>
                <a:lnTo>
                  <a:pt x="4929670" y="1823173"/>
                </a:lnTo>
                <a:lnTo>
                  <a:pt x="4929670" y="0"/>
                </a:lnTo>
                <a:close/>
              </a:path>
            </a:pathLst>
          </a:custGeom>
          <a:solidFill>
            <a:srgbClr val="005B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25" dirty="0"/>
              <a:t> </a:t>
            </a:r>
            <a:r>
              <a:rPr spc="-10" dirty="0"/>
              <a:t>cantans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1300" y="1164874"/>
            <a:ext cx="9550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Ochlerotatus</a:t>
            </a:r>
            <a:r>
              <a:rPr sz="800" i="1" spc="-3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cantans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77249" y="1054579"/>
            <a:ext cx="2030095" cy="16402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56210" marR="129539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56845" algn="l"/>
              </a:tabLst>
            </a:pPr>
            <a:r>
              <a:rPr sz="800" b="0" dirty="0">
                <a:latin typeface="MetaPro-Light"/>
                <a:cs typeface="MetaPro-Light"/>
              </a:rPr>
              <a:t>Dark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blackish-</a:t>
            </a:r>
            <a:r>
              <a:rPr sz="800" b="0" dirty="0">
                <a:latin typeface="MetaPro-Light"/>
                <a:cs typeface="MetaPro-Light"/>
              </a:rPr>
              <a:t>brown scaling with </a:t>
            </a:r>
            <a:r>
              <a:rPr sz="800" b="0" spc="-10" dirty="0">
                <a:latin typeface="MetaPro-Light"/>
                <a:cs typeface="MetaPro-Light"/>
              </a:rPr>
              <a:t>scattered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yellow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body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wings.</a:t>
            </a:r>
            <a:endParaRPr sz="800">
              <a:latin typeface="MetaPro-Light"/>
              <a:cs typeface="MetaPro-Light"/>
            </a:endParaRPr>
          </a:p>
          <a:p>
            <a:pPr marL="156210" marR="90805" indent="-144145">
              <a:lnSpc>
                <a:spcPct val="100000"/>
              </a:lnSpc>
              <a:buAutoNum type="arabicPeriod"/>
              <a:tabLst>
                <a:tab pos="156845" algn="l"/>
              </a:tabLst>
            </a:pP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covered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dark-</a:t>
            </a:r>
            <a:r>
              <a:rPr sz="800" b="0" dirty="0">
                <a:latin typeface="MetaPro-Light"/>
                <a:cs typeface="MetaPro-Light"/>
              </a:rPr>
              <a:t>brown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0" dirty="0">
                <a:latin typeface="MetaPro-Light"/>
                <a:cs typeface="MetaPro-Light"/>
              </a:rPr>
              <a:t> bronze-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brown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15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lateral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with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greyish-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creamy </a:t>
            </a:r>
            <a:r>
              <a:rPr sz="800" b="0" spc="-10" dirty="0">
                <a:latin typeface="MetaPro-Light"/>
                <a:cs typeface="MetaPro-Light"/>
              </a:rPr>
              <a:t>scales.</a:t>
            </a:r>
            <a:endParaRPr sz="800">
              <a:latin typeface="MetaPro-Light"/>
              <a:cs typeface="MetaPro-Light"/>
            </a:endParaRPr>
          </a:p>
          <a:p>
            <a:pPr marL="156210" marR="125095" indent="-144145">
              <a:lnSpc>
                <a:spcPct val="100000"/>
              </a:lnSpc>
              <a:buAutoNum type="arabicPeriod"/>
              <a:tabLst>
                <a:tab pos="156845" algn="l"/>
              </a:tabLst>
            </a:pPr>
            <a:r>
              <a:rPr sz="800" b="0" dirty="0">
                <a:latin typeface="MetaPro-Light"/>
                <a:cs typeface="MetaPro-Light"/>
              </a:rPr>
              <a:t>Tarsomere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1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(tarsomere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individual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sub-</a:t>
            </a:r>
            <a:r>
              <a:rPr sz="800" b="0" dirty="0">
                <a:latin typeface="MetaPro-Light"/>
                <a:cs typeface="MetaPro-Light"/>
              </a:rPr>
              <a:t>segment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tarsus)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legs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has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more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less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mixed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scales.</a:t>
            </a:r>
            <a:endParaRPr sz="800">
              <a:latin typeface="MetaPro-Light"/>
              <a:cs typeface="MetaPro-Light"/>
            </a:endParaRPr>
          </a:p>
          <a:p>
            <a:pPr marL="156210" marR="5080" indent="-144145">
              <a:lnSpc>
                <a:spcPct val="100000"/>
              </a:lnSpc>
              <a:buAutoNum type="arabicPeriod"/>
              <a:tabLst>
                <a:tab pos="156845" algn="l"/>
              </a:tabLst>
            </a:pPr>
            <a:r>
              <a:rPr sz="800" b="0" dirty="0">
                <a:latin typeface="MetaPro-Light"/>
                <a:cs typeface="MetaPro-Light"/>
              </a:rPr>
              <a:t>Tarsomeres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2–5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moderately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broad</a:t>
            </a:r>
            <a:r>
              <a:rPr sz="800" b="0" spc="-20" dirty="0">
                <a:latin typeface="MetaPro-Light"/>
                <a:cs typeface="MetaPro-Light"/>
              </a:rPr>
              <a:t> white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rings,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except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Tarsomere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5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forelegs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which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entirely</a:t>
            </a:r>
            <a:r>
              <a:rPr sz="800" b="0" spc="-10" dirty="0">
                <a:latin typeface="MetaPro-Light"/>
                <a:cs typeface="MetaPro-Light"/>
              </a:rPr>
              <a:t> dark-scaled.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77300" y="3633660"/>
            <a:ext cx="1995170" cy="221805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>
              <a:latin typeface="MetaPro-Bold"/>
              <a:cs typeface="MetaPro-Bold"/>
            </a:endParaRPr>
          </a:p>
          <a:p>
            <a:pPr marL="120650" marR="5080" indent="-108585">
              <a:lnSpc>
                <a:spcPct val="100000"/>
              </a:lnSpc>
              <a:spcBef>
                <a:spcPts val="415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cantans</a:t>
            </a:r>
            <a:r>
              <a:rPr sz="800" i="1" spc="-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annulipes</a:t>
            </a:r>
            <a:r>
              <a:rPr sz="800" i="1" spc="-5" dirty="0">
                <a:latin typeface="MetaPro-LightIta"/>
                <a:cs typeface="MetaPro-LightIta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group: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group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includes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annulipes,</a:t>
            </a:r>
            <a:r>
              <a:rPr sz="800" i="1" spc="-10" dirty="0">
                <a:latin typeface="MetaPro-LightIta"/>
                <a:cs typeface="MetaPro-LightIta"/>
              </a:rPr>
              <a:t> Aedes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behningi,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cantans,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cyprius,</a:t>
            </a:r>
            <a:r>
              <a:rPr sz="800" i="1" spc="-10" dirty="0">
                <a:latin typeface="MetaPro-LightIta"/>
                <a:cs typeface="MetaPro-LightIta"/>
              </a:rPr>
              <a:t> Aedes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euedes,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excrucians,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flavescens,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mercurator,</a:t>
            </a:r>
            <a:r>
              <a:rPr sz="800" i="1" dirty="0">
                <a:latin typeface="MetaPro-LightIta"/>
                <a:cs typeface="MetaPro-LightIta"/>
              </a:rPr>
              <a:t> Aedes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riparius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and </a:t>
            </a:r>
            <a:r>
              <a:rPr sz="800" i="1" spc="-10" dirty="0">
                <a:latin typeface="MetaPro-LightIta"/>
                <a:cs typeface="MetaPro-LightIta"/>
              </a:rPr>
              <a:t>Aedes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surcoufi.</a:t>
            </a:r>
            <a:endParaRPr sz="800">
              <a:latin typeface="MetaPro-LightIta"/>
              <a:cs typeface="MetaPro-LightIta"/>
            </a:endParaRPr>
          </a:p>
          <a:p>
            <a:pPr marL="120650" marR="6413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generally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confused</a:t>
            </a:r>
            <a:r>
              <a:rPr sz="800" b="0" spc="-20" dirty="0">
                <a:latin typeface="MetaPro-Light"/>
                <a:cs typeface="MetaPro-Light"/>
              </a:rPr>
              <a:t> with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current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invasive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</a:t>
            </a:r>
            <a:r>
              <a:rPr sz="800" b="0" spc="-10" dirty="0">
                <a:latin typeface="MetaPro-Light"/>
                <a:cs typeface="MetaPro-Light"/>
              </a:rPr>
              <a:t> species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</a:t>
            </a:r>
            <a:r>
              <a:rPr sz="800" b="0" spc="-10" dirty="0">
                <a:latin typeface="MetaPro-Light"/>
                <a:cs typeface="MetaPro-Light"/>
              </a:rPr>
              <a:t>Europe.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</a:pPr>
            <a:endParaRPr sz="7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widespread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Europe.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90274" y="3616415"/>
            <a:ext cx="2012314" cy="155829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33655" indent="-108585" algn="just">
              <a:lnSpc>
                <a:spcPct val="100000"/>
              </a:lnSpc>
              <a:spcBef>
                <a:spcPts val="480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cantans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produces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generation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(or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some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cases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two)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per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year.</a:t>
            </a:r>
            <a:r>
              <a:rPr sz="800" b="0" spc="16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After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hibernates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diapausing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eggs.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habitat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cantans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meadow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forest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pools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without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much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vegetation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but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layer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organic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material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bottom.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700" marR="74930">
              <a:lnSpc>
                <a:spcPct val="100000"/>
              </a:lnSpc>
              <a:spcBef>
                <a:spcPts val="465"/>
              </a:spcBef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feed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 mammals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occasionally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birds.</a:t>
            </a:r>
            <a:endParaRPr sz="800">
              <a:latin typeface="MetaPro-Light"/>
              <a:cs typeface="MetaPro-Ligh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74001" y="403199"/>
            <a:ext cx="3269195" cy="310210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128865" y="842133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00187" y="665724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53275" y="2336136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06771" y="1859948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967990" y="520449"/>
            <a:ext cx="1664970" cy="2108835"/>
            <a:chOff x="7967990" y="520449"/>
            <a:chExt cx="1664970" cy="2108835"/>
          </a:xfrm>
        </p:grpSpPr>
        <p:sp>
          <p:nvSpPr>
            <p:cNvPr id="18" name="object 18"/>
            <p:cNvSpPr/>
            <p:nvPr/>
          </p:nvSpPr>
          <p:spPr>
            <a:xfrm>
              <a:off x="8952289" y="983712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4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942989" y="1199521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4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37172" y="2434513"/>
              <a:ext cx="290830" cy="177165"/>
            </a:xfrm>
            <a:custGeom>
              <a:avLst/>
              <a:gdLst/>
              <a:ahLst/>
              <a:cxnLst/>
              <a:rect l="l" t="t" r="r" b="b"/>
              <a:pathLst>
                <a:path w="290829" h="177164">
                  <a:moveTo>
                    <a:pt x="290664" y="0"/>
                  </a:moveTo>
                  <a:lnTo>
                    <a:pt x="0" y="177012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337171" y="2549157"/>
              <a:ext cx="63500" cy="75565"/>
            </a:xfrm>
            <a:custGeom>
              <a:avLst/>
              <a:gdLst/>
              <a:ahLst/>
              <a:cxnLst/>
              <a:rect l="l" t="t" r="r" b="b"/>
              <a:pathLst>
                <a:path w="63500" h="75564">
                  <a:moveTo>
                    <a:pt x="63474" y="75361"/>
                  </a:moveTo>
                  <a:lnTo>
                    <a:pt x="0" y="62357"/>
                  </a:lnTo>
                  <a:lnTo>
                    <a:pt x="17589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972752" y="537850"/>
              <a:ext cx="290195" cy="179070"/>
            </a:xfrm>
            <a:custGeom>
              <a:avLst/>
              <a:gdLst/>
              <a:ahLst/>
              <a:cxnLst/>
              <a:rect l="l" t="t" r="r" b="b"/>
              <a:pathLst>
                <a:path w="290195" h="179070">
                  <a:moveTo>
                    <a:pt x="289674" y="178625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972752" y="525212"/>
              <a:ext cx="64135" cy="75565"/>
            </a:xfrm>
            <a:custGeom>
              <a:avLst/>
              <a:gdLst/>
              <a:ahLst/>
              <a:cxnLst/>
              <a:rect l="l" t="t" r="r" b="b"/>
              <a:pathLst>
                <a:path w="64134" h="75565">
                  <a:moveTo>
                    <a:pt x="17233" y="75095"/>
                  </a:moveTo>
                  <a:lnTo>
                    <a:pt x="0" y="12636"/>
                  </a:lnTo>
                  <a:lnTo>
                    <a:pt x="63538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14242" y="1739620"/>
              <a:ext cx="94615" cy="183515"/>
            </a:xfrm>
            <a:custGeom>
              <a:avLst/>
              <a:gdLst/>
              <a:ahLst/>
              <a:cxnLst/>
              <a:rect l="l" t="t" r="r" b="b"/>
              <a:pathLst>
                <a:path w="94615" h="183514">
                  <a:moveTo>
                    <a:pt x="0" y="183121"/>
                  </a:moveTo>
                  <a:lnTo>
                    <a:pt x="94513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47788" y="1739620"/>
              <a:ext cx="78740" cy="62865"/>
            </a:xfrm>
            <a:custGeom>
              <a:avLst/>
              <a:gdLst/>
              <a:ahLst/>
              <a:cxnLst/>
              <a:rect l="l" t="t" r="r" b="b"/>
              <a:pathLst>
                <a:path w="78740" h="62864">
                  <a:moveTo>
                    <a:pt x="0" y="21932"/>
                  </a:moveTo>
                  <a:lnTo>
                    <a:pt x="60960" y="0"/>
                  </a:lnTo>
                  <a:lnTo>
                    <a:pt x="78409" y="62395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15071" y="1918937"/>
              <a:ext cx="558800" cy="99060"/>
            </a:xfrm>
            <a:custGeom>
              <a:avLst/>
              <a:gdLst/>
              <a:ahLst/>
              <a:cxnLst/>
              <a:rect l="l" t="t" r="r" b="b"/>
              <a:pathLst>
                <a:path w="558800" h="99060">
                  <a:moveTo>
                    <a:pt x="0" y="0"/>
                  </a:moveTo>
                  <a:lnTo>
                    <a:pt x="558380" y="98666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619053" y="1965909"/>
              <a:ext cx="54610" cy="86995"/>
            </a:xfrm>
            <a:custGeom>
              <a:avLst/>
              <a:gdLst/>
              <a:ahLst/>
              <a:cxnLst/>
              <a:rect l="l" t="t" r="r" b="b"/>
              <a:pathLst>
                <a:path w="54609" h="86994">
                  <a:moveTo>
                    <a:pt x="15354" y="0"/>
                  </a:moveTo>
                  <a:lnTo>
                    <a:pt x="54406" y="51701"/>
                  </a:lnTo>
                  <a:lnTo>
                    <a:pt x="0" y="8688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07922" y="1877400"/>
              <a:ext cx="48260" cy="53975"/>
            </a:xfrm>
            <a:custGeom>
              <a:avLst/>
              <a:gdLst/>
              <a:ahLst/>
              <a:cxnLst/>
              <a:rect l="l" t="t" r="r" b="b"/>
              <a:pathLst>
                <a:path w="48259" h="53975">
                  <a:moveTo>
                    <a:pt x="24117" y="0"/>
                  </a:moveTo>
                  <a:lnTo>
                    <a:pt x="0" y="45364"/>
                  </a:lnTo>
                  <a:lnTo>
                    <a:pt x="48234" y="53644"/>
                  </a:lnTo>
                  <a:lnTo>
                    <a:pt x="36360" y="47523"/>
                  </a:lnTo>
                  <a:lnTo>
                    <a:pt x="9359" y="40322"/>
                  </a:lnTo>
                  <a:lnTo>
                    <a:pt x="22313" y="12966"/>
                  </a:lnTo>
                  <a:lnTo>
                    <a:pt x="24117" y="0"/>
                  </a:lnTo>
                  <a:close/>
                </a:path>
              </a:pathLst>
            </a:custGeom>
            <a:solidFill>
              <a:srgbClr val="48A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9649" y="6718956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</a:t>
            </a:r>
            <a:r>
              <a:rPr sz="550" b="0" spc="-10" dirty="0">
                <a:latin typeface="Effra Light"/>
                <a:cs typeface="Effra Light"/>
              </a:rPr>
              <a:t> </a:t>
            </a:r>
            <a:r>
              <a:rPr sz="550" b="0" dirty="0">
                <a:latin typeface="Effra Light"/>
                <a:cs typeface="Effra Light"/>
              </a:rPr>
              <a:t>Anders</a:t>
            </a:r>
            <a:r>
              <a:rPr sz="550" b="0" spc="-5" dirty="0">
                <a:latin typeface="Effra Light"/>
                <a:cs typeface="Effra Light"/>
              </a:rPr>
              <a:t> </a:t>
            </a:r>
            <a:r>
              <a:rPr sz="550" b="0" spc="-10" dirty="0"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979804" y="629503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15</a:t>
            </a:r>
            <a:endParaRPr sz="700">
              <a:latin typeface="Effra Light"/>
              <a:cs typeface="Effra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808314"/>
            <a:ext cx="4929670" cy="575169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10699" y="6989792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201996" y="412216"/>
            <a:ext cx="5141595" cy="3102610"/>
            <a:chOff x="5201996" y="412216"/>
            <a:chExt cx="5141595" cy="3102610"/>
          </a:xfrm>
        </p:grpSpPr>
        <p:sp>
          <p:nvSpPr>
            <p:cNvPr id="6" name="object 6"/>
            <p:cNvSpPr/>
            <p:nvPr/>
          </p:nvSpPr>
          <p:spPr>
            <a:xfrm>
              <a:off x="5201996" y="568807"/>
              <a:ext cx="4921250" cy="2785110"/>
            </a:xfrm>
            <a:custGeom>
              <a:avLst/>
              <a:gdLst/>
              <a:ahLst/>
              <a:cxnLst/>
              <a:rect l="l" t="t" r="r" b="b"/>
              <a:pathLst>
                <a:path w="4921250" h="2785110">
                  <a:moveTo>
                    <a:pt x="4921199" y="0"/>
                  </a:moveTo>
                  <a:lnTo>
                    <a:pt x="0" y="0"/>
                  </a:lnTo>
                  <a:lnTo>
                    <a:pt x="0" y="2784881"/>
                  </a:lnTo>
                  <a:lnTo>
                    <a:pt x="4921199" y="2784881"/>
                  </a:lnTo>
                  <a:lnTo>
                    <a:pt x="4921199" y="0"/>
                  </a:lnTo>
                  <a:close/>
                </a:path>
              </a:pathLst>
            </a:custGeom>
            <a:solidFill>
              <a:srgbClr val="F7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74001" y="412216"/>
              <a:ext cx="3269195" cy="3102089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0" y="12"/>
            <a:ext cx="4930140" cy="1823720"/>
          </a:xfrm>
          <a:custGeom>
            <a:avLst/>
            <a:gdLst/>
            <a:ahLst/>
            <a:cxnLst/>
            <a:rect l="l" t="t" r="r" b="b"/>
            <a:pathLst>
              <a:path w="4930140" h="1823720">
                <a:moveTo>
                  <a:pt x="4929670" y="0"/>
                </a:moveTo>
                <a:lnTo>
                  <a:pt x="0" y="0"/>
                </a:lnTo>
                <a:lnTo>
                  <a:pt x="0" y="1823173"/>
                </a:lnTo>
                <a:lnTo>
                  <a:pt x="4929670" y="1823173"/>
                </a:lnTo>
                <a:lnTo>
                  <a:pt x="4929670" y="0"/>
                </a:lnTo>
                <a:close/>
              </a:path>
            </a:pathLst>
          </a:custGeom>
          <a:solidFill>
            <a:srgbClr val="005B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1300" y="746572"/>
            <a:ext cx="17576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35" dirty="0"/>
              <a:t> </a:t>
            </a:r>
            <a:r>
              <a:rPr spc="-10" dirty="0"/>
              <a:t>caspius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51300" y="1164874"/>
            <a:ext cx="9455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Ochlerotatus</a:t>
            </a:r>
            <a:r>
              <a:rPr sz="800" i="1" spc="-3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caspius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1300" y="601361"/>
            <a:ext cx="10553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Salt</a:t>
            </a:r>
            <a:r>
              <a:rPr sz="900" b="1" spc="-35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marsh</a:t>
            </a:r>
            <a:r>
              <a:rPr sz="900" b="1" spc="-25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MetaPro-Bold"/>
                <a:cs typeface="MetaPro-Bold"/>
              </a:rPr>
              <a:t>mosquito</a:t>
            </a:r>
            <a:endParaRPr sz="900">
              <a:latin typeface="MetaPro-Bold"/>
              <a:cs typeface="MetaPro-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01996" y="568807"/>
            <a:ext cx="4921250" cy="278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0">
              <a:latin typeface="Times New Roman"/>
              <a:cs typeface="Times New Roman"/>
            </a:endParaRPr>
          </a:p>
          <a:p>
            <a:pPr marR="929005" algn="r">
              <a:lnSpc>
                <a:spcPct val="100000"/>
              </a:lnSpc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  <a:p>
            <a:pPr>
              <a:lnSpc>
                <a:spcPct val="100000"/>
              </a:lnSpc>
            </a:pPr>
            <a:endParaRPr sz="700">
              <a:latin typeface="Effra"/>
              <a:cs typeface="Effra"/>
            </a:endParaRPr>
          </a:p>
          <a:p>
            <a:pPr>
              <a:lnSpc>
                <a:spcPct val="100000"/>
              </a:lnSpc>
            </a:pPr>
            <a:endParaRPr sz="700">
              <a:latin typeface="Effra"/>
              <a:cs typeface="Effra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750">
              <a:latin typeface="Effra"/>
              <a:cs typeface="Effra"/>
            </a:endParaRPr>
          </a:p>
          <a:p>
            <a:pPr marL="287655">
              <a:lnSpc>
                <a:spcPct val="100000"/>
              </a:lnSpc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431800" marR="2680335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432434" algn="l"/>
              </a:tabLst>
            </a:pP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(dorsal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thorax)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covered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golden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two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dorsocentral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 </a:t>
            </a:r>
            <a:r>
              <a:rPr sz="800" b="0" spc="-10" dirty="0">
                <a:latin typeface="MetaPro-Light"/>
                <a:cs typeface="MetaPro-Light"/>
              </a:rPr>
              <a:t>stripes.</a:t>
            </a:r>
            <a:endParaRPr sz="800">
              <a:latin typeface="MetaPro-Light"/>
              <a:cs typeface="MetaPro-Light"/>
            </a:endParaRPr>
          </a:p>
          <a:p>
            <a:pPr marL="431800" indent="-144780">
              <a:lnSpc>
                <a:spcPct val="100000"/>
              </a:lnSpc>
              <a:buAutoNum type="arabicPeriod"/>
              <a:tabLst>
                <a:tab pos="432434" algn="l"/>
              </a:tabLst>
            </a:pPr>
            <a:r>
              <a:rPr sz="800" b="0" dirty="0">
                <a:latin typeface="MetaPro-Light"/>
                <a:cs typeface="MetaPro-Light"/>
              </a:rPr>
              <a:t>Legs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have </a:t>
            </a:r>
            <a:r>
              <a:rPr sz="800" b="0" spc="-10" dirty="0">
                <a:latin typeface="MetaPro-Light"/>
                <a:cs typeface="MetaPro-Light"/>
              </a:rPr>
              <a:t>inter-</a:t>
            </a:r>
            <a:r>
              <a:rPr sz="800" b="0" dirty="0">
                <a:latin typeface="MetaPro-Light"/>
                <a:cs typeface="MetaPro-Light"/>
              </a:rPr>
              <a:t>articular pale </a:t>
            </a:r>
            <a:r>
              <a:rPr sz="800" b="0" spc="-10" dirty="0">
                <a:latin typeface="MetaPro-Light"/>
                <a:cs typeface="MetaPro-Light"/>
              </a:rPr>
              <a:t>rings.</a:t>
            </a:r>
            <a:endParaRPr sz="800">
              <a:latin typeface="MetaPro-Light"/>
              <a:cs typeface="MetaPro-Light"/>
            </a:endParaRPr>
          </a:p>
          <a:p>
            <a:pPr marL="431800" marR="2666365" indent="-144145">
              <a:lnSpc>
                <a:spcPct val="100000"/>
              </a:lnSpc>
              <a:buAutoNum type="arabicPeriod"/>
              <a:tabLst>
                <a:tab pos="432434" algn="l"/>
              </a:tabLst>
            </a:pPr>
            <a:r>
              <a:rPr sz="800" b="0" dirty="0">
                <a:latin typeface="MetaPro-Light"/>
                <a:cs typeface="MetaPro-Light"/>
              </a:rPr>
              <a:t>Dorsal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plates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abdomen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have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golden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bands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each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plate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these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widest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middle.</a:t>
            </a:r>
            <a:endParaRPr sz="800">
              <a:latin typeface="MetaPro-Light"/>
              <a:cs typeface="MetaPro-Light"/>
            </a:endParaRPr>
          </a:p>
          <a:p>
            <a:pPr marL="431800" indent="-144780">
              <a:lnSpc>
                <a:spcPct val="100000"/>
              </a:lnSpc>
              <a:buAutoNum type="arabicPeriod"/>
              <a:tabLst>
                <a:tab pos="432434" algn="l"/>
              </a:tabLst>
            </a:pPr>
            <a:r>
              <a:rPr sz="800" b="0" dirty="0">
                <a:latin typeface="MetaPro-Light"/>
                <a:cs typeface="MetaPro-Light"/>
              </a:rPr>
              <a:t>Small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size.</a:t>
            </a:r>
            <a:endParaRPr sz="800">
              <a:latin typeface="MetaPro-Light"/>
              <a:cs typeface="MetaPro-Light"/>
            </a:endParaRPr>
          </a:p>
          <a:p>
            <a:pPr marR="1007110" algn="r">
              <a:lnSpc>
                <a:spcPct val="100000"/>
              </a:lnSpc>
              <a:spcBef>
                <a:spcPts val="334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800">
              <a:latin typeface="Effra"/>
              <a:cs typeface="Effra"/>
            </a:endParaRPr>
          </a:p>
          <a:p>
            <a:pPr marR="1384300" algn="r">
              <a:lnSpc>
                <a:spcPct val="100000"/>
              </a:lnSpc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77300" y="3610078"/>
            <a:ext cx="1941195" cy="231013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 dirty="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475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Aedes</a:t>
            </a:r>
            <a:r>
              <a:rPr sz="800" i="1" u="sng" spc="-25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atropalpus</a:t>
            </a:r>
            <a:endParaRPr sz="800" dirty="0">
              <a:latin typeface="MetaPro-LightIta"/>
              <a:cs typeface="MetaPro-LightIta"/>
            </a:endParaRPr>
          </a:p>
          <a:p>
            <a:pPr marL="120650" marR="5080" indent="-108585">
              <a:lnSpc>
                <a:spcPct val="100000"/>
              </a:lnSpc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caspius</a:t>
            </a:r>
            <a:r>
              <a:rPr sz="800" i="1" spc="-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caspius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group.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Members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group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difficult</a:t>
            </a:r>
            <a:r>
              <a:rPr sz="800" b="0" spc="-25" dirty="0">
                <a:latin typeface="MetaPro-Light"/>
                <a:cs typeface="MetaPro-Light"/>
              </a:rPr>
              <a:t> to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distinguish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morphology.</a:t>
            </a:r>
            <a:r>
              <a:rPr sz="800" b="0" spc="1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Species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included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group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berlandi,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caspius,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dorsalis,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mariae,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phoeniciae,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pulcritarsis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zammitii.</a:t>
            </a:r>
            <a:endParaRPr sz="800" dirty="0">
              <a:latin typeface="MetaPro-LightIta"/>
              <a:cs typeface="MetaPro-LightIta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 dirty="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750" dirty="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 dirty="0">
              <a:latin typeface="MetaPro-Bold"/>
              <a:cs typeface="MetaPro-Bold"/>
            </a:endParaRPr>
          </a:p>
          <a:p>
            <a:pPr marL="462280" marR="932180">
              <a:lnSpc>
                <a:spcPct val="100000"/>
              </a:lnSpc>
              <a:spcBef>
                <a:spcPts val="935"/>
              </a:spcBef>
            </a:pP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https://bit.ly/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3MAZ3un</a:t>
            </a:r>
            <a:endParaRPr sz="800" dirty="0">
              <a:latin typeface="MetaPro-LightIta"/>
              <a:cs typeface="MetaPro-LightIt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90274" y="3610078"/>
            <a:ext cx="2033905" cy="138811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186690" indent="-108585">
              <a:lnSpc>
                <a:spcPct val="100000"/>
              </a:lnSpc>
              <a:spcBef>
                <a:spcPts val="47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Adult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caspius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many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habitats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since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disperse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over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long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distances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 their larval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hatching </a:t>
            </a:r>
            <a:r>
              <a:rPr sz="800" b="0" spc="-10" dirty="0">
                <a:latin typeface="MetaPro-Light"/>
                <a:cs typeface="MetaPro-Light"/>
              </a:rPr>
              <a:t>sites.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Larvae develop mainly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</a:t>
            </a:r>
            <a:r>
              <a:rPr sz="800" b="0" spc="-10" dirty="0">
                <a:latin typeface="MetaPro-Light"/>
                <a:cs typeface="MetaPro-Light"/>
              </a:rPr>
              <a:t>coastal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marshes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(brackish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water)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temporary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flooding.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They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rice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fields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meadows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flooded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 fresh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water.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 </a:t>
            </a:r>
            <a:r>
              <a:rPr sz="800" b="0" spc="-10" dirty="0">
                <a:latin typeface="MetaPro-Light"/>
                <a:cs typeface="MetaPro-Light"/>
              </a:rPr>
              <a:t>withstand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substantial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salt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concentrations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up</a:t>
            </a:r>
            <a:r>
              <a:rPr sz="800" b="0" spc="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150g/L.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overwinters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diapausing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eggs.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90274" y="5186146"/>
            <a:ext cx="2029460" cy="85979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0650" marR="5080" indent="-108585">
              <a:lnSpc>
                <a:spcPct val="100000"/>
              </a:lnSpc>
              <a:spcBef>
                <a:spcPts val="32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outside,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found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indoors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large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numbers.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They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feed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both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 day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night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 </a:t>
            </a:r>
            <a:r>
              <a:rPr sz="800" b="0" spc="-20" dirty="0">
                <a:latin typeface="MetaPro-Light"/>
                <a:cs typeface="MetaPro-Light"/>
              </a:rPr>
              <a:t>most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active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dusk.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Hosts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animals.</a:t>
            </a:r>
            <a:endParaRPr sz="800">
              <a:latin typeface="MetaPro-Light"/>
              <a:cs typeface="MetaPro-Ligh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402398" y="978950"/>
            <a:ext cx="748665" cy="1918335"/>
            <a:chOff x="8402398" y="978950"/>
            <a:chExt cx="748665" cy="1918335"/>
          </a:xfrm>
        </p:grpSpPr>
        <p:sp>
          <p:nvSpPr>
            <p:cNvPr id="17" name="object 17"/>
            <p:cNvSpPr/>
            <p:nvPr/>
          </p:nvSpPr>
          <p:spPr>
            <a:xfrm>
              <a:off x="8952289" y="983712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4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942989" y="1199521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4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930024" y="2283246"/>
              <a:ext cx="129539" cy="314960"/>
            </a:xfrm>
            <a:custGeom>
              <a:avLst/>
              <a:gdLst/>
              <a:ahLst/>
              <a:cxnLst/>
              <a:rect l="l" t="t" r="r" b="b"/>
              <a:pathLst>
                <a:path w="129540" h="314960">
                  <a:moveTo>
                    <a:pt x="129362" y="314769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907259" y="2283242"/>
              <a:ext cx="81915" cy="60960"/>
            </a:xfrm>
            <a:custGeom>
              <a:avLst/>
              <a:gdLst/>
              <a:ahLst/>
              <a:cxnLst/>
              <a:rect l="l" t="t" r="r" b="b"/>
              <a:pathLst>
                <a:path w="81915" h="60960">
                  <a:moveTo>
                    <a:pt x="0" y="60655"/>
                  </a:moveTo>
                  <a:lnTo>
                    <a:pt x="22771" y="0"/>
                  </a:lnTo>
                  <a:lnTo>
                    <a:pt x="81610" y="27114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408941" y="2636856"/>
              <a:ext cx="224790" cy="255904"/>
            </a:xfrm>
            <a:custGeom>
              <a:avLst/>
              <a:gdLst/>
              <a:ahLst/>
              <a:cxnLst/>
              <a:rect l="l" t="t" r="r" b="b"/>
              <a:pathLst>
                <a:path w="224790" h="255905">
                  <a:moveTo>
                    <a:pt x="224790" y="255511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407161" y="2636851"/>
              <a:ext cx="66675" cy="64769"/>
            </a:xfrm>
            <a:custGeom>
              <a:avLst/>
              <a:gdLst/>
              <a:ahLst/>
              <a:cxnLst/>
              <a:rect l="l" t="t" r="r" b="b"/>
              <a:pathLst>
                <a:path w="66675" h="64769">
                  <a:moveTo>
                    <a:pt x="0" y="64770"/>
                  </a:moveTo>
                  <a:lnTo>
                    <a:pt x="1778" y="0"/>
                  </a:lnTo>
                  <a:lnTo>
                    <a:pt x="66243" y="6489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49649" y="6718956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979804" y="629503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20740" y="5661774"/>
            <a:ext cx="334949" cy="3349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16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00010"/>
              <a:ext cx="4929670" cy="63599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1300" y="746572"/>
            <a:ext cx="20739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25" dirty="0"/>
              <a:t> </a:t>
            </a:r>
            <a:r>
              <a:rPr spc="-10" dirty="0"/>
              <a:t>communis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1300" y="1164874"/>
            <a:ext cx="10623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Ochlerotatus</a:t>
            </a:r>
            <a:r>
              <a:rPr sz="800" i="1" spc="-3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communis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1300" y="601361"/>
            <a:ext cx="101409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Snowpool</a:t>
            </a:r>
            <a:r>
              <a:rPr sz="900" b="1" spc="-20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MetaPro-Bold"/>
                <a:cs typeface="MetaPro-Bold"/>
              </a:rPr>
              <a:t>mosquito</a:t>
            </a:r>
            <a:endParaRPr sz="900">
              <a:latin typeface="MetaPro-Bold"/>
              <a:cs typeface="MetaPro-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89999" y="1511728"/>
            <a:ext cx="1928495" cy="10306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Medium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size.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spc="-10" dirty="0">
                <a:latin typeface="MetaPro-Light"/>
                <a:cs typeface="MetaPro-Light"/>
              </a:rPr>
              <a:t>Dark-</a:t>
            </a:r>
            <a:r>
              <a:rPr sz="800" b="0" dirty="0">
                <a:latin typeface="MetaPro-Light"/>
                <a:cs typeface="MetaPro-Light"/>
              </a:rPr>
              <a:t>scaled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tarsi.</a:t>
            </a:r>
            <a:endParaRPr sz="800">
              <a:latin typeface="MetaPro-Light"/>
              <a:cs typeface="MetaPro-Light"/>
            </a:endParaRPr>
          </a:p>
          <a:p>
            <a:pPr marL="143510" marR="508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(dorsal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thorax)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yellow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golden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scales.</a:t>
            </a:r>
            <a:endParaRPr sz="800">
              <a:latin typeface="MetaPro-Light"/>
              <a:cs typeface="MetaPro-Light"/>
            </a:endParaRPr>
          </a:p>
          <a:p>
            <a:pPr marL="143510" marR="10922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Dorsal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plates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abdomen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large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pale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basal</a:t>
            </a:r>
            <a:r>
              <a:rPr sz="800" b="0" spc="-5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bands.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77300" y="3615645"/>
            <a:ext cx="2014220" cy="240919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>
              <a:latin typeface="MetaPro-Bold"/>
              <a:cs typeface="MetaPro-Bold"/>
            </a:endParaRPr>
          </a:p>
          <a:p>
            <a:pPr marL="120650" marR="5080" indent="-108585">
              <a:lnSpc>
                <a:spcPct val="100000"/>
              </a:lnSpc>
              <a:spcBef>
                <a:spcPts val="47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communis</a:t>
            </a:r>
            <a:r>
              <a:rPr sz="800" i="1" spc="-5" dirty="0">
                <a:latin typeface="MetaPro-LightIta"/>
                <a:cs typeface="MetaPro-LightIta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group.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members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group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morphologi-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cally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difficult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 </a:t>
            </a:r>
            <a:r>
              <a:rPr sz="800" b="0" spc="-10" dirty="0">
                <a:latin typeface="MetaPro-Light"/>
                <a:cs typeface="MetaPro-Light"/>
              </a:rPr>
              <a:t>distinguish.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</a:t>
            </a:r>
            <a:r>
              <a:rPr sz="800" b="0" spc="-10" dirty="0">
                <a:latin typeface="MetaPro-Light"/>
                <a:cs typeface="MetaPro-Light"/>
              </a:rPr>
              <a:t> common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group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cataphylla,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detritus,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punctor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Aedes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sticticus.</a:t>
            </a:r>
            <a:endParaRPr sz="800">
              <a:latin typeface="MetaPro-LightIta"/>
              <a:cs typeface="MetaPro-LightIta"/>
            </a:endParaRPr>
          </a:p>
          <a:p>
            <a:pPr marL="120650" marR="8318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generally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confused</a:t>
            </a:r>
            <a:r>
              <a:rPr sz="800" b="0" spc="-20" dirty="0">
                <a:latin typeface="MetaPro-Light"/>
                <a:cs typeface="MetaPro-Light"/>
              </a:rPr>
              <a:t> with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current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invasive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</a:t>
            </a:r>
            <a:r>
              <a:rPr sz="800" b="0" spc="-10" dirty="0">
                <a:latin typeface="MetaPro-Light"/>
                <a:cs typeface="MetaPro-Light"/>
              </a:rPr>
              <a:t> species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</a:t>
            </a:r>
            <a:r>
              <a:rPr sz="800" b="0" spc="-10" dirty="0">
                <a:latin typeface="MetaPro-Light"/>
                <a:cs typeface="MetaPro-Light"/>
              </a:rPr>
              <a:t>Europe.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5875">
              <a:lnSpc>
                <a:spcPct val="100000"/>
              </a:lnSpc>
              <a:spcBef>
                <a:spcPts val="520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65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12700" marR="32384">
              <a:lnSpc>
                <a:spcPct val="100000"/>
              </a:lnSpc>
              <a:spcBef>
                <a:spcPts val="595"/>
              </a:spcBef>
            </a:pP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Europe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northern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European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region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Mediterranean.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90326" y="3615645"/>
            <a:ext cx="1976120" cy="163195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63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5080" indent="-108585">
              <a:lnSpc>
                <a:spcPct val="100000"/>
              </a:lnSpc>
              <a:spcBef>
                <a:spcPts val="475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communis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completes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one</a:t>
            </a:r>
            <a:r>
              <a:rPr sz="800" b="0" spc="-10" dirty="0">
                <a:latin typeface="MetaPro-Light"/>
                <a:cs typeface="MetaPro-Light"/>
              </a:rPr>
              <a:t> genera-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tion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year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mainly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swampy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forests.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prefers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breeding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acid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waterbodies,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filled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melting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snow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spring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rainfall.</a:t>
            </a:r>
            <a:endParaRPr sz="800">
              <a:latin typeface="MetaPro-Light"/>
              <a:cs typeface="MetaPro-Light"/>
            </a:endParaRPr>
          </a:p>
          <a:p>
            <a:pPr marL="120650" marR="4635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small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bodies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without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vegetation,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dense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layer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dead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leaves.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strongly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acidic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low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three.</a:t>
            </a:r>
            <a:endParaRPr sz="800">
              <a:latin typeface="MetaPro-Light"/>
              <a:cs typeface="MetaPro-Light"/>
            </a:endParaRPr>
          </a:p>
          <a:p>
            <a:pPr marL="120650" marR="363855" indent="-108585">
              <a:lnSpc>
                <a:spcPct val="100000"/>
              </a:lnSpc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communis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hatch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temperatures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little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0°C.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90326" y="5340689"/>
            <a:ext cx="1892300" cy="60261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27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Hosts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 </a:t>
            </a:r>
            <a:r>
              <a:rPr sz="800" b="0" spc="-10" dirty="0">
                <a:latin typeface="MetaPro-Light"/>
                <a:cs typeface="MetaPro-Light"/>
              </a:rPr>
              <a:t>warm-</a:t>
            </a:r>
            <a:r>
              <a:rPr sz="800" b="0" dirty="0">
                <a:latin typeface="MetaPro-Light"/>
                <a:cs typeface="MetaPro-Light"/>
              </a:rPr>
              <a:t>blooded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forest</a:t>
            </a:r>
            <a:r>
              <a:rPr sz="800" b="0" spc="-10" dirty="0">
                <a:latin typeface="MetaPro-Light"/>
                <a:cs typeface="MetaPro-Light"/>
              </a:rPr>
              <a:t> inhabitants.</a:t>
            </a:r>
            <a:endParaRPr sz="800">
              <a:latin typeface="MetaPro-Light"/>
              <a:cs typeface="MetaPro-Light"/>
            </a:endParaRPr>
          </a:p>
          <a:p>
            <a:pPr marL="120650" marR="2286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active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twilight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period.</a:t>
            </a:r>
            <a:endParaRPr sz="800">
              <a:latin typeface="MetaPro-Light"/>
              <a:cs typeface="MetaPro-Ligh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74001" y="403199"/>
            <a:ext cx="3269195" cy="310210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141565" y="84213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01377" y="2614865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938227" y="978950"/>
            <a:ext cx="907415" cy="1838960"/>
            <a:chOff x="8938227" y="978950"/>
            <a:chExt cx="907415" cy="1838960"/>
          </a:xfrm>
        </p:grpSpPr>
        <p:sp>
          <p:nvSpPr>
            <p:cNvPr id="20" name="object 20"/>
            <p:cNvSpPr/>
            <p:nvPr/>
          </p:nvSpPr>
          <p:spPr>
            <a:xfrm>
              <a:off x="8952289" y="983712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4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942989" y="1199521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4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12078" y="2693085"/>
              <a:ext cx="328295" cy="90170"/>
            </a:xfrm>
            <a:custGeom>
              <a:avLst/>
              <a:gdLst/>
              <a:ahLst/>
              <a:cxnLst/>
              <a:rect l="l" t="t" r="r" b="b"/>
              <a:pathLst>
                <a:path w="328295" h="90169">
                  <a:moveTo>
                    <a:pt x="328193" y="0"/>
                  </a:moveTo>
                  <a:lnTo>
                    <a:pt x="0" y="9003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512078" y="2728018"/>
              <a:ext cx="57785" cy="85090"/>
            </a:xfrm>
            <a:custGeom>
              <a:avLst/>
              <a:gdLst/>
              <a:ahLst/>
              <a:cxnLst/>
              <a:rect l="l" t="t" r="r" b="b"/>
              <a:pathLst>
                <a:path w="57784" h="85089">
                  <a:moveTo>
                    <a:pt x="57429" y="85089"/>
                  </a:moveTo>
                  <a:lnTo>
                    <a:pt x="0" y="55105"/>
                  </a:lnTo>
                  <a:lnTo>
                    <a:pt x="34086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49649" y="3593605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649" y="6718974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979804" y="629521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063790" y="259173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902496" y="2278480"/>
            <a:ext cx="161925" cy="324485"/>
            <a:chOff x="8902496" y="2278480"/>
            <a:chExt cx="161925" cy="324485"/>
          </a:xfrm>
        </p:grpSpPr>
        <p:sp>
          <p:nvSpPr>
            <p:cNvPr id="32" name="object 32"/>
            <p:cNvSpPr/>
            <p:nvPr/>
          </p:nvSpPr>
          <p:spPr>
            <a:xfrm>
              <a:off x="8930024" y="2283246"/>
              <a:ext cx="129539" cy="314960"/>
            </a:xfrm>
            <a:custGeom>
              <a:avLst/>
              <a:gdLst/>
              <a:ahLst/>
              <a:cxnLst/>
              <a:rect l="l" t="t" r="r" b="b"/>
              <a:pathLst>
                <a:path w="129540" h="314960">
                  <a:moveTo>
                    <a:pt x="129362" y="314769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907259" y="2283242"/>
              <a:ext cx="81915" cy="60960"/>
            </a:xfrm>
            <a:custGeom>
              <a:avLst/>
              <a:gdLst/>
              <a:ahLst/>
              <a:cxnLst/>
              <a:rect l="l" t="t" r="r" b="b"/>
              <a:pathLst>
                <a:path w="81915" h="60960">
                  <a:moveTo>
                    <a:pt x="0" y="60655"/>
                  </a:moveTo>
                  <a:lnTo>
                    <a:pt x="22771" y="0"/>
                  </a:lnTo>
                  <a:lnTo>
                    <a:pt x="81610" y="27114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17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95006"/>
              <a:ext cx="4929670" cy="6164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77299" y="5383428"/>
            <a:ext cx="1929130" cy="1343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13970" indent="-108585">
              <a:lnSpc>
                <a:spcPct val="100000"/>
              </a:lnSpc>
              <a:spcBef>
                <a:spcPts val="65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Adult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geniculatus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mainly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deciduous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mixed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forests,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rarely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conifer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forests.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Although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nuisance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to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humans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rarely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urban</a:t>
            </a:r>
            <a:r>
              <a:rPr sz="800" b="0" spc="-10" dirty="0">
                <a:latin typeface="MetaPro-Light"/>
                <a:cs typeface="MetaPro-Light"/>
              </a:rPr>
              <a:t> areas.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mainly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lays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tree</a:t>
            </a:r>
            <a:r>
              <a:rPr sz="800" b="0" spc="-10" dirty="0">
                <a:latin typeface="MetaPro-Light"/>
                <a:cs typeface="MetaPro-Light"/>
              </a:rPr>
              <a:t> holes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open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tree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stumps,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10" dirty="0">
                <a:latin typeface="MetaPro-Light"/>
                <a:cs typeface="MetaPro-Light"/>
              </a:rPr>
              <a:t> colonise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artificial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containers,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such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tyres.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Breeding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usually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rich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organic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matter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tannins.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94796" y="4145136"/>
            <a:ext cx="2014855" cy="112712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0650" marR="5080" indent="-108585">
              <a:lnSpc>
                <a:spcPct val="100000"/>
              </a:lnSpc>
              <a:spcBef>
                <a:spcPts val="409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Feeds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various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mammals,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including</a:t>
            </a:r>
            <a:r>
              <a:rPr sz="800" b="0" spc="-10" dirty="0">
                <a:latin typeface="MetaPro-Light"/>
                <a:cs typeface="MetaPro-Light"/>
              </a:rPr>
              <a:t> humans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cattle,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birds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reptiles.</a:t>
            </a:r>
            <a:endParaRPr sz="800">
              <a:latin typeface="MetaPro-Light"/>
              <a:cs typeface="MetaPro-Light"/>
            </a:endParaRPr>
          </a:p>
          <a:p>
            <a:pPr marL="120650" marR="13525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daytime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during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twilight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hours.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south-eastern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Europe,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nuisance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3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forested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areas.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peri-urban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sites.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77299" y="4876227"/>
            <a:ext cx="619125" cy="37274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800" b="0" spc="-10" dirty="0">
                <a:latin typeface="MetaPro-Light"/>
                <a:cs typeface="MetaPro-Light"/>
              </a:rPr>
              <a:t>Europe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25" dirty="0"/>
              <a:t> </a:t>
            </a:r>
            <a:r>
              <a:rPr spc="-10" dirty="0"/>
              <a:t>geniculatus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51300" y="1164874"/>
            <a:ext cx="90931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Dahliana</a:t>
            </a:r>
            <a:r>
              <a:rPr sz="800" i="1" spc="-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geniculata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005B67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77299" y="1352345"/>
            <a:ext cx="1918970" cy="139636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56210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56845" algn="l"/>
              </a:tabLst>
            </a:pPr>
            <a:r>
              <a:rPr sz="800" b="0" dirty="0">
                <a:latin typeface="MetaPro-Light"/>
                <a:cs typeface="MetaPro-Light"/>
              </a:rPr>
              <a:t>Large</a:t>
            </a:r>
            <a:r>
              <a:rPr sz="800" b="0" spc="-10" dirty="0">
                <a:latin typeface="MetaPro-Light"/>
                <a:cs typeface="MetaPro-Light"/>
              </a:rPr>
              <a:t> mosquito</a:t>
            </a:r>
            <a:endParaRPr sz="800">
              <a:latin typeface="MetaPro-Light"/>
              <a:cs typeface="MetaPro-Light"/>
            </a:endParaRPr>
          </a:p>
          <a:p>
            <a:pPr marL="156210" indent="-144145">
              <a:lnSpc>
                <a:spcPct val="100000"/>
              </a:lnSpc>
              <a:buAutoNum type="arabicPeriod"/>
              <a:tabLst>
                <a:tab pos="156845" algn="l"/>
              </a:tabLst>
            </a:pPr>
            <a:r>
              <a:rPr sz="800" b="0" spc="-10" dirty="0">
                <a:latin typeface="MetaPro-Light"/>
                <a:cs typeface="MetaPro-Light"/>
              </a:rPr>
              <a:t>Conspicuous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knee</a:t>
            </a:r>
            <a:r>
              <a:rPr sz="800" b="0" spc="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spots.</a:t>
            </a:r>
            <a:endParaRPr sz="800">
              <a:latin typeface="MetaPro-Light"/>
              <a:cs typeface="MetaPro-Light"/>
            </a:endParaRPr>
          </a:p>
          <a:p>
            <a:pPr marL="156210" marR="254000" indent="-144145">
              <a:lnSpc>
                <a:spcPct val="100000"/>
              </a:lnSpc>
              <a:buAutoNum type="arabicPeriod"/>
              <a:tabLst>
                <a:tab pos="156845" algn="l"/>
              </a:tabLst>
            </a:pPr>
            <a:r>
              <a:rPr sz="800" b="0" dirty="0">
                <a:latin typeface="MetaPro-Light"/>
                <a:cs typeface="MetaPro-Light"/>
              </a:rPr>
              <a:t>Scutum has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two </a:t>
            </a:r>
            <a:r>
              <a:rPr sz="800" b="0" spc="-10" dirty="0">
                <a:latin typeface="MetaPro-Light"/>
                <a:cs typeface="MetaPro-Light"/>
              </a:rPr>
              <a:t>central black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stripes,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sometimes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fused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into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one,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otherwise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completely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separated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pale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medio-dorsal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stripe.</a:t>
            </a:r>
            <a:endParaRPr sz="800">
              <a:latin typeface="MetaPro-Light"/>
              <a:cs typeface="MetaPro-Light"/>
            </a:endParaRPr>
          </a:p>
          <a:p>
            <a:pPr marL="156210" indent="-144145">
              <a:lnSpc>
                <a:spcPct val="100000"/>
              </a:lnSpc>
              <a:buAutoNum type="arabicPeriod"/>
              <a:tabLst>
                <a:tab pos="156845" algn="l"/>
              </a:tabLst>
            </a:pPr>
            <a:r>
              <a:rPr sz="800" b="0" dirty="0">
                <a:latin typeface="MetaPro-Light"/>
                <a:cs typeface="MetaPro-Light"/>
              </a:rPr>
              <a:t>Tibiae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tarsi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entirely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black-scaled.</a:t>
            </a:r>
            <a:endParaRPr sz="800">
              <a:latin typeface="MetaPro-Light"/>
              <a:cs typeface="MetaPro-Light"/>
            </a:endParaRPr>
          </a:p>
          <a:p>
            <a:pPr marL="156210" marR="5080" indent="-144145">
              <a:lnSpc>
                <a:spcPct val="100000"/>
              </a:lnSpc>
              <a:buAutoNum type="arabicPeriod"/>
              <a:tabLst>
                <a:tab pos="156845" algn="l"/>
              </a:tabLst>
            </a:pPr>
            <a:r>
              <a:rPr sz="800" b="0" dirty="0">
                <a:latin typeface="MetaPro-Light"/>
                <a:cs typeface="MetaPro-Light"/>
              </a:rPr>
              <a:t>Dorsal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plates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abdomen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 </a:t>
            </a:r>
            <a:r>
              <a:rPr sz="800" b="0" spc="-10" dirty="0">
                <a:latin typeface="MetaPro-Light"/>
                <a:cs typeface="MetaPro-Light"/>
              </a:rPr>
              <a:t>baso-lateral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pale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triangular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patches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77299" y="3519289"/>
            <a:ext cx="2002155" cy="1306768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 dirty="0">
              <a:latin typeface="MetaPro-Bold"/>
              <a:cs typeface="MetaPro-Bold"/>
            </a:endParaRPr>
          </a:p>
          <a:p>
            <a:pPr marL="120650" indent="-108585">
              <a:lnSpc>
                <a:spcPts val="1070"/>
              </a:lnSpc>
              <a:spcBef>
                <a:spcPts val="370"/>
              </a:spcBef>
              <a:buFont typeface="Effra Light"/>
              <a:buChar char="•"/>
              <a:tabLst>
                <a:tab pos="121285" algn="l"/>
              </a:tabLst>
            </a:pPr>
            <a:r>
              <a:rPr sz="800" b="0" i="1" u="sng" dirty="0">
                <a:uFill>
                  <a:solidFill>
                    <a:srgbClr val="000000"/>
                  </a:solidFill>
                </a:uFill>
                <a:latin typeface="MetaPro-Light" panose="020B0504030101020102" pitchFamily="34" charset="0"/>
                <a:cs typeface="Effra Light"/>
                <a:hlinkClick r:id="rId4" action="ppaction://hlinksldjump"/>
              </a:rPr>
              <a:t>Aedes</a:t>
            </a:r>
            <a:r>
              <a:rPr sz="800" b="0" i="1" u="sng" spc="-30" dirty="0">
                <a:uFill>
                  <a:solidFill>
                    <a:srgbClr val="000000"/>
                  </a:solidFill>
                </a:uFill>
                <a:latin typeface="MetaPro-Light" panose="020B0504030101020102" pitchFamily="34" charset="0"/>
                <a:cs typeface="Effra Light"/>
                <a:hlinkClick r:id="rId4" action="ppaction://hlinksldjump"/>
              </a:rPr>
              <a:t> </a:t>
            </a:r>
            <a:r>
              <a:rPr sz="800" b="0" i="1" u="sng" spc="-10" dirty="0">
                <a:uFill>
                  <a:solidFill>
                    <a:srgbClr val="000000"/>
                  </a:solidFill>
                </a:uFill>
                <a:latin typeface="MetaPro-Light" panose="020B0504030101020102" pitchFamily="34" charset="0"/>
                <a:cs typeface="Effra Light"/>
                <a:hlinkClick r:id="rId4" action="ppaction://hlinksldjump"/>
              </a:rPr>
              <a:t>triseriatus</a:t>
            </a:r>
            <a:endParaRPr sz="800" dirty="0">
              <a:latin typeface="MetaPro-Light" panose="020B0504030101020102" pitchFamily="34" charset="0"/>
              <a:cs typeface="Effra Light"/>
            </a:endParaRPr>
          </a:p>
          <a:p>
            <a:pPr marL="120650" marR="5080" indent="-108585">
              <a:lnSpc>
                <a:spcPts val="960"/>
              </a:lnSpc>
              <a:spcBef>
                <a:spcPts val="20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confused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closely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related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echinus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Aedes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gilcolladoi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(occurring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southern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Europe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only;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represented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10" dirty="0">
                <a:latin typeface="MetaPro-Light"/>
                <a:cs typeface="MetaPro-Light"/>
              </a:rPr>
              <a:t> key).</a:t>
            </a:r>
            <a:endParaRPr sz="800" dirty="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 dirty="0">
              <a:latin typeface="MetaPro-Light"/>
              <a:cs typeface="MetaPro-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68818" y="1394650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95780" y="1899968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73408" y="2136266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5</a:t>
            </a:r>
            <a:endParaRPr sz="650">
              <a:latin typeface="Effra"/>
              <a:cs typeface="Effr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33264" y="2714530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705229" y="342011"/>
            <a:ext cx="2186940" cy="3224530"/>
            <a:chOff x="7705229" y="342011"/>
            <a:chExt cx="2186940" cy="3224530"/>
          </a:xfrm>
        </p:grpSpPr>
        <p:sp>
          <p:nvSpPr>
            <p:cNvPr id="21" name="object 21"/>
            <p:cNvSpPr/>
            <p:nvPr/>
          </p:nvSpPr>
          <p:spPr>
            <a:xfrm>
              <a:off x="8970519" y="1500158"/>
              <a:ext cx="317500" cy="124460"/>
            </a:xfrm>
            <a:custGeom>
              <a:avLst/>
              <a:gdLst/>
              <a:ahLst/>
              <a:cxnLst/>
              <a:rect l="l" t="t" r="r" b="b"/>
              <a:pathLst>
                <a:path w="317500" h="124459">
                  <a:moveTo>
                    <a:pt x="316979" y="0"/>
                  </a:moveTo>
                  <a:lnTo>
                    <a:pt x="0" y="12385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970514" y="1565645"/>
              <a:ext cx="60325" cy="82550"/>
            </a:xfrm>
            <a:custGeom>
              <a:avLst/>
              <a:gdLst/>
              <a:ahLst/>
              <a:cxnLst/>
              <a:rect l="l" t="t" r="r" b="b"/>
              <a:pathLst>
                <a:path w="60325" h="82550">
                  <a:moveTo>
                    <a:pt x="60248" y="82181"/>
                  </a:moveTo>
                  <a:lnTo>
                    <a:pt x="0" y="58356"/>
                  </a:lnTo>
                  <a:lnTo>
                    <a:pt x="28143" y="0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146241" y="1971518"/>
              <a:ext cx="317500" cy="124460"/>
            </a:xfrm>
            <a:custGeom>
              <a:avLst/>
              <a:gdLst/>
              <a:ahLst/>
              <a:cxnLst/>
              <a:rect l="l" t="t" r="r" b="b"/>
              <a:pathLst>
                <a:path w="317500" h="124460">
                  <a:moveTo>
                    <a:pt x="316979" y="0"/>
                  </a:moveTo>
                  <a:lnTo>
                    <a:pt x="0" y="12385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146236" y="2037005"/>
              <a:ext cx="60325" cy="82550"/>
            </a:xfrm>
            <a:custGeom>
              <a:avLst/>
              <a:gdLst/>
              <a:ahLst/>
              <a:cxnLst/>
              <a:rect l="l" t="t" r="r" b="b"/>
              <a:pathLst>
                <a:path w="60325" h="82550">
                  <a:moveTo>
                    <a:pt x="60248" y="82181"/>
                  </a:moveTo>
                  <a:lnTo>
                    <a:pt x="0" y="58356"/>
                  </a:lnTo>
                  <a:lnTo>
                    <a:pt x="28143" y="0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52437" y="2788250"/>
              <a:ext cx="337820" cy="43815"/>
            </a:xfrm>
            <a:custGeom>
              <a:avLst/>
              <a:gdLst/>
              <a:ahLst/>
              <a:cxnLst/>
              <a:rect l="l" t="t" r="r" b="b"/>
              <a:pathLst>
                <a:path w="337820" h="43814">
                  <a:moveTo>
                    <a:pt x="337527" y="0"/>
                  </a:moveTo>
                  <a:lnTo>
                    <a:pt x="0" y="43484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552440" y="2781919"/>
              <a:ext cx="52705" cy="87630"/>
            </a:xfrm>
            <a:custGeom>
              <a:avLst/>
              <a:gdLst/>
              <a:ahLst/>
              <a:cxnLst/>
              <a:rect l="l" t="t" r="r" b="b"/>
              <a:pathLst>
                <a:path w="52704" h="87630">
                  <a:moveTo>
                    <a:pt x="52692" y="87502"/>
                  </a:moveTo>
                  <a:lnTo>
                    <a:pt x="0" y="49809"/>
                  </a:lnTo>
                  <a:lnTo>
                    <a:pt x="41414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926003" y="2050590"/>
              <a:ext cx="79375" cy="89535"/>
            </a:xfrm>
            <a:custGeom>
              <a:avLst/>
              <a:gdLst/>
              <a:ahLst/>
              <a:cxnLst/>
              <a:rect l="l" t="t" r="r" b="b"/>
              <a:pathLst>
                <a:path w="79375" h="89535">
                  <a:moveTo>
                    <a:pt x="78828" y="8923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924359" y="2050589"/>
              <a:ext cx="66675" cy="64769"/>
            </a:xfrm>
            <a:custGeom>
              <a:avLst/>
              <a:gdLst/>
              <a:ahLst/>
              <a:cxnLst/>
              <a:rect l="l" t="t" r="r" b="b"/>
              <a:pathLst>
                <a:path w="66675" h="64769">
                  <a:moveTo>
                    <a:pt x="0" y="64770"/>
                  </a:moveTo>
                  <a:lnTo>
                    <a:pt x="1651" y="0"/>
                  </a:lnTo>
                  <a:lnTo>
                    <a:pt x="66128" y="6362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644190" y="2530565"/>
              <a:ext cx="273050" cy="203200"/>
            </a:xfrm>
            <a:custGeom>
              <a:avLst/>
              <a:gdLst/>
              <a:ahLst/>
              <a:cxnLst/>
              <a:rect l="l" t="t" r="r" b="b"/>
              <a:pathLst>
                <a:path w="273050" h="203200">
                  <a:moveTo>
                    <a:pt x="272999" y="203187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644187" y="2523504"/>
              <a:ext cx="64769" cy="71120"/>
            </a:xfrm>
            <a:custGeom>
              <a:avLst/>
              <a:gdLst/>
              <a:ahLst/>
              <a:cxnLst/>
              <a:rect l="l" t="t" r="r" b="b"/>
              <a:pathLst>
                <a:path w="64770" h="71119">
                  <a:moveTo>
                    <a:pt x="11722" y="70777"/>
                  </a:moveTo>
                  <a:lnTo>
                    <a:pt x="0" y="7061"/>
                  </a:lnTo>
                  <a:lnTo>
                    <a:pt x="64401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05229" y="342011"/>
              <a:ext cx="2186749" cy="3224488"/>
            </a:xfrm>
            <a:prstGeom prst="rect">
              <a:avLst/>
            </a:prstGeom>
          </p:spPr>
        </p:pic>
      </p:grpSp>
      <p:sp>
        <p:nvSpPr>
          <p:cNvPr id="32" name="object 32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49649" y="3593605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</a:t>
            </a:r>
            <a:r>
              <a:rPr sz="550" b="0" spc="-10" dirty="0">
                <a:latin typeface="Effra Light"/>
                <a:cs typeface="Effra Light"/>
              </a:rPr>
              <a:t> </a:t>
            </a:r>
            <a:r>
              <a:rPr sz="550" b="0" dirty="0">
                <a:latin typeface="Effra Light"/>
                <a:cs typeface="Effra Light"/>
              </a:rPr>
              <a:t>Anders</a:t>
            </a:r>
            <a:r>
              <a:rPr sz="550" b="0" spc="-5" dirty="0">
                <a:latin typeface="Effra Light"/>
                <a:cs typeface="Effra Light"/>
              </a:rPr>
              <a:t> </a:t>
            </a:r>
            <a:r>
              <a:rPr sz="550" b="0" spc="-10" dirty="0"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649" y="6718974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</a:t>
            </a:r>
            <a:r>
              <a:rPr sz="550" b="0" spc="-10" dirty="0">
                <a:latin typeface="Effra Light"/>
                <a:cs typeface="Effra Light"/>
              </a:rPr>
              <a:t> </a:t>
            </a:r>
            <a:r>
              <a:rPr sz="550" b="0" dirty="0">
                <a:latin typeface="Effra Light"/>
                <a:cs typeface="Effra Light"/>
              </a:rPr>
              <a:t>Anders</a:t>
            </a:r>
            <a:r>
              <a:rPr sz="550" b="0" spc="-5" dirty="0">
                <a:latin typeface="Effra Light"/>
                <a:cs typeface="Effra Light"/>
              </a:rPr>
              <a:t> </a:t>
            </a:r>
            <a:r>
              <a:rPr sz="550" b="0" spc="-10" dirty="0"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979804" y="629521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90300" y="3569511"/>
            <a:ext cx="20612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5080" indent="-108585">
              <a:lnSpc>
                <a:spcPct val="100000"/>
              </a:lnSpc>
              <a:spcBef>
                <a:spcPts val="100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resistant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frost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desiccation.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geniculatus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hibernates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northern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climates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</a:t>
            </a:r>
            <a:r>
              <a:rPr sz="800" b="0" spc="-10" dirty="0">
                <a:latin typeface="MetaPro-Light"/>
                <a:cs typeface="MetaPro-Light"/>
              </a:rPr>
              <a:t>southern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climates.</a:t>
            </a:r>
            <a:endParaRPr sz="800">
              <a:latin typeface="MetaPro-Light"/>
              <a:cs typeface="MetaPro-Ligh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18</a:t>
            </a:r>
            <a:endParaRPr sz="700">
              <a:latin typeface="Effra Light"/>
              <a:cs typeface="Effra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01996" y="403199"/>
            <a:ext cx="5141595" cy="3102610"/>
            <a:chOff x="5201996" y="403199"/>
            <a:chExt cx="5141595" cy="3102610"/>
          </a:xfrm>
        </p:grpSpPr>
        <p:sp>
          <p:nvSpPr>
            <p:cNvPr id="4" name="object 4"/>
            <p:cNvSpPr/>
            <p:nvPr/>
          </p:nvSpPr>
          <p:spPr>
            <a:xfrm>
              <a:off x="5201996" y="568807"/>
              <a:ext cx="4921250" cy="2785110"/>
            </a:xfrm>
            <a:custGeom>
              <a:avLst/>
              <a:gdLst/>
              <a:ahLst/>
              <a:cxnLst/>
              <a:rect l="l" t="t" r="r" b="b"/>
              <a:pathLst>
                <a:path w="4921250" h="2785110">
                  <a:moveTo>
                    <a:pt x="4921199" y="0"/>
                  </a:moveTo>
                  <a:lnTo>
                    <a:pt x="0" y="0"/>
                  </a:lnTo>
                  <a:lnTo>
                    <a:pt x="0" y="2784881"/>
                  </a:lnTo>
                  <a:lnTo>
                    <a:pt x="4921199" y="2784881"/>
                  </a:lnTo>
                  <a:lnTo>
                    <a:pt x="4921199" y="0"/>
                  </a:lnTo>
                  <a:close/>
                </a:path>
              </a:pathLst>
            </a:custGeom>
            <a:solidFill>
              <a:srgbClr val="F7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4001" y="403199"/>
              <a:ext cx="3269195" cy="310210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823186"/>
              <a:ext cx="4929670" cy="57368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25" dirty="0"/>
              <a:t> </a:t>
            </a:r>
            <a:r>
              <a:rPr spc="-10" dirty="0"/>
              <a:t>pulcritarsis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51300" y="1164874"/>
            <a:ext cx="11633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Ochlerotatus</a:t>
            </a:r>
            <a:r>
              <a:rPr sz="800" i="1" spc="-3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pulchritarsis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01996" y="568807"/>
            <a:ext cx="4921250" cy="278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00">
              <a:latin typeface="Times New Roman"/>
              <a:cs typeface="Times New Roman"/>
            </a:endParaRPr>
          </a:p>
          <a:p>
            <a:pPr marL="3860165">
              <a:lnSpc>
                <a:spcPct val="100000"/>
              </a:lnSpc>
              <a:spcBef>
                <a:spcPts val="5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  <a:p>
            <a:pPr marL="3863340">
              <a:lnSpc>
                <a:spcPct val="100000"/>
              </a:lnSpc>
              <a:spcBef>
                <a:spcPts val="17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5</a:t>
            </a:r>
            <a:endParaRPr sz="650">
              <a:latin typeface="Effra"/>
              <a:cs typeface="Effra"/>
            </a:endParaRPr>
          </a:p>
          <a:p>
            <a:pPr>
              <a:lnSpc>
                <a:spcPct val="100000"/>
              </a:lnSpc>
            </a:pPr>
            <a:endParaRPr sz="700">
              <a:latin typeface="Effra"/>
              <a:cs typeface="Effra"/>
            </a:endParaRPr>
          </a:p>
          <a:p>
            <a:pPr>
              <a:lnSpc>
                <a:spcPct val="100000"/>
              </a:lnSpc>
            </a:pPr>
            <a:endParaRPr sz="700">
              <a:latin typeface="Effra"/>
              <a:cs typeface="Effr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>
              <a:latin typeface="Effra"/>
              <a:cs typeface="Effra"/>
            </a:endParaRPr>
          </a:p>
          <a:p>
            <a:pPr marL="287655">
              <a:lnSpc>
                <a:spcPct val="100000"/>
              </a:lnSpc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431800" indent="-144780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432434" algn="l"/>
              </a:tabLst>
            </a:pPr>
            <a:r>
              <a:rPr sz="800" b="0" dirty="0">
                <a:latin typeface="MetaPro-Light"/>
                <a:cs typeface="MetaPro-Light"/>
              </a:rPr>
              <a:t>Medium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sized.</a:t>
            </a:r>
            <a:endParaRPr sz="800">
              <a:latin typeface="MetaPro-Light"/>
              <a:cs typeface="MetaPro-Light"/>
            </a:endParaRPr>
          </a:p>
          <a:p>
            <a:pPr marL="431800" indent="-144780">
              <a:lnSpc>
                <a:spcPct val="100000"/>
              </a:lnSpc>
              <a:buAutoNum type="arabicPeriod"/>
              <a:tabLst>
                <a:tab pos="432434" algn="l"/>
              </a:tabLst>
            </a:pPr>
            <a:r>
              <a:rPr sz="800" b="0" dirty="0">
                <a:latin typeface="MetaPro-Light"/>
                <a:cs typeface="MetaPro-Light"/>
              </a:rPr>
              <a:t>Dark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palps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tips.</a:t>
            </a:r>
            <a:endParaRPr sz="800">
              <a:latin typeface="MetaPro-Light"/>
              <a:cs typeface="MetaPro-Light"/>
            </a:endParaRPr>
          </a:p>
          <a:p>
            <a:pPr marL="431800" indent="-144780">
              <a:lnSpc>
                <a:spcPct val="100000"/>
              </a:lnSpc>
              <a:buAutoNum type="arabicPeriod"/>
              <a:tabLst>
                <a:tab pos="432434" algn="l"/>
              </a:tabLst>
            </a:pPr>
            <a:r>
              <a:rPr sz="800" b="0" spc="-10" dirty="0">
                <a:latin typeface="MetaPro-Light"/>
                <a:cs typeface="MetaPro-Light"/>
              </a:rPr>
              <a:t>Silvery-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inter-</a:t>
            </a:r>
            <a:r>
              <a:rPr sz="800" b="0" dirty="0">
                <a:latin typeface="MetaPro-Light"/>
                <a:cs typeface="MetaPro-Light"/>
              </a:rPr>
              <a:t>articular</a:t>
            </a:r>
            <a:r>
              <a:rPr sz="800" b="0" spc="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bands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tarsi.</a:t>
            </a:r>
            <a:endParaRPr sz="800">
              <a:latin typeface="MetaPro-Light"/>
              <a:cs typeface="MetaPro-Light"/>
            </a:endParaRPr>
          </a:p>
          <a:p>
            <a:pPr marL="431800" indent="-144780">
              <a:lnSpc>
                <a:spcPct val="100000"/>
              </a:lnSpc>
              <a:buAutoNum type="arabicPeriod"/>
              <a:tabLst>
                <a:tab pos="432434" algn="l"/>
              </a:tabLst>
            </a:pPr>
            <a:r>
              <a:rPr sz="800" b="0" dirty="0">
                <a:latin typeface="MetaPro-Light"/>
                <a:cs typeface="MetaPro-Light"/>
              </a:rPr>
              <a:t>Tarsomere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5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entirely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white.</a:t>
            </a:r>
            <a:endParaRPr sz="800">
              <a:latin typeface="MetaPro-Light"/>
              <a:cs typeface="MetaPro-Light"/>
            </a:endParaRPr>
          </a:p>
          <a:p>
            <a:pPr marL="431800" marR="2693035" indent="-144145">
              <a:lnSpc>
                <a:spcPct val="100000"/>
              </a:lnSpc>
              <a:buAutoNum type="arabicPeriod"/>
              <a:tabLst>
                <a:tab pos="432434" algn="l"/>
              </a:tabLst>
            </a:pP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(dorsal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thorax)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with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large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anterior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yellow-</a:t>
            </a:r>
            <a:r>
              <a:rPr sz="800" b="0" dirty="0">
                <a:latin typeface="MetaPro-Light"/>
                <a:cs typeface="MetaPro-Light"/>
              </a:rPr>
              <a:t>brown patch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white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posterior</a:t>
            </a:r>
            <a:r>
              <a:rPr sz="800" b="0" spc="-10" dirty="0">
                <a:latin typeface="MetaPro-Light"/>
                <a:cs typeface="MetaPro-Light"/>
              </a:rPr>
              <a:t> dots.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</a:pPr>
            <a:endParaRPr sz="11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MetaPro-Light"/>
              <a:cs typeface="MetaPro-Light"/>
            </a:endParaRPr>
          </a:p>
          <a:p>
            <a:pPr marR="123825" algn="r">
              <a:lnSpc>
                <a:spcPct val="100000"/>
              </a:lnSpc>
              <a:spcBef>
                <a:spcPts val="5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  <a:p>
            <a:pPr marL="1162050" algn="ctr">
              <a:lnSpc>
                <a:spcPct val="100000"/>
              </a:lnSpc>
              <a:spcBef>
                <a:spcPts val="575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77199" y="3617467"/>
            <a:ext cx="1972310" cy="119824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 dirty="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475"/>
              </a:spcBef>
              <a:buChar char="•"/>
              <a:tabLst>
                <a:tab pos="121285" algn="l"/>
              </a:tabLst>
            </a:pP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Aedes</a:t>
            </a:r>
            <a:r>
              <a:rPr sz="800" i="1" u="sng" spc="-25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atropalpus</a:t>
            </a:r>
            <a:endParaRPr sz="800" dirty="0">
              <a:latin typeface="MetaPro-LightIta"/>
              <a:cs typeface="MetaPro-LightIta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confused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closely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related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berlandi</a:t>
            </a:r>
            <a:endParaRPr sz="800" dirty="0">
              <a:latin typeface="MetaPro-LightIta"/>
              <a:cs typeface="MetaPro-LightIta"/>
            </a:endParaRPr>
          </a:p>
          <a:p>
            <a:pPr marL="120650">
              <a:lnSpc>
                <a:spcPct val="100000"/>
              </a:lnSpc>
            </a:pPr>
            <a:r>
              <a:rPr sz="800" b="0" dirty="0">
                <a:latin typeface="MetaPro-Light"/>
                <a:cs typeface="MetaPro-Light"/>
              </a:rPr>
              <a:t>(not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represented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10" dirty="0">
                <a:latin typeface="MetaPro-Light"/>
                <a:cs typeface="MetaPro-Light"/>
              </a:rPr>
              <a:t> key).</a:t>
            </a:r>
            <a:endParaRPr sz="800" dirty="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 dirty="0">
              <a:latin typeface="MetaPro-Light"/>
              <a:cs typeface="MetaPro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90224" y="3617467"/>
            <a:ext cx="2038985" cy="210629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32080" marR="92075" indent="-108585">
              <a:lnSpc>
                <a:spcPct val="100000"/>
              </a:lnSpc>
              <a:spcBef>
                <a:spcPts val="475"/>
              </a:spcBef>
              <a:buChar char="•"/>
              <a:tabLst>
                <a:tab pos="132715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hibernates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</a:t>
            </a:r>
            <a:r>
              <a:rPr sz="800" b="0" spc="-10" dirty="0">
                <a:latin typeface="MetaPro-Light"/>
                <a:cs typeface="MetaPro-Light"/>
              </a:rPr>
              <a:t> stage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two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generations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year.</a:t>
            </a:r>
            <a:endParaRPr sz="800">
              <a:latin typeface="MetaPro-Light"/>
              <a:cs typeface="MetaPro-Light"/>
            </a:endParaRPr>
          </a:p>
          <a:p>
            <a:pPr marL="132080" marR="5080" indent="-108585">
              <a:lnSpc>
                <a:spcPct val="100000"/>
              </a:lnSpc>
              <a:buChar char="•"/>
              <a:tabLst>
                <a:tab pos="13271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mostly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tree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holes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deciduous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olive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trees.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development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last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up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two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months.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suitable</a:t>
            </a:r>
            <a:r>
              <a:rPr sz="800" b="0" spc="-10" dirty="0">
                <a:latin typeface="MetaPro-Light"/>
                <a:cs typeface="MetaPro-Light"/>
              </a:rPr>
              <a:t> breeding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site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temperature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which</a:t>
            </a:r>
            <a:r>
              <a:rPr sz="800" b="0" spc="-10" dirty="0">
                <a:latin typeface="MetaPro-Light"/>
                <a:cs typeface="MetaPro-Light"/>
              </a:rPr>
              <a:t> never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exceeds</a:t>
            </a:r>
            <a:r>
              <a:rPr sz="800" b="0" spc="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21°C.</a:t>
            </a:r>
            <a:endParaRPr sz="800">
              <a:latin typeface="MetaPro-Light"/>
              <a:cs typeface="MetaPro-Light"/>
            </a:endParaRPr>
          </a:p>
          <a:p>
            <a:pPr marL="132080" marR="51435" indent="-108585">
              <a:lnSpc>
                <a:spcPct val="100000"/>
              </a:lnSpc>
              <a:buChar char="•"/>
              <a:tabLst>
                <a:tab pos="132715" algn="l"/>
              </a:tabLst>
            </a:pP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absence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woodland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areas,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adult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often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near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stables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villages.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700" marR="162560">
              <a:lnSpc>
                <a:spcPct val="100000"/>
              </a:lnSpc>
              <a:spcBef>
                <a:spcPts val="610"/>
              </a:spcBef>
            </a:pPr>
            <a:r>
              <a:rPr sz="800" b="0" dirty="0">
                <a:latin typeface="MetaPro-Light"/>
                <a:cs typeface="MetaPro-Light"/>
              </a:rPr>
              <a:t>Anthropophilic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that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</a:t>
            </a:r>
            <a:r>
              <a:rPr sz="800" b="0" spc="-10" dirty="0">
                <a:latin typeface="MetaPro-Light"/>
                <a:cs typeface="MetaPro-Light"/>
              </a:rPr>
              <a:t> outdoors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mainly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daytime.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77199" y="4852692"/>
            <a:ext cx="1921510" cy="79946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 dirty="0">
              <a:latin typeface="MetaPro-Bold"/>
              <a:cs typeface="MetaPro-Bold"/>
            </a:endParaRPr>
          </a:p>
          <a:p>
            <a:pPr marL="12700" marR="5080">
              <a:lnSpc>
                <a:spcPct val="100000"/>
              </a:lnSpc>
              <a:spcBef>
                <a:spcPts val="550"/>
              </a:spcBef>
            </a:pPr>
            <a:r>
              <a:rPr sz="800" b="0" dirty="0">
                <a:latin typeface="MetaPro-Light"/>
                <a:cs typeface="MetaPro-Light"/>
              </a:rPr>
              <a:t>Principally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distributed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Mediterranean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region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far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north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Czech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Republic.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present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Central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5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South</a:t>
            </a:r>
            <a:r>
              <a:rPr lang="en-GB" sz="800" b="0" dirty="0">
                <a:latin typeface="MetaPro-Light"/>
                <a:cs typeface="MetaPro-Light"/>
              </a:rPr>
              <a:t> E</a:t>
            </a:r>
            <a:r>
              <a:rPr sz="800" b="0" dirty="0" err="1">
                <a:latin typeface="MetaPro-Light"/>
                <a:cs typeface="MetaPro-Light"/>
              </a:rPr>
              <a:t>ast</a:t>
            </a:r>
            <a:r>
              <a:rPr sz="800" b="0" spc="-20" dirty="0">
                <a:latin typeface="MetaPro-Light"/>
                <a:cs typeface="MetaPro-Light"/>
              </a:rPr>
              <a:t> Asia.</a:t>
            </a:r>
            <a:endParaRPr sz="800" dirty="0">
              <a:latin typeface="MetaPro-Light"/>
              <a:cs typeface="MetaPro-Ligh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979370" y="938442"/>
            <a:ext cx="1950720" cy="2439670"/>
            <a:chOff x="7979370" y="938442"/>
            <a:chExt cx="1950720" cy="2439670"/>
          </a:xfrm>
        </p:grpSpPr>
        <p:sp>
          <p:nvSpPr>
            <p:cNvPr id="17" name="object 17"/>
            <p:cNvSpPr/>
            <p:nvPr/>
          </p:nvSpPr>
          <p:spPr>
            <a:xfrm>
              <a:off x="8855971" y="943204"/>
              <a:ext cx="169545" cy="80010"/>
            </a:xfrm>
            <a:custGeom>
              <a:avLst/>
              <a:gdLst/>
              <a:ahLst/>
              <a:cxnLst/>
              <a:rect l="l" t="t" r="r" b="b"/>
              <a:pathLst>
                <a:path w="169545" h="80009">
                  <a:moveTo>
                    <a:pt x="169227" y="0"/>
                  </a:moveTo>
                  <a:lnTo>
                    <a:pt x="0" y="79692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855966" y="962770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09">
                  <a:moveTo>
                    <a:pt x="61722" y="79819"/>
                  </a:moveTo>
                  <a:lnTo>
                    <a:pt x="0" y="60121"/>
                  </a:lnTo>
                  <a:lnTo>
                    <a:pt x="24130" y="0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689435" y="3031205"/>
              <a:ext cx="236220" cy="60325"/>
            </a:xfrm>
            <a:custGeom>
              <a:avLst/>
              <a:gdLst/>
              <a:ahLst/>
              <a:cxnLst/>
              <a:rect l="l" t="t" r="r" b="b"/>
              <a:pathLst>
                <a:path w="236220" h="60325">
                  <a:moveTo>
                    <a:pt x="235762" y="0"/>
                  </a:moveTo>
                  <a:lnTo>
                    <a:pt x="0" y="60096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689440" y="3036831"/>
              <a:ext cx="57150" cy="85725"/>
            </a:xfrm>
            <a:custGeom>
              <a:avLst/>
              <a:gdLst/>
              <a:ahLst/>
              <a:cxnLst/>
              <a:rect l="l" t="t" r="r" b="b"/>
              <a:pathLst>
                <a:path w="57150" h="85725">
                  <a:moveTo>
                    <a:pt x="56870" y="85496"/>
                  </a:moveTo>
                  <a:lnTo>
                    <a:pt x="0" y="54470"/>
                  </a:lnTo>
                  <a:lnTo>
                    <a:pt x="35077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932255" y="1092479"/>
              <a:ext cx="120650" cy="211454"/>
            </a:xfrm>
            <a:custGeom>
              <a:avLst/>
              <a:gdLst/>
              <a:ahLst/>
              <a:cxnLst/>
              <a:rect l="l" t="t" r="r" b="b"/>
              <a:pathLst>
                <a:path w="120650" h="211455">
                  <a:moveTo>
                    <a:pt x="120548" y="0"/>
                  </a:moveTo>
                  <a:lnTo>
                    <a:pt x="0" y="21134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917440" y="1240745"/>
              <a:ext cx="76835" cy="63500"/>
            </a:xfrm>
            <a:custGeom>
              <a:avLst/>
              <a:gdLst/>
              <a:ahLst/>
              <a:cxnLst/>
              <a:rect l="l" t="t" r="r" b="b"/>
              <a:pathLst>
                <a:path w="76834" h="63500">
                  <a:moveTo>
                    <a:pt x="76644" y="43713"/>
                  </a:moveTo>
                  <a:lnTo>
                    <a:pt x="14820" y="63068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984132" y="3221343"/>
              <a:ext cx="196215" cy="144145"/>
            </a:xfrm>
            <a:custGeom>
              <a:avLst/>
              <a:gdLst/>
              <a:ahLst/>
              <a:cxnLst/>
              <a:rect l="l" t="t" r="r" b="b"/>
              <a:pathLst>
                <a:path w="196215" h="144145">
                  <a:moveTo>
                    <a:pt x="196088" y="0"/>
                  </a:moveTo>
                  <a:lnTo>
                    <a:pt x="0" y="144043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984142" y="3301737"/>
              <a:ext cx="64769" cy="71120"/>
            </a:xfrm>
            <a:custGeom>
              <a:avLst/>
              <a:gdLst/>
              <a:ahLst/>
              <a:cxnLst/>
              <a:rect l="l" t="t" r="r" b="b"/>
              <a:pathLst>
                <a:path w="64770" h="71120">
                  <a:moveTo>
                    <a:pt x="64350" y="71107"/>
                  </a:moveTo>
                  <a:lnTo>
                    <a:pt x="0" y="63639"/>
                  </a:lnTo>
                  <a:lnTo>
                    <a:pt x="12115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49649" y="6718956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979804" y="629503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19</a:t>
            </a:r>
            <a:endParaRPr sz="700">
              <a:latin typeface="Effra Light"/>
              <a:cs typeface="Effra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01996" y="394208"/>
            <a:ext cx="5141595" cy="3102610"/>
            <a:chOff x="5201996" y="394208"/>
            <a:chExt cx="5141595" cy="3102610"/>
          </a:xfrm>
        </p:grpSpPr>
        <p:sp>
          <p:nvSpPr>
            <p:cNvPr id="4" name="object 4"/>
            <p:cNvSpPr/>
            <p:nvPr/>
          </p:nvSpPr>
          <p:spPr>
            <a:xfrm>
              <a:off x="5201996" y="568807"/>
              <a:ext cx="4921250" cy="2785110"/>
            </a:xfrm>
            <a:custGeom>
              <a:avLst/>
              <a:gdLst/>
              <a:ahLst/>
              <a:cxnLst/>
              <a:rect l="l" t="t" r="r" b="b"/>
              <a:pathLst>
                <a:path w="4921250" h="2785110">
                  <a:moveTo>
                    <a:pt x="4921199" y="0"/>
                  </a:moveTo>
                  <a:lnTo>
                    <a:pt x="0" y="0"/>
                  </a:lnTo>
                  <a:lnTo>
                    <a:pt x="0" y="2784881"/>
                  </a:lnTo>
                  <a:lnTo>
                    <a:pt x="4921199" y="2784881"/>
                  </a:lnTo>
                  <a:lnTo>
                    <a:pt x="4921199" y="0"/>
                  </a:lnTo>
                  <a:close/>
                </a:path>
              </a:pathLst>
            </a:custGeom>
            <a:solidFill>
              <a:srgbClr val="F7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4001" y="394208"/>
              <a:ext cx="3269195" cy="310208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69395"/>
              <a:ext cx="4929670" cy="629061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35" dirty="0"/>
              <a:t> </a:t>
            </a:r>
            <a:r>
              <a:rPr spc="-10" dirty="0"/>
              <a:t>vexans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51300" y="1164874"/>
            <a:ext cx="93154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Aedimorphus</a:t>
            </a:r>
            <a:r>
              <a:rPr sz="800" i="1" spc="-40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vexans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01996" y="568807"/>
            <a:ext cx="4921250" cy="278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0">
              <a:latin typeface="Times New Roman"/>
              <a:cs typeface="Times New Roman"/>
            </a:endParaRPr>
          </a:p>
          <a:p>
            <a:pPr marR="929005" algn="r">
              <a:lnSpc>
                <a:spcPct val="100000"/>
              </a:lnSpc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  <a:p>
            <a:pPr>
              <a:lnSpc>
                <a:spcPct val="100000"/>
              </a:lnSpc>
            </a:pPr>
            <a:endParaRPr sz="700">
              <a:latin typeface="Effra"/>
              <a:cs typeface="Effra"/>
            </a:endParaRPr>
          </a:p>
          <a:p>
            <a:pPr>
              <a:lnSpc>
                <a:spcPct val="100000"/>
              </a:lnSpc>
            </a:pPr>
            <a:endParaRPr sz="700">
              <a:latin typeface="Effra"/>
              <a:cs typeface="Effra"/>
            </a:endParaRPr>
          </a:p>
          <a:p>
            <a:pPr>
              <a:lnSpc>
                <a:spcPct val="100000"/>
              </a:lnSpc>
            </a:pPr>
            <a:endParaRPr sz="700">
              <a:latin typeface="Effra"/>
              <a:cs typeface="Effr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00">
              <a:latin typeface="Effra"/>
              <a:cs typeface="Effra"/>
            </a:endParaRPr>
          </a:p>
          <a:p>
            <a:pPr marL="287655">
              <a:lnSpc>
                <a:spcPct val="100000"/>
              </a:lnSpc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431800" marR="2607310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432434" algn="l"/>
              </a:tabLst>
            </a:pP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indefinite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pattern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yellowy-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cream-</a:t>
            </a:r>
            <a:r>
              <a:rPr sz="800" b="0" dirty="0">
                <a:latin typeface="MetaPro-Light"/>
                <a:cs typeface="MetaPro-Light"/>
              </a:rPr>
              <a:t>coloured </a:t>
            </a:r>
            <a:r>
              <a:rPr sz="800" b="0" spc="-10" dirty="0">
                <a:latin typeface="MetaPro-Light"/>
                <a:cs typeface="MetaPro-Light"/>
              </a:rPr>
              <a:t>scales.</a:t>
            </a:r>
            <a:endParaRPr sz="800">
              <a:latin typeface="MetaPro-Light"/>
              <a:cs typeface="MetaPro-Light"/>
            </a:endParaRPr>
          </a:p>
          <a:p>
            <a:pPr marL="431800" indent="-144780">
              <a:lnSpc>
                <a:spcPct val="100000"/>
              </a:lnSpc>
              <a:buAutoNum type="arabicPeriod"/>
              <a:tabLst>
                <a:tab pos="432434" algn="l"/>
              </a:tabLst>
            </a:pPr>
            <a:r>
              <a:rPr sz="800" b="0" dirty="0">
                <a:latin typeface="MetaPro-Light"/>
                <a:cs typeface="MetaPro-Light"/>
              </a:rPr>
              <a:t>Tarsi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have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narrow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pale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basal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rings.</a:t>
            </a:r>
            <a:endParaRPr sz="800">
              <a:latin typeface="MetaPro-Light"/>
              <a:cs typeface="MetaPro-Light"/>
            </a:endParaRPr>
          </a:p>
          <a:p>
            <a:pPr marL="431800" marR="2861310" indent="-144145">
              <a:lnSpc>
                <a:spcPct val="100000"/>
              </a:lnSpc>
              <a:buAutoNum type="arabicPeriod"/>
              <a:tabLst>
                <a:tab pos="432434" algn="l"/>
              </a:tabLst>
            </a:pPr>
            <a:r>
              <a:rPr sz="800" b="0" dirty="0">
                <a:latin typeface="MetaPro-Light"/>
                <a:cs typeface="MetaPro-Light"/>
              </a:rPr>
              <a:t>Dorsal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plates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abdomen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have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pale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bi-</a:t>
            </a:r>
            <a:r>
              <a:rPr sz="800" b="0" dirty="0">
                <a:latin typeface="MetaPro-Light"/>
                <a:cs typeface="MetaPro-Light"/>
              </a:rPr>
              <a:t>lobed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bands.</a:t>
            </a:r>
            <a:endParaRPr sz="800">
              <a:latin typeface="MetaPro-Light"/>
              <a:cs typeface="MetaPro-Light"/>
            </a:endParaRPr>
          </a:p>
          <a:p>
            <a:pPr marL="431800" indent="-144780">
              <a:lnSpc>
                <a:spcPct val="100000"/>
              </a:lnSpc>
              <a:buAutoNum type="arabicPeriod"/>
              <a:tabLst>
                <a:tab pos="432434" algn="l"/>
              </a:tabLst>
            </a:pPr>
            <a:r>
              <a:rPr sz="800" b="0" spc="-10" dirty="0">
                <a:latin typeface="MetaPro-Light"/>
                <a:cs typeface="MetaPro-Light"/>
              </a:rPr>
              <a:t>Small-to-</a:t>
            </a:r>
            <a:r>
              <a:rPr sz="800" b="0" dirty="0">
                <a:latin typeface="MetaPro-Light"/>
                <a:cs typeface="MetaPro-Light"/>
              </a:rPr>
              <a:t>medium</a:t>
            </a:r>
            <a:r>
              <a:rPr sz="800" b="0" spc="5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sized.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MetaPro-Light"/>
              <a:cs typeface="MetaPro-Light"/>
            </a:endParaRPr>
          </a:p>
          <a:p>
            <a:pPr marR="1007110" algn="r">
              <a:lnSpc>
                <a:spcPct val="100000"/>
              </a:lnSpc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  <a:p>
            <a:pPr>
              <a:lnSpc>
                <a:spcPct val="100000"/>
              </a:lnSpc>
            </a:pPr>
            <a:endParaRPr sz="700">
              <a:latin typeface="Effra"/>
              <a:cs typeface="Effr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00">
              <a:latin typeface="Effra"/>
              <a:cs typeface="Effra"/>
            </a:endParaRPr>
          </a:p>
          <a:p>
            <a:pPr marL="3239770">
              <a:lnSpc>
                <a:spcPct val="100000"/>
              </a:lnSpc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90299" y="3587634"/>
            <a:ext cx="2047239" cy="171577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137795" indent="-108585">
              <a:lnSpc>
                <a:spcPct val="100000"/>
              </a:lnSpc>
              <a:spcBef>
                <a:spcPts val="50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Adults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 migrate long </a:t>
            </a:r>
            <a:r>
              <a:rPr sz="800" b="0" spc="-10" dirty="0">
                <a:latin typeface="MetaPro-Light"/>
                <a:cs typeface="MetaPro-Light"/>
              </a:rPr>
              <a:t>distances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from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breeding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sites,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up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15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km,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entering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human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settlements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large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numbers.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breeds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mostly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flood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plains,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exhibiting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fast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development.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often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flooded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margins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lakes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fluctuating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0" dirty="0">
                <a:latin typeface="MetaPro-Light"/>
                <a:cs typeface="MetaPro-Light"/>
              </a:rPr>
              <a:t> levels.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700" marR="74930">
              <a:lnSpc>
                <a:spcPct val="100000"/>
              </a:lnSpc>
              <a:spcBef>
                <a:spcPts val="580"/>
              </a:spcBef>
            </a:pPr>
            <a:r>
              <a:rPr sz="800" b="0" dirty="0">
                <a:latin typeface="MetaPro-Light"/>
                <a:cs typeface="MetaPro-Light"/>
              </a:rPr>
              <a:t>Feeds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aggressively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cattle</a:t>
            </a:r>
            <a:r>
              <a:rPr sz="800" b="0" spc="-10" dirty="0">
                <a:latin typeface="MetaPro-Light"/>
                <a:cs typeface="MetaPro-Light"/>
              </a:rPr>
              <a:t> during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 </a:t>
            </a:r>
            <a:r>
              <a:rPr sz="800" b="0" spc="-10" dirty="0">
                <a:latin typeface="MetaPro-Light"/>
                <a:cs typeface="MetaPro-Light"/>
              </a:rPr>
              <a:t>daytime.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77273" y="3594392"/>
            <a:ext cx="1944370" cy="105727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565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>
              <a:latin typeface="MetaPro-Bold"/>
              <a:cs typeface="MetaPro-Bold"/>
            </a:endParaRPr>
          </a:p>
          <a:p>
            <a:pPr marL="128905" marR="5080" indent="-108585">
              <a:lnSpc>
                <a:spcPct val="100000"/>
              </a:lnSpc>
              <a:spcBef>
                <a:spcPts val="415"/>
              </a:spcBef>
              <a:buChar char="•"/>
              <a:tabLst>
                <a:tab pos="129539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generally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confused</a:t>
            </a:r>
            <a:r>
              <a:rPr sz="800" b="0" spc="-20" dirty="0">
                <a:latin typeface="MetaPro-Light"/>
                <a:cs typeface="MetaPro-Light"/>
              </a:rPr>
              <a:t> with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current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invasive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</a:t>
            </a:r>
            <a:r>
              <a:rPr sz="800" b="0" spc="-10" dirty="0">
                <a:latin typeface="MetaPro-Light"/>
                <a:cs typeface="MetaPro-Light"/>
              </a:rPr>
              <a:t> species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</a:t>
            </a:r>
            <a:r>
              <a:rPr sz="800" b="0" spc="-10" dirty="0">
                <a:latin typeface="MetaPro-Light"/>
                <a:cs typeface="MetaPro-Light"/>
              </a:rPr>
              <a:t>Europe.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>
              <a:latin typeface="MetaPro-Light"/>
              <a:cs typeface="MetaPro-Ligh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051744" y="978950"/>
            <a:ext cx="1099185" cy="2167255"/>
            <a:chOff x="8051744" y="978950"/>
            <a:chExt cx="1099185" cy="2167255"/>
          </a:xfrm>
        </p:grpSpPr>
        <p:sp>
          <p:nvSpPr>
            <p:cNvPr id="17" name="object 17"/>
            <p:cNvSpPr/>
            <p:nvPr/>
          </p:nvSpPr>
          <p:spPr>
            <a:xfrm>
              <a:off x="8952289" y="983712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4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942989" y="1199521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4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930024" y="2283246"/>
              <a:ext cx="129539" cy="314960"/>
            </a:xfrm>
            <a:custGeom>
              <a:avLst/>
              <a:gdLst/>
              <a:ahLst/>
              <a:cxnLst/>
              <a:rect l="l" t="t" r="r" b="b"/>
              <a:pathLst>
                <a:path w="129540" h="314960">
                  <a:moveTo>
                    <a:pt x="129362" y="314769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907259" y="2283242"/>
              <a:ext cx="81915" cy="60960"/>
            </a:xfrm>
            <a:custGeom>
              <a:avLst/>
              <a:gdLst/>
              <a:ahLst/>
              <a:cxnLst/>
              <a:rect l="l" t="t" r="r" b="b"/>
              <a:pathLst>
                <a:path w="81915" h="60960">
                  <a:moveTo>
                    <a:pt x="0" y="60655"/>
                  </a:moveTo>
                  <a:lnTo>
                    <a:pt x="22771" y="0"/>
                  </a:lnTo>
                  <a:lnTo>
                    <a:pt x="81610" y="27114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056507" y="3050305"/>
              <a:ext cx="335915" cy="55244"/>
            </a:xfrm>
            <a:custGeom>
              <a:avLst/>
              <a:gdLst/>
              <a:ahLst/>
              <a:cxnLst/>
              <a:rect l="l" t="t" r="r" b="b"/>
              <a:pathLst>
                <a:path w="335915" h="55244">
                  <a:moveTo>
                    <a:pt x="335800" y="0"/>
                  </a:moveTo>
                  <a:lnTo>
                    <a:pt x="0" y="55232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056506" y="3054309"/>
              <a:ext cx="53975" cy="87630"/>
            </a:xfrm>
            <a:custGeom>
              <a:avLst/>
              <a:gdLst/>
              <a:ahLst/>
              <a:cxnLst/>
              <a:rect l="l" t="t" r="r" b="b"/>
              <a:pathLst>
                <a:path w="53975" h="87630">
                  <a:moveTo>
                    <a:pt x="53975" y="87058"/>
                  </a:moveTo>
                  <a:lnTo>
                    <a:pt x="0" y="51231"/>
                  </a:lnTo>
                  <a:lnTo>
                    <a:pt x="39662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49649" y="3593605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9649" y="6718974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979804" y="629521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77300" y="4763603"/>
            <a:ext cx="1013460" cy="506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461645" marR="5080">
              <a:lnSpc>
                <a:spcPct val="100000"/>
              </a:lnSpc>
              <a:spcBef>
                <a:spcPts val="785"/>
              </a:spcBef>
            </a:pP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https://bit.ly/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3MAZ3un</a:t>
            </a:r>
            <a:endParaRPr sz="800">
              <a:latin typeface="MetaPro-LightIta"/>
              <a:cs typeface="MetaPro-LightIta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21998" y="4985232"/>
            <a:ext cx="334949" cy="3349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object 2">
            <a:extLst>
              <a:ext uri="{FF2B5EF4-FFF2-40B4-BE49-F238E27FC236}">
                <a16:creationId xmlns:a16="http://schemas.microsoft.com/office/drawing/2014/main" id="{962AD590-B0D8-94EC-FEEB-908B92DD3BD8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/>
          <p:cNvGrpSpPr/>
          <p:nvPr/>
        </p:nvGrpSpPr>
        <p:grpSpPr>
          <a:xfrm>
            <a:off x="0" y="818641"/>
            <a:ext cx="5643245" cy="4526280"/>
            <a:chOff x="0" y="818641"/>
            <a:chExt cx="5643245" cy="452628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18641"/>
              <a:ext cx="5643105" cy="452572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97175" y="3472554"/>
              <a:ext cx="379730" cy="120650"/>
            </a:xfrm>
            <a:custGeom>
              <a:avLst/>
              <a:gdLst/>
              <a:ahLst/>
              <a:cxnLst/>
              <a:rect l="l" t="t" r="r" b="b"/>
              <a:pathLst>
                <a:path w="379730" h="120650">
                  <a:moveTo>
                    <a:pt x="0" y="0"/>
                  </a:moveTo>
                  <a:lnTo>
                    <a:pt x="379260" y="120459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17857" y="3536603"/>
              <a:ext cx="59055" cy="84455"/>
            </a:xfrm>
            <a:custGeom>
              <a:avLst/>
              <a:gdLst/>
              <a:ahLst/>
              <a:cxnLst/>
              <a:rect l="l" t="t" r="r" b="b"/>
              <a:pathLst>
                <a:path w="59055" h="84454">
                  <a:moveTo>
                    <a:pt x="26708" y="0"/>
                  </a:moveTo>
                  <a:lnTo>
                    <a:pt x="58572" y="56413"/>
                  </a:lnTo>
                  <a:lnTo>
                    <a:pt x="0" y="84086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30710" y="2664899"/>
              <a:ext cx="327025" cy="227965"/>
            </a:xfrm>
            <a:custGeom>
              <a:avLst/>
              <a:gdLst/>
              <a:ahLst/>
              <a:cxnLst/>
              <a:rect l="l" t="t" r="r" b="b"/>
              <a:pathLst>
                <a:path w="327025" h="227964">
                  <a:moveTo>
                    <a:pt x="326440" y="0"/>
                  </a:moveTo>
                  <a:lnTo>
                    <a:pt x="0" y="227558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30712" y="2829134"/>
              <a:ext cx="64769" cy="72390"/>
            </a:xfrm>
            <a:custGeom>
              <a:avLst/>
              <a:gdLst/>
              <a:ahLst/>
              <a:cxnLst/>
              <a:rect l="l" t="t" r="r" b="b"/>
              <a:pathLst>
                <a:path w="64769" h="72389">
                  <a:moveTo>
                    <a:pt x="64147" y="72377"/>
                  </a:moveTo>
                  <a:lnTo>
                    <a:pt x="0" y="63322"/>
                  </a:lnTo>
                  <a:lnTo>
                    <a:pt x="13690" y="0"/>
                  </a:lnTo>
                </a:path>
              </a:pathLst>
            </a:custGeom>
            <a:ln w="9524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93229" y="3177562"/>
              <a:ext cx="91440" cy="570865"/>
            </a:xfrm>
            <a:custGeom>
              <a:avLst/>
              <a:gdLst/>
              <a:ahLst/>
              <a:cxnLst/>
              <a:rect l="l" t="t" r="r" b="b"/>
              <a:pathLst>
                <a:path w="91439" h="570864">
                  <a:moveTo>
                    <a:pt x="91224" y="570407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57163" y="3177566"/>
              <a:ext cx="87630" cy="53975"/>
            </a:xfrm>
            <a:custGeom>
              <a:avLst/>
              <a:gdLst/>
              <a:ahLst/>
              <a:cxnLst/>
              <a:rect l="l" t="t" r="r" b="b"/>
              <a:pathLst>
                <a:path w="87630" h="53975">
                  <a:moveTo>
                    <a:pt x="0" y="53822"/>
                  </a:moveTo>
                  <a:lnTo>
                    <a:pt x="36068" y="0"/>
                  </a:lnTo>
                  <a:lnTo>
                    <a:pt x="87122" y="39890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34875" y="3130897"/>
              <a:ext cx="379730" cy="120650"/>
            </a:xfrm>
            <a:custGeom>
              <a:avLst/>
              <a:gdLst/>
              <a:ahLst/>
              <a:cxnLst/>
              <a:rect l="l" t="t" r="r" b="b"/>
              <a:pathLst>
                <a:path w="379730" h="120650">
                  <a:moveTo>
                    <a:pt x="0" y="0"/>
                  </a:moveTo>
                  <a:lnTo>
                    <a:pt x="379260" y="120459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55556" y="3194946"/>
              <a:ext cx="59055" cy="84455"/>
            </a:xfrm>
            <a:custGeom>
              <a:avLst/>
              <a:gdLst/>
              <a:ahLst/>
              <a:cxnLst/>
              <a:rect l="l" t="t" r="r" b="b"/>
              <a:pathLst>
                <a:path w="59055" h="84454">
                  <a:moveTo>
                    <a:pt x="26708" y="0"/>
                  </a:moveTo>
                  <a:lnTo>
                    <a:pt x="58572" y="56413"/>
                  </a:lnTo>
                  <a:lnTo>
                    <a:pt x="0" y="84086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21811" y="2799354"/>
              <a:ext cx="1905" cy="126364"/>
            </a:xfrm>
            <a:custGeom>
              <a:avLst/>
              <a:gdLst/>
              <a:ahLst/>
              <a:cxnLst/>
              <a:rect l="l" t="t" r="r" b="b"/>
              <a:pathLst>
                <a:path w="1905" h="126364">
                  <a:moveTo>
                    <a:pt x="0" y="0"/>
                  </a:moveTo>
                  <a:lnTo>
                    <a:pt x="1282" y="125768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78492" y="2877224"/>
              <a:ext cx="88265" cy="48260"/>
            </a:xfrm>
            <a:custGeom>
              <a:avLst/>
              <a:gdLst/>
              <a:ahLst/>
              <a:cxnLst/>
              <a:rect l="l" t="t" r="r" b="b"/>
              <a:pathLst>
                <a:path w="88264" h="48260">
                  <a:moveTo>
                    <a:pt x="88226" y="0"/>
                  </a:moveTo>
                  <a:lnTo>
                    <a:pt x="44589" y="47891"/>
                  </a:lnTo>
                  <a:lnTo>
                    <a:pt x="0" y="889"/>
                  </a:lnTo>
                </a:path>
              </a:pathLst>
            </a:custGeom>
            <a:ln w="9524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80875" y="3752509"/>
              <a:ext cx="379730" cy="120650"/>
            </a:xfrm>
            <a:custGeom>
              <a:avLst/>
              <a:gdLst/>
              <a:ahLst/>
              <a:cxnLst/>
              <a:rect l="l" t="t" r="r" b="b"/>
              <a:pathLst>
                <a:path w="379730" h="120650">
                  <a:moveTo>
                    <a:pt x="0" y="0"/>
                  </a:moveTo>
                  <a:lnTo>
                    <a:pt x="379260" y="120459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01557" y="3816558"/>
              <a:ext cx="59055" cy="84455"/>
            </a:xfrm>
            <a:custGeom>
              <a:avLst/>
              <a:gdLst/>
              <a:ahLst/>
              <a:cxnLst/>
              <a:rect l="l" t="t" r="r" b="b"/>
              <a:pathLst>
                <a:path w="59055" h="84454">
                  <a:moveTo>
                    <a:pt x="26708" y="0"/>
                  </a:moveTo>
                  <a:lnTo>
                    <a:pt x="58572" y="56413"/>
                  </a:lnTo>
                  <a:lnTo>
                    <a:pt x="0" y="84086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929171" y="3459632"/>
            <a:ext cx="62230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20" dirty="0">
                <a:solidFill>
                  <a:srgbClr val="005B67"/>
                </a:solidFill>
                <a:latin typeface="MetaPro-Norm"/>
                <a:cs typeface="MetaPro-Norm"/>
              </a:rPr>
              <a:t>Tarsus</a:t>
            </a:r>
            <a:r>
              <a:rPr sz="650" spc="-5" dirty="0">
                <a:solidFill>
                  <a:srgbClr val="005B67"/>
                </a:solidFill>
                <a:latin typeface="MetaPro-Norm"/>
                <a:cs typeface="MetaPro-Norm"/>
              </a:rPr>
              <a:t> </a:t>
            </a:r>
            <a:r>
              <a:rPr sz="650" dirty="0">
                <a:solidFill>
                  <a:srgbClr val="005B67"/>
                </a:solidFill>
                <a:latin typeface="MetaPro-Norm"/>
                <a:cs typeface="MetaPro-Norm"/>
              </a:rPr>
              <a:t>of </a:t>
            </a: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hindleg</a:t>
            </a:r>
            <a:endParaRPr sz="650">
              <a:latin typeface="MetaPro-Norm"/>
              <a:cs typeface="MetaPro-Norm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72464" y="2580609"/>
            <a:ext cx="637540" cy="319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Tarsomeres</a:t>
            </a:r>
            <a:r>
              <a:rPr sz="650" spc="500" dirty="0">
                <a:solidFill>
                  <a:srgbClr val="005B67"/>
                </a:solidFill>
                <a:latin typeface="MetaPro-Norm"/>
                <a:cs typeface="MetaPro-Norm"/>
              </a:rPr>
              <a:t> </a:t>
            </a: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(tarsal</a:t>
            </a:r>
            <a:r>
              <a:rPr sz="650" spc="-5" dirty="0">
                <a:solidFill>
                  <a:srgbClr val="005B67"/>
                </a:solidFill>
                <a:latin typeface="MetaPro-Norm"/>
                <a:cs typeface="MetaPro-Norm"/>
              </a:rPr>
              <a:t> </a:t>
            </a: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segments)</a:t>
            </a:r>
            <a:r>
              <a:rPr sz="650" spc="500" dirty="0">
                <a:solidFill>
                  <a:srgbClr val="005B67"/>
                </a:solidFill>
                <a:latin typeface="MetaPro-Norm"/>
                <a:cs typeface="MetaPro-Norm"/>
              </a:rPr>
              <a:t> </a:t>
            </a:r>
            <a:r>
              <a:rPr sz="650" dirty="0">
                <a:solidFill>
                  <a:srgbClr val="005B67"/>
                </a:solidFill>
                <a:latin typeface="MetaPro-Norm"/>
                <a:cs typeface="MetaPro-Norm"/>
              </a:rPr>
              <a:t>of</a:t>
            </a:r>
            <a:r>
              <a:rPr sz="650" spc="-25" dirty="0">
                <a:solidFill>
                  <a:srgbClr val="005B67"/>
                </a:solidFill>
                <a:latin typeface="MetaPro-Norm"/>
                <a:cs typeface="MetaPro-Norm"/>
              </a:rPr>
              <a:t> </a:t>
            </a: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hindleg</a:t>
            </a:r>
            <a:endParaRPr sz="650">
              <a:latin typeface="MetaPro-Norm"/>
              <a:cs typeface="MetaPro-Nor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3382" y="3065464"/>
            <a:ext cx="3625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Antennae</a:t>
            </a:r>
            <a:endParaRPr sz="650">
              <a:latin typeface="MetaPro-Norm"/>
              <a:cs typeface="MetaPro-Nor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89870" y="2590418"/>
            <a:ext cx="291465" cy="2216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Tibia</a:t>
            </a:r>
            <a:r>
              <a:rPr sz="650" dirty="0">
                <a:solidFill>
                  <a:srgbClr val="005B67"/>
                </a:solidFill>
                <a:latin typeface="MetaPro-Norm"/>
                <a:cs typeface="MetaPro-Norm"/>
              </a:rPr>
              <a:t> </a:t>
            </a:r>
            <a:r>
              <a:rPr sz="650" spc="-25" dirty="0">
                <a:solidFill>
                  <a:srgbClr val="005B67"/>
                </a:solidFill>
                <a:latin typeface="MetaPro-Norm"/>
                <a:cs typeface="MetaPro-Norm"/>
              </a:rPr>
              <a:t>of</a:t>
            </a:r>
            <a:r>
              <a:rPr sz="650" spc="500" dirty="0">
                <a:solidFill>
                  <a:srgbClr val="005B67"/>
                </a:solidFill>
                <a:latin typeface="MetaPro-Norm"/>
                <a:cs typeface="MetaPro-Norm"/>
              </a:rPr>
              <a:t> </a:t>
            </a: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hindleg</a:t>
            </a:r>
            <a:endParaRPr sz="650">
              <a:latin typeface="MetaPro-Norm"/>
              <a:cs typeface="MetaPro-Norm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64246" y="3759592"/>
            <a:ext cx="24002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Femur</a:t>
            </a:r>
            <a:endParaRPr sz="650">
              <a:latin typeface="MetaPro-Norm"/>
              <a:cs typeface="MetaPro-Norm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4108" y="3687054"/>
            <a:ext cx="36893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Proboscis</a:t>
            </a:r>
            <a:endParaRPr sz="650">
              <a:latin typeface="MetaPro-Norm"/>
              <a:cs typeface="MetaPro-Norm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16134" y="3406449"/>
            <a:ext cx="21907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20" dirty="0">
                <a:solidFill>
                  <a:srgbClr val="005B67"/>
                </a:solidFill>
                <a:latin typeface="MetaPro-Norm"/>
                <a:cs typeface="MetaPro-Norm"/>
              </a:rPr>
              <a:t>Palps</a:t>
            </a:r>
            <a:endParaRPr sz="650">
              <a:latin typeface="MetaPro-Norm"/>
              <a:cs typeface="MetaPro-Norm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70760" y="2430411"/>
            <a:ext cx="337185" cy="351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5B67"/>
                </a:solidFill>
                <a:latin typeface="MetaPro-Bold"/>
                <a:cs typeface="MetaPro-Bold"/>
              </a:rPr>
              <a:t>Thorax</a:t>
            </a:r>
            <a:endParaRPr sz="8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Scutum</a:t>
            </a:r>
            <a:endParaRPr sz="650">
              <a:latin typeface="MetaPro-Norm"/>
              <a:cs typeface="MetaPro-Norm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02734" y="2430411"/>
            <a:ext cx="4445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5B67"/>
                </a:solidFill>
                <a:latin typeface="MetaPro-Bold"/>
                <a:cs typeface="MetaPro-Bold"/>
              </a:rPr>
              <a:t>Abdomen</a:t>
            </a:r>
            <a:endParaRPr sz="800">
              <a:latin typeface="MetaPro-Bold"/>
              <a:cs typeface="MetaPro-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21200" y="4477718"/>
            <a:ext cx="2015489" cy="732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7495">
              <a:lnSpc>
                <a:spcPct val="100000"/>
              </a:lnSpc>
              <a:spcBef>
                <a:spcPts val="100"/>
              </a:spcBef>
            </a:pPr>
            <a:r>
              <a:rPr sz="850" i="1" dirty="0">
                <a:solidFill>
                  <a:srgbClr val="005B67"/>
                </a:solidFill>
                <a:latin typeface="MetaPro-MediIta"/>
                <a:cs typeface="MetaPro-MediIta"/>
              </a:rPr>
              <a:t>Culicidae</a:t>
            </a:r>
            <a:r>
              <a:rPr sz="850" i="1" spc="-15" dirty="0">
                <a:solidFill>
                  <a:srgbClr val="005B67"/>
                </a:solidFill>
                <a:latin typeface="MetaPro-MediIta"/>
                <a:cs typeface="MetaPro-MediIta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Light"/>
                <a:cs typeface="MetaPro-Light"/>
              </a:rPr>
              <a:t>or</a:t>
            </a:r>
            <a:r>
              <a:rPr sz="850" b="0" spc="-25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True</a:t>
            </a:r>
            <a:r>
              <a:rPr sz="850" b="0" spc="-1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(biting)</a:t>
            </a:r>
            <a:r>
              <a:rPr sz="850" b="0" spc="-10" dirty="0">
                <a:solidFill>
                  <a:srgbClr val="005B67"/>
                </a:solidFill>
                <a:latin typeface="MetaPro-Medi"/>
                <a:cs typeface="MetaPro-Medi"/>
              </a:rPr>
              <a:t> mosquitoes</a:t>
            </a:r>
            <a:r>
              <a:rPr sz="850" b="0" spc="50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(</a:t>
            </a:r>
            <a:r>
              <a:rPr sz="850" i="1" dirty="0">
                <a:solidFill>
                  <a:srgbClr val="005B67"/>
                </a:solidFill>
                <a:latin typeface="MetaPro-MediIta"/>
                <a:cs typeface="MetaPro-MediIta"/>
              </a:rPr>
              <a:t>Culex</a:t>
            </a:r>
            <a:r>
              <a:rPr sz="850" i="1" spc="-30" dirty="0">
                <a:solidFill>
                  <a:srgbClr val="005B67"/>
                </a:solidFill>
                <a:latin typeface="MetaPro-MediIta"/>
                <a:cs typeface="MetaPro-MediIta"/>
              </a:rPr>
              <a:t> </a:t>
            </a:r>
            <a:r>
              <a:rPr sz="850" i="1" dirty="0">
                <a:solidFill>
                  <a:srgbClr val="005B67"/>
                </a:solidFill>
                <a:latin typeface="MetaPro-MediIta"/>
                <a:cs typeface="MetaPro-MediIta"/>
              </a:rPr>
              <a:t>pipiens</a:t>
            </a:r>
            <a:r>
              <a:rPr sz="850" i="1" spc="-10" dirty="0">
                <a:solidFill>
                  <a:srgbClr val="005B67"/>
                </a:solidFill>
                <a:latin typeface="MetaPro-MediIta"/>
                <a:cs typeface="MetaPro-MediIta"/>
              </a:rPr>
              <a:t> </a:t>
            </a:r>
            <a:r>
              <a:rPr sz="850" b="0" spc="-10" dirty="0">
                <a:solidFill>
                  <a:srgbClr val="005B67"/>
                </a:solidFill>
                <a:latin typeface="MetaPro-Medi"/>
                <a:cs typeface="MetaPro-Medi"/>
              </a:rPr>
              <a:t>female)</a:t>
            </a:r>
            <a:endParaRPr sz="850">
              <a:latin typeface="MetaPro-Medi"/>
              <a:cs typeface="MetaPro-Medi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</a:pPr>
            <a:r>
              <a:rPr sz="900" b="0" dirty="0">
                <a:latin typeface="MetaPro-Light"/>
                <a:cs typeface="MetaPro-Light"/>
              </a:rPr>
              <a:t>Females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with</a:t>
            </a:r>
            <a:r>
              <a:rPr sz="900" b="0" spc="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elongated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b="0" spc="-10" dirty="0">
                <a:latin typeface="MetaPro-Light"/>
                <a:cs typeface="MetaPro-Light"/>
              </a:rPr>
              <a:t>‘needle-</a:t>
            </a:r>
            <a:r>
              <a:rPr sz="900" b="0" dirty="0">
                <a:latin typeface="MetaPro-Light"/>
                <a:cs typeface="MetaPro-Light"/>
              </a:rPr>
              <a:t>like’</a:t>
            </a:r>
            <a:r>
              <a:rPr sz="900" b="0" spc="5" dirty="0">
                <a:latin typeface="MetaPro-Light"/>
                <a:cs typeface="MetaPro-Light"/>
              </a:rPr>
              <a:t> </a:t>
            </a:r>
            <a:r>
              <a:rPr sz="900" b="0" spc="-20" dirty="0">
                <a:latin typeface="MetaPro-Light"/>
                <a:cs typeface="MetaPro-Light"/>
              </a:rPr>
              <a:t>mouth</a:t>
            </a:r>
            <a:r>
              <a:rPr sz="900" b="0" dirty="0">
                <a:latin typeface="MetaPro-Light"/>
                <a:cs typeface="MetaPro-Light"/>
              </a:rPr>
              <a:t> parts</a:t>
            </a:r>
            <a:r>
              <a:rPr sz="900" b="0" spc="-20" dirty="0">
                <a:latin typeface="MetaPro-Light"/>
                <a:cs typeface="MetaPro-Light"/>
              </a:rPr>
              <a:t> </a:t>
            </a:r>
            <a:r>
              <a:rPr sz="900" dirty="0">
                <a:solidFill>
                  <a:srgbClr val="C4390F"/>
                </a:solidFill>
                <a:latin typeface="MetaPro-Norm"/>
                <a:cs typeface="MetaPro-Norm"/>
              </a:rPr>
              <a:t>[1]</a:t>
            </a:r>
            <a:r>
              <a:rPr sz="900" b="0" dirty="0">
                <a:latin typeface="MetaPro-Light"/>
                <a:cs typeface="MetaPro-Light"/>
              </a:rPr>
              <a:t>;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wings</a:t>
            </a:r>
            <a:r>
              <a:rPr sz="900" b="0" spc="-1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with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b="0" spc="-10" dirty="0">
                <a:latin typeface="MetaPro-Light"/>
                <a:cs typeface="MetaPro-Light"/>
              </a:rPr>
              <a:t>scales;</a:t>
            </a:r>
            <a:endParaRPr sz="9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0" dirty="0">
                <a:latin typeface="MetaPro-Light"/>
                <a:cs typeface="MetaPro-Light"/>
              </a:rPr>
              <a:t>long</a:t>
            </a:r>
            <a:r>
              <a:rPr sz="900" b="0" spc="-1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legs;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size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of</a:t>
            </a:r>
            <a:r>
              <a:rPr sz="900" b="0" spc="-2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mosquito</a:t>
            </a:r>
            <a:r>
              <a:rPr sz="900" b="0" spc="-10" dirty="0">
                <a:latin typeface="MetaPro-Light"/>
                <a:cs typeface="MetaPro-Light"/>
              </a:rPr>
              <a:t> 3–6mm;</a:t>
            </a:r>
            <a:endParaRPr sz="900">
              <a:latin typeface="MetaPro-Light"/>
              <a:cs typeface="MetaPro-Ligh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03612" y="2445655"/>
            <a:ext cx="4227830" cy="4331970"/>
            <a:chOff x="803612" y="2445655"/>
            <a:chExt cx="4227830" cy="4331970"/>
          </a:xfrm>
        </p:grpSpPr>
        <p:sp>
          <p:nvSpPr>
            <p:cNvPr id="27" name="object 27"/>
            <p:cNvSpPr/>
            <p:nvPr/>
          </p:nvSpPr>
          <p:spPr>
            <a:xfrm>
              <a:off x="2700656" y="2450418"/>
              <a:ext cx="0" cy="1348740"/>
            </a:xfrm>
            <a:custGeom>
              <a:avLst/>
              <a:gdLst/>
              <a:ahLst/>
              <a:cxnLst/>
              <a:rect l="l" t="t" r="r" b="b"/>
              <a:pathLst>
                <a:path h="1348739">
                  <a:moveTo>
                    <a:pt x="0" y="0"/>
                  </a:moveTo>
                  <a:lnTo>
                    <a:pt x="0" y="1348714"/>
                  </a:lnTo>
                </a:path>
              </a:pathLst>
            </a:custGeom>
            <a:ln w="9525">
              <a:solidFill>
                <a:srgbClr val="005B67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447095" y="3386470"/>
              <a:ext cx="1572260" cy="0"/>
            </a:xfrm>
            <a:custGeom>
              <a:avLst/>
              <a:gdLst/>
              <a:ahLst/>
              <a:cxnLst/>
              <a:rect l="l" t="t" r="r" b="b"/>
              <a:pathLst>
                <a:path w="1572260">
                  <a:moveTo>
                    <a:pt x="1571878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976679" y="2744000"/>
              <a:ext cx="50165" cy="25400"/>
            </a:xfrm>
            <a:custGeom>
              <a:avLst/>
              <a:gdLst/>
              <a:ahLst/>
              <a:cxnLst/>
              <a:rect l="l" t="t" r="r" b="b"/>
              <a:pathLst>
                <a:path w="50164" h="25400">
                  <a:moveTo>
                    <a:pt x="49657" y="25298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843479" y="2891599"/>
              <a:ext cx="50165" cy="25400"/>
            </a:xfrm>
            <a:custGeom>
              <a:avLst/>
              <a:gdLst/>
              <a:ahLst/>
              <a:cxnLst/>
              <a:rect l="l" t="t" r="r" b="b"/>
              <a:pathLst>
                <a:path w="50164" h="25400">
                  <a:moveTo>
                    <a:pt x="49657" y="25298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576143" y="3066476"/>
              <a:ext cx="42545" cy="36830"/>
            </a:xfrm>
            <a:custGeom>
              <a:avLst/>
              <a:gdLst/>
              <a:ahLst/>
              <a:cxnLst/>
              <a:rect l="l" t="t" r="r" b="b"/>
              <a:pathLst>
                <a:path w="42545" h="36830">
                  <a:moveTo>
                    <a:pt x="42062" y="36563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61189" y="3226796"/>
              <a:ext cx="20320" cy="52069"/>
            </a:xfrm>
            <a:custGeom>
              <a:avLst/>
              <a:gdLst/>
              <a:ahLst/>
              <a:cxnLst/>
              <a:rect l="l" t="t" r="r" b="b"/>
              <a:pathLst>
                <a:path w="20320" h="52070">
                  <a:moveTo>
                    <a:pt x="19977" y="52031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131146" y="2563582"/>
              <a:ext cx="0" cy="566420"/>
            </a:xfrm>
            <a:custGeom>
              <a:avLst/>
              <a:gdLst/>
              <a:ahLst/>
              <a:cxnLst/>
              <a:rect l="l" t="t" r="r" b="b"/>
              <a:pathLst>
                <a:path h="566419">
                  <a:moveTo>
                    <a:pt x="0" y="0"/>
                  </a:moveTo>
                  <a:lnTo>
                    <a:pt x="0" y="565823"/>
                  </a:lnTo>
                </a:path>
              </a:pathLst>
            </a:custGeom>
            <a:ln w="9525">
              <a:solidFill>
                <a:srgbClr val="005B67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238093" y="3292739"/>
              <a:ext cx="107314" cy="88265"/>
            </a:xfrm>
            <a:custGeom>
              <a:avLst/>
              <a:gdLst/>
              <a:ahLst/>
              <a:cxnLst/>
              <a:rect l="l" t="t" r="r" b="b"/>
              <a:pathLst>
                <a:path w="107314" h="88264">
                  <a:moveTo>
                    <a:pt x="0" y="0"/>
                  </a:moveTo>
                  <a:lnTo>
                    <a:pt x="106946" y="87884"/>
                  </a:lnTo>
                </a:path>
              </a:pathLst>
            </a:custGeom>
            <a:ln w="9525">
              <a:solidFill>
                <a:srgbClr val="005B67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416337" y="3574183"/>
              <a:ext cx="0" cy="135255"/>
            </a:xfrm>
            <a:custGeom>
              <a:avLst/>
              <a:gdLst/>
              <a:ahLst/>
              <a:cxnLst/>
              <a:rect l="l" t="t" r="r" b="b"/>
              <a:pathLst>
                <a:path h="135254">
                  <a:moveTo>
                    <a:pt x="0" y="0"/>
                  </a:moveTo>
                  <a:lnTo>
                    <a:pt x="0" y="134962"/>
                  </a:lnTo>
                </a:path>
              </a:pathLst>
            </a:custGeom>
            <a:ln w="9525">
              <a:solidFill>
                <a:srgbClr val="005B67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131146" y="2450418"/>
              <a:ext cx="285750" cy="1348740"/>
            </a:xfrm>
            <a:custGeom>
              <a:avLst/>
              <a:gdLst/>
              <a:ahLst/>
              <a:cxnLst/>
              <a:rect l="l" t="t" r="r" b="b"/>
              <a:pathLst>
                <a:path w="285750" h="1348739">
                  <a:moveTo>
                    <a:pt x="0" y="0"/>
                  </a:moveTo>
                  <a:lnTo>
                    <a:pt x="0" y="37719"/>
                  </a:lnTo>
                </a:path>
                <a:path w="285750" h="1348739">
                  <a:moveTo>
                    <a:pt x="0" y="716711"/>
                  </a:moveTo>
                  <a:lnTo>
                    <a:pt x="0" y="754430"/>
                  </a:lnTo>
                  <a:lnTo>
                    <a:pt x="35648" y="783729"/>
                  </a:lnTo>
                </a:path>
                <a:path w="285750" h="1348739">
                  <a:moveTo>
                    <a:pt x="249542" y="959497"/>
                  </a:moveTo>
                  <a:lnTo>
                    <a:pt x="285191" y="988796"/>
                  </a:lnTo>
                  <a:lnTo>
                    <a:pt x="285191" y="1033792"/>
                  </a:lnTo>
                </a:path>
                <a:path w="285750" h="1348739">
                  <a:moveTo>
                    <a:pt x="285191" y="1303718"/>
                  </a:moveTo>
                  <a:lnTo>
                    <a:pt x="285191" y="1348714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360110" y="4029048"/>
              <a:ext cx="237490" cy="244475"/>
            </a:xfrm>
            <a:custGeom>
              <a:avLst/>
              <a:gdLst/>
              <a:ahLst/>
              <a:cxnLst/>
              <a:rect l="l" t="t" r="r" b="b"/>
              <a:pathLst>
                <a:path w="237490" h="244475">
                  <a:moveTo>
                    <a:pt x="0" y="244144"/>
                  </a:moveTo>
                  <a:lnTo>
                    <a:pt x="237083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532492" y="4029053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69" h="64770">
                  <a:moveTo>
                    <a:pt x="0" y="3301"/>
                  </a:moveTo>
                  <a:lnTo>
                    <a:pt x="64706" y="0"/>
                  </a:lnTo>
                  <a:lnTo>
                    <a:pt x="63296" y="64769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612" y="5325173"/>
              <a:ext cx="2308165" cy="1452016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1249199" y="4270680"/>
            <a:ext cx="6096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MetaPro-Bold"/>
                <a:cs typeface="MetaPro-Bold"/>
              </a:rPr>
              <a:t>1</a:t>
            </a:r>
            <a:endParaRPr sz="650">
              <a:latin typeface="MetaPro-Bold"/>
              <a:cs typeface="MetaPro-Bold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60399" y="2183254"/>
            <a:ext cx="1108075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05B67"/>
                </a:solidFill>
                <a:latin typeface="MetaPro-Bold"/>
                <a:cs typeface="MetaPro-Bold"/>
              </a:rPr>
              <a:t>Body</a:t>
            </a:r>
            <a:r>
              <a:rPr sz="1000" b="1" spc="-10" dirty="0">
                <a:solidFill>
                  <a:srgbClr val="005B67"/>
                </a:solidFill>
                <a:latin typeface="MetaPro-Bold"/>
                <a:cs typeface="MetaPro-Bold"/>
              </a:rPr>
              <a:t> structures</a:t>
            </a:r>
            <a:endParaRPr sz="1000">
              <a:latin typeface="MetaPro-Bold"/>
              <a:cs typeface="MetaPro-Bold"/>
            </a:endParaRPr>
          </a:p>
          <a:p>
            <a:pPr marR="5080" algn="r">
              <a:lnSpc>
                <a:spcPct val="100000"/>
              </a:lnSpc>
              <a:spcBef>
                <a:spcPts val="745"/>
              </a:spcBef>
            </a:pPr>
            <a:r>
              <a:rPr sz="800" b="1" spc="-20" dirty="0">
                <a:solidFill>
                  <a:srgbClr val="005B67"/>
                </a:solidFill>
                <a:latin typeface="MetaPro-Bold"/>
                <a:cs typeface="MetaPro-Bold"/>
              </a:rPr>
              <a:t>Head</a:t>
            </a:r>
            <a:endParaRPr sz="800">
              <a:latin typeface="MetaPro-Bold"/>
              <a:cs typeface="MetaPro-Bold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28454" y="6610646"/>
            <a:ext cx="35750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0" spc="-10" dirty="0">
                <a:solidFill>
                  <a:srgbClr val="005B67"/>
                </a:solidFill>
                <a:latin typeface="MetaPro-Medi"/>
                <a:cs typeface="MetaPro-Medi"/>
              </a:rPr>
              <a:t>Female</a:t>
            </a:r>
            <a:endParaRPr sz="850">
              <a:latin typeface="MetaPro-Medi"/>
              <a:cs typeface="MetaPro-Med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321288" y="5661133"/>
            <a:ext cx="97155" cy="232410"/>
            <a:chOff x="1321288" y="5661133"/>
            <a:chExt cx="97155" cy="232410"/>
          </a:xfrm>
        </p:grpSpPr>
        <p:sp>
          <p:nvSpPr>
            <p:cNvPr id="44" name="object 44"/>
            <p:cNvSpPr/>
            <p:nvPr/>
          </p:nvSpPr>
          <p:spPr>
            <a:xfrm>
              <a:off x="1326051" y="5665895"/>
              <a:ext cx="56515" cy="222885"/>
            </a:xfrm>
            <a:custGeom>
              <a:avLst/>
              <a:gdLst/>
              <a:ahLst/>
              <a:cxnLst/>
              <a:rect l="l" t="t" r="r" b="b"/>
              <a:pathLst>
                <a:path w="56515" h="222885">
                  <a:moveTo>
                    <a:pt x="0" y="0"/>
                  </a:moveTo>
                  <a:lnTo>
                    <a:pt x="56019" y="222351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327694" y="5831451"/>
              <a:ext cx="85725" cy="57150"/>
            </a:xfrm>
            <a:custGeom>
              <a:avLst/>
              <a:gdLst/>
              <a:ahLst/>
              <a:cxnLst/>
              <a:rect l="l" t="t" r="r" b="b"/>
              <a:pathLst>
                <a:path w="85725" h="57150">
                  <a:moveTo>
                    <a:pt x="85559" y="0"/>
                  </a:moveTo>
                  <a:lnTo>
                    <a:pt x="54368" y="56794"/>
                  </a:lnTo>
                  <a:lnTo>
                    <a:pt x="0" y="21551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947037" y="5543650"/>
            <a:ext cx="76390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dirty="0">
                <a:solidFill>
                  <a:srgbClr val="005B67"/>
                </a:solidFill>
                <a:latin typeface="MetaPro-Norm"/>
                <a:cs typeface="MetaPro-Norm"/>
              </a:rPr>
              <a:t>Not</a:t>
            </a: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 feathery antenna</a:t>
            </a:r>
            <a:endParaRPr sz="650">
              <a:latin typeface="MetaPro-Norm"/>
              <a:cs typeface="MetaPro-Norm"/>
            </a:endParaRPr>
          </a:p>
        </p:txBody>
      </p:sp>
      <p:pic>
        <p:nvPicPr>
          <p:cNvPr id="47" name="object 4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11777" y="5266778"/>
            <a:ext cx="2094015" cy="1397088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4021816" y="6610646"/>
            <a:ext cx="2571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0" spc="-20" dirty="0">
                <a:solidFill>
                  <a:srgbClr val="005B67"/>
                </a:solidFill>
                <a:latin typeface="MetaPro-Medi"/>
                <a:cs typeface="MetaPro-Medi"/>
              </a:rPr>
              <a:t>Male</a:t>
            </a:r>
            <a:endParaRPr sz="850">
              <a:latin typeface="MetaPro-Medi"/>
              <a:cs typeface="MetaPro-Med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3585246" y="5828503"/>
            <a:ext cx="108585" cy="227965"/>
            <a:chOff x="3585246" y="5828503"/>
            <a:chExt cx="108585" cy="227965"/>
          </a:xfrm>
        </p:grpSpPr>
        <p:sp>
          <p:nvSpPr>
            <p:cNvPr id="50" name="object 50"/>
            <p:cNvSpPr/>
            <p:nvPr/>
          </p:nvSpPr>
          <p:spPr>
            <a:xfrm>
              <a:off x="3590009" y="5833266"/>
              <a:ext cx="71755" cy="218440"/>
            </a:xfrm>
            <a:custGeom>
              <a:avLst/>
              <a:gdLst/>
              <a:ahLst/>
              <a:cxnLst/>
              <a:rect l="l" t="t" r="r" b="b"/>
              <a:pathLst>
                <a:path w="71754" h="218439">
                  <a:moveTo>
                    <a:pt x="0" y="0"/>
                  </a:moveTo>
                  <a:lnTo>
                    <a:pt x="71386" y="217893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604701" y="5992337"/>
              <a:ext cx="84455" cy="59055"/>
            </a:xfrm>
            <a:custGeom>
              <a:avLst/>
              <a:gdLst/>
              <a:ahLst/>
              <a:cxnLst/>
              <a:rect l="l" t="t" r="r" b="b"/>
              <a:pathLst>
                <a:path w="84454" h="59054">
                  <a:moveTo>
                    <a:pt x="83845" y="0"/>
                  </a:moveTo>
                  <a:lnTo>
                    <a:pt x="56692" y="58826"/>
                  </a:lnTo>
                  <a:lnTo>
                    <a:pt x="0" y="27470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3285302" y="5684512"/>
            <a:ext cx="63373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Feathery</a:t>
            </a:r>
            <a:r>
              <a:rPr sz="650" spc="5" dirty="0">
                <a:solidFill>
                  <a:srgbClr val="005B67"/>
                </a:solidFill>
                <a:latin typeface="MetaPro-Norm"/>
                <a:cs typeface="MetaPro-Norm"/>
              </a:rPr>
              <a:t> </a:t>
            </a:r>
            <a:r>
              <a:rPr sz="650" spc="-10" dirty="0">
                <a:solidFill>
                  <a:srgbClr val="005B67"/>
                </a:solidFill>
                <a:latin typeface="MetaPro-Norm"/>
                <a:cs typeface="MetaPro-Norm"/>
              </a:rPr>
              <a:t>antenna</a:t>
            </a:r>
            <a:endParaRPr sz="650">
              <a:latin typeface="MetaPro-Norm"/>
              <a:cs typeface="MetaPro-Norm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60399" y="5229279"/>
            <a:ext cx="15360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05B67"/>
                </a:solidFill>
                <a:latin typeface="MetaPro-Bold"/>
                <a:cs typeface="MetaPro-Bold"/>
              </a:rPr>
              <a:t>Female</a:t>
            </a:r>
            <a:r>
              <a:rPr sz="1000" b="1" spc="-3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1000" b="1" dirty="0">
                <a:solidFill>
                  <a:srgbClr val="005B67"/>
                </a:solidFill>
                <a:latin typeface="MetaPro-Bold"/>
                <a:cs typeface="MetaPro-Bold"/>
              </a:rPr>
              <a:t>vs</a:t>
            </a:r>
            <a:r>
              <a:rPr sz="1000" b="1" spc="-3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1000" b="1" dirty="0">
                <a:solidFill>
                  <a:srgbClr val="005B67"/>
                </a:solidFill>
                <a:latin typeface="MetaPro-Bold"/>
                <a:cs typeface="MetaPro-Bold"/>
              </a:rPr>
              <a:t>male</a:t>
            </a:r>
            <a:r>
              <a:rPr sz="1000" b="1" spc="-2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1000" b="1" spc="-10" dirty="0">
                <a:solidFill>
                  <a:srgbClr val="005B67"/>
                </a:solidFill>
                <a:latin typeface="MetaPro-Bold"/>
                <a:cs typeface="MetaPro-Bold"/>
              </a:rPr>
              <a:t>mosquitoes</a:t>
            </a:r>
            <a:endParaRPr sz="1000">
              <a:latin typeface="MetaPro-Bold"/>
              <a:cs typeface="MetaPro-Bold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3766771" y="246495"/>
            <a:ext cx="3190875" cy="3517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b="0" i="0" dirty="0">
                <a:solidFill>
                  <a:srgbClr val="005B67"/>
                </a:solidFill>
                <a:latin typeface="MetaPro-Medi"/>
                <a:cs typeface="MetaPro-Medi"/>
              </a:rPr>
              <a:t>What</a:t>
            </a:r>
            <a:r>
              <a:rPr sz="2150" b="0" i="0" spc="-8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2150" b="0" i="0" dirty="0">
                <a:solidFill>
                  <a:srgbClr val="005B67"/>
                </a:solidFill>
                <a:latin typeface="MetaPro-Medi"/>
                <a:cs typeface="MetaPro-Medi"/>
              </a:rPr>
              <a:t>is/is</a:t>
            </a:r>
            <a:r>
              <a:rPr sz="2150" b="0" i="0" spc="-7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2150" b="0" i="0" dirty="0">
                <a:solidFill>
                  <a:srgbClr val="005B67"/>
                </a:solidFill>
                <a:latin typeface="MetaPro-Medi"/>
                <a:cs typeface="MetaPro-Medi"/>
              </a:rPr>
              <a:t>not</a:t>
            </a:r>
            <a:r>
              <a:rPr sz="2150" b="0" i="0" spc="-7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2150" b="0" i="0" dirty="0">
                <a:solidFill>
                  <a:srgbClr val="005B67"/>
                </a:solidFill>
                <a:latin typeface="MetaPro-Medi"/>
                <a:cs typeface="MetaPro-Medi"/>
              </a:rPr>
              <a:t>a</a:t>
            </a:r>
            <a:r>
              <a:rPr sz="2150" b="0" i="0" spc="-6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2150" b="0" i="0" spc="-10" dirty="0">
                <a:solidFill>
                  <a:srgbClr val="005B67"/>
                </a:solidFill>
                <a:latin typeface="MetaPro-Medi"/>
                <a:cs typeface="MetaPro-Medi"/>
              </a:rPr>
              <a:t>mosquito?</a:t>
            </a:r>
            <a:endParaRPr sz="2150">
              <a:latin typeface="MetaPro-Medi"/>
              <a:cs typeface="MetaPro-Med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60399" y="1100382"/>
            <a:ext cx="21215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05B67"/>
                </a:solidFill>
                <a:latin typeface="MetaPro-Bold"/>
                <a:cs typeface="MetaPro-Bold"/>
              </a:rPr>
              <a:t>Scientific</a:t>
            </a:r>
            <a:r>
              <a:rPr sz="10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1000" b="1" spc="-10" dirty="0">
                <a:solidFill>
                  <a:srgbClr val="005B67"/>
                </a:solidFill>
                <a:latin typeface="MetaPro-Bold"/>
                <a:cs typeface="MetaPro-Bold"/>
              </a:rPr>
              <a:t>classification</a:t>
            </a:r>
            <a:r>
              <a:rPr sz="1000" b="1" spc="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1000" b="1" dirty="0">
                <a:solidFill>
                  <a:srgbClr val="005B67"/>
                </a:solidFill>
                <a:latin typeface="MetaPro-Bold"/>
                <a:cs typeface="MetaPro-Bold"/>
              </a:rPr>
              <a:t>of </a:t>
            </a:r>
            <a:r>
              <a:rPr sz="1000" b="1" spc="-10" dirty="0">
                <a:solidFill>
                  <a:srgbClr val="005B67"/>
                </a:solidFill>
                <a:latin typeface="MetaPro-Bold"/>
                <a:cs typeface="MetaPro-Bold"/>
              </a:rPr>
              <a:t>mosquitoes</a:t>
            </a:r>
            <a:endParaRPr sz="1000">
              <a:latin typeface="MetaPro-Bold"/>
              <a:cs typeface="MetaPro-Bold"/>
            </a:endParaRPr>
          </a:p>
        </p:txBody>
      </p:sp>
      <p:graphicFrame>
        <p:nvGraphicFramePr>
          <p:cNvPr id="56" name="object 56"/>
          <p:cNvGraphicFramePr>
            <a:graphicFrameLocks noGrp="1"/>
          </p:cNvGraphicFramePr>
          <p:nvPr/>
        </p:nvGraphicFramePr>
        <p:xfrm>
          <a:off x="873099" y="1403642"/>
          <a:ext cx="4329428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4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2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Kingdom</a:t>
                      </a:r>
                      <a:endParaRPr sz="800">
                        <a:latin typeface="MetaPro-Bold"/>
                        <a:cs typeface="MetaPro-Bold"/>
                      </a:endParaRPr>
                    </a:p>
                  </a:txBody>
                  <a:tcPr marL="0" marR="0" marT="25400" marB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65B3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Phylum</a:t>
                      </a:r>
                      <a:endParaRPr sz="800">
                        <a:latin typeface="MetaPro-Bold"/>
                        <a:cs typeface="MetaPro-Bold"/>
                      </a:endParaRPr>
                    </a:p>
                  </a:txBody>
                  <a:tcPr marL="0" marR="0" marT="2540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65B32E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Class</a:t>
                      </a:r>
                      <a:endParaRPr sz="800">
                        <a:latin typeface="MetaPro-Bold"/>
                        <a:cs typeface="MetaPro-Bold"/>
                      </a:endParaRPr>
                    </a:p>
                  </a:txBody>
                  <a:tcPr marL="0" marR="0" marT="2540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65B32E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Order</a:t>
                      </a:r>
                      <a:endParaRPr sz="800">
                        <a:latin typeface="MetaPro-Bold"/>
                        <a:cs typeface="MetaPro-Bold"/>
                      </a:endParaRPr>
                    </a:p>
                  </a:txBody>
                  <a:tcPr marL="0" marR="0" marT="2540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65B32E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Suborder</a:t>
                      </a:r>
                      <a:endParaRPr sz="800">
                        <a:latin typeface="MetaPro-Bold"/>
                        <a:cs typeface="MetaPro-Bold"/>
                      </a:endParaRPr>
                    </a:p>
                  </a:txBody>
                  <a:tcPr marL="0" marR="0" marT="2540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65B3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Family</a:t>
                      </a:r>
                      <a:endParaRPr sz="800">
                        <a:latin typeface="MetaPro-Bold"/>
                        <a:cs typeface="MetaPro-Bold"/>
                      </a:endParaRPr>
                    </a:p>
                  </a:txBody>
                  <a:tcPr marL="0" marR="0" marT="2540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65B32E"/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Genus</a:t>
                      </a:r>
                      <a:endParaRPr sz="800">
                        <a:latin typeface="MetaPro-Bold"/>
                        <a:cs typeface="MetaPro-Bold"/>
                      </a:endParaRPr>
                    </a:p>
                  </a:txBody>
                  <a:tcPr marL="0" marR="0" marT="2540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65B32E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MetaPro-Bold"/>
                          <a:cs typeface="MetaPro-Bold"/>
                        </a:rPr>
                        <a:t>Species</a:t>
                      </a:r>
                      <a:endParaRPr sz="800">
                        <a:latin typeface="MetaPro-Bold"/>
                        <a:cs typeface="MetaPro-Bold"/>
                      </a:endParaRPr>
                    </a:p>
                  </a:txBody>
                  <a:tcPr marL="0" marR="0" marT="25400" marB="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65B3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800" b="0" spc="-10" dirty="0">
                          <a:latin typeface="MetaPro-Light"/>
                          <a:cs typeface="MetaPro-Light"/>
                        </a:rPr>
                        <a:t>Animalia</a:t>
                      </a:r>
                      <a:endParaRPr sz="800">
                        <a:latin typeface="MetaPro-Light"/>
                        <a:cs typeface="MetaPro-Light"/>
                      </a:endParaRPr>
                    </a:p>
                  </a:txBody>
                  <a:tcPr marL="0" marR="0" marT="11176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800" b="0" spc="-10" dirty="0">
                          <a:latin typeface="MetaPro-Light"/>
                          <a:cs typeface="MetaPro-Light"/>
                        </a:rPr>
                        <a:t>Arthropoda</a:t>
                      </a:r>
                      <a:endParaRPr sz="800">
                        <a:latin typeface="MetaPro-Light"/>
                        <a:cs typeface="MetaPro-Light"/>
                      </a:endParaRPr>
                    </a:p>
                  </a:txBody>
                  <a:tcPr marL="0" marR="0" marT="11176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800" b="0" spc="-10" dirty="0">
                          <a:latin typeface="MetaPro-Light"/>
                          <a:cs typeface="MetaPro-Light"/>
                        </a:rPr>
                        <a:t>Insecta</a:t>
                      </a:r>
                      <a:endParaRPr sz="800">
                        <a:latin typeface="MetaPro-Light"/>
                        <a:cs typeface="MetaPro-Light"/>
                      </a:endParaRPr>
                    </a:p>
                  </a:txBody>
                  <a:tcPr marL="0" marR="0" marT="11176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800" b="0" spc="-10" dirty="0">
                          <a:latin typeface="MetaPro-Light"/>
                          <a:cs typeface="MetaPro-Light"/>
                        </a:rPr>
                        <a:t>Diptera</a:t>
                      </a:r>
                      <a:endParaRPr sz="800">
                        <a:latin typeface="MetaPro-Light"/>
                        <a:cs typeface="MetaPro-Light"/>
                      </a:endParaRPr>
                    </a:p>
                  </a:txBody>
                  <a:tcPr marL="0" marR="0" marT="11176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800" b="0" spc="-10" dirty="0">
                          <a:latin typeface="MetaPro-Light"/>
                          <a:cs typeface="MetaPro-Light"/>
                        </a:rPr>
                        <a:t>Nematocera</a:t>
                      </a:r>
                      <a:endParaRPr sz="800">
                        <a:latin typeface="MetaPro-Light"/>
                        <a:cs typeface="MetaPro-Light"/>
                      </a:endParaRPr>
                    </a:p>
                  </a:txBody>
                  <a:tcPr marL="0" marR="0" marT="11176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800" b="0" spc="-10" dirty="0">
                          <a:latin typeface="MetaPro-Light"/>
                          <a:cs typeface="MetaPro-Light"/>
                        </a:rPr>
                        <a:t>Culicidae</a:t>
                      </a:r>
                      <a:endParaRPr sz="800">
                        <a:latin typeface="MetaPro-Light"/>
                        <a:cs typeface="MetaPro-Light"/>
                      </a:endParaRPr>
                    </a:p>
                  </a:txBody>
                  <a:tcPr marL="0" marR="0" marT="11176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800" b="0" spc="-25" dirty="0">
                          <a:latin typeface="MetaPro-Light"/>
                          <a:cs typeface="MetaPro-Light"/>
                        </a:rPr>
                        <a:t>e.g</a:t>
                      </a:r>
                      <a:endParaRPr sz="800">
                        <a:latin typeface="MetaPro-Light"/>
                        <a:cs typeface="MetaPro-Ligh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i="1" spc="-10" dirty="0">
                          <a:latin typeface="MetaPro-LightIta"/>
                          <a:cs typeface="MetaPro-LightIta"/>
                        </a:rPr>
                        <a:t>Aedes</a:t>
                      </a:r>
                      <a:endParaRPr sz="800">
                        <a:latin typeface="MetaPro-LightIta"/>
                        <a:cs typeface="MetaPro-LightIta"/>
                      </a:endParaRPr>
                    </a:p>
                  </a:txBody>
                  <a:tcPr marL="0" marR="0" marT="5080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800" b="0" spc="-25" dirty="0">
                          <a:latin typeface="MetaPro-Light"/>
                          <a:cs typeface="MetaPro-Light"/>
                        </a:rPr>
                        <a:t>e.g</a:t>
                      </a:r>
                      <a:endParaRPr sz="800">
                        <a:latin typeface="MetaPro-Light"/>
                        <a:cs typeface="MetaPro-Light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i="1" spc="-10" dirty="0">
                          <a:latin typeface="MetaPro-LightIta"/>
                          <a:cs typeface="MetaPro-LightIta"/>
                        </a:rPr>
                        <a:t>albopictus</a:t>
                      </a:r>
                      <a:endParaRPr sz="800">
                        <a:latin typeface="MetaPro-LightIta"/>
                        <a:cs typeface="MetaPro-LightIta"/>
                      </a:endParaRPr>
                    </a:p>
                  </a:txBody>
                  <a:tcPr marL="0" marR="0" marT="5080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7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7" name="object 5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99100" y="5122316"/>
            <a:ext cx="2080793" cy="1072896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5839431" y="5580122"/>
            <a:ext cx="6096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1</a:t>
            </a:r>
            <a:endParaRPr sz="650">
              <a:latin typeface="MetaPro-Bold"/>
              <a:cs typeface="MetaPro-Bold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486400" y="6197074"/>
            <a:ext cx="1550035" cy="37528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Anisopodidae</a:t>
            </a:r>
            <a:r>
              <a:rPr sz="850" b="0" spc="-2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Light"/>
                <a:cs typeface="MetaPro-Light"/>
              </a:rPr>
              <a:t>or</a:t>
            </a:r>
            <a:r>
              <a:rPr sz="850" b="0" spc="-10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Wood</a:t>
            </a:r>
            <a:r>
              <a:rPr sz="850" b="0" spc="-2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spc="-10" dirty="0">
                <a:solidFill>
                  <a:srgbClr val="005B67"/>
                </a:solidFill>
                <a:latin typeface="MetaPro-Medi"/>
                <a:cs typeface="MetaPro-Medi"/>
              </a:rPr>
              <a:t>gnats</a:t>
            </a:r>
            <a:endParaRPr sz="850">
              <a:latin typeface="MetaPro-Medi"/>
              <a:cs typeface="MetaPro-Med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900" i="1" dirty="0">
                <a:latin typeface="MetaPro-LightIta"/>
                <a:cs typeface="MetaPro-LightIta"/>
              </a:rPr>
              <a:t>S</a:t>
            </a:r>
            <a:r>
              <a:rPr sz="900" b="0" dirty="0">
                <a:latin typeface="MetaPro-Light"/>
                <a:cs typeface="MetaPro-Light"/>
              </a:rPr>
              <a:t>hort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mouth</a:t>
            </a:r>
            <a:r>
              <a:rPr sz="900" b="0" spc="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parts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dirty="0">
                <a:solidFill>
                  <a:srgbClr val="005B67"/>
                </a:solidFill>
                <a:latin typeface="MetaPro-Norm"/>
                <a:cs typeface="MetaPro-Norm"/>
              </a:rPr>
              <a:t>[1]</a:t>
            </a:r>
            <a:r>
              <a:rPr sz="900" b="0" dirty="0">
                <a:latin typeface="MetaPro-Light"/>
                <a:cs typeface="MetaPro-Light"/>
              </a:rPr>
              <a:t>;</a:t>
            </a:r>
            <a:r>
              <a:rPr sz="900" b="0" spc="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~4–12</a:t>
            </a:r>
            <a:r>
              <a:rPr sz="900" b="0" spc="5" dirty="0">
                <a:latin typeface="MetaPro-Light"/>
                <a:cs typeface="MetaPro-Light"/>
              </a:rPr>
              <a:t> </a:t>
            </a:r>
            <a:r>
              <a:rPr sz="900" b="0" spc="-25" dirty="0">
                <a:latin typeface="MetaPro-Light"/>
                <a:cs typeface="MetaPro-Light"/>
              </a:rPr>
              <a:t>mm</a:t>
            </a:r>
            <a:endParaRPr sz="900">
              <a:latin typeface="MetaPro-Light"/>
              <a:cs typeface="MetaPro-Light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5499100" y="3195421"/>
            <a:ext cx="2080895" cy="2445385"/>
            <a:chOff x="5499100" y="3195421"/>
            <a:chExt cx="2080895" cy="2445385"/>
          </a:xfrm>
        </p:grpSpPr>
        <p:sp>
          <p:nvSpPr>
            <p:cNvPr id="61" name="object 61"/>
            <p:cNvSpPr/>
            <p:nvPr/>
          </p:nvSpPr>
          <p:spPr>
            <a:xfrm>
              <a:off x="5926032" y="5549025"/>
              <a:ext cx="169545" cy="86995"/>
            </a:xfrm>
            <a:custGeom>
              <a:avLst/>
              <a:gdLst/>
              <a:ahLst/>
              <a:cxnLst/>
              <a:rect l="l" t="t" r="r" b="b"/>
              <a:pathLst>
                <a:path w="169545" h="86995">
                  <a:moveTo>
                    <a:pt x="0" y="86842"/>
                  </a:moveTo>
                  <a:lnTo>
                    <a:pt x="169468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033159" y="5531405"/>
              <a:ext cx="62865" cy="78740"/>
            </a:xfrm>
            <a:custGeom>
              <a:avLst/>
              <a:gdLst/>
              <a:ahLst/>
              <a:cxnLst/>
              <a:rect l="l" t="t" r="r" b="b"/>
              <a:pathLst>
                <a:path w="62864" h="78739">
                  <a:moveTo>
                    <a:pt x="0" y="0"/>
                  </a:moveTo>
                  <a:lnTo>
                    <a:pt x="62344" y="17627"/>
                  </a:lnTo>
                  <a:lnTo>
                    <a:pt x="40233" y="78524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499100" y="3195421"/>
              <a:ext cx="2080895" cy="1073150"/>
            </a:xfrm>
            <a:custGeom>
              <a:avLst/>
              <a:gdLst/>
              <a:ahLst/>
              <a:cxnLst/>
              <a:rect l="l" t="t" r="r" b="b"/>
              <a:pathLst>
                <a:path w="2080895" h="1073150">
                  <a:moveTo>
                    <a:pt x="2080806" y="0"/>
                  </a:moveTo>
                  <a:lnTo>
                    <a:pt x="0" y="0"/>
                  </a:lnTo>
                  <a:lnTo>
                    <a:pt x="0" y="1072896"/>
                  </a:lnTo>
                  <a:lnTo>
                    <a:pt x="2080806" y="1072896"/>
                  </a:lnTo>
                  <a:lnTo>
                    <a:pt x="20808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6300" y="3195434"/>
              <a:ext cx="1996757" cy="1072896"/>
            </a:xfrm>
            <a:prstGeom prst="rect">
              <a:avLst/>
            </a:prstGeom>
          </p:spPr>
        </p:pic>
      </p:grpSp>
      <p:pic>
        <p:nvPicPr>
          <p:cNvPr id="65" name="object 6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59372" y="5122316"/>
            <a:ext cx="2076675" cy="1072896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9341549" y="5821880"/>
            <a:ext cx="6096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1</a:t>
            </a:r>
            <a:endParaRPr sz="650">
              <a:latin typeface="MetaPro-Bold"/>
              <a:cs typeface="MetaPro-Bold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915025" y="5286862"/>
            <a:ext cx="7175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2</a:t>
            </a:r>
            <a:endParaRPr sz="650">
              <a:latin typeface="MetaPro-Bold"/>
              <a:cs typeface="MetaPro-Bold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745186" y="6191972"/>
            <a:ext cx="1967864" cy="65341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Tipulidae</a:t>
            </a:r>
            <a:r>
              <a:rPr sz="850" b="0" spc="-2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Light"/>
                <a:cs typeface="MetaPro-Light"/>
              </a:rPr>
              <a:t>or</a:t>
            </a:r>
            <a:r>
              <a:rPr sz="850" b="0" spc="-15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Crane</a:t>
            </a:r>
            <a:r>
              <a:rPr sz="850" b="0" spc="-10" dirty="0">
                <a:solidFill>
                  <a:srgbClr val="005B67"/>
                </a:solidFill>
                <a:latin typeface="MetaPro-Medi"/>
                <a:cs typeface="MetaPro-Medi"/>
              </a:rPr>
              <a:t> flies</a:t>
            </a:r>
            <a:endParaRPr sz="850">
              <a:latin typeface="MetaPro-Medi"/>
              <a:cs typeface="MetaPro-Medi"/>
            </a:endParaRPr>
          </a:p>
          <a:p>
            <a:pPr marL="14604" marR="5080">
              <a:lnSpc>
                <a:spcPct val="100000"/>
              </a:lnSpc>
              <a:spcBef>
                <a:spcPts val="350"/>
              </a:spcBef>
            </a:pPr>
            <a:r>
              <a:rPr sz="900" b="0" dirty="0">
                <a:latin typeface="MetaPro-Light"/>
                <a:cs typeface="MetaPro-Light"/>
              </a:rPr>
              <a:t>No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b="0" spc="-10" dirty="0">
                <a:latin typeface="MetaPro-Light"/>
                <a:cs typeface="MetaPro-Light"/>
              </a:rPr>
              <a:t>needle-</a:t>
            </a:r>
            <a:r>
              <a:rPr sz="900" b="0" dirty="0">
                <a:latin typeface="MetaPro-Light"/>
                <a:cs typeface="MetaPro-Light"/>
              </a:rPr>
              <a:t>like proboscis;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looks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like </a:t>
            </a:r>
            <a:r>
              <a:rPr sz="900" b="0" spc="-25" dirty="0">
                <a:latin typeface="MetaPro-Light"/>
                <a:cs typeface="MetaPro-Light"/>
              </a:rPr>
              <a:t>an</a:t>
            </a:r>
            <a:r>
              <a:rPr sz="900" b="0" dirty="0">
                <a:latin typeface="MetaPro-Light"/>
                <a:cs typeface="MetaPro-Light"/>
              </a:rPr>
              <a:t> oversized</a:t>
            </a:r>
            <a:r>
              <a:rPr sz="900" b="0" spc="-2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mosquito;</a:t>
            </a:r>
            <a:r>
              <a:rPr sz="900" b="0" spc="-1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slender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body</a:t>
            </a:r>
            <a:r>
              <a:rPr sz="900" b="0" spc="-25" dirty="0">
                <a:latin typeface="MetaPro-Light"/>
                <a:cs typeface="MetaPro-Light"/>
              </a:rPr>
              <a:t> </a:t>
            </a:r>
            <a:r>
              <a:rPr sz="900" dirty="0">
                <a:solidFill>
                  <a:srgbClr val="005B67"/>
                </a:solidFill>
                <a:latin typeface="MetaPro-Norm"/>
                <a:cs typeface="MetaPro-Norm"/>
              </a:rPr>
              <a:t>[1]</a:t>
            </a:r>
            <a:r>
              <a:rPr sz="900" b="0" dirty="0">
                <a:latin typeface="MetaPro-Light"/>
                <a:cs typeface="MetaPro-Light"/>
              </a:rPr>
              <a:t>;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b="0" spc="-20" dirty="0">
                <a:latin typeface="MetaPro-Light"/>
                <a:cs typeface="MetaPro-Light"/>
              </a:rPr>
              <a:t>long</a:t>
            </a:r>
            <a:r>
              <a:rPr sz="900" b="0" dirty="0">
                <a:latin typeface="MetaPro-Light"/>
                <a:cs typeface="MetaPro-Light"/>
              </a:rPr>
              <a:t> legs</a:t>
            </a:r>
            <a:r>
              <a:rPr sz="900" b="0" spc="-30" dirty="0">
                <a:latin typeface="MetaPro-Light"/>
                <a:cs typeface="MetaPro-Light"/>
              </a:rPr>
              <a:t> </a:t>
            </a:r>
            <a:r>
              <a:rPr sz="900" dirty="0">
                <a:solidFill>
                  <a:srgbClr val="005B67"/>
                </a:solidFill>
                <a:latin typeface="MetaPro-Norm"/>
                <a:cs typeface="MetaPro-Norm"/>
              </a:rPr>
              <a:t>[2]</a:t>
            </a:r>
            <a:r>
              <a:rPr sz="900" b="0" dirty="0">
                <a:latin typeface="MetaPro-Light"/>
                <a:cs typeface="MetaPro-Light"/>
              </a:rPr>
              <a:t>;</a:t>
            </a:r>
            <a:r>
              <a:rPr sz="900" b="0" spc="-2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wing</a:t>
            </a:r>
            <a:r>
              <a:rPr sz="900" b="0" spc="-1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span</a:t>
            </a:r>
            <a:r>
              <a:rPr sz="900" b="0" spc="-2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1–6.5</a:t>
            </a:r>
            <a:r>
              <a:rPr sz="900" b="0" spc="-15" dirty="0">
                <a:latin typeface="MetaPro-Light"/>
                <a:cs typeface="MetaPro-Light"/>
              </a:rPr>
              <a:t> </a:t>
            </a:r>
            <a:r>
              <a:rPr sz="900" b="0" spc="-25" dirty="0">
                <a:latin typeface="MetaPro-Light"/>
                <a:cs typeface="MetaPro-Light"/>
              </a:rPr>
              <a:t>cm</a:t>
            </a:r>
            <a:endParaRPr sz="900">
              <a:latin typeface="MetaPro-Light"/>
              <a:cs typeface="MetaPro-Light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8025383" y="5388860"/>
            <a:ext cx="1292225" cy="467995"/>
            <a:chOff x="8025383" y="5388860"/>
            <a:chExt cx="1292225" cy="467995"/>
          </a:xfrm>
        </p:grpSpPr>
        <p:sp>
          <p:nvSpPr>
            <p:cNvPr id="70" name="object 70"/>
            <p:cNvSpPr/>
            <p:nvPr/>
          </p:nvSpPr>
          <p:spPr>
            <a:xfrm>
              <a:off x="9200016" y="5698048"/>
              <a:ext cx="112395" cy="154305"/>
            </a:xfrm>
            <a:custGeom>
              <a:avLst/>
              <a:gdLst/>
              <a:ahLst/>
              <a:cxnLst/>
              <a:rect l="l" t="t" r="r" b="b"/>
              <a:pathLst>
                <a:path w="112395" h="154304">
                  <a:moveTo>
                    <a:pt x="112280" y="153796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192361" y="5698040"/>
              <a:ext cx="71755" cy="64769"/>
            </a:xfrm>
            <a:custGeom>
              <a:avLst/>
              <a:gdLst/>
              <a:ahLst/>
              <a:cxnLst/>
              <a:rect l="l" t="t" r="r" b="b"/>
              <a:pathLst>
                <a:path w="71754" h="64770">
                  <a:moveTo>
                    <a:pt x="0" y="64338"/>
                  </a:moveTo>
                  <a:lnTo>
                    <a:pt x="7658" y="0"/>
                  </a:lnTo>
                  <a:lnTo>
                    <a:pt x="71259" y="1231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030146" y="5393622"/>
              <a:ext cx="112395" cy="154305"/>
            </a:xfrm>
            <a:custGeom>
              <a:avLst/>
              <a:gdLst/>
              <a:ahLst/>
              <a:cxnLst/>
              <a:rect l="l" t="t" r="r" b="b"/>
              <a:pathLst>
                <a:path w="112395" h="154304">
                  <a:moveTo>
                    <a:pt x="0" y="0"/>
                  </a:moveTo>
                  <a:lnTo>
                    <a:pt x="112280" y="153797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078822" y="5483089"/>
              <a:ext cx="71755" cy="64769"/>
            </a:xfrm>
            <a:custGeom>
              <a:avLst/>
              <a:gdLst/>
              <a:ahLst/>
              <a:cxnLst/>
              <a:rect l="l" t="t" r="r" b="b"/>
              <a:pathLst>
                <a:path w="71754" h="64770">
                  <a:moveTo>
                    <a:pt x="71259" y="0"/>
                  </a:moveTo>
                  <a:lnTo>
                    <a:pt x="63601" y="64338"/>
                  </a:lnTo>
                  <a:lnTo>
                    <a:pt x="0" y="5201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4" name="object 7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69161" y="3195421"/>
            <a:ext cx="2067941" cy="1072908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>
            <a:off x="5499100" y="3195421"/>
            <a:ext cx="2080895" cy="107315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543560" algn="ctr">
              <a:lnSpc>
                <a:spcPct val="100000"/>
              </a:lnSpc>
              <a:spcBef>
                <a:spcPts val="505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3</a:t>
            </a:r>
            <a:endParaRPr sz="650">
              <a:latin typeface="MetaPro-Bold"/>
              <a:cs typeface="MetaPro-Bold"/>
            </a:endParaRPr>
          </a:p>
          <a:p>
            <a:pPr marL="1034415" algn="ctr">
              <a:lnSpc>
                <a:spcPct val="100000"/>
              </a:lnSpc>
              <a:spcBef>
                <a:spcPts val="75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2</a:t>
            </a:r>
            <a:endParaRPr sz="650">
              <a:latin typeface="MetaPro-Bold"/>
              <a:cs typeface="MetaPro-Bold"/>
            </a:endParaRPr>
          </a:p>
          <a:p>
            <a:pPr>
              <a:lnSpc>
                <a:spcPct val="100000"/>
              </a:lnSpc>
            </a:pPr>
            <a:endParaRPr sz="900">
              <a:latin typeface="MetaPro-Bold"/>
              <a:cs typeface="MetaPro-Bold"/>
            </a:endParaRPr>
          </a:p>
          <a:p>
            <a:pPr>
              <a:lnSpc>
                <a:spcPct val="100000"/>
              </a:lnSpc>
            </a:pPr>
            <a:endParaRPr sz="850">
              <a:latin typeface="MetaPro-Bold"/>
              <a:cs typeface="MetaPro-Bold"/>
            </a:endParaRPr>
          </a:p>
          <a:p>
            <a:pPr marR="370840" algn="r">
              <a:lnSpc>
                <a:spcPct val="100000"/>
              </a:lnSpc>
              <a:spcBef>
                <a:spcPts val="5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1</a:t>
            </a:r>
            <a:endParaRPr sz="650">
              <a:latin typeface="MetaPro-Bold"/>
              <a:cs typeface="MetaPro-Bold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378371" y="3960019"/>
            <a:ext cx="6096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1</a:t>
            </a:r>
            <a:endParaRPr sz="650">
              <a:latin typeface="MetaPro-Bold"/>
              <a:cs typeface="MetaPro-Bold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434240" y="3326643"/>
            <a:ext cx="72390" cy="14351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3</a:t>
            </a:r>
            <a:endParaRPr sz="650">
              <a:latin typeface="MetaPro-Bold"/>
              <a:cs typeface="MetaPro-Bold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9382249" y="3832829"/>
            <a:ext cx="73660" cy="14351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2</a:t>
            </a:r>
            <a:endParaRPr sz="650">
              <a:latin typeface="MetaPro-Bold"/>
              <a:cs typeface="MetaPro-Bold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486400" y="4271608"/>
            <a:ext cx="2029460" cy="50927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850" b="0" spc="-10" dirty="0">
                <a:solidFill>
                  <a:srgbClr val="005B67"/>
                </a:solidFill>
                <a:latin typeface="MetaPro-Medi"/>
                <a:cs typeface="MetaPro-Medi"/>
              </a:rPr>
              <a:t>Ceratopogonidae</a:t>
            </a:r>
            <a:r>
              <a:rPr sz="850" b="0" spc="1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Light"/>
                <a:cs typeface="MetaPro-Light"/>
              </a:rPr>
              <a:t>or</a:t>
            </a:r>
            <a:r>
              <a:rPr sz="850" b="0" spc="20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Biting</a:t>
            </a:r>
            <a:r>
              <a:rPr sz="850" b="0" spc="3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spc="-10" dirty="0">
                <a:solidFill>
                  <a:srgbClr val="005B67"/>
                </a:solidFill>
                <a:latin typeface="MetaPro-Medi"/>
                <a:cs typeface="MetaPro-Medi"/>
              </a:rPr>
              <a:t>midges</a:t>
            </a:r>
            <a:endParaRPr sz="850">
              <a:latin typeface="MetaPro-Medi"/>
              <a:cs typeface="MetaPro-Medi"/>
            </a:endParaRPr>
          </a:p>
          <a:p>
            <a:pPr marL="12700" marR="5080">
              <a:lnSpc>
                <a:spcPct val="100000"/>
              </a:lnSpc>
              <a:spcBef>
                <a:spcPts val="320"/>
              </a:spcBef>
            </a:pPr>
            <a:r>
              <a:rPr sz="900" b="0" dirty="0">
                <a:latin typeface="MetaPro-Light"/>
                <a:cs typeface="MetaPro-Light"/>
              </a:rPr>
              <a:t>Short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proboscis,</a:t>
            </a:r>
            <a:r>
              <a:rPr sz="900" b="0" spc="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not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b="0" spc="-10" dirty="0">
                <a:latin typeface="MetaPro-Light"/>
                <a:cs typeface="MetaPro-Light"/>
              </a:rPr>
              <a:t>needle-</a:t>
            </a:r>
            <a:r>
              <a:rPr sz="900" b="0" dirty="0">
                <a:latin typeface="MetaPro-Light"/>
                <a:cs typeface="MetaPro-Light"/>
              </a:rPr>
              <a:t>like</a:t>
            </a:r>
            <a:r>
              <a:rPr sz="900" b="0" spc="5" dirty="0">
                <a:latin typeface="MetaPro-Light"/>
                <a:cs typeface="MetaPro-Light"/>
              </a:rPr>
              <a:t> </a:t>
            </a:r>
            <a:r>
              <a:rPr sz="900" dirty="0">
                <a:solidFill>
                  <a:srgbClr val="005B67"/>
                </a:solidFill>
                <a:latin typeface="MetaPro-Norm"/>
                <a:cs typeface="MetaPro-Norm"/>
              </a:rPr>
              <a:t>[1]</a:t>
            </a:r>
            <a:r>
              <a:rPr sz="900" b="0" dirty="0">
                <a:latin typeface="MetaPro-Light"/>
                <a:cs typeface="MetaPro-Light"/>
              </a:rPr>
              <a:t>;</a:t>
            </a:r>
            <a:r>
              <a:rPr sz="900" b="0" spc="5" dirty="0">
                <a:latin typeface="MetaPro-Light"/>
                <a:cs typeface="MetaPro-Light"/>
              </a:rPr>
              <a:t> </a:t>
            </a:r>
            <a:r>
              <a:rPr sz="900" b="0" spc="-10" dirty="0">
                <a:latin typeface="MetaPro-Light"/>
                <a:cs typeface="MetaPro-Light"/>
              </a:rPr>
              <a:t>hooped</a:t>
            </a:r>
            <a:r>
              <a:rPr sz="900" b="0" dirty="0">
                <a:latin typeface="MetaPro-Light"/>
                <a:cs typeface="MetaPro-Light"/>
              </a:rPr>
              <a:t> thorax</a:t>
            </a:r>
            <a:r>
              <a:rPr sz="900" b="0" spc="-40" dirty="0">
                <a:latin typeface="MetaPro-Light"/>
                <a:cs typeface="MetaPro-Light"/>
              </a:rPr>
              <a:t> </a:t>
            </a:r>
            <a:r>
              <a:rPr sz="900" dirty="0">
                <a:solidFill>
                  <a:srgbClr val="005B67"/>
                </a:solidFill>
                <a:latin typeface="MetaPro-Norm"/>
                <a:cs typeface="MetaPro-Norm"/>
              </a:rPr>
              <a:t>[2]</a:t>
            </a:r>
            <a:r>
              <a:rPr sz="900" b="0" dirty="0">
                <a:latin typeface="MetaPro-Light"/>
                <a:cs typeface="MetaPro-Light"/>
              </a:rPr>
              <a:t>;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wing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without</a:t>
            </a:r>
            <a:r>
              <a:rPr sz="900" b="0" spc="-2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scales</a:t>
            </a:r>
            <a:r>
              <a:rPr sz="900" b="0" spc="-20" dirty="0">
                <a:latin typeface="MetaPro-Light"/>
                <a:cs typeface="MetaPro-Light"/>
              </a:rPr>
              <a:t> </a:t>
            </a:r>
            <a:r>
              <a:rPr sz="900" dirty="0">
                <a:solidFill>
                  <a:srgbClr val="005B67"/>
                </a:solidFill>
                <a:latin typeface="MetaPro-Norm"/>
                <a:cs typeface="MetaPro-Norm"/>
              </a:rPr>
              <a:t>[3]</a:t>
            </a:r>
            <a:r>
              <a:rPr sz="900" b="0" dirty="0">
                <a:latin typeface="MetaPro-Light"/>
                <a:cs typeface="MetaPro-Light"/>
              </a:rPr>
              <a:t>;</a:t>
            </a:r>
            <a:r>
              <a:rPr sz="900" b="0" spc="-10" dirty="0">
                <a:latin typeface="MetaPro-Light"/>
                <a:cs typeface="MetaPro-Light"/>
              </a:rPr>
              <a:t> 1–3mm</a:t>
            </a:r>
            <a:endParaRPr sz="900">
              <a:latin typeface="MetaPro-Light"/>
              <a:cs typeface="MetaPro-Light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747196" y="4320142"/>
            <a:ext cx="2048510" cy="593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Chironomidae</a:t>
            </a:r>
            <a:r>
              <a:rPr sz="850" b="0" spc="1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Light"/>
                <a:cs typeface="MetaPro-Light"/>
              </a:rPr>
              <a:t>or</a:t>
            </a:r>
            <a:r>
              <a:rPr sz="850" b="0" spc="5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50" b="0" spc="-10" dirty="0">
                <a:solidFill>
                  <a:srgbClr val="005B67"/>
                </a:solidFill>
                <a:latin typeface="MetaPro-Medi"/>
                <a:cs typeface="MetaPro-Medi"/>
              </a:rPr>
              <a:t>Chironomids</a:t>
            </a: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spc="-25" dirty="0">
                <a:solidFill>
                  <a:srgbClr val="005B67"/>
                </a:solidFill>
                <a:latin typeface="MetaPro-Light"/>
                <a:cs typeface="MetaPro-Light"/>
              </a:rPr>
              <a:t>or</a:t>
            </a:r>
            <a:endParaRPr sz="85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Non-biting</a:t>
            </a:r>
            <a:r>
              <a:rPr sz="850" b="0" spc="-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spc="-10" dirty="0">
                <a:solidFill>
                  <a:srgbClr val="005B67"/>
                </a:solidFill>
                <a:latin typeface="MetaPro-Medi"/>
                <a:cs typeface="MetaPro-Medi"/>
              </a:rPr>
              <a:t>midges</a:t>
            </a:r>
            <a:endParaRPr sz="850">
              <a:latin typeface="MetaPro-Medi"/>
              <a:cs typeface="MetaPro-Medi"/>
            </a:endParaRPr>
          </a:p>
          <a:p>
            <a:pPr marL="12700" marR="5080">
              <a:lnSpc>
                <a:spcPct val="100000"/>
              </a:lnSpc>
              <a:spcBef>
                <a:spcPts val="270"/>
              </a:spcBef>
            </a:pPr>
            <a:r>
              <a:rPr sz="900" b="0" dirty="0">
                <a:latin typeface="MetaPro-Light"/>
                <a:cs typeface="MetaPro-Light"/>
              </a:rPr>
              <a:t>Short</a:t>
            </a:r>
            <a:r>
              <a:rPr sz="900" b="0" spc="-2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mouth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parts</a:t>
            </a:r>
            <a:r>
              <a:rPr sz="900" b="0" spc="-15" dirty="0">
                <a:latin typeface="MetaPro-Light"/>
                <a:cs typeface="MetaPro-Light"/>
              </a:rPr>
              <a:t> </a:t>
            </a:r>
            <a:r>
              <a:rPr sz="900" dirty="0">
                <a:solidFill>
                  <a:srgbClr val="005B67"/>
                </a:solidFill>
                <a:latin typeface="MetaPro-Norm"/>
                <a:cs typeface="MetaPro-Norm"/>
              </a:rPr>
              <a:t>[1]</a:t>
            </a:r>
            <a:r>
              <a:rPr sz="900" b="0" dirty="0">
                <a:latin typeface="MetaPro-Light"/>
                <a:cs typeface="MetaPro-Light"/>
              </a:rPr>
              <a:t>; no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scales</a:t>
            </a:r>
            <a:r>
              <a:rPr sz="900" b="0" spc="-1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on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wing </a:t>
            </a:r>
            <a:r>
              <a:rPr sz="900" spc="-20" dirty="0">
                <a:solidFill>
                  <a:srgbClr val="005B67"/>
                </a:solidFill>
                <a:latin typeface="MetaPro-Norm"/>
                <a:cs typeface="MetaPro-Norm"/>
              </a:rPr>
              <a:t>[2]</a:t>
            </a:r>
            <a:r>
              <a:rPr sz="900" b="0" spc="-20" dirty="0">
                <a:latin typeface="MetaPro-Light"/>
                <a:cs typeface="MetaPro-Light"/>
              </a:rPr>
              <a:t>;</a:t>
            </a:r>
            <a:r>
              <a:rPr sz="900" b="0" dirty="0">
                <a:latin typeface="MetaPro-Light"/>
                <a:cs typeface="MetaPro-Light"/>
              </a:rPr>
              <a:t> shape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of</a:t>
            </a:r>
            <a:r>
              <a:rPr sz="900" b="0" spc="-1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thorax,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‘hooped’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dirty="0">
                <a:solidFill>
                  <a:srgbClr val="005B67"/>
                </a:solidFill>
                <a:latin typeface="MetaPro-Norm"/>
                <a:cs typeface="MetaPro-Norm"/>
              </a:rPr>
              <a:t>[3]</a:t>
            </a:r>
            <a:r>
              <a:rPr sz="900" b="0" dirty="0">
                <a:latin typeface="MetaPro-Light"/>
                <a:cs typeface="MetaPro-Light"/>
              </a:rPr>
              <a:t>; </a:t>
            </a:r>
            <a:r>
              <a:rPr sz="900" b="0" spc="-10" dirty="0">
                <a:latin typeface="MetaPro-Light"/>
                <a:cs typeface="MetaPro-Light"/>
              </a:rPr>
              <a:t>~10mm</a:t>
            </a:r>
            <a:endParaRPr sz="900">
              <a:latin typeface="MetaPro-Light"/>
              <a:cs typeface="MetaPro-Light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5499100" y="1409839"/>
            <a:ext cx="2080895" cy="2426335"/>
            <a:chOff x="5499100" y="1409839"/>
            <a:chExt cx="2080895" cy="2426335"/>
          </a:xfrm>
        </p:grpSpPr>
        <p:sp>
          <p:nvSpPr>
            <p:cNvPr id="82" name="object 82"/>
            <p:cNvSpPr/>
            <p:nvPr/>
          </p:nvSpPr>
          <p:spPr>
            <a:xfrm>
              <a:off x="7006515" y="3722475"/>
              <a:ext cx="156845" cy="109220"/>
            </a:xfrm>
            <a:custGeom>
              <a:avLst/>
              <a:gdLst/>
              <a:ahLst/>
              <a:cxnLst/>
              <a:rect l="l" t="t" r="r" b="b"/>
              <a:pathLst>
                <a:path w="156845" h="109220">
                  <a:moveTo>
                    <a:pt x="156235" y="108864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006506" y="3713405"/>
              <a:ext cx="64769" cy="72390"/>
            </a:xfrm>
            <a:custGeom>
              <a:avLst/>
              <a:gdLst/>
              <a:ahLst/>
              <a:cxnLst/>
              <a:rect l="l" t="t" r="r" b="b"/>
              <a:pathLst>
                <a:path w="64770" h="72389">
                  <a:moveTo>
                    <a:pt x="13716" y="72389"/>
                  </a:moveTo>
                  <a:lnTo>
                    <a:pt x="0" y="9067"/>
                  </a:lnTo>
                  <a:lnTo>
                    <a:pt x="6416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552196" y="3344765"/>
              <a:ext cx="190500" cy="3810"/>
            </a:xfrm>
            <a:custGeom>
              <a:avLst/>
              <a:gdLst/>
              <a:ahLst/>
              <a:cxnLst/>
              <a:rect l="l" t="t" r="r" b="b"/>
              <a:pathLst>
                <a:path w="190500" h="3810">
                  <a:moveTo>
                    <a:pt x="190385" y="0"/>
                  </a:moveTo>
                  <a:lnTo>
                    <a:pt x="0" y="375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552192" y="3303482"/>
              <a:ext cx="48895" cy="88265"/>
            </a:xfrm>
            <a:custGeom>
              <a:avLst/>
              <a:gdLst/>
              <a:ahLst/>
              <a:cxnLst/>
              <a:rect l="l" t="t" r="r" b="b"/>
              <a:pathLst>
                <a:path w="48895" h="88264">
                  <a:moveTo>
                    <a:pt x="48310" y="88214"/>
                  </a:moveTo>
                  <a:lnTo>
                    <a:pt x="0" y="45046"/>
                  </a:lnTo>
                  <a:lnTo>
                    <a:pt x="4657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841674" y="3422321"/>
              <a:ext cx="189865" cy="15875"/>
            </a:xfrm>
            <a:custGeom>
              <a:avLst/>
              <a:gdLst/>
              <a:ahLst/>
              <a:cxnLst/>
              <a:rect l="l" t="t" r="r" b="b"/>
              <a:pathLst>
                <a:path w="189865" h="15875">
                  <a:moveTo>
                    <a:pt x="189801" y="0"/>
                  </a:moveTo>
                  <a:lnTo>
                    <a:pt x="0" y="1537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841675" y="3389889"/>
              <a:ext cx="51435" cy="88265"/>
            </a:xfrm>
            <a:custGeom>
              <a:avLst/>
              <a:gdLst/>
              <a:ahLst/>
              <a:cxnLst/>
              <a:rect l="l" t="t" r="r" b="b"/>
              <a:pathLst>
                <a:path w="51434" h="88264">
                  <a:moveTo>
                    <a:pt x="50850" y="87947"/>
                  </a:moveTo>
                  <a:lnTo>
                    <a:pt x="0" y="47802"/>
                  </a:lnTo>
                  <a:lnTo>
                    <a:pt x="43726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99100" y="1409839"/>
              <a:ext cx="2080793" cy="1077760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8468717" y="3432370"/>
            <a:ext cx="921385" cy="561975"/>
            <a:chOff x="8468717" y="3432370"/>
            <a:chExt cx="921385" cy="561975"/>
          </a:xfrm>
        </p:grpSpPr>
        <p:sp>
          <p:nvSpPr>
            <p:cNvPr id="90" name="object 90"/>
            <p:cNvSpPr/>
            <p:nvPr/>
          </p:nvSpPr>
          <p:spPr>
            <a:xfrm>
              <a:off x="8473479" y="3860280"/>
              <a:ext cx="140335" cy="129539"/>
            </a:xfrm>
            <a:custGeom>
              <a:avLst/>
              <a:gdLst/>
              <a:ahLst/>
              <a:cxnLst/>
              <a:rect l="l" t="t" r="r" b="b"/>
              <a:pathLst>
                <a:path w="140334" h="129539">
                  <a:moveTo>
                    <a:pt x="0" y="128968"/>
                  </a:moveTo>
                  <a:lnTo>
                    <a:pt x="140106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548793" y="3859955"/>
              <a:ext cx="65405" cy="65405"/>
            </a:xfrm>
            <a:custGeom>
              <a:avLst/>
              <a:gdLst/>
              <a:ahLst/>
              <a:cxnLst/>
              <a:rect l="l" t="t" r="r" b="b"/>
              <a:pathLst>
                <a:path w="65404" h="65404">
                  <a:moveTo>
                    <a:pt x="0" y="0"/>
                  </a:moveTo>
                  <a:lnTo>
                    <a:pt x="64782" y="317"/>
                  </a:lnTo>
                  <a:lnTo>
                    <a:pt x="59753" y="6490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8533995" y="3437133"/>
              <a:ext cx="120650" cy="147955"/>
            </a:xfrm>
            <a:custGeom>
              <a:avLst/>
              <a:gdLst/>
              <a:ahLst/>
              <a:cxnLst/>
              <a:rect l="l" t="t" r="r" b="b"/>
              <a:pathLst>
                <a:path w="120650" h="147954">
                  <a:moveTo>
                    <a:pt x="0" y="0"/>
                  </a:moveTo>
                  <a:lnTo>
                    <a:pt x="120180" y="147713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590007" y="3520200"/>
              <a:ext cx="68580" cy="64769"/>
            </a:xfrm>
            <a:custGeom>
              <a:avLst/>
              <a:gdLst/>
              <a:ahLst/>
              <a:cxnLst/>
              <a:rect l="l" t="t" r="r" b="b"/>
              <a:pathLst>
                <a:path w="68579" h="64770">
                  <a:moveTo>
                    <a:pt x="68440" y="0"/>
                  </a:moveTo>
                  <a:lnTo>
                    <a:pt x="64160" y="64643"/>
                  </a:lnTo>
                  <a:lnTo>
                    <a:pt x="0" y="55676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9258215" y="3746385"/>
              <a:ext cx="127000" cy="142875"/>
            </a:xfrm>
            <a:custGeom>
              <a:avLst/>
              <a:gdLst/>
              <a:ahLst/>
              <a:cxnLst/>
              <a:rect l="l" t="t" r="r" b="b"/>
              <a:pathLst>
                <a:path w="127000" h="142875">
                  <a:moveTo>
                    <a:pt x="126504" y="142328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9256761" y="3746385"/>
              <a:ext cx="66040" cy="64769"/>
            </a:xfrm>
            <a:custGeom>
              <a:avLst/>
              <a:gdLst/>
              <a:ahLst/>
              <a:cxnLst/>
              <a:rect l="l" t="t" r="r" b="b"/>
              <a:pathLst>
                <a:path w="66040" h="64770">
                  <a:moveTo>
                    <a:pt x="0" y="64770"/>
                  </a:moveTo>
                  <a:lnTo>
                    <a:pt x="1447" y="0"/>
                  </a:lnTo>
                  <a:lnTo>
                    <a:pt x="65951" y="615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6" name="object 9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59890" y="1409839"/>
            <a:ext cx="2076157" cy="1077760"/>
          </a:xfrm>
          <a:prstGeom prst="rect">
            <a:avLst/>
          </a:prstGeom>
        </p:spPr>
      </p:pic>
      <p:sp>
        <p:nvSpPr>
          <p:cNvPr id="97" name="object 97"/>
          <p:cNvSpPr txBox="1"/>
          <p:nvPr/>
        </p:nvSpPr>
        <p:spPr>
          <a:xfrm>
            <a:off x="7426467" y="1745750"/>
            <a:ext cx="119380" cy="729615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b="0" dirty="0">
                <a:solidFill>
                  <a:srgbClr val="FFFFFF"/>
                </a:solidFill>
                <a:latin typeface="MetaPro-Light"/>
                <a:cs typeface="MetaPro-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MetaPro-Light"/>
                <a:cs typeface="MetaPro-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MetaPro-Light"/>
                <a:cs typeface="MetaPro-Light"/>
              </a:rPr>
              <a:t>Anders</a:t>
            </a:r>
            <a:r>
              <a:rPr sz="550" b="0" spc="-10" dirty="0">
                <a:solidFill>
                  <a:srgbClr val="FFFFFF"/>
                </a:solidFill>
                <a:latin typeface="MetaPro-Light"/>
                <a:cs typeface="MetaPro-Light"/>
              </a:rPr>
              <a:t> Lindström/SVA</a:t>
            </a:r>
            <a:endParaRPr sz="550">
              <a:latin typeface="MetaPro-Light"/>
              <a:cs typeface="MetaPro-Light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426467" y="3525807"/>
            <a:ext cx="119380" cy="729615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b="0" dirty="0">
                <a:solidFill>
                  <a:srgbClr val="FFFFFF"/>
                </a:solidFill>
                <a:latin typeface="MetaPro-Light"/>
                <a:cs typeface="MetaPro-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MetaPro-Light"/>
                <a:cs typeface="MetaPro-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MetaPro-Light"/>
                <a:cs typeface="MetaPro-Light"/>
              </a:rPr>
              <a:t>Anders</a:t>
            </a:r>
            <a:r>
              <a:rPr sz="550" b="0" spc="-10" dirty="0">
                <a:solidFill>
                  <a:srgbClr val="FFFFFF"/>
                </a:solidFill>
                <a:latin typeface="MetaPro-Light"/>
                <a:cs typeface="MetaPro-Light"/>
              </a:rPr>
              <a:t> Lindström/SVA</a:t>
            </a:r>
            <a:endParaRPr sz="550">
              <a:latin typeface="MetaPro-Light"/>
              <a:cs typeface="MetaPro-Light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7426467" y="5454016"/>
            <a:ext cx="119380" cy="729615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b="0" dirty="0">
                <a:solidFill>
                  <a:srgbClr val="FFFFFF"/>
                </a:solidFill>
                <a:latin typeface="MetaPro-Light"/>
                <a:cs typeface="MetaPro-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MetaPro-Light"/>
                <a:cs typeface="MetaPro-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MetaPro-Light"/>
                <a:cs typeface="MetaPro-Light"/>
              </a:rPr>
              <a:t>Anders</a:t>
            </a:r>
            <a:r>
              <a:rPr sz="550" b="0" spc="-10" dirty="0">
                <a:solidFill>
                  <a:srgbClr val="FFFFFF"/>
                </a:solidFill>
                <a:latin typeface="MetaPro-Light"/>
                <a:cs typeface="MetaPro-Light"/>
              </a:rPr>
              <a:t> Lindström/SVA</a:t>
            </a:r>
            <a:endParaRPr sz="550">
              <a:latin typeface="MetaPro-Light"/>
              <a:cs typeface="MetaPro-Light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9667464" y="3525807"/>
            <a:ext cx="119380" cy="729615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b="0" dirty="0">
                <a:solidFill>
                  <a:srgbClr val="FFFFFF"/>
                </a:solidFill>
                <a:latin typeface="MetaPro-Light"/>
                <a:cs typeface="MetaPro-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MetaPro-Light"/>
                <a:cs typeface="MetaPro-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MetaPro-Light"/>
                <a:cs typeface="MetaPro-Light"/>
              </a:rPr>
              <a:t>Anders</a:t>
            </a:r>
            <a:r>
              <a:rPr sz="550" b="0" spc="-10" dirty="0">
                <a:solidFill>
                  <a:srgbClr val="FFFFFF"/>
                </a:solidFill>
                <a:latin typeface="MetaPro-Light"/>
                <a:cs typeface="MetaPro-Light"/>
              </a:rPr>
              <a:t> Lindström/SVA</a:t>
            </a:r>
            <a:endParaRPr sz="550">
              <a:latin typeface="MetaPro-Light"/>
              <a:cs typeface="MetaPro-Light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9667464" y="5454016"/>
            <a:ext cx="119380" cy="729615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b="0" dirty="0">
                <a:solidFill>
                  <a:srgbClr val="FFFFFF"/>
                </a:solidFill>
                <a:latin typeface="MetaPro-Light"/>
                <a:cs typeface="MetaPro-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MetaPro-Light"/>
                <a:cs typeface="MetaPro-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MetaPro-Light"/>
                <a:cs typeface="MetaPro-Light"/>
              </a:rPr>
              <a:t>Anders</a:t>
            </a:r>
            <a:r>
              <a:rPr sz="550" b="0" spc="-10" dirty="0">
                <a:solidFill>
                  <a:srgbClr val="FFFFFF"/>
                </a:solidFill>
                <a:latin typeface="MetaPro-Light"/>
                <a:cs typeface="MetaPro-Light"/>
              </a:rPr>
              <a:t> Lindström/SVA</a:t>
            </a:r>
            <a:endParaRPr sz="550">
              <a:latin typeface="MetaPro-Light"/>
              <a:cs typeface="MetaPro-Light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9667464" y="1745750"/>
            <a:ext cx="119380" cy="729615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b="0" dirty="0">
                <a:solidFill>
                  <a:srgbClr val="FFFFFF"/>
                </a:solidFill>
                <a:latin typeface="MetaPro-Light"/>
                <a:cs typeface="MetaPro-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MetaPro-Light"/>
                <a:cs typeface="MetaPro-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MetaPro-Light"/>
                <a:cs typeface="MetaPro-Light"/>
              </a:rPr>
              <a:t>Anders</a:t>
            </a:r>
            <a:r>
              <a:rPr sz="550" b="0" spc="-10" dirty="0">
                <a:solidFill>
                  <a:srgbClr val="FFFFFF"/>
                </a:solidFill>
                <a:latin typeface="MetaPro-Light"/>
                <a:cs typeface="MetaPro-Light"/>
              </a:rPr>
              <a:t> Lindström/SVA</a:t>
            </a:r>
            <a:endParaRPr sz="550">
              <a:latin typeface="MetaPro-Light"/>
              <a:cs typeface="MetaPro-Light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6152012" y="2261096"/>
            <a:ext cx="6096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1</a:t>
            </a:r>
            <a:endParaRPr sz="650">
              <a:latin typeface="MetaPro-Bold"/>
              <a:cs typeface="MetaPro-Bold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8660241" y="2172729"/>
            <a:ext cx="6096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1</a:t>
            </a:r>
            <a:endParaRPr sz="650">
              <a:latin typeface="MetaPro-Bold"/>
              <a:cs typeface="MetaPro-Bold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8147580" y="1557911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3</a:t>
            </a:r>
            <a:endParaRPr sz="650">
              <a:latin typeface="MetaPro-Bold"/>
              <a:cs typeface="MetaPro-Bold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9430742" y="1511157"/>
            <a:ext cx="7175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2</a:t>
            </a:r>
            <a:endParaRPr sz="650">
              <a:latin typeface="MetaPro-Bold"/>
              <a:cs typeface="MetaPro-Bold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679360" y="1511157"/>
            <a:ext cx="7175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FFFFFF"/>
                </a:solidFill>
                <a:latin typeface="MetaPro-Bold"/>
                <a:cs typeface="MetaPro-Bold"/>
              </a:rPr>
              <a:t>2</a:t>
            </a:r>
            <a:endParaRPr sz="650">
              <a:latin typeface="MetaPro-Bold"/>
              <a:cs typeface="MetaPro-Bold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486400" y="2500312"/>
            <a:ext cx="1891664" cy="489584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850" b="0" spc="-10" dirty="0">
                <a:solidFill>
                  <a:srgbClr val="005B67"/>
                </a:solidFill>
                <a:latin typeface="MetaPro-Medi"/>
                <a:cs typeface="MetaPro-Medi"/>
              </a:rPr>
              <a:t>Mycetophilidae</a:t>
            </a:r>
            <a:r>
              <a:rPr sz="850" b="0" spc="1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Light"/>
                <a:cs typeface="MetaPro-Light"/>
              </a:rPr>
              <a:t>or</a:t>
            </a:r>
            <a:r>
              <a:rPr sz="850" b="0" spc="15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Fungus</a:t>
            </a:r>
            <a:r>
              <a:rPr sz="850" b="0" spc="1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spc="-10" dirty="0">
                <a:solidFill>
                  <a:srgbClr val="005B67"/>
                </a:solidFill>
                <a:latin typeface="MetaPro-Medi"/>
                <a:cs typeface="MetaPro-Medi"/>
              </a:rPr>
              <a:t>gnats</a:t>
            </a:r>
            <a:endParaRPr sz="850">
              <a:latin typeface="MetaPro-Medi"/>
              <a:cs typeface="MetaPro-Medi"/>
            </a:endParaRPr>
          </a:p>
          <a:p>
            <a:pPr marL="12700" marR="5080">
              <a:lnSpc>
                <a:spcPct val="100000"/>
              </a:lnSpc>
              <a:spcBef>
                <a:spcPts val="244"/>
              </a:spcBef>
            </a:pPr>
            <a:r>
              <a:rPr sz="900" b="0" dirty="0">
                <a:latin typeface="MetaPro-Light"/>
                <a:cs typeface="MetaPro-Light"/>
              </a:rPr>
              <a:t>Short</a:t>
            </a:r>
            <a:r>
              <a:rPr sz="900" b="0" spc="-2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mouth parts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dirty="0">
                <a:solidFill>
                  <a:srgbClr val="005B67"/>
                </a:solidFill>
                <a:latin typeface="MetaPro-Norm"/>
                <a:cs typeface="MetaPro-Norm"/>
              </a:rPr>
              <a:t>(1)</a:t>
            </a:r>
            <a:r>
              <a:rPr sz="900" b="0" dirty="0">
                <a:latin typeface="MetaPro-Light"/>
                <a:cs typeface="MetaPro-Light"/>
              </a:rPr>
              <a:t>; markedly</a:t>
            </a:r>
            <a:r>
              <a:rPr sz="900" b="0" spc="-10" dirty="0">
                <a:latin typeface="MetaPro-Light"/>
                <a:cs typeface="MetaPro-Light"/>
              </a:rPr>
              <a:t> humped</a:t>
            </a:r>
            <a:r>
              <a:rPr sz="900" b="0" dirty="0">
                <a:latin typeface="MetaPro-Light"/>
                <a:cs typeface="MetaPro-Light"/>
              </a:rPr>
              <a:t> thorax</a:t>
            </a:r>
            <a:r>
              <a:rPr sz="900" b="0" spc="-25" dirty="0">
                <a:latin typeface="MetaPro-Light"/>
                <a:cs typeface="MetaPro-Light"/>
              </a:rPr>
              <a:t> </a:t>
            </a:r>
            <a:r>
              <a:rPr sz="900" dirty="0">
                <a:solidFill>
                  <a:srgbClr val="005B67"/>
                </a:solidFill>
                <a:latin typeface="MetaPro-Norm"/>
                <a:cs typeface="MetaPro-Norm"/>
              </a:rPr>
              <a:t>[2]</a:t>
            </a:r>
            <a:r>
              <a:rPr sz="900" b="0" dirty="0">
                <a:latin typeface="MetaPro-Light"/>
                <a:cs typeface="MetaPro-Light"/>
              </a:rPr>
              <a:t>;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b="0" spc="-10" dirty="0">
                <a:latin typeface="MetaPro-Light"/>
                <a:cs typeface="MetaPro-Light"/>
              </a:rPr>
              <a:t>2–14mm</a:t>
            </a:r>
            <a:endParaRPr sz="900">
              <a:latin typeface="MetaPro-Light"/>
              <a:cs typeface="MetaPro-Light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7747196" y="2500312"/>
            <a:ext cx="1862455" cy="489584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Limoniidae</a:t>
            </a:r>
            <a:r>
              <a:rPr sz="850" b="0" spc="-2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Light"/>
                <a:cs typeface="MetaPro-Light"/>
              </a:rPr>
              <a:t>or</a:t>
            </a:r>
            <a:r>
              <a:rPr sz="850" b="0" spc="-10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Limonid</a:t>
            </a:r>
            <a:r>
              <a:rPr sz="850" b="0" spc="-1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dirty="0">
                <a:solidFill>
                  <a:srgbClr val="005B67"/>
                </a:solidFill>
                <a:latin typeface="MetaPro-Medi"/>
                <a:cs typeface="MetaPro-Medi"/>
              </a:rPr>
              <a:t>crane</a:t>
            </a:r>
            <a:r>
              <a:rPr sz="850" b="0" spc="-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850" b="0" spc="-10" dirty="0">
                <a:solidFill>
                  <a:srgbClr val="005B67"/>
                </a:solidFill>
                <a:latin typeface="MetaPro-Medi"/>
                <a:cs typeface="MetaPro-Medi"/>
              </a:rPr>
              <a:t>flies</a:t>
            </a:r>
            <a:endParaRPr sz="850">
              <a:latin typeface="MetaPro-Medi"/>
              <a:cs typeface="MetaPro-Medi"/>
            </a:endParaRPr>
          </a:p>
          <a:p>
            <a:pPr marL="12700" marR="5080">
              <a:lnSpc>
                <a:spcPct val="100000"/>
              </a:lnSpc>
              <a:spcBef>
                <a:spcPts val="244"/>
              </a:spcBef>
            </a:pPr>
            <a:r>
              <a:rPr sz="900" b="0" dirty="0">
                <a:latin typeface="MetaPro-Light"/>
                <a:cs typeface="MetaPro-Light"/>
              </a:rPr>
              <a:t>Short</a:t>
            </a:r>
            <a:r>
              <a:rPr sz="900" b="0" spc="-2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mouth parts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dirty="0">
                <a:solidFill>
                  <a:srgbClr val="005B67"/>
                </a:solidFill>
                <a:latin typeface="MetaPro-Norm"/>
                <a:cs typeface="MetaPro-Norm"/>
              </a:rPr>
              <a:t>[1]</a:t>
            </a:r>
            <a:r>
              <a:rPr sz="900" b="0" dirty="0">
                <a:latin typeface="MetaPro-Light"/>
                <a:cs typeface="MetaPro-Light"/>
              </a:rPr>
              <a:t>;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very</a:t>
            </a:r>
            <a:r>
              <a:rPr sz="900" b="0" spc="-10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long legs</a:t>
            </a:r>
            <a:r>
              <a:rPr sz="900" b="0" spc="-5" dirty="0">
                <a:latin typeface="MetaPro-Light"/>
                <a:cs typeface="MetaPro-Light"/>
              </a:rPr>
              <a:t> </a:t>
            </a:r>
            <a:r>
              <a:rPr sz="900" spc="-20" dirty="0">
                <a:solidFill>
                  <a:srgbClr val="005B67"/>
                </a:solidFill>
                <a:latin typeface="MetaPro-Norm"/>
                <a:cs typeface="MetaPro-Norm"/>
              </a:rPr>
              <a:t>[2]</a:t>
            </a:r>
            <a:r>
              <a:rPr sz="900" b="0" spc="-20" dirty="0">
                <a:latin typeface="MetaPro-Light"/>
                <a:cs typeface="MetaPro-Light"/>
              </a:rPr>
              <a:t>;</a:t>
            </a:r>
            <a:r>
              <a:rPr sz="900" b="0" dirty="0">
                <a:latin typeface="MetaPro-Light"/>
                <a:cs typeface="MetaPro-Light"/>
              </a:rPr>
              <a:t> slender</a:t>
            </a:r>
            <a:r>
              <a:rPr sz="900" b="0" spc="-15" dirty="0">
                <a:latin typeface="MetaPro-Light"/>
                <a:cs typeface="MetaPro-Light"/>
              </a:rPr>
              <a:t> </a:t>
            </a:r>
            <a:r>
              <a:rPr sz="900" b="0" dirty="0">
                <a:latin typeface="MetaPro-Light"/>
                <a:cs typeface="MetaPro-Light"/>
              </a:rPr>
              <a:t>body</a:t>
            </a:r>
            <a:r>
              <a:rPr sz="900" b="0" spc="-15" dirty="0">
                <a:latin typeface="MetaPro-Light"/>
                <a:cs typeface="MetaPro-Light"/>
              </a:rPr>
              <a:t> </a:t>
            </a:r>
            <a:r>
              <a:rPr sz="900" dirty="0">
                <a:solidFill>
                  <a:srgbClr val="005B67"/>
                </a:solidFill>
                <a:latin typeface="MetaPro-Norm"/>
                <a:cs typeface="MetaPro-Norm"/>
              </a:rPr>
              <a:t>[3]</a:t>
            </a:r>
            <a:r>
              <a:rPr sz="900" b="0" dirty="0">
                <a:latin typeface="MetaPro-Light"/>
                <a:cs typeface="MetaPro-Light"/>
              </a:rPr>
              <a:t>; </a:t>
            </a:r>
            <a:r>
              <a:rPr sz="900" b="0" spc="-10" dirty="0">
                <a:latin typeface="MetaPro-Light"/>
                <a:cs typeface="MetaPro-Light"/>
              </a:rPr>
              <a:t>2–11mm</a:t>
            </a:r>
            <a:endParaRPr sz="900">
              <a:latin typeface="MetaPro-Light"/>
              <a:cs typeface="MetaPro-Light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2795825" y="1583916"/>
            <a:ext cx="3826510" cy="1852930"/>
            <a:chOff x="2795825" y="1583916"/>
            <a:chExt cx="3826510" cy="1852930"/>
          </a:xfrm>
        </p:grpSpPr>
        <p:sp>
          <p:nvSpPr>
            <p:cNvPr id="111" name="object 111"/>
            <p:cNvSpPr/>
            <p:nvPr/>
          </p:nvSpPr>
          <p:spPr>
            <a:xfrm>
              <a:off x="6222795" y="2085947"/>
              <a:ext cx="60325" cy="180975"/>
            </a:xfrm>
            <a:custGeom>
              <a:avLst/>
              <a:gdLst/>
              <a:ahLst/>
              <a:cxnLst/>
              <a:rect l="l" t="t" r="r" b="b"/>
              <a:pathLst>
                <a:path w="60325" h="180975">
                  <a:moveTo>
                    <a:pt x="0" y="180721"/>
                  </a:moveTo>
                  <a:lnTo>
                    <a:pt x="60007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225984" y="2085944"/>
              <a:ext cx="83820" cy="59055"/>
            </a:xfrm>
            <a:custGeom>
              <a:avLst/>
              <a:gdLst/>
              <a:ahLst/>
              <a:cxnLst/>
              <a:rect l="l" t="t" r="r" b="b"/>
              <a:pathLst>
                <a:path w="83820" h="59055">
                  <a:moveTo>
                    <a:pt x="0" y="31127"/>
                  </a:moveTo>
                  <a:lnTo>
                    <a:pt x="56819" y="0"/>
                  </a:lnTo>
                  <a:lnTo>
                    <a:pt x="83731" y="58928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467607" y="1588678"/>
              <a:ext cx="149860" cy="118110"/>
            </a:xfrm>
            <a:custGeom>
              <a:avLst/>
              <a:gdLst/>
              <a:ahLst/>
              <a:cxnLst/>
              <a:rect l="l" t="t" r="r" b="b"/>
              <a:pathLst>
                <a:path w="149859" h="118110">
                  <a:moveTo>
                    <a:pt x="149783" y="0"/>
                  </a:moveTo>
                  <a:lnTo>
                    <a:pt x="0" y="117576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467597" y="1642258"/>
              <a:ext cx="64769" cy="69850"/>
            </a:xfrm>
            <a:custGeom>
              <a:avLst/>
              <a:gdLst/>
              <a:ahLst/>
              <a:cxnLst/>
              <a:rect l="l" t="t" r="r" b="b"/>
              <a:pathLst>
                <a:path w="64770" h="69850">
                  <a:moveTo>
                    <a:pt x="64566" y="69405"/>
                  </a:moveTo>
                  <a:lnTo>
                    <a:pt x="0" y="64007"/>
                  </a:lnTo>
                  <a:lnTo>
                    <a:pt x="10083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447100" y="3340907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h="91439">
                  <a:moveTo>
                    <a:pt x="0" y="0"/>
                  </a:moveTo>
                  <a:lnTo>
                    <a:pt x="0" y="91122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376794" y="3155198"/>
              <a:ext cx="120650" cy="203200"/>
            </a:xfrm>
            <a:custGeom>
              <a:avLst/>
              <a:gdLst/>
              <a:ahLst/>
              <a:cxnLst/>
              <a:rect l="l" t="t" r="r" b="b"/>
              <a:pathLst>
                <a:path w="120650" h="203200">
                  <a:moveTo>
                    <a:pt x="120637" y="0"/>
                  </a:moveTo>
                  <a:lnTo>
                    <a:pt x="0" y="202628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800587" y="2656751"/>
              <a:ext cx="97155" cy="215265"/>
            </a:xfrm>
            <a:custGeom>
              <a:avLst/>
              <a:gdLst/>
              <a:ahLst/>
              <a:cxnLst/>
              <a:rect l="l" t="t" r="r" b="b"/>
              <a:pathLst>
                <a:path w="97155" h="215264">
                  <a:moveTo>
                    <a:pt x="0" y="0"/>
                  </a:moveTo>
                  <a:lnTo>
                    <a:pt x="96799" y="215036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023736" y="3340907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h="91439">
                  <a:moveTo>
                    <a:pt x="0" y="0"/>
                  </a:moveTo>
                  <a:lnTo>
                    <a:pt x="0" y="91122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9" name="object 119"/>
          <p:cNvSpPr/>
          <p:nvPr/>
        </p:nvSpPr>
        <p:spPr>
          <a:xfrm>
            <a:off x="9541088" y="1682865"/>
            <a:ext cx="2540" cy="190500"/>
          </a:xfrm>
          <a:custGeom>
            <a:avLst/>
            <a:gdLst/>
            <a:ahLst/>
            <a:cxnLst/>
            <a:rect l="l" t="t" r="r" b="b"/>
            <a:pathLst>
              <a:path w="2540" h="190500">
                <a:moveTo>
                  <a:pt x="0" y="0"/>
                </a:moveTo>
                <a:lnTo>
                  <a:pt x="2095" y="190411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0" name="object 120"/>
          <p:cNvGrpSpPr/>
          <p:nvPr/>
        </p:nvGrpSpPr>
        <p:grpSpPr>
          <a:xfrm>
            <a:off x="8252031" y="1643320"/>
            <a:ext cx="1339850" cy="539750"/>
            <a:chOff x="8252031" y="1643320"/>
            <a:chExt cx="1339850" cy="539750"/>
          </a:xfrm>
        </p:grpSpPr>
        <p:sp>
          <p:nvSpPr>
            <p:cNvPr id="121" name="object 121"/>
            <p:cNvSpPr/>
            <p:nvPr/>
          </p:nvSpPr>
          <p:spPr>
            <a:xfrm>
              <a:off x="8764396" y="1997591"/>
              <a:ext cx="60325" cy="180975"/>
            </a:xfrm>
            <a:custGeom>
              <a:avLst/>
              <a:gdLst/>
              <a:ahLst/>
              <a:cxnLst/>
              <a:rect l="l" t="t" r="r" b="b"/>
              <a:pathLst>
                <a:path w="60325" h="180975">
                  <a:moveTo>
                    <a:pt x="0" y="180721"/>
                  </a:moveTo>
                  <a:lnTo>
                    <a:pt x="60007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8767585" y="1997589"/>
              <a:ext cx="83820" cy="59055"/>
            </a:xfrm>
            <a:custGeom>
              <a:avLst/>
              <a:gdLst/>
              <a:ahLst/>
              <a:cxnLst/>
              <a:rect l="l" t="t" r="r" b="b"/>
              <a:pathLst>
                <a:path w="83820" h="59055">
                  <a:moveTo>
                    <a:pt x="0" y="31127"/>
                  </a:moveTo>
                  <a:lnTo>
                    <a:pt x="56819" y="0"/>
                  </a:lnTo>
                  <a:lnTo>
                    <a:pt x="83731" y="58928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8256794" y="1648082"/>
              <a:ext cx="120650" cy="147955"/>
            </a:xfrm>
            <a:custGeom>
              <a:avLst/>
              <a:gdLst/>
              <a:ahLst/>
              <a:cxnLst/>
              <a:rect l="l" t="t" r="r" b="b"/>
              <a:pathLst>
                <a:path w="120650" h="147955">
                  <a:moveTo>
                    <a:pt x="0" y="0"/>
                  </a:moveTo>
                  <a:lnTo>
                    <a:pt x="120180" y="147713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8312806" y="1731148"/>
              <a:ext cx="68580" cy="64769"/>
            </a:xfrm>
            <a:custGeom>
              <a:avLst/>
              <a:gdLst/>
              <a:ahLst/>
              <a:cxnLst/>
              <a:rect l="l" t="t" r="r" b="b"/>
              <a:pathLst>
                <a:path w="68579" h="64769">
                  <a:moveTo>
                    <a:pt x="68440" y="0"/>
                  </a:moveTo>
                  <a:lnTo>
                    <a:pt x="64160" y="64643"/>
                  </a:lnTo>
                  <a:lnTo>
                    <a:pt x="0" y="55676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9498549" y="1825349"/>
              <a:ext cx="88265" cy="48260"/>
            </a:xfrm>
            <a:custGeom>
              <a:avLst/>
              <a:gdLst/>
              <a:ahLst/>
              <a:cxnLst/>
              <a:rect l="l" t="t" r="r" b="b"/>
              <a:pathLst>
                <a:path w="88265" h="48260">
                  <a:moveTo>
                    <a:pt x="88226" y="0"/>
                  </a:moveTo>
                  <a:lnTo>
                    <a:pt x="44640" y="47929"/>
                  </a:lnTo>
                  <a:lnTo>
                    <a:pt x="0" y="977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6" name="object 126"/>
          <p:cNvSpPr txBox="1"/>
          <p:nvPr/>
        </p:nvSpPr>
        <p:spPr>
          <a:xfrm>
            <a:off x="5486400" y="1100382"/>
            <a:ext cx="20389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05B67"/>
                </a:solidFill>
                <a:latin typeface="MetaPro-Bold"/>
                <a:cs typeface="MetaPro-Bold"/>
              </a:rPr>
              <a:t>Diptera</a:t>
            </a:r>
            <a:r>
              <a:rPr sz="1000" b="1" spc="-2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1000" b="1" dirty="0">
                <a:solidFill>
                  <a:srgbClr val="005B67"/>
                </a:solidFill>
                <a:latin typeface="MetaPro-Bold"/>
                <a:cs typeface="MetaPro-Bold"/>
              </a:rPr>
              <a:t>that</a:t>
            </a:r>
            <a:r>
              <a:rPr sz="10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1000" b="1" dirty="0">
                <a:solidFill>
                  <a:srgbClr val="005B67"/>
                </a:solidFill>
                <a:latin typeface="MetaPro-Bold"/>
                <a:cs typeface="MetaPro-Bold"/>
              </a:rPr>
              <a:t>look</a:t>
            </a:r>
            <a:r>
              <a:rPr sz="10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1000" b="1" dirty="0">
                <a:solidFill>
                  <a:srgbClr val="005B67"/>
                </a:solidFill>
                <a:latin typeface="MetaPro-Bold"/>
                <a:cs typeface="MetaPro-Bold"/>
              </a:rPr>
              <a:t>similar</a:t>
            </a:r>
            <a:r>
              <a:rPr sz="10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1000" b="1" dirty="0">
                <a:solidFill>
                  <a:srgbClr val="005B67"/>
                </a:solidFill>
                <a:latin typeface="MetaPro-Bold"/>
                <a:cs typeface="MetaPro-Bold"/>
              </a:rPr>
              <a:t>to</a:t>
            </a:r>
            <a:r>
              <a:rPr sz="10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1000" b="1" i="1" spc="-10" dirty="0">
                <a:solidFill>
                  <a:srgbClr val="005B67"/>
                </a:solidFill>
                <a:latin typeface="MetaPro-BoldIta"/>
                <a:cs typeface="MetaPro-BoldIta"/>
              </a:rPr>
              <a:t>Culicidae</a:t>
            </a:r>
            <a:endParaRPr sz="1000">
              <a:latin typeface="MetaPro-BoldIta"/>
              <a:cs typeface="MetaPro-BoldIta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0341917" y="7155535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latin typeface="MetaPro-Light"/>
                <a:cs typeface="MetaPro-Light"/>
              </a:rPr>
              <a:t>2</a:t>
            </a:r>
            <a:endParaRPr sz="700">
              <a:latin typeface="MetaPro-Light"/>
              <a:cs typeface="MetaPro-Light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5033227" y="2615772"/>
            <a:ext cx="6667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005B67"/>
                </a:solidFill>
                <a:latin typeface="MetaPro-Norm"/>
                <a:cs typeface="MetaPro-Norm"/>
              </a:rPr>
              <a:t>5</a:t>
            </a:r>
            <a:endParaRPr sz="650">
              <a:latin typeface="MetaPro-Norm"/>
              <a:cs typeface="MetaPro-Norm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4930254" y="2782633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005B67"/>
                </a:solidFill>
                <a:latin typeface="MetaPro-Norm"/>
                <a:cs typeface="MetaPro-Norm"/>
              </a:rPr>
              <a:t>4</a:t>
            </a:r>
            <a:endParaRPr sz="650">
              <a:latin typeface="MetaPro-Norm"/>
              <a:cs typeface="MetaPro-Norm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4709621" y="2963774"/>
            <a:ext cx="6858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005B67"/>
                </a:solidFill>
                <a:latin typeface="MetaPro-Norm"/>
                <a:cs typeface="MetaPro-Norm"/>
              </a:rPr>
              <a:t>3</a:t>
            </a:r>
            <a:endParaRPr sz="650">
              <a:latin typeface="MetaPro-Norm"/>
              <a:cs typeface="MetaPro-Norm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4383568" y="3137898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005B67"/>
                </a:solidFill>
                <a:latin typeface="MetaPro-Norm"/>
                <a:cs typeface="MetaPro-Norm"/>
              </a:rPr>
              <a:t>2</a:t>
            </a:r>
            <a:endParaRPr sz="650">
              <a:latin typeface="MetaPro-Norm"/>
              <a:cs typeface="MetaPro-Norm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3876047" y="3253681"/>
            <a:ext cx="6096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005B67"/>
                </a:solidFill>
                <a:latin typeface="MetaPro-Norm"/>
                <a:cs typeface="MetaPro-Norm"/>
              </a:rPr>
              <a:t>1</a:t>
            </a:r>
            <a:endParaRPr sz="650">
              <a:latin typeface="MetaPro-Norm"/>
              <a:cs typeface="MetaPro-Norm"/>
            </a:endParaRPr>
          </a:p>
        </p:txBody>
      </p:sp>
      <p:grpSp>
        <p:nvGrpSpPr>
          <p:cNvPr id="133" name="object 133"/>
          <p:cNvGrpSpPr/>
          <p:nvPr/>
        </p:nvGrpSpPr>
        <p:grpSpPr>
          <a:xfrm>
            <a:off x="4111063" y="2675117"/>
            <a:ext cx="870585" cy="487045"/>
            <a:chOff x="4111063" y="2675117"/>
            <a:chExt cx="870585" cy="487045"/>
          </a:xfrm>
        </p:grpSpPr>
        <p:sp>
          <p:nvSpPr>
            <p:cNvPr id="134" name="object 134"/>
            <p:cNvSpPr/>
            <p:nvPr/>
          </p:nvSpPr>
          <p:spPr>
            <a:xfrm>
              <a:off x="4857905" y="2679880"/>
              <a:ext cx="52705" cy="30480"/>
            </a:xfrm>
            <a:custGeom>
              <a:avLst/>
              <a:gdLst/>
              <a:ahLst/>
              <a:cxnLst/>
              <a:rect l="l" t="t" r="r" b="b"/>
              <a:pathLst>
                <a:path w="52704" h="30480">
                  <a:moveTo>
                    <a:pt x="52235" y="30213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724706" y="2827479"/>
              <a:ext cx="52705" cy="30480"/>
            </a:xfrm>
            <a:custGeom>
              <a:avLst/>
              <a:gdLst/>
              <a:ahLst/>
              <a:cxnLst/>
              <a:rect l="l" t="t" r="r" b="b"/>
              <a:pathLst>
                <a:path w="52704" h="30480">
                  <a:moveTo>
                    <a:pt x="52235" y="30213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476414" y="2975522"/>
              <a:ext cx="43815" cy="42545"/>
            </a:xfrm>
            <a:custGeom>
              <a:avLst/>
              <a:gdLst/>
              <a:ahLst/>
              <a:cxnLst/>
              <a:rect l="l" t="t" r="r" b="b"/>
              <a:pathLst>
                <a:path w="43814" h="42544">
                  <a:moveTo>
                    <a:pt x="43370" y="4196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4115826" y="3099676"/>
              <a:ext cx="19050" cy="57785"/>
            </a:xfrm>
            <a:custGeom>
              <a:avLst/>
              <a:gdLst/>
              <a:ahLst/>
              <a:cxnLst/>
              <a:rect l="l" t="t" r="r" b="b"/>
              <a:pathLst>
                <a:path w="19050" h="57785">
                  <a:moveTo>
                    <a:pt x="18605" y="5740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4968241" y="2739701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89" h="4444">
                  <a:moveTo>
                    <a:pt x="8432" y="4292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20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23186"/>
              <a:ext cx="4929670" cy="573681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35" dirty="0"/>
              <a:t> </a:t>
            </a:r>
            <a:r>
              <a:rPr spc="-10" dirty="0"/>
              <a:t>vittatus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1300" y="1164874"/>
            <a:ext cx="9582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Fredwardsius</a:t>
            </a:r>
            <a:r>
              <a:rPr sz="800" i="1" spc="6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vittatus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9999" y="1319215"/>
            <a:ext cx="2011045" cy="127444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39370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Palps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apex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few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scales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the </a:t>
            </a:r>
            <a:r>
              <a:rPr sz="800" b="0" spc="-10" dirty="0">
                <a:latin typeface="MetaPro-Light"/>
                <a:cs typeface="MetaPro-Light"/>
              </a:rPr>
              <a:t>middle.</a:t>
            </a:r>
            <a:endParaRPr sz="800">
              <a:latin typeface="MetaPro-Light"/>
              <a:cs typeface="MetaPro-Light"/>
            </a:endParaRPr>
          </a:p>
          <a:p>
            <a:pPr marL="143510" marR="508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(dorsal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thorax)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blackish</a:t>
            </a:r>
            <a:r>
              <a:rPr sz="800" b="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brown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six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silvery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spots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arranged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three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pairs.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knee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spots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</a:t>
            </a:r>
            <a:r>
              <a:rPr sz="800" b="0" spc="-10" dirty="0">
                <a:latin typeface="MetaPro-Light"/>
                <a:cs typeface="MetaPro-Light"/>
              </a:rPr>
              <a:t> legs.</a:t>
            </a:r>
            <a:endParaRPr sz="800">
              <a:latin typeface="MetaPro-Light"/>
              <a:cs typeface="MetaPro-Light"/>
            </a:endParaRPr>
          </a:p>
          <a:p>
            <a:pPr marL="143510" marR="55244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Hind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rings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tarsomeres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1–4;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Tarsomere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5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entirely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white.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7300" y="3577995"/>
            <a:ext cx="2019935" cy="53467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>
              <a:latin typeface="MetaPro-Bold"/>
              <a:cs typeface="MetaPro-Bold"/>
            </a:endParaRPr>
          </a:p>
          <a:p>
            <a:pPr marL="12700" marR="5080">
              <a:lnSpc>
                <a:spcPct val="100000"/>
              </a:lnSpc>
              <a:spcBef>
                <a:spcPts val="475"/>
              </a:spcBef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generally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confused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current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invasive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Europe.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90274" y="3577995"/>
            <a:ext cx="1995170" cy="114427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41275" indent="-108585">
              <a:lnSpc>
                <a:spcPct val="100000"/>
              </a:lnSpc>
              <a:spcBef>
                <a:spcPts val="475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vittatus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rock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pools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containing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clear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mud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organic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material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bottom.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Other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breeding </a:t>
            </a:r>
            <a:r>
              <a:rPr sz="800" b="0" spc="-20" dirty="0">
                <a:latin typeface="MetaPro-Light"/>
                <a:cs typeface="MetaPro-Light"/>
              </a:rPr>
              <a:t>sites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gardening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utensils,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boats,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wells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tree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holes.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5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vittatus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withstand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desiccation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laid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above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level.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90274" y="4769215"/>
            <a:ext cx="1895475" cy="78359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65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700" marR="5080" algn="just">
              <a:lnSpc>
                <a:spcPct val="100000"/>
              </a:lnSpc>
              <a:spcBef>
                <a:spcPts val="495"/>
              </a:spcBef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indoors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outdoors,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vittatus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sometimes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attack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people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large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numbers.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activity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occurs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mainly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twilight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period.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73756" y="4197244"/>
            <a:ext cx="1987550" cy="123761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5875">
              <a:lnSpc>
                <a:spcPct val="100000"/>
              </a:lnSpc>
              <a:spcBef>
                <a:spcPts val="409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00">
              <a:latin typeface="MetaPro-Light"/>
              <a:cs typeface="MetaPro-Light"/>
            </a:endParaRPr>
          </a:p>
          <a:p>
            <a:pPr marL="15875">
              <a:lnSpc>
                <a:spcPct val="100000"/>
              </a:lnSpc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15875" marR="5080">
              <a:lnSpc>
                <a:spcPct val="100000"/>
              </a:lnSpc>
              <a:spcBef>
                <a:spcPts val="625"/>
              </a:spcBef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present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Mediterranean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sub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region and the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Afrotropical</a:t>
            </a:r>
            <a:r>
              <a:rPr sz="800" b="0" dirty="0">
                <a:latin typeface="MetaPro-Light"/>
                <a:cs typeface="MetaPro-Light"/>
              </a:rPr>
              <a:t> and Oriental </a:t>
            </a:r>
            <a:r>
              <a:rPr sz="800" b="0" spc="-10" dirty="0">
                <a:latin typeface="MetaPro-Light"/>
                <a:cs typeface="MetaPro-Light"/>
              </a:rPr>
              <a:t>regions.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Its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distribution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probably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limited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low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temperature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northern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areas.</a:t>
            </a:r>
            <a:endParaRPr sz="800">
              <a:latin typeface="MetaPro-Light"/>
              <a:cs typeface="MetaPro-Ligh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74001" y="403199"/>
            <a:ext cx="3269195" cy="310210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029965" y="1099534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74630" y="1042989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683949" y="1696890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08563" y="2562939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994256" y="1066994"/>
            <a:ext cx="1669414" cy="2286635"/>
            <a:chOff x="7994256" y="1066994"/>
            <a:chExt cx="1669414" cy="2286635"/>
          </a:xfrm>
        </p:grpSpPr>
        <p:sp>
          <p:nvSpPr>
            <p:cNvPr id="21" name="object 21"/>
            <p:cNvSpPr/>
            <p:nvPr/>
          </p:nvSpPr>
          <p:spPr>
            <a:xfrm>
              <a:off x="8848094" y="1095141"/>
              <a:ext cx="154940" cy="62230"/>
            </a:xfrm>
            <a:custGeom>
              <a:avLst/>
              <a:gdLst/>
              <a:ahLst/>
              <a:cxnLst/>
              <a:rect l="l" t="t" r="r" b="b"/>
              <a:pathLst>
                <a:path w="154940" h="62230">
                  <a:moveTo>
                    <a:pt x="154584" y="61683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848092" y="1071756"/>
              <a:ext cx="60960" cy="82550"/>
            </a:xfrm>
            <a:custGeom>
              <a:avLst/>
              <a:gdLst/>
              <a:ahLst/>
              <a:cxnLst/>
              <a:rect l="l" t="t" r="r" b="b"/>
              <a:pathLst>
                <a:path w="60959" h="82550">
                  <a:moveTo>
                    <a:pt x="27724" y="81940"/>
                  </a:moveTo>
                  <a:lnTo>
                    <a:pt x="0" y="23380"/>
                  </a:lnTo>
                  <a:lnTo>
                    <a:pt x="60426" y="0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26045" y="1173666"/>
              <a:ext cx="128270" cy="106680"/>
            </a:xfrm>
            <a:custGeom>
              <a:avLst/>
              <a:gdLst/>
              <a:ahLst/>
              <a:cxnLst/>
              <a:rect l="l" t="t" r="r" b="b"/>
              <a:pathLst>
                <a:path w="128270" h="106680">
                  <a:moveTo>
                    <a:pt x="0" y="0"/>
                  </a:moveTo>
                  <a:lnTo>
                    <a:pt x="127952" y="106438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589307" y="1215843"/>
              <a:ext cx="64769" cy="67945"/>
            </a:xfrm>
            <a:custGeom>
              <a:avLst/>
              <a:gdLst/>
              <a:ahLst/>
              <a:cxnLst/>
              <a:rect l="l" t="t" r="r" b="b"/>
              <a:pathLst>
                <a:path w="64770" h="67944">
                  <a:moveTo>
                    <a:pt x="56426" y="0"/>
                  </a:moveTo>
                  <a:lnTo>
                    <a:pt x="64693" y="64261"/>
                  </a:lnTo>
                  <a:lnTo>
                    <a:pt x="0" y="6783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323675" y="1768690"/>
              <a:ext cx="335280" cy="61594"/>
            </a:xfrm>
            <a:custGeom>
              <a:avLst/>
              <a:gdLst/>
              <a:ahLst/>
              <a:cxnLst/>
              <a:rect l="l" t="t" r="r" b="b"/>
              <a:pathLst>
                <a:path w="335279" h="61594">
                  <a:moveTo>
                    <a:pt x="334797" y="0"/>
                  </a:moveTo>
                  <a:lnTo>
                    <a:pt x="0" y="61087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323680" y="1777866"/>
              <a:ext cx="54610" cy="86995"/>
            </a:xfrm>
            <a:custGeom>
              <a:avLst/>
              <a:gdLst/>
              <a:ahLst/>
              <a:cxnLst/>
              <a:rect l="l" t="t" r="r" b="b"/>
              <a:pathLst>
                <a:path w="54609" h="86994">
                  <a:moveTo>
                    <a:pt x="54597" y="86791"/>
                  </a:moveTo>
                  <a:lnTo>
                    <a:pt x="0" y="51904"/>
                  </a:lnTo>
                  <a:lnTo>
                    <a:pt x="3876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458643" y="2349653"/>
              <a:ext cx="196850" cy="278130"/>
            </a:xfrm>
            <a:custGeom>
              <a:avLst/>
              <a:gdLst/>
              <a:ahLst/>
              <a:cxnLst/>
              <a:rect l="l" t="t" r="r" b="b"/>
              <a:pathLst>
                <a:path w="196850" h="278130">
                  <a:moveTo>
                    <a:pt x="196850" y="277609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450101" y="2349655"/>
              <a:ext cx="72390" cy="64769"/>
            </a:xfrm>
            <a:custGeom>
              <a:avLst/>
              <a:gdLst/>
              <a:ahLst/>
              <a:cxnLst/>
              <a:rect l="l" t="t" r="r" b="b"/>
              <a:pathLst>
                <a:path w="72390" h="64769">
                  <a:moveTo>
                    <a:pt x="0" y="64223"/>
                  </a:moveTo>
                  <a:lnTo>
                    <a:pt x="8534" y="0"/>
                  </a:lnTo>
                  <a:lnTo>
                    <a:pt x="71970" y="13195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335653" y="2630017"/>
              <a:ext cx="323850" cy="62865"/>
            </a:xfrm>
            <a:custGeom>
              <a:avLst/>
              <a:gdLst/>
              <a:ahLst/>
              <a:cxnLst/>
              <a:rect l="l" t="t" r="r" b="b"/>
              <a:pathLst>
                <a:path w="323850" h="62864">
                  <a:moveTo>
                    <a:pt x="323723" y="0"/>
                  </a:moveTo>
                  <a:lnTo>
                    <a:pt x="0" y="62484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335649" y="2640194"/>
              <a:ext cx="55244" cy="86995"/>
            </a:xfrm>
            <a:custGeom>
              <a:avLst/>
              <a:gdLst/>
              <a:ahLst/>
              <a:cxnLst/>
              <a:rect l="l" t="t" r="r" b="b"/>
              <a:pathLst>
                <a:path w="55245" h="86994">
                  <a:moveTo>
                    <a:pt x="54952" y="86626"/>
                  </a:moveTo>
                  <a:lnTo>
                    <a:pt x="0" y="52298"/>
                  </a:lnTo>
                  <a:lnTo>
                    <a:pt x="38226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019069" y="2630017"/>
              <a:ext cx="640715" cy="509905"/>
            </a:xfrm>
            <a:custGeom>
              <a:avLst/>
              <a:gdLst/>
              <a:ahLst/>
              <a:cxnLst/>
              <a:rect l="l" t="t" r="r" b="b"/>
              <a:pathLst>
                <a:path w="640715" h="509905">
                  <a:moveTo>
                    <a:pt x="640308" y="0"/>
                  </a:moveTo>
                  <a:lnTo>
                    <a:pt x="0" y="509625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019078" y="3075576"/>
              <a:ext cx="64769" cy="69215"/>
            </a:xfrm>
            <a:custGeom>
              <a:avLst/>
              <a:gdLst/>
              <a:ahLst/>
              <a:cxnLst/>
              <a:rect l="l" t="t" r="r" b="b"/>
              <a:pathLst>
                <a:path w="64770" h="69214">
                  <a:moveTo>
                    <a:pt x="64592" y="69037"/>
                  </a:moveTo>
                  <a:lnTo>
                    <a:pt x="0" y="64071"/>
                  </a:lnTo>
                  <a:lnTo>
                    <a:pt x="9652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23932" y="2630017"/>
              <a:ext cx="535940" cy="333375"/>
            </a:xfrm>
            <a:custGeom>
              <a:avLst/>
              <a:gdLst/>
              <a:ahLst/>
              <a:cxnLst/>
              <a:rect l="l" t="t" r="r" b="b"/>
              <a:pathLst>
                <a:path w="535940" h="333375">
                  <a:moveTo>
                    <a:pt x="535444" y="0"/>
                  </a:moveTo>
                  <a:lnTo>
                    <a:pt x="0" y="333032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23941" y="2900534"/>
              <a:ext cx="64135" cy="74930"/>
            </a:xfrm>
            <a:custGeom>
              <a:avLst/>
              <a:gdLst/>
              <a:ahLst/>
              <a:cxnLst/>
              <a:rect l="l" t="t" r="r" b="b"/>
              <a:pathLst>
                <a:path w="64134" h="74930">
                  <a:moveTo>
                    <a:pt x="63588" y="74917"/>
                  </a:moveTo>
                  <a:lnTo>
                    <a:pt x="0" y="62522"/>
                  </a:lnTo>
                  <a:lnTo>
                    <a:pt x="16992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999421" y="2630017"/>
              <a:ext cx="660400" cy="718820"/>
            </a:xfrm>
            <a:custGeom>
              <a:avLst/>
              <a:gdLst/>
              <a:ahLst/>
              <a:cxnLst/>
              <a:rect l="l" t="t" r="r" b="b"/>
              <a:pathLst>
                <a:path w="660400" h="718820">
                  <a:moveTo>
                    <a:pt x="659955" y="0"/>
                  </a:moveTo>
                  <a:lnTo>
                    <a:pt x="0" y="718515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999018" y="3283738"/>
              <a:ext cx="65405" cy="65405"/>
            </a:xfrm>
            <a:custGeom>
              <a:avLst/>
              <a:gdLst/>
              <a:ahLst/>
              <a:cxnLst/>
              <a:rect l="l" t="t" r="r" b="b"/>
              <a:pathLst>
                <a:path w="65404" h="65404">
                  <a:moveTo>
                    <a:pt x="64985" y="59689"/>
                  </a:moveTo>
                  <a:lnTo>
                    <a:pt x="393" y="6479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643599" y="2602800"/>
              <a:ext cx="23495" cy="47625"/>
            </a:xfrm>
            <a:custGeom>
              <a:avLst/>
              <a:gdLst/>
              <a:ahLst/>
              <a:cxnLst/>
              <a:rect l="l" t="t" r="r" b="b"/>
              <a:pathLst>
                <a:path w="23495" h="47625">
                  <a:moveTo>
                    <a:pt x="0" y="0"/>
                  </a:moveTo>
                  <a:lnTo>
                    <a:pt x="9639" y="27216"/>
                  </a:lnTo>
                  <a:lnTo>
                    <a:pt x="0" y="39954"/>
                  </a:lnTo>
                  <a:lnTo>
                    <a:pt x="3606" y="47523"/>
                  </a:lnTo>
                  <a:lnTo>
                    <a:pt x="23037" y="27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A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40" name="object 4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49649" y="6718956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979804" y="629503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21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00010"/>
              <a:ext cx="4929670" cy="63599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30" dirty="0"/>
              <a:t> </a:t>
            </a:r>
            <a:r>
              <a:rPr spc="-10" dirty="0"/>
              <a:t>zammitii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1300" y="1164874"/>
            <a:ext cx="916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Acartomyia</a:t>
            </a:r>
            <a:r>
              <a:rPr sz="800" i="1" spc="-3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zammitii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89999" y="1374028"/>
            <a:ext cx="1909445" cy="127444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38735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(dorsal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thorax)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covered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rust-</a:t>
            </a:r>
            <a:r>
              <a:rPr sz="800" b="0" dirty="0">
                <a:latin typeface="MetaPro-Light"/>
                <a:cs typeface="MetaPro-Light"/>
              </a:rPr>
              <a:t>brown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gold</a:t>
            </a:r>
            <a:r>
              <a:rPr sz="800" b="0" spc="-10" dirty="0">
                <a:latin typeface="MetaPro-Light"/>
                <a:cs typeface="MetaPro-Light"/>
              </a:rPr>
              <a:t> scales.</a:t>
            </a:r>
            <a:endParaRPr sz="800">
              <a:latin typeface="MetaPro-Light"/>
              <a:cs typeface="MetaPro-Light"/>
            </a:endParaRPr>
          </a:p>
          <a:p>
            <a:pPr marL="143510" marR="47625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Scutellum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three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groups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white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sickle-</a:t>
            </a:r>
            <a:r>
              <a:rPr sz="800" b="0" dirty="0">
                <a:latin typeface="MetaPro-Light"/>
                <a:cs typeface="MetaPro-Light"/>
              </a:rPr>
              <a:t>shaped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golden-</a:t>
            </a:r>
            <a:r>
              <a:rPr sz="800" b="0" dirty="0">
                <a:latin typeface="MetaPro-Light"/>
                <a:cs typeface="MetaPro-Light"/>
              </a:rPr>
              <a:t>brown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dark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setae.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Ventral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surface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femora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10" dirty="0">
                <a:latin typeface="MetaPro-Light"/>
                <a:cs typeface="MetaPro-Light"/>
              </a:rPr>
              <a:t> scaled.</a:t>
            </a:r>
            <a:endParaRPr sz="800">
              <a:latin typeface="MetaPro-Light"/>
              <a:cs typeface="MetaPro-Light"/>
            </a:endParaRPr>
          </a:p>
          <a:p>
            <a:pPr marL="143510" marR="508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Anterior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surface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tibia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black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with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speckled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scales.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77300" y="3664412"/>
            <a:ext cx="2037714" cy="1990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 dirty="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610"/>
              </a:spcBef>
              <a:buChar char="•"/>
              <a:tabLst>
                <a:tab pos="121285" algn="l"/>
              </a:tabLst>
            </a:pP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Aedes</a:t>
            </a:r>
            <a:r>
              <a:rPr sz="800" i="1" u="sng" spc="-25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caspius</a:t>
            </a:r>
            <a:endParaRPr sz="800" dirty="0">
              <a:latin typeface="MetaPro-LightIta"/>
              <a:cs typeface="MetaPro-LightIta"/>
            </a:endParaRPr>
          </a:p>
          <a:p>
            <a:pPr marL="120650" marR="8191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hardly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distinguishable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from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closely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related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mariae</a:t>
            </a:r>
            <a:r>
              <a:rPr sz="800" i="1" spc="-5" dirty="0">
                <a:latin typeface="MetaPro-LightIta"/>
                <a:cs typeface="MetaPro-LightIta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endParaRPr sz="800" dirty="0">
              <a:latin typeface="MetaPro-Light"/>
              <a:cs typeface="MetaPro-Light"/>
            </a:endParaRPr>
          </a:p>
          <a:p>
            <a:pPr marL="120650">
              <a:lnSpc>
                <a:spcPct val="100000"/>
              </a:lnSpc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phoeniciae</a:t>
            </a:r>
            <a:r>
              <a:rPr sz="800" i="1" spc="-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(not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represented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key).</a:t>
            </a:r>
            <a:endParaRPr sz="800" dirty="0">
              <a:latin typeface="MetaPro-Light"/>
              <a:cs typeface="MetaPro-Light"/>
            </a:endParaRPr>
          </a:p>
          <a:p>
            <a:pPr marL="120650" marR="10604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generally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confused</a:t>
            </a:r>
            <a:r>
              <a:rPr sz="800" b="0" spc="-20" dirty="0">
                <a:latin typeface="MetaPro-Light"/>
                <a:cs typeface="MetaPro-Light"/>
              </a:rPr>
              <a:t> with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current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invasive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</a:t>
            </a:r>
            <a:r>
              <a:rPr sz="800" b="0" spc="-10" dirty="0">
                <a:latin typeface="MetaPro-Light"/>
                <a:cs typeface="MetaPro-Light"/>
              </a:rPr>
              <a:t> species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</a:t>
            </a:r>
            <a:r>
              <a:rPr sz="800" b="0" spc="-10" dirty="0">
                <a:latin typeface="MetaPro-Light"/>
                <a:cs typeface="MetaPro-Light"/>
              </a:rPr>
              <a:t>Europe.</a:t>
            </a:r>
            <a:endParaRPr sz="800" dirty="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 dirty="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00" dirty="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800" b="0" spc="-10" dirty="0">
                <a:latin typeface="MetaPro-Light"/>
                <a:cs typeface="MetaPro-Light"/>
              </a:rPr>
              <a:t>Coastal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Mediterranean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region.</a:t>
            </a:r>
            <a:endParaRPr sz="800" dirty="0">
              <a:latin typeface="MetaPro-Light"/>
              <a:cs typeface="MetaPro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90274" y="3601225"/>
            <a:ext cx="2009139" cy="183896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156210" indent="-108585">
              <a:lnSpc>
                <a:spcPct val="100000"/>
              </a:lnSpc>
              <a:spcBef>
                <a:spcPts val="520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enter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diapause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temperatures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below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16°C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short-</a:t>
            </a:r>
            <a:r>
              <a:rPr sz="800" b="0" dirty="0">
                <a:latin typeface="MetaPro-Light"/>
                <a:cs typeface="MetaPro-Light"/>
              </a:rPr>
              <a:t>day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photope-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riods.</a:t>
            </a:r>
            <a:endParaRPr sz="800">
              <a:latin typeface="MetaPro-Light"/>
              <a:cs typeface="MetaPro-Light"/>
            </a:endParaRPr>
          </a:p>
          <a:p>
            <a:pPr marL="120650" marR="698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rock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pools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along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Mediterranean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seashore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concentrations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up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 20%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salt.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4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zammitii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produces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multiple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generations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per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year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often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nuisance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rocky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coastal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areas.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800" b="0" dirty="0">
                <a:latin typeface="MetaPro-Light"/>
                <a:cs typeface="MetaPro-Light"/>
              </a:rPr>
              <a:t>Readily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humans.</a:t>
            </a:r>
            <a:endParaRPr sz="800">
              <a:latin typeface="MetaPro-Light"/>
              <a:cs typeface="MetaPro-Ligh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4001" y="403199"/>
            <a:ext cx="3269195" cy="310210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141565" y="84213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39951" y="182747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12340" y="2138432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62684" y="2409898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138510" y="978950"/>
            <a:ext cx="1012190" cy="1493520"/>
            <a:chOff x="8138510" y="978950"/>
            <a:chExt cx="1012190" cy="1493520"/>
          </a:xfrm>
        </p:grpSpPr>
        <p:sp>
          <p:nvSpPr>
            <p:cNvPr id="20" name="object 20"/>
            <p:cNvSpPr/>
            <p:nvPr/>
          </p:nvSpPr>
          <p:spPr>
            <a:xfrm>
              <a:off x="8952289" y="983712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4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942989" y="1199521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4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43272" y="1602313"/>
              <a:ext cx="614680" cy="260985"/>
            </a:xfrm>
            <a:custGeom>
              <a:avLst/>
              <a:gdLst/>
              <a:ahLst/>
              <a:cxnLst/>
              <a:rect l="l" t="t" r="r" b="b"/>
              <a:pathLst>
                <a:path w="614679" h="260985">
                  <a:moveTo>
                    <a:pt x="0" y="260692"/>
                  </a:moveTo>
                  <a:lnTo>
                    <a:pt x="614451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696818" y="1580233"/>
              <a:ext cx="60960" cy="81280"/>
            </a:xfrm>
            <a:custGeom>
              <a:avLst/>
              <a:gdLst/>
              <a:ahLst/>
              <a:cxnLst/>
              <a:rect l="l" t="t" r="r" b="b"/>
              <a:pathLst>
                <a:path w="60959" h="81280">
                  <a:moveTo>
                    <a:pt x="0" y="0"/>
                  </a:moveTo>
                  <a:lnTo>
                    <a:pt x="60909" y="22072"/>
                  </a:lnTo>
                  <a:lnTo>
                    <a:pt x="34455" y="81216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583704" y="1944428"/>
              <a:ext cx="40640" cy="189865"/>
            </a:xfrm>
            <a:custGeom>
              <a:avLst/>
              <a:gdLst/>
              <a:ahLst/>
              <a:cxnLst/>
              <a:rect l="l" t="t" r="r" b="b"/>
              <a:pathLst>
                <a:path w="40640" h="189864">
                  <a:moveTo>
                    <a:pt x="40576" y="189699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50488" y="1944431"/>
              <a:ext cx="86360" cy="55880"/>
            </a:xfrm>
            <a:custGeom>
              <a:avLst/>
              <a:gdLst/>
              <a:ahLst/>
              <a:cxnLst/>
              <a:rect l="l" t="t" r="r" b="b"/>
              <a:pathLst>
                <a:path w="86359" h="55880">
                  <a:moveTo>
                    <a:pt x="0" y="55625"/>
                  </a:moveTo>
                  <a:lnTo>
                    <a:pt x="33210" y="0"/>
                  </a:lnTo>
                  <a:lnTo>
                    <a:pt x="86283" y="37172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459026" y="2379333"/>
              <a:ext cx="173355" cy="88265"/>
            </a:xfrm>
            <a:custGeom>
              <a:avLst/>
              <a:gdLst/>
              <a:ahLst/>
              <a:cxnLst/>
              <a:rect l="l" t="t" r="r" b="b"/>
              <a:pathLst>
                <a:path w="173354" h="88264">
                  <a:moveTo>
                    <a:pt x="172961" y="87845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459027" y="2361488"/>
              <a:ext cx="62865" cy="78740"/>
            </a:xfrm>
            <a:custGeom>
              <a:avLst/>
              <a:gdLst/>
              <a:ahLst/>
              <a:cxnLst/>
              <a:rect l="l" t="t" r="r" b="b"/>
              <a:pathLst>
                <a:path w="62865" h="78739">
                  <a:moveTo>
                    <a:pt x="22326" y="78663"/>
                  </a:moveTo>
                  <a:lnTo>
                    <a:pt x="0" y="17843"/>
                  </a:lnTo>
                  <a:lnTo>
                    <a:pt x="6228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9649" y="3593605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649" y="6718974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979804" y="629521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22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00010"/>
              <a:ext cx="4929670" cy="63599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Anopheles</a:t>
            </a:r>
            <a:r>
              <a:rPr spc="-40" dirty="0"/>
              <a:t> </a:t>
            </a:r>
            <a:r>
              <a:rPr spc="-10" dirty="0"/>
              <a:t>plumbeus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9999" y="1158212"/>
            <a:ext cx="1958975" cy="139636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5080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Palps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female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genus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Anopheles</a:t>
            </a:r>
            <a:r>
              <a:rPr sz="800" i="1" spc="-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same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length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proboscis.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Global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dark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appearance.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Black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proboscis</a:t>
            </a:r>
            <a:r>
              <a:rPr sz="800" b="0" dirty="0">
                <a:latin typeface="MetaPro-Light"/>
                <a:cs typeface="MetaPro-Light"/>
              </a:rPr>
              <a:t> and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palps.</a:t>
            </a:r>
            <a:endParaRPr sz="800">
              <a:latin typeface="MetaPro-Light"/>
              <a:cs typeface="MetaPro-Light"/>
            </a:endParaRPr>
          </a:p>
          <a:p>
            <a:pPr marL="143510" marR="9525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Vertex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(dorsal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head)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tuft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yellowish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setae.</a:t>
            </a:r>
            <a:endParaRPr sz="800">
              <a:latin typeface="MetaPro-Light"/>
              <a:cs typeface="MetaPro-Light"/>
            </a:endParaRPr>
          </a:p>
          <a:p>
            <a:pPr marL="143510" marR="10033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Pale / </a:t>
            </a:r>
            <a:r>
              <a:rPr sz="800" b="0" spc="-10" dirty="0">
                <a:latin typeface="MetaPro-Light"/>
                <a:cs typeface="MetaPro-Light"/>
              </a:rPr>
              <a:t>ash-</a:t>
            </a:r>
            <a:r>
              <a:rPr sz="800" b="0" dirty="0">
                <a:latin typeface="MetaPro-Light"/>
                <a:cs typeface="MetaPro-Light"/>
              </a:rPr>
              <a:t>grey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median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scutum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(dorsal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 </a:t>
            </a:r>
            <a:r>
              <a:rPr sz="800" b="0" spc="-10" dirty="0">
                <a:latin typeface="MetaPro-Light"/>
                <a:cs typeface="MetaPro-Light"/>
              </a:rPr>
              <a:t>thorax).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7274" y="3637718"/>
            <a:ext cx="2009775" cy="189611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475"/>
              </a:spcBef>
              <a:buSzPct val="112500"/>
              <a:buFont typeface="Effra 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Anopheles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claviger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(not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shown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key).</a:t>
            </a:r>
            <a:endParaRPr sz="800">
              <a:latin typeface="MetaPro-Light"/>
              <a:cs typeface="MetaPro-Light"/>
            </a:endParaRPr>
          </a:p>
          <a:p>
            <a:pPr marL="120650" marR="7874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generally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confused</a:t>
            </a:r>
            <a:r>
              <a:rPr sz="800" b="0" spc="-20" dirty="0">
                <a:latin typeface="MetaPro-Light"/>
                <a:cs typeface="MetaPro-Light"/>
              </a:rPr>
              <a:t> with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current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invasive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</a:t>
            </a:r>
            <a:r>
              <a:rPr sz="800" b="0" spc="-10" dirty="0">
                <a:latin typeface="MetaPro-Light"/>
                <a:cs typeface="MetaPro-Light"/>
              </a:rPr>
              <a:t> species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</a:t>
            </a:r>
            <a:r>
              <a:rPr sz="800" b="0" spc="-10" dirty="0">
                <a:latin typeface="MetaPro-Light"/>
                <a:cs typeface="MetaPro-Light"/>
              </a:rPr>
              <a:t>Europe.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12700" marR="5080">
              <a:lnSpc>
                <a:spcPct val="100000"/>
              </a:lnSpc>
              <a:spcBef>
                <a:spcPts val="545"/>
              </a:spcBef>
            </a:pPr>
            <a:r>
              <a:rPr sz="800" b="0" dirty="0">
                <a:latin typeface="MetaPro-Light"/>
                <a:cs typeface="MetaPro-Light"/>
              </a:rPr>
              <a:t>Widely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distributed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throughout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Europe.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also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northern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Caucasus,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Middle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East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south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Iran,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Iraq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North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Africa.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11025" y="4618228"/>
            <a:ext cx="16325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latin typeface="MetaPro-Light"/>
                <a:cs typeface="MetaPro-Light"/>
              </a:rPr>
              <a:t>hatch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when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breeding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flooded.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03000" y="4740100"/>
            <a:ext cx="18713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" indent="-108585">
              <a:lnSpc>
                <a:spcPct val="100000"/>
              </a:lnSpc>
              <a:spcBef>
                <a:spcPts val="100"/>
              </a:spcBef>
              <a:buSzPct val="112500"/>
              <a:buFont typeface="Effra Light"/>
              <a:buChar char="•"/>
              <a:tabLst>
                <a:tab pos="108585" algn="l"/>
              </a:tabLst>
            </a:pPr>
            <a:r>
              <a:rPr sz="800" i="1" dirty="0">
                <a:latin typeface="MetaPro-LightIta"/>
                <a:cs typeface="MetaPro-LightIta"/>
              </a:rPr>
              <a:t>Anopheles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plumbeus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overwinters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or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98301" y="4862021"/>
            <a:ext cx="16859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latin typeface="MetaPro-Light"/>
                <a:cs typeface="MetaPro-Light"/>
              </a:rPr>
              <a:t>larvae.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survive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periods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during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which water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surfaces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frozen.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90324" y="3612781"/>
            <a:ext cx="2023745" cy="103124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67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5080" indent="-108585">
              <a:lnSpc>
                <a:spcPct val="100000"/>
              </a:lnSpc>
              <a:spcBef>
                <a:spcPts val="50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Breeding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tree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decom-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posing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organic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matter.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Other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breeding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sites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artificial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containers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such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catch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basins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tyres.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unused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stable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slurry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pits.</a:t>
            </a:r>
            <a:endParaRPr sz="800">
              <a:latin typeface="MetaPro-Light"/>
              <a:cs typeface="MetaPro-Light"/>
            </a:endParaRPr>
          </a:p>
          <a:p>
            <a:pPr marL="120650" marR="6667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laid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slightly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above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surface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side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breedings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sites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only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90300" y="5430446"/>
            <a:ext cx="2051050" cy="7950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700" marR="5080">
              <a:lnSpc>
                <a:spcPct val="100000"/>
              </a:lnSpc>
              <a:spcBef>
                <a:spcPts val="535"/>
              </a:spcBef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active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twilight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prefer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mammalian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blood,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however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also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birds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reptiles.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Some </a:t>
            </a:r>
            <a:r>
              <a:rPr sz="800" b="0" spc="-10" dirty="0">
                <a:latin typeface="MetaPro-Light"/>
                <a:cs typeface="MetaPro-Light"/>
              </a:rPr>
              <a:t>populations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strong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preference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</a:t>
            </a:r>
            <a:r>
              <a:rPr sz="800" b="0" spc="-10" dirty="0">
                <a:latin typeface="MetaPro-Light"/>
                <a:cs typeface="MetaPro-Light"/>
              </a:rPr>
              <a:t> hosts.</a:t>
            </a:r>
            <a:endParaRPr sz="800">
              <a:latin typeface="MetaPro-Light"/>
              <a:cs typeface="MetaPro-Ligh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64997" y="403199"/>
            <a:ext cx="3269208" cy="310210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9143828" y="1019587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14128" y="572120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02375" y="1045290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5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484037" y="649389"/>
            <a:ext cx="614680" cy="622935"/>
            <a:chOff x="8484037" y="649389"/>
            <a:chExt cx="614680" cy="622935"/>
          </a:xfrm>
        </p:grpSpPr>
        <p:sp>
          <p:nvSpPr>
            <p:cNvPr id="22" name="object 22"/>
            <p:cNvSpPr/>
            <p:nvPr/>
          </p:nvSpPr>
          <p:spPr>
            <a:xfrm>
              <a:off x="8923826" y="1101605"/>
              <a:ext cx="170180" cy="57785"/>
            </a:xfrm>
            <a:custGeom>
              <a:avLst/>
              <a:gdLst/>
              <a:ahLst/>
              <a:cxnLst/>
              <a:rect l="l" t="t" r="r" b="b"/>
              <a:pathLst>
                <a:path w="170179" h="57784">
                  <a:moveTo>
                    <a:pt x="169773" y="0"/>
                  </a:moveTo>
                  <a:lnTo>
                    <a:pt x="0" y="57531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923828" y="1102122"/>
              <a:ext cx="59690" cy="83820"/>
            </a:xfrm>
            <a:custGeom>
              <a:avLst/>
              <a:gdLst/>
              <a:ahLst/>
              <a:cxnLst/>
              <a:rect l="l" t="t" r="r" b="b"/>
              <a:pathLst>
                <a:path w="59690" h="83819">
                  <a:moveTo>
                    <a:pt x="59093" y="83565"/>
                  </a:moveTo>
                  <a:lnTo>
                    <a:pt x="0" y="57010"/>
                  </a:lnTo>
                  <a:lnTo>
                    <a:pt x="30784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894126" y="654151"/>
              <a:ext cx="170180" cy="57785"/>
            </a:xfrm>
            <a:custGeom>
              <a:avLst/>
              <a:gdLst/>
              <a:ahLst/>
              <a:cxnLst/>
              <a:rect l="l" t="t" r="r" b="b"/>
              <a:pathLst>
                <a:path w="170179" h="57784">
                  <a:moveTo>
                    <a:pt x="169773" y="0"/>
                  </a:moveTo>
                  <a:lnTo>
                    <a:pt x="0" y="57531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894127" y="654668"/>
              <a:ext cx="59690" cy="83820"/>
            </a:xfrm>
            <a:custGeom>
              <a:avLst/>
              <a:gdLst/>
              <a:ahLst/>
              <a:cxnLst/>
              <a:rect l="l" t="t" r="r" b="b"/>
              <a:pathLst>
                <a:path w="59690" h="83820">
                  <a:moveTo>
                    <a:pt x="59093" y="83566"/>
                  </a:moveTo>
                  <a:lnTo>
                    <a:pt x="0" y="57010"/>
                  </a:lnTo>
                  <a:lnTo>
                    <a:pt x="30784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488799" y="1143562"/>
              <a:ext cx="171450" cy="113664"/>
            </a:xfrm>
            <a:custGeom>
              <a:avLst/>
              <a:gdLst/>
              <a:ahLst/>
              <a:cxnLst/>
              <a:rect l="l" t="t" r="r" b="b"/>
              <a:pathLst>
                <a:path w="171450" h="113665">
                  <a:moveTo>
                    <a:pt x="0" y="0"/>
                  </a:moveTo>
                  <a:lnTo>
                    <a:pt x="170967" y="113461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595827" y="1194029"/>
              <a:ext cx="64135" cy="73660"/>
            </a:xfrm>
            <a:custGeom>
              <a:avLst/>
              <a:gdLst/>
              <a:ahLst/>
              <a:cxnLst/>
              <a:rect l="l" t="t" r="r" b="b"/>
              <a:pathLst>
                <a:path w="64134" h="73659">
                  <a:moveTo>
                    <a:pt x="48793" y="0"/>
                  </a:moveTo>
                  <a:lnTo>
                    <a:pt x="63931" y="62992"/>
                  </a:lnTo>
                  <a:lnTo>
                    <a:pt x="0" y="73507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9649" y="3593605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649" y="6718974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979804" y="629521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23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23186"/>
              <a:ext cx="4929669" cy="573681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89999" y="1040603"/>
            <a:ext cx="1891664" cy="151828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231775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wings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genus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broad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clearly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visible.</a:t>
            </a:r>
            <a:endParaRPr sz="800">
              <a:latin typeface="MetaPro-Light"/>
              <a:cs typeface="MetaPro-Light"/>
            </a:endParaRPr>
          </a:p>
          <a:p>
            <a:pPr marL="143510" marR="153035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Wing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veins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covered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broad,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intermixed</a:t>
            </a:r>
            <a:r>
              <a:rPr sz="800" b="0" spc="-5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yellowish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brown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scales.</a:t>
            </a:r>
            <a:endParaRPr sz="800">
              <a:latin typeface="MetaPro-Light"/>
              <a:cs typeface="MetaPro-Light"/>
            </a:endParaRPr>
          </a:p>
          <a:p>
            <a:pPr marL="143510" marR="2667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Apex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 </a:t>
            </a:r>
            <a:r>
              <a:rPr sz="800" b="0" spc="-10" dirty="0">
                <a:latin typeface="MetaPro-Light"/>
                <a:cs typeface="MetaPro-Light"/>
              </a:rPr>
              <a:t>proboscis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slightly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broader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darker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preceding</a:t>
            </a:r>
            <a:r>
              <a:rPr sz="800" b="0" spc="-10" dirty="0">
                <a:latin typeface="MetaPro-Light"/>
                <a:cs typeface="MetaPro-Light"/>
              </a:rPr>
              <a:t> part.</a:t>
            </a:r>
            <a:endParaRPr sz="800">
              <a:latin typeface="MetaPro-Light"/>
              <a:cs typeface="MetaPro-Light"/>
            </a:endParaRPr>
          </a:p>
          <a:p>
            <a:pPr marL="143510" marR="508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Pale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middle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tarsomere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1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all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(sometimes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hardly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visible).</a:t>
            </a:r>
            <a:endParaRPr sz="800">
              <a:latin typeface="MetaPro-Light"/>
              <a:cs typeface="MetaPro-Light"/>
            </a:endParaRPr>
          </a:p>
          <a:p>
            <a:pPr marL="143510" marR="64769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Broad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pale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basal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rings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usually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present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35" dirty="0">
                <a:latin typeface="MetaPro-Light"/>
                <a:cs typeface="MetaPro-Light"/>
              </a:rPr>
              <a:t>on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tarsomeres.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77274" y="3658968"/>
            <a:ext cx="2041525" cy="163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>
              <a:latin typeface="MetaPro-Bold"/>
              <a:cs typeface="MetaPro-Bold"/>
            </a:endParaRPr>
          </a:p>
          <a:p>
            <a:pPr marL="12700" marR="26670">
              <a:lnSpc>
                <a:spcPct val="100000"/>
              </a:lnSpc>
              <a:spcBef>
                <a:spcPts val="640"/>
              </a:spcBef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generally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confused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current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invasive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Europe.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There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only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other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genus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present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Europe: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Coquillettidia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buxtoni.</a:t>
            </a:r>
            <a:endParaRPr sz="800">
              <a:latin typeface="MetaPro-LightIta"/>
              <a:cs typeface="MetaPro-LightIta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800" b="0" dirty="0">
                <a:latin typeface="MetaPro-Light"/>
                <a:cs typeface="MetaPro-Light"/>
              </a:rPr>
              <a:t>Common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western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Palearctic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region.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90274" y="3607354"/>
            <a:ext cx="2035810" cy="113220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 dirty="0">
              <a:latin typeface="MetaPro-Bold"/>
              <a:cs typeface="MetaPro-Bold"/>
            </a:endParaRPr>
          </a:p>
          <a:p>
            <a:pPr marL="120650" marR="31115" indent="-108585">
              <a:lnSpc>
                <a:spcPct val="100000"/>
              </a:lnSpc>
              <a:spcBef>
                <a:spcPts val="505"/>
              </a:spcBef>
              <a:buSzPct val="112500"/>
              <a:buFont typeface="Effra 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Coquillettidia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richiardii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three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generations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season.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obtain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oxygen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air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channels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aquatic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plants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attaching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themselves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plants</a:t>
            </a:r>
            <a:r>
              <a:rPr lang="en-GB" sz="800" b="0">
                <a:latin typeface="MetaPro-Light"/>
                <a:cs typeface="MetaPro-Light"/>
              </a:rPr>
              <a:t>'</a:t>
            </a:r>
            <a:r>
              <a:rPr sz="800" b="0" spc="-15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roots.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Breeding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various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freshwater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slightly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saline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permanent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bodies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such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marshes,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lakes,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riverbeds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estuaries.</a:t>
            </a:r>
            <a:endParaRPr sz="800" dirty="0">
              <a:latin typeface="MetaPro-Light"/>
              <a:cs typeface="MetaPro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90274" y="4818541"/>
            <a:ext cx="2034539" cy="109029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0650" marR="125730" indent="-108585">
              <a:lnSpc>
                <a:spcPct val="100000"/>
              </a:lnSpc>
              <a:spcBef>
                <a:spcPts val="27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Mostly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mammals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birds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amphibians.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active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breeding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fly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few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kilometers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villages.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where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they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 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severe </a:t>
            </a:r>
            <a:r>
              <a:rPr sz="800" b="0" spc="-10" dirty="0">
                <a:latin typeface="MetaPro-Light"/>
                <a:cs typeface="MetaPro-Light"/>
              </a:rPr>
              <a:t>nuisance.</a:t>
            </a:r>
            <a:endParaRPr sz="800">
              <a:latin typeface="MetaPro-Light"/>
              <a:cs typeface="MetaPro-Light"/>
            </a:endParaRPr>
          </a:p>
          <a:p>
            <a:pPr marL="120650" marR="30734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Bite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after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sunset,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night,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just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after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sunrise.</a:t>
            </a:r>
            <a:endParaRPr sz="800">
              <a:latin typeface="MetaPro-Light"/>
              <a:cs typeface="MetaPro-Ligh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2009" y="435000"/>
            <a:ext cx="2410790" cy="307988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009735" y="464201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800035" y="2083208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96417" y="3005721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43178" y="1113534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42253" y="487374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5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915175" y="490287"/>
            <a:ext cx="1864360" cy="2579370"/>
            <a:chOff x="7915175" y="490287"/>
            <a:chExt cx="1864360" cy="2579370"/>
          </a:xfrm>
        </p:grpSpPr>
        <p:sp>
          <p:nvSpPr>
            <p:cNvPr id="20" name="object 20"/>
            <p:cNvSpPr/>
            <p:nvPr/>
          </p:nvSpPr>
          <p:spPr>
            <a:xfrm>
              <a:off x="8868623" y="593598"/>
              <a:ext cx="122555" cy="180975"/>
            </a:xfrm>
            <a:custGeom>
              <a:avLst/>
              <a:gdLst/>
              <a:ahLst/>
              <a:cxnLst/>
              <a:rect l="l" t="t" r="r" b="b"/>
              <a:pathLst>
                <a:path w="122554" h="180975">
                  <a:moveTo>
                    <a:pt x="122377" y="0"/>
                  </a:moveTo>
                  <a:lnTo>
                    <a:pt x="0" y="180898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858678" y="710471"/>
              <a:ext cx="73660" cy="64135"/>
            </a:xfrm>
            <a:custGeom>
              <a:avLst/>
              <a:gdLst/>
              <a:ahLst/>
              <a:cxnLst/>
              <a:rect l="l" t="t" r="r" b="b"/>
              <a:pathLst>
                <a:path w="73659" h="64134">
                  <a:moveTo>
                    <a:pt x="73075" y="49441"/>
                  </a:moveTo>
                  <a:lnTo>
                    <a:pt x="9944" y="6402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612743" y="1800727"/>
              <a:ext cx="161925" cy="299720"/>
            </a:xfrm>
            <a:custGeom>
              <a:avLst/>
              <a:gdLst/>
              <a:ahLst/>
              <a:cxnLst/>
              <a:rect l="l" t="t" r="r" b="b"/>
              <a:pathLst>
                <a:path w="161925" h="299719">
                  <a:moveTo>
                    <a:pt x="161556" y="299529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596444" y="1800733"/>
              <a:ext cx="78105" cy="62865"/>
            </a:xfrm>
            <a:custGeom>
              <a:avLst/>
              <a:gdLst/>
              <a:ahLst/>
              <a:cxnLst/>
              <a:rect l="l" t="t" r="r" b="b"/>
              <a:pathLst>
                <a:path w="78104" h="62864">
                  <a:moveTo>
                    <a:pt x="0" y="62699"/>
                  </a:moveTo>
                  <a:lnTo>
                    <a:pt x="16306" y="0"/>
                  </a:lnTo>
                  <a:lnTo>
                    <a:pt x="77660" y="20815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876297" y="2900380"/>
              <a:ext cx="298450" cy="164465"/>
            </a:xfrm>
            <a:custGeom>
              <a:avLst/>
              <a:gdLst/>
              <a:ahLst/>
              <a:cxnLst/>
              <a:rect l="l" t="t" r="r" b="b"/>
              <a:pathLst>
                <a:path w="298450" h="164464">
                  <a:moveTo>
                    <a:pt x="0" y="164160"/>
                  </a:moveTo>
                  <a:lnTo>
                    <a:pt x="298107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111560" y="2884624"/>
              <a:ext cx="62865" cy="77470"/>
            </a:xfrm>
            <a:custGeom>
              <a:avLst/>
              <a:gdLst/>
              <a:ahLst/>
              <a:cxnLst/>
              <a:rect l="l" t="t" r="r" b="b"/>
              <a:pathLst>
                <a:path w="62865" h="77469">
                  <a:moveTo>
                    <a:pt x="0" y="0"/>
                  </a:moveTo>
                  <a:lnTo>
                    <a:pt x="62839" y="15760"/>
                  </a:lnTo>
                  <a:lnTo>
                    <a:pt x="42557" y="77292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030440" y="532918"/>
              <a:ext cx="190500" cy="24130"/>
            </a:xfrm>
            <a:custGeom>
              <a:avLst/>
              <a:gdLst/>
              <a:ahLst/>
              <a:cxnLst/>
              <a:rect l="l" t="t" r="r" b="b"/>
              <a:pathLst>
                <a:path w="190500" h="24129">
                  <a:moveTo>
                    <a:pt x="190360" y="23863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030441" y="495049"/>
              <a:ext cx="52705" cy="87630"/>
            </a:xfrm>
            <a:custGeom>
              <a:avLst/>
              <a:gdLst/>
              <a:ahLst/>
              <a:cxnLst/>
              <a:rect l="l" t="t" r="r" b="b"/>
              <a:pathLst>
                <a:path w="52704" h="87629">
                  <a:moveTo>
                    <a:pt x="41592" y="87541"/>
                  </a:moveTo>
                  <a:lnTo>
                    <a:pt x="0" y="37871"/>
                  </a:lnTo>
                  <a:lnTo>
                    <a:pt x="52565" y="0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64021" y="1252239"/>
              <a:ext cx="635" cy="167005"/>
            </a:xfrm>
            <a:custGeom>
              <a:avLst/>
              <a:gdLst/>
              <a:ahLst/>
              <a:cxnLst/>
              <a:rect l="l" t="t" r="r" b="b"/>
              <a:pathLst>
                <a:path w="634" h="167005">
                  <a:moveTo>
                    <a:pt x="114" y="0"/>
                  </a:moveTo>
                  <a:lnTo>
                    <a:pt x="0" y="166674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919937" y="1371428"/>
              <a:ext cx="88265" cy="47625"/>
            </a:xfrm>
            <a:custGeom>
              <a:avLst/>
              <a:gdLst/>
              <a:ahLst/>
              <a:cxnLst/>
              <a:rect l="l" t="t" r="r" b="b"/>
              <a:pathLst>
                <a:path w="88265" h="47625">
                  <a:moveTo>
                    <a:pt x="88226" y="63"/>
                  </a:moveTo>
                  <a:lnTo>
                    <a:pt x="44081" y="4748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49649" y="6718956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979804" y="629503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AB2D5888-1D58-1C18-14A2-4B04395224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1300" y="746572"/>
            <a:ext cx="3449954" cy="36785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200" i="1" dirty="0" err="1">
                <a:solidFill>
                  <a:srgbClr val="FFFFFF"/>
                </a:solidFill>
                <a:latin typeface="MetaPro-MediIta"/>
                <a:cs typeface="MetaPro-MediIta"/>
              </a:rPr>
              <a:t>Coquillettidia</a:t>
            </a:r>
            <a:r>
              <a:rPr lang="en-GB" sz="2200" i="1" spc="-75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lang="en-GB" sz="2200" i="1" spc="-10" dirty="0" err="1">
                <a:solidFill>
                  <a:srgbClr val="FFFFFF"/>
                </a:solidFill>
                <a:latin typeface="MetaPro-MediIta"/>
                <a:cs typeface="MetaPro-MediIta"/>
              </a:rPr>
              <a:t>richiardii</a:t>
            </a:r>
            <a:endParaRPr lang="en-GB" sz="2200" dirty="0">
              <a:latin typeface="MetaPro-MediIta"/>
              <a:cs typeface="MetaPro-MediIt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24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484898"/>
            <a:ext cx="4921250" cy="2215515"/>
          </a:xfrm>
          <a:custGeom>
            <a:avLst/>
            <a:gdLst/>
            <a:ahLst/>
            <a:cxnLst/>
            <a:rect l="l" t="t" r="r" b="b"/>
            <a:pathLst>
              <a:path w="4921250" h="2215515">
                <a:moveTo>
                  <a:pt x="4921199" y="0"/>
                </a:moveTo>
                <a:lnTo>
                  <a:pt x="0" y="0"/>
                </a:lnTo>
                <a:lnTo>
                  <a:pt x="0" y="2215108"/>
                </a:lnTo>
                <a:lnTo>
                  <a:pt x="4921199" y="2215108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00010"/>
              <a:ext cx="4929670" cy="63599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77299" y="5093623"/>
            <a:ext cx="2007235" cy="113855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5080" indent="-108585">
              <a:lnSpc>
                <a:spcPct val="100000"/>
              </a:lnSpc>
              <a:spcBef>
                <a:spcPts val="455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Culex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pipiens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inhabit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nearly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every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type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source.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They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 breed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clear </a:t>
            </a:r>
            <a:r>
              <a:rPr sz="800" b="0" spc="-10" dirty="0">
                <a:latin typeface="MetaPro-Light"/>
                <a:cs typeface="MetaPro-Light"/>
              </a:rPr>
              <a:t>water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highly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polluted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organic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matter,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even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tolerate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small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amount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salinity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(e.g.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coastal </a:t>
            </a:r>
            <a:r>
              <a:rPr sz="800" b="0" dirty="0">
                <a:latin typeface="MetaPro-Light"/>
                <a:cs typeface="MetaPro-Light"/>
              </a:rPr>
              <a:t>marshes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rock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pools).</a:t>
            </a:r>
            <a:endParaRPr sz="800">
              <a:latin typeface="MetaPro-Light"/>
              <a:cs typeface="MetaPro-Light"/>
            </a:endParaRPr>
          </a:p>
          <a:p>
            <a:pPr marL="120650" marR="1714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overwinter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frost-</a:t>
            </a:r>
            <a:r>
              <a:rPr sz="800" b="0" dirty="0">
                <a:latin typeface="MetaPro-Light"/>
                <a:cs typeface="MetaPro-Light"/>
              </a:rPr>
              <a:t>free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shelters, </a:t>
            </a:r>
            <a:r>
              <a:rPr sz="800" b="0" spc="-20" dirty="0">
                <a:latin typeface="MetaPro-Light"/>
                <a:cs typeface="MetaPro-Light"/>
              </a:rPr>
              <a:t>such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cellars,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caves,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bunkers,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ground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burrows.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90274" y="4520494"/>
            <a:ext cx="2026285" cy="164846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0650" marR="5080" indent="-108585">
              <a:lnSpc>
                <a:spcPct val="100000"/>
              </a:lnSpc>
              <a:spcBef>
                <a:spcPts val="53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Culex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pipiens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form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pipiens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mainly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birds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(ornithophilic),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outdoors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(exophagic)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rest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outdoors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(exophilic).</a:t>
            </a:r>
            <a:endParaRPr sz="800">
              <a:latin typeface="MetaPro-Light"/>
              <a:cs typeface="MetaPro-Light"/>
            </a:endParaRPr>
          </a:p>
          <a:p>
            <a:pPr marL="120650" marR="7493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Culex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pipiens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molestus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charac-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terised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that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mainly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</a:t>
            </a:r>
            <a:r>
              <a:rPr sz="800" b="0" spc="-10" dirty="0">
                <a:latin typeface="MetaPro-Light"/>
                <a:cs typeface="MetaPro-Light"/>
              </a:rPr>
              <a:t> humans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other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mammals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indoors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(endophagic)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occasionally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outdoors.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They frequently </a:t>
            </a:r>
            <a:r>
              <a:rPr sz="800" b="0" spc="-20" dirty="0">
                <a:latin typeface="MetaPro-Light"/>
                <a:cs typeface="MetaPro-Light"/>
              </a:rPr>
              <a:t>rest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indoors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(endophilic).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batch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without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bloodmeal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(autogenous).</a:t>
            </a:r>
            <a:endParaRPr sz="800">
              <a:latin typeface="MetaPro-Light"/>
              <a:cs typeface="MetaPro-Light"/>
            </a:endParaRPr>
          </a:p>
          <a:p>
            <a:pPr marL="120650" marR="17462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active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after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dusk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before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dawn.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1300" y="601361"/>
            <a:ext cx="2161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House</a:t>
            </a:r>
            <a:r>
              <a:rPr sz="900" b="1" spc="-10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mosquito,</a:t>
            </a:r>
            <a:r>
              <a:rPr sz="900" b="1" spc="-5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Northern</a:t>
            </a:r>
            <a:r>
              <a:rPr sz="900" b="1" spc="-5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house</a:t>
            </a:r>
            <a:r>
              <a:rPr sz="900" b="1" spc="-5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MetaPro-Bold"/>
                <a:cs typeface="MetaPro-Bold"/>
              </a:rPr>
              <a:t>mosquito</a:t>
            </a:r>
            <a:endParaRPr sz="900" dirty="0">
              <a:latin typeface="MetaPro-Bold"/>
              <a:cs typeface="MetaPro-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005B67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89999" y="1129187"/>
            <a:ext cx="1957705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59690" indent="-144145">
              <a:lnSpc>
                <a:spcPct val="100000"/>
              </a:lnSpc>
              <a:spcBef>
                <a:spcPts val="80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genus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Culex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rounded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abdomen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whereas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genus</a:t>
            </a:r>
            <a:r>
              <a:rPr sz="800" b="0" spc="7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pointy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abdomen.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spc="-10" dirty="0">
                <a:latin typeface="MetaPro-Light"/>
                <a:cs typeface="MetaPro-Light"/>
              </a:rPr>
              <a:t>Brownish-</a:t>
            </a:r>
            <a:r>
              <a:rPr sz="800" b="0" dirty="0">
                <a:latin typeface="MetaPro-Light"/>
                <a:cs typeface="MetaPro-Light"/>
              </a:rPr>
              <a:t>yellow, with no pattern on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scutum.</a:t>
            </a:r>
            <a:endParaRPr sz="800">
              <a:latin typeface="MetaPro-Light"/>
              <a:cs typeface="MetaPro-Light"/>
            </a:endParaRPr>
          </a:p>
          <a:p>
            <a:pPr marL="143510" marR="8636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Abdominal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dorsal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plates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bearing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yellowish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basal</a:t>
            </a:r>
            <a:r>
              <a:rPr sz="800" b="0" spc="-5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bands.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77283" y="2866887"/>
            <a:ext cx="2035810" cy="150050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>
              <a:latin typeface="MetaPro-Bold"/>
              <a:cs typeface="MetaPro-Bold"/>
            </a:endParaRPr>
          </a:p>
          <a:p>
            <a:pPr marL="120650" marR="175895" indent="-108585">
              <a:lnSpc>
                <a:spcPct val="100000"/>
              </a:lnSpc>
              <a:spcBef>
                <a:spcPts val="235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Culex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pipiens</a:t>
            </a:r>
            <a:r>
              <a:rPr sz="800" i="1" spc="-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group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species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which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very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hard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distinguish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based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morphological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characteristics.</a:t>
            </a:r>
            <a:r>
              <a:rPr sz="800" b="0" spc="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</a:t>
            </a:r>
            <a:r>
              <a:rPr sz="800" b="0" spc="2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more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information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see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spcBef>
                <a:spcPts val="840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Culex</a:t>
            </a:r>
            <a:r>
              <a:rPr sz="800" i="1" spc="-3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pipiens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hard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confuse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current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invasive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Europe.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92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77299" y="4495208"/>
            <a:ext cx="1013460" cy="512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461645" marR="5080">
              <a:lnSpc>
                <a:spcPct val="100000"/>
              </a:lnSpc>
              <a:spcBef>
                <a:spcPts val="830"/>
              </a:spcBef>
            </a:pP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https://bit.ly/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3MAZ3un</a:t>
            </a:r>
            <a:endParaRPr sz="800">
              <a:latin typeface="MetaPro-LightIta"/>
              <a:cs typeface="MetaPro-LightIt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64995" y="147307"/>
            <a:ext cx="2524823" cy="2768701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790309" y="2878311"/>
            <a:ext cx="2049145" cy="1504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095" marR="5080" indent="-108585">
              <a:lnSpc>
                <a:spcPct val="100000"/>
              </a:lnSpc>
              <a:spcBef>
                <a:spcPts val="100"/>
              </a:spcBef>
              <a:buChar char="•"/>
              <a:tabLst>
                <a:tab pos="125730" algn="l"/>
              </a:tabLst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their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surfaces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batches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rafts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around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200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eggs.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These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non-dormant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hatch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rapidly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embryonic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development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completed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(around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24</a:t>
            </a:r>
            <a:r>
              <a:rPr sz="800" b="0" spc="-10" dirty="0">
                <a:latin typeface="MetaPro-Light"/>
                <a:cs typeface="MetaPro-Light"/>
              </a:rPr>
              <a:t> hours).</a:t>
            </a:r>
            <a:endParaRPr sz="800">
              <a:latin typeface="MetaPro-Light"/>
              <a:cs typeface="MetaPro-Light"/>
            </a:endParaRPr>
          </a:p>
          <a:p>
            <a:pPr marL="125095" marR="128905" indent="-108585">
              <a:lnSpc>
                <a:spcPct val="100000"/>
              </a:lnSpc>
              <a:buChar char="•"/>
              <a:tabLst>
                <a:tab pos="125730" algn="l"/>
              </a:tabLst>
            </a:pP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 be found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 </a:t>
            </a:r>
            <a:r>
              <a:rPr sz="800" b="0" spc="-10" dirty="0">
                <a:latin typeface="MetaPro-Light"/>
                <a:cs typeface="MetaPro-Light"/>
              </a:rPr>
              <a:t>mid-</a:t>
            </a:r>
            <a:r>
              <a:rPr sz="800" b="0" dirty="0">
                <a:latin typeface="MetaPro-Light"/>
                <a:cs typeface="MetaPro-Light"/>
              </a:rPr>
              <a:t>spring </a:t>
            </a:r>
            <a:r>
              <a:rPr sz="800" b="0" spc="-10" dirty="0">
                <a:latin typeface="MetaPro-Light"/>
                <a:cs typeface="MetaPro-Light"/>
              </a:rPr>
              <a:t>until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first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frosts.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summer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autumn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i="1" spc="-20" dirty="0">
                <a:latin typeface="MetaPro-LightIta"/>
                <a:cs typeface="MetaPro-LightIta"/>
              </a:rPr>
              <a:t>Culex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pipiens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abundance.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800" b="0" dirty="0">
                <a:latin typeface="MetaPro-Light"/>
                <a:cs typeface="MetaPro-Light"/>
              </a:rPr>
              <a:t>For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information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see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fact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sheet:</a:t>
            </a:r>
            <a:endParaRPr sz="800">
              <a:latin typeface="MetaPro-Light"/>
              <a:cs typeface="MetaPro-Light"/>
            </a:endParaRPr>
          </a:p>
          <a:p>
            <a:pPr marL="450850" marR="1071245">
              <a:lnSpc>
                <a:spcPct val="100000"/>
              </a:lnSpc>
              <a:spcBef>
                <a:spcPts val="395"/>
              </a:spcBef>
            </a:pPr>
            <a:r>
              <a:rPr sz="800" b="0" i="1" u="sng" spc="-20" dirty="0">
                <a:uFill>
                  <a:solidFill>
                    <a:srgbClr val="000000"/>
                  </a:solidFill>
                </a:uFill>
                <a:latin typeface="Effra Light"/>
                <a:cs typeface="Effra Light"/>
                <a:hlinkClick r:id="rId5"/>
              </a:rPr>
              <a:t>https://bit.ly/</a:t>
            </a:r>
            <a:r>
              <a:rPr sz="800" b="0" i="1" spc="500" dirty="0">
                <a:latin typeface="Effra Light"/>
                <a:cs typeface="Effra Light"/>
              </a:rPr>
              <a:t> </a:t>
            </a:r>
            <a:r>
              <a:rPr sz="800" b="0" i="1" u="sng" spc="-10" dirty="0">
                <a:uFill>
                  <a:solidFill>
                    <a:srgbClr val="000000"/>
                  </a:solidFill>
                </a:uFill>
                <a:latin typeface="Effra Light"/>
                <a:cs typeface="Effra Light"/>
                <a:hlinkClick r:id="rId5"/>
              </a:rPr>
              <a:t>3LmZQ1L</a:t>
            </a:r>
            <a:endParaRPr sz="800">
              <a:latin typeface="Effra Light"/>
              <a:cs typeface="Effra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19791" y="1892908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12774" y="687342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97455" y="2152462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641552" y="798042"/>
            <a:ext cx="401320" cy="1358900"/>
            <a:chOff x="8641552" y="798042"/>
            <a:chExt cx="401320" cy="1358900"/>
          </a:xfrm>
        </p:grpSpPr>
        <p:sp>
          <p:nvSpPr>
            <p:cNvPr id="21" name="object 21"/>
            <p:cNvSpPr/>
            <p:nvPr/>
          </p:nvSpPr>
          <p:spPr>
            <a:xfrm>
              <a:off x="8908258" y="1585240"/>
              <a:ext cx="129539" cy="314960"/>
            </a:xfrm>
            <a:custGeom>
              <a:avLst/>
              <a:gdLst/>
              <a:ahLst/>
              <a:cxnLst/>
              <a:rect l="l" t="t" r="r" b="b"/>
              <a:pathLst>
                <a:path w="129540" h="314960">
                  <a:moveTo>
                    <a:pt x="129362" y="314769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885495" y="1585235"/>
              <a:ext cx="81915" cy="60960"/>
            </a:xfrm>
            <a:custGeom>
              <a:avLst/>
              <a:gdLst/>
              <a:ahLst/>
              <a:cxnLst/>
              <a:rect l="l" t="t" r="r" b="b"/>
              <a:pathLst>
                <a:path w="81915" h="60960">
                  <a:moveTo>
                    <a:pt x="0" y="60655"/>
                  </a:moveTo>
                  <a:lnTo>
                    <a:pt x="22771" y="0"/>
                  </a:lnTo>
                  <a:lnTo>
                    <a:pt x="81610" y="27114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912566" y="802805"/>
              <a:ext cx="91440" cy="110489"/>
            </a:xfrm>
            <a:custGeom>
              <a:avLst/>
              <a:gdLst/>
              <a:ahLst/>
              <a:cxnLst/>
              <a:rect l="l" t="t" r="r" b="b"/>
              <a:pathLst>
                <a:path w="91440" h="110490">
                  <a:moveTo>
                    <a:pt x="91033" y="0"/>
                  </a:moveTo>
                  <a:lnTo>
                    <a:pt x="0" y="109982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908835" y="848104"/>
              <a:ext cx="68580" cy="64769"/>
            </a:xfrm>
            <a:custGeom>
              <a:avLst/>
              <a:gdLst/>
              <a:ahLst/>
              <a:cxnLst/>
              <a:rect l="l" t="t" r="r" b="b"/>
              <a:pathLst>
                <a:path w="68579" h="64769">
                  <a:moveTo>
                    <a:pt x="67970" y="56260"/>
                  </a:moveTo>
                  <a:lnTo>
                    <a:pt x="3733" y="64681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646314" y="1837037"/>
              <a:ext cx="129539" cy="314960"/>
            </a:xfrm>
            <a:custGeom>
              <a:avLst/>
              <a:gdLst/>
              <a:ahLst/>
              <a:cxnLst/>
              <a:rect l="l" t="t" r="r" b="b"/>
              <a:pathLst>
                <a:path w="129540" h="314960">
                  <a:moveTo>
                    <a:pt x="0" y="314769"/>
                  </a:moveTo>
                  <a:lnTo>
                    <a:pt x="129362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16830" y="1837033"/>
              <a:ext cx="81915" cy="60960"/>
            </a:xfrm>
            <a:custGeom>
              <a:avLst/>
              <a:gdLst/>
              <a:ahLst/>
              <a:cxnLst/>
              <a:rect l="l" t="t" r="r" b="b"/>
              <a:pathLst>
                <a:path w="81915" h="60960">
                  <a:moveTo>
                    <a:pt x="81610" y="60655"/>
                  </a:moveTo>
                  <a:lnTo>
                    <a:pt x="58839" y="0"/>
                  </a:lnTo>
                  <a:lnTo>
                    <a:pt x="0" y="27114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22496" y="4120718"/>
            <a:ext cx="337421" cy="337426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9649" y="3593605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</a:t>
            </a:r>
            <a:r>
              <a:rPr sz="550" b="0" spc="-10" dirty="0">
                <a:latin typeface="Effra Light"/>
                <a:cs typeface="Effra Light"/>
              </a:rPr>
              <a:t> </a:t>
            </a:r>
            <a:r>
              <a:rPr sz="550" b="0" dirty="0">
                <a:latin typeface="Effra Light"/>
                <a:cs typeface="Effra Light"/>
              </a:rPr>
              <a:t>Anders</a:t>
            </a:r>
            <a:r>
              <a:rPr sz="550" b="0" spc="-5" dirty="0">
                <a:latin typeface="Effra Light"/>
                <a:cs typeface="Effra Light"/>
              </a:rPr>
              <a:t> </a:t>
            </a:r>
            <a:r>
              <a:rPr sz="550" b="0" spc="-10" dirty="0"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649" y="6718974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979804" y="547098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21998" y="4722202"/>
            <a:ext cx="334949" cy="334949"/>
          </a:xfrm>
          <a:prstGeom prst="rect">
            <a:avLst/>
          </a:prstGeom>
        </p:spPr>
      </p:pic>
      <p:sp>
        <p:nvSpPr>
          <p:cNvPr id="35" name="Title 34">
            <a:extLst>
              <a:ext uri="{FF2B5EF4-FFF2-40B4-BE49-F238E27FC236}">
                <a16:creationId xmlns:a16="http://schemas.microsoft.com/office/drawing/2014/main" id="{B4332907-8A46-5980-6CFA-A1E97F79B4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0900" y="746572"/>
            <a:ext cx="3450354" cy="338554"/>
          </a:xfrm>
        </p:spPr>
        <p:txBody>
          <a:bodyPr/>
          <a:lstStyle/>
          <a:p>
            <a:r>
              <a:rPr lang="en-GB" dirty="0"/>
              <a:t>Culex pipiens</a:t>
            </a: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25</a:t>
            </a:r>
            <a:endParaRPr sz="700">
              <a:latin typeface="Effra Light"/>
              <a:cs typeface="Effra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01996" y="198296"/>
            <a:ext cx="5202555" cy="3718560"/>
            <a:chOff x="5201996" y="198296"/>
            <a:chExt cx="5202555" cy="3718560"/>
          </a:xfrm>
        </p:grpSpPr>
        <p:sp>
          <p:nvSpPr>
            <p:cNvPr id="4" name="object 4"/>
            <p:cNvSpPr/>
            <p:nvPr/>
          </p:nvSpPr>
          <p:spPr>
            <a:xfrm>
              <a:off x="5201996" y="568807"/>
              <a:ext cx="4921250" cy="3211195"/>
            </a:xfrm>
            <a:custGeom>
              <a:avLst/>
              <a:gdLst/>
              <a:ahLst/>
              <a:cxnLst/>
              <a:rect l="l" t="t" r="r" b="b"/>
              <a:pathLst>
                <a:path w="4921250" h="3211195">
                  <a:moveTo>
                    <a:pt x="4921199" y="0"/>
                  </a:moveTo>
                  <a:lnTo>
                    <a:pt x="0" y="0"/>
                  </a:lnTo>
                  <a:lnTo>
                    <a:pt x="0" y="3211194"/>
                  </a:lnTo>
                  <a:lnTo>
                    <a:pt x="4921199" y="3211194"/>
                  </a:lnTo>
                  <a:lnTo>
                    <a:pt x="4921199" y="0"/>
                  </a:lnTo>
                  <a:close/>
                </a:path>
              </a:pathLst>
            </a:custGeom>
            <a:solidFill>
              <a:srgbClr val="F7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6998" y="198296"/>
              <a:ext cx="3176999" cy="371821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649780"/>
              <a:ext cx="4929670" cy="59102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477299" y="5604308"/>
            <a:ext cx="2021839" cy="78232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5080" indent="-108585">
              <a:lnSpc>
                <a:spcPct val="100000"/>
              </a:lnSpc>
              <a:spcBef>
                <a:spcPts val="489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hibernates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adult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stage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cellars </a:t>
            </a:r>
            <a:r>
              <a:rPr sz="800" b="0" dirty="0">
                <a:latin typeface="MetaPro-Light"/>
                <a:cs typeface="MetaPro-Light"/>
              </a:rPr>
              <a:t>or attics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dwellings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 in </a:t>
            </a:r>
            <a:r>
              <a:rPr sz="800" b="0" spc="-10" dirty="0">
                <a:latin typeface="MetaPro-Light"/>
                <a:cs typeface="MetaPro-Light"/>
              </a:rPr>
              <a:t>domestic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animal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sheds,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where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nuisance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even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winter.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90274" y="5324201"/>
            <a:ext cx="1946275" cy="66167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490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indoors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outdoors.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birds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occasionally.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active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night.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Culiseta</a:t>
            </a:r>
            <a:r>
              <a:rPr spc="-60" dirty="0"/>
              <a:t> </a:t>
            </a:r>
            <a:r>
              <a:rPr spc="-10" dirty="0"/>
              <a:t>annulata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89999" y="1148301"/>
            <a:ext cx="1951989" cy="2005964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12700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genus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Culiseta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rounded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abdomen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whereas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genus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pointy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abdomen.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Generally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large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mosquitoes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Dark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brown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whitish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markings.</a:t>
            </a:r>
            <a:endParaRPr sz="800">
              <a:latin typeface="MetaPro-Light"/>
              <a:cs typeface="MetaPro-Light"/>
            </a:endParaRPr>
          </a:p>
          <a:p>
            <a:pPr marL="143510" marR="9525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Tarsomere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individual</a:t>
            </a:r>
            <a:r>
              <a:rPr sz="800" b="0" spc="-10" dirty="0">
                <a:latin typeface="MetaPro-Light"/>
                <a:cs typeface="MetaPro-Light"/>
              </a:rPr>
              <a:t> sub-segment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tarsus)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noticeable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middle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rings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Tarsomeres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2–4.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Tarsomeres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5 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legs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entirely</a:t>
            </a:r>
            <a:r>
              <a:rPr sz="800" b="0" spc="-10" dirty="0">
                <a:latin typeface="MetaPro-Light"/>
                <a:cs typeface="MetaPro-Light"/>
              </a:rPr>
              <a:t> dark-scaled.</a:t>
            </a:r>
            <a:endParaRPr sz="800">
              <a:latin typeface="MetaPro-Light"/>
              <a:cs typeface="MetaPro-Light"/>
            </a:endParaRPr>
          </a:p>
          <a:p>
            <a:pPr marL="143510" marR="6985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Wings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largely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covered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some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which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clustered,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forming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distinct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dark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spots.</a:t>
            </a:r>
            <a:endParaRPr sz="800">
              <a:latin typeface="MetaPro-Light"/>
              <a:cs typeface="MetaPro-Light"/>
            </a:endParaRPr>
          </a:p>
          <a:p>
            <a:pPr marL="143510" marR="8763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Dorsal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plates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abdomen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whitish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basal</a:t>
            </a:r>
            <a:r>
              <a:rPr sz="800" b="0" spc="-5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bands.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77299" y="3877606"/>
            <a:ext cx="1986280" cy="166814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 dirty="0">
              <a:latin typeface="MetaPro-Bold"/>
              <a:cs typeface="MetaPro-Bold"/>
            </a:endParaRPr>
          </a:p>
          <a:p>
            <a:pPr marL="12700" marR="227965">
              <a:lnSpc>
                <a:spcPct val="100000"/>
              </a:lnSpc>
              <a:spcBef>
                <a:spcPts val="475"/>
              </a:spcBef>
            </a:pP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Culiseta</a:t>
            </a:r>
            <a:r>
              <a:rPr sz="800" i="1" u="sng" spc="-45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 </a:t>
            </a: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longiareolata</a:t>
            </a:r>
            <a:r>
              <a:rPr sz="800" i="1" dirty="0">
                <a:latin typeface="MetaPro-LightIta"/>
                <a:cs typeface="MetaPro-LightIta"/>
              </a:rPr>
              <a:t>;</a:t>
            </a:r>
            <a:r>
              <a:rPr sz="800" i="1" spc="-3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Culiseta</a:t>
            </a:r>
            <a:r>
              <a:rPr sz="800" i="1" spc="-40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subochrea;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Culiseta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alaskaensis.</a:t>
            </a:r>
            <a:endParaRPr sz="800" dirty="0">
              <a:latin typeface="MetaPro-LightIta"/>
              <a:cs typeface="MetaPro-LightIt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MetaPro-LightIta"/>
              <a:cs typeface="MetaPro-LightIt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 dirty="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00" dirty="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 dirty="0">
              <a:latin typeface="MetaPro-Bold"/>
              <a:cs typeface="MetaPro-Bold"/>
            </a:endParaRPr>
          </a:p>
          <a:p>
            <a:pPr marL="12700" marR="5080" algn="just">
              <a:lnSpc>
                <a:spcPct val="100000"/>
              </a:lnSpc>
              <a:spcBef>
                <a:spcPts val="630"/>
              </a:spcBef>
            </a:pPr>
            <a:r>
              <a:rPr sz="800" b="0" spc="-10" dirty="0">
                <a:latin typeface="MetaPro-Light"/>
                <a:cs typeface="MetaPro-Light"/>
              </a:rPr>
              <a:t>Occurs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throughout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Europe, but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more </a:t>
            </a:r>
            <a:r>
              <a:rPr sz="800" b="0" spc="-10" dirty="0">
                <a:latin typeface="MetaPro-Light"/>
                <a:cs typeface="MetaPro-Light"/>
              </a:rPr>
              <a:t>common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 North than 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South, where it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0" dirty="0">
                <a:latin typeface="MetaPro-Light"/>
                <a:cs typeface="MetaPro-Light"/>
              </a:rPr>
              <a:t> largely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replaced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by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Culiseta </a:t>
            </a:r>
            <a:r>
              <a:rPr sz="800" i="1" spc="-10" dirty="0">
                <a:latin typeface="MetaPro-LightIta"/>
                <a:cs typeface="MetaPro-LightIta"/>
              </a:rPr>
              <a:t>longiareolata.</a:t>
            </a:r>
            <a:endParaRPr sz="800" dirty="0">
              <a:latin typeface="MetaPro-LightIta"/>
              <a:cs typeface="MetaPro-LightIt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83531" y="2139605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6</a:t>
            </a:r>
            <a:endParaRPr sz="650">
              <a:latin typeface="Effra"/>
              <a:cs typeface="Effr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63569" y="3280955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5</a:t>
            </a:r>
            <a:endParaRPr sz="650">
              <a:latin typeface="Effra"/>
              <a:cs typeface="Effr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59549" y="3217312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551125" y="1882274"/>
            <a:ext cx="189865" cy="307975"/>
            <a:chOff x="9551125" y="1882274"/>
            <a:chExt cx="189865" cy="307975"/>
          </a:xfrm>
        </p:grpSpPr>
        <p:sp>
          <p:nvSpPr>
            <p:cNvPr id="20" name="object 20"/>
            <p:cNvSpPr/>
            <p:nvPr/>
          </p:nvSpPr>
          <p:spPr>
            <a:xfrm>
              <a:off x="9571643" y="1887037"/>
              <a:ext cx="164465" cy="298450"/>
            </a:xfrm>
            <a:custGeom>
              <a:avLst/>
              <a:gdLst/>
              <a:ahLst/>
              <a:cxnLst/>
              <a:rect l="l" t="t" r="r" b="b"/>
              <a:pathLst>
                <a:path w="164465" h="298450">
                  <a:moveTo>
                    <a:pt x="164160" y="298107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555888" y="1887040"/>
              <a:ext cx="77470" cy="62865"/>
            </a:xfrm>
            <a:custGeom>
              <a:avLst/>
              <a:gdLst/>
              <a:ahLst/>
              <a:cxnLst/>
              <a:rect l="l" t="t" r="r" b="b"/>
              <a:pathLst>
                <a:path w="77470" h="62864">
                  <a:moveTo>
                    <a:pt x="0" y="62839"/>
                  </a:moveTo>
                  <a:lnTo>
                    <a:pt x="15760" y="0"/>
                  </a:lnTo>
                  <a:lnTo>
                    <a:pt x="77292" y="20281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930719" y="2890664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59544" y="2346671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7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118349" y="2282159"/>
            <a:ext cx="1048385" cy="1276350"/>
            <a:chOff x="8118349" y="2282159"/>
            <a:chExt cx="1048385" cy="1276350"/>
          </a:xfrm>
        </p:grpSpPr>
        <p:sp>
          <p:nvSpPr>
            <p:cNvPr id="25" name="object 25"/>
            <p:cNvSpPr/>
            <p:nvPr/>
          </p:nvSpPr>
          <p:spPr>
            <a:xfrm>
              <a:off x="8873947" y="2551031"/>
              <a:ext cx="61594" cy="335280"/>
            </a:xfrm>
            <a:custGeom>
              <a:avLst/>
              <a:gdLst/>
              <a:ahLst/>
              <a:cxnLst/>
              <a:rect l="l" t="t" r="r" b="b"/>
              <a:pathLst>
                <a:path w="61595" h="335280">
                  <a:moveTo>
                    <a:pt x="61086" y="33479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839066" y="2551036"/>
              <a:ext cx="86995" cy="54610"/>
            </a:xfrm>
            <a:custGeom>
              <a:avLst/>
              <a:gdLst/>
              <a:ahLst/>
              <a:cxnLst/>
              <a:rect l="l" t="t" r="r" b="b"/>
              <a:pathLst>
                <a:path w="86995" h="54610">
                  <a:moveTo>
                    <a:pt x="0" y="54597"/>
                  </a:moveTo>
                  <a:lnTo>
                    <a:pt x="34886" y="0"/>
                  </a:lnTo>
                  <a:lnTo>
                    <a:pt x="86791" y="3876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618401" y="2286922"/>
              <a:ext cx="82550" cy="78105"/>
            </a:xfrm>
            <a:custGeom>
              <a:avLst/>
              <a:gdLst/>
              <a:ahLst/>
              <a:cxnLst/>
              <a:rect l="l" t="t" r="r" b="b"/>
              <a:pathLst>
                <a:path w="82550" h="78105">
                  <a:moveTo>
                    <a:pt x="0" y="77990"/>
                  </a:moveTo>
                  <a:lnTo>
                    <a:pt x="82232" y="0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635842" y="2286930"/>
              <a:ext cx="65405" cy="64769"/>
            </a:xfrm>
            <a:custGeom>
              <a:avLst/>
              <a:gdLst/>
              <a:ahLst/>
              <a:cxnLst/>
              <a:rect l="l" t="t" r="r" b="b"/>
              <a:pathLst>
                <a:path w="65404" h="64769">
                  <a:moveTo>
                    <a:pt x="60718" y="64655"/>
                  </a:moveTo>
                  <a:lnTo>
                    <a:pt x="64795" y="0"/>
                  </a:lnTo>
                  <a:lnTo>
                    <a:pt x="0" y="635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23114" y="3379447"/>
              <a:ext cx="302895" cy="156845"/>
            </a:xfrm>
            <a:custGeom>
              <a:avLst/>
              <a:gdLst/>
              <a:ahLst/>
              <a:cxnLst/>
              <a:rect l="l" t="t" r="r" b="b"/>
              <a:pathLst>
                <a:path w="302895" h="156845">
                  <a:moveTo>
                    <a:pt x="302298" y="0"/>
                  </a:moveTo>
                  <a:lnTo>
                    <a:pt x="0" y="156298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23111" y="3474770"/>
              <a:ext cx="62865" cy="78740"/>
            </a:xfrm>
            <a:custGeom>
              <a:avLst/>
              <a:gdLst/>
              <a:ahLst/>
              <a:cxnLst/>
              <a:rect l="l" t="t" r="r" b="b"/>
              <a:pathLst>
                <a:path w="62865" h="78739">
                  <a:moveTo>
                    <a:pt x="62407" y="78371"/>
                  </a:moveTo>
                  <a:lnTo>
                    <a:pt x="0" y="60972"/>
                  </a:lnTo>
                  <a:lnTo>
                    <a:pt x="21882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931041" y="3003657"/>
              <a:ext cx="231140" cy="250825"/>
            </a:xfrm>
            <a:custGeom>
              <a:avLst/>
              <a:gdLst/>
              <a:ahLst/>
              <a:cxnLst/>
              <a:rect l="l" t="t" r="r" b="b"/>
              <a:pathLst>
                <a:path w="231140" h="250825">
                  <a:moveTo>
                    <a:pt x="0" y="250266"/>
                  </a:moveTo>
                  <a:lnTo>
                    <a:pt x="230619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097059" y="3003651"/>
              <a:ext cx="65405" cy="65405"/>
            </a:xfrm>
            <a:custGeom>
              <a:avLst/>
              <a:gdLst/>
              <a:ahLst/>
              <a:cxnLst/>
              <a:rect l="l" t="t" r="r" b="b"/>
              <a:pathLst>
                <a:path w="65404" h="65405">
                  <a:moveTo>
                    <a:pt x="0" y="5003"/>
                  </a:moveTo>
                  <a:lnTo>
                    <a:pt x="64592" y="0"/>
                  </a:lnTo>
                  <a:lnTo>
                    <a:pt x="64884" y="64795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7790299" y="3948375"/>
            <a:ext cx="201739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5080" indent="-108585">
              <a:lnSpc>
                <a:spcPct val="100000"/>
              </a:lnSpc>
              <a:spcBef>
                <a:spcPts val="100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 laid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 water </a:t>
            </a:r>
            <a:r>
              <a:rPr sz="800" b="0" spc="-10" dirty="0">
                <a:latin typeface="MetaPro-Light"/>
                <a:cs typeface="MetaPro-Light"/>
              </a:rPr>
              <a:t>surfaces </a:t>
            </a:r>
            <a:r>
              <a:rPr sz="800" b="0" dirty="0">
                <a:latin typeface="MetaPro-Light"/>
                <a:cs typeface="MetaPro-Light"/>
              </a:rPr>
              <a:t>in </a:t>
            </a:r>
            <a:r>
              <a:rPr sz="800" b="0" spc="-10" dirty="0">
                <a:latin typeface="MetaPro-Light"/>
                <a:cs typeface="MetaPro-Light"/>
              </a:rPr>
              <a:t>stagnant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pools,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ponds,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ditches,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troughs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other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artificial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containers,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such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rainwater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collection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barrels.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Manure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basins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act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habitat.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even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survive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 high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level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salinity.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laid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rafts,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like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Culex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pipiens.</a:t>
            </a:r>
            <a:endParaRPr sz="800">
              <a:latin typeface="MetaPro-LightIta"/>
              <a:cs typeface="MetaPro-LightIta"/>
            </a:endParaRPr>
          </a:p>
          <a:p>
            <a:pPr marL="120650" marR="7493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Adults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encountered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</a:t>
            </a:r>
            <a:r>
              <a:rPr sz="800" b="0" spc="-10" dirty="0">
                <a:latin typeface="MetaPro-Light"/>
                <a:cs typeface="MetaPro-Light"/>
              </a:rPr>
              <a:t> early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spring,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population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peak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occurring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September.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9649" y="3593605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9649" y="6718974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979804" y="629521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26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00010"/>
              <a:ext cx="4929670" cy="63599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Culiseta</a:t>
            </a:r>
            <a:r>
              <a:rPr spc="-60" dirty="0"/>
              <a:t> </a:t>
            </a:r>
            <a:r>
              <a:rPr spc="-10" dirty="0"/>
              <a:t>longiareolata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477299" y="1292380"/>
            <a:ext cx="2033905" cy="139636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56210" marR="59690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5684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genus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Culiseta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rounded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abdomen,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whereas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genus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pointy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abdomen.</a:t>
            </a:r>
            <a:endParaRPr sz="800">
              <a:latin typeface="MetaPro-Light"/>
              <a:cs typeface="MetaPro-Light"/>
            </a:endParaRPr>
          </a:p>
          <a:p>
            <a:pPr marL="156210" indent="-144145">
              <a:lnSpc>
                <a:spcPct val="100000"/>
              </a:lnSpc>
              <a:buAutoNum type="arabicPeriod"/>
              <a:tabLst>
                <a:tab pos="156845" algn="l"/>
              </a:tabLst>
            </a:pPr>
            <a:r>
              <a:rPr sz="800" b="0" dirty="0">
                <a:latin typeface="MetaPro-Light"/>
                <a:cs typeface="MetaPro-Light"/>
              </a:rPr>
              <a:t>Very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large </a:t>
            </a:r>
            <a:r>
              <a:rPr sz="800" b="0" spc="-10" dirty="0">
                <a:latin typeface="MetaPro-Light"/>
                <a:cs typeface="MetaPro-Light"/>
              </a:rPr>
              <a:t>size.</a:t>
            </a:r>
            <a:endParaRPr sz="800">
              <a:latin typeface="MetaPro-Light"/>
              <a:cs typeface="MetaPro-Light"/>
            </a:endParaRPr>
          </a:p>
          <a:p>
            <a:pPr marL="156210" indent="-144145">
              <a:lnSpc>
                <a:spcPct val="100000"/>
              </a:lnSpc>
              <a:buAutoNum type="arabicPeriod"/>
              <a:tabLst>
                <a:tab pos="156845" algn="l"/>
              </a:tabLst>
            </a:pPr>
            <a:r>
              <a:rPr sz="800" b="0" dirty="0">
                <a:latin typeface="MetaPro-Light"/>
                <a:cs typeface="MetaPro-Light"/>
              </a:rPr>
              <a:t>Lines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 </a:t>
            </a:r>
            <a:r>
              <a:rPr sz="800" b="0" spc="-10" dirty="0">
                <a:latin typeface="MetaPro-Light"/>
                <a:cs typeface="MetaPro-Light"/>
              </a:rPr>
              <a:t>scutum.</a:t>
            </a:r>
            <a:endParaRPr sz="800">
              <a:latin typeface="MetaPro-Light"/>
              <a:cs typeface="MetaPro-Light"/>
            </a:endParaRPr>
          </a:p>
          <a:p>
            <a:pPr marL="156210" indent="-144145">
              <a:lnSpc>
                <a:spcPct val="100000"/>
              </a:lnSpc>
              <a:buAutoNum type="arabicPeriod"/>
              <a:tabLst>
                <a:tab pos="156845" algn="l"/>
              </a:tabLst>
            </a:pP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spots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 </a:t>
            </a:r>
            <a:r>
              <a:rPr sz="800" b="0" spc="-10" dirty="0">
                <a:latin typeface="MetaPro-Light"/>
                <a:cs typeface="MetaPro-Light"/>
              </a:rPr>
              <a:t>legs.</a:t>
            </a:r>
            <a:endParaRPr sz="800">
              <a:latin typeface="MetaPro-Light"/>
              <a:cs typeface="MetaPro-Light"/>
            </a:endParaRPr>
          </a:p>
          <a:p>
            <a:pPr marL="156210" marR="5080" indent="-144145">
              <a:lnSpc>
                <a:spcPct val="100000"/>
              </a:lnSpc>
              <a:buAutoNum type="arabicPeriod"/>
              <a:tabLst>
                <a:tab pos="156845" algn="l"/>
              </a:tabLst>
            </a:pPr>
            <a:r>
              <a:rPr sz="800" b="0" dirty="0">
                <a:latin typeface="MetaPro-Light"/>
                <a:cs typeface="MetaPro-Light"/>
              </a:rPr>
              <a:t>Wing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veins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covered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dark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some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which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clustered,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forming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dark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spots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which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are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less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distinct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Culiseta</a:t>
            </a:r>
            <a:r>
              <a:rPr sz="800" i="1" spc="-10" dirty="0">
                <a:latin typeface="MetaPro-LightIta"/>
                <a:cs typeface="MetaPro-LightIta"/>
              </a:rPr>
              <a:t> annulata</a:t>
            </a:r>
            <a:r>
              <a:rPr sz="800" b="0" spc="-10" dirty="0">
                <a:latin typeface="MetaPro-Light"/>
                <a:cs typeface="MetaPro-Light"/>
              </a:rPr>
              <a:t>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77300" y="4009363"/>
            <a:ext cx="1817370" cy="1055417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 dirty="0">
              <a:latin typeface="MetaPro-Bold"/>
              <a:cs typeface="MetaPro-Bold"/>
            </a:endParaRPr>
          </a:p>
          <a:p>
            <a:pPr marL="12700" marR="5080">
              <a:lnSpc>
                <a:spcPct val="100000"/>
              </a:lnSpc>
              <a:spcBef>
                <a:spcPts val="475"/>
              </a:spcBef>
            </a:pP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Culiseta</a:t>
            </a:r>
            <a:r>
              <a:rPr sz="800" i="1" u="sng" spc="-3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 </a:t>
            </a: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annulata</a:t>
            </a: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;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Culiseta</a:t>
            </a:r>
            <a:r>
              <a:rPr sz="800" i="1" spc="-3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subochrea,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(not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shown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key)</a:t>
            </a:r>
            <a:r>
              <a:rPr sz="800" i="1" dirty="0">
                <a:latin typeface="MetaPro-LightIta"/>
                <a:cs typeface="MetaPro-LightIta"/>
              </a:rPr>
              <a:t>;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Culiseta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alaskaensis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(not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shown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key)</a:t>
            </a:r>
            <a:endParaRPr sz="800" dirty="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 dirty="0">
              <a:latin typeface="MetaPro-Light"/>
              <a:cs typeface="MetaPro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90274" y="4004677"/>
            <a:ext cx="2047239" cy="1990089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25400" indent="-108585">
              <a:lnSpc>
                <a:spcPct val="100000"/>
              </a:lnSpc>
              <a:spcBef>
                <a:spcPts val="50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Breeding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occurs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rock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holes,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wooden </a:t>
            </a:r>
            <a:r>
              <a:rPr sz="800" b="0" spc="-10" dirty="0">
                <a:latin typeface="MetaPro-Light"/>
                <a:cs typeface="MetaPro-Light"/>
              </a:rPr>
              <a:t>barrels,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concrete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tanks,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wells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other</a:t>
            </a:r>
            <a:r>
              <a:rPr sz="800" b="0" spc="-10" dirty="0">
                <a:latin typeface="MetaPro-Light"/>
                <a:cs typeface="MetaPro-Light"/>
              </a:rPr>
              <a:t> artificial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containers.</a:t>
            </a:r>
            <a:endParaRPr sz="800">
              <a:latin typeface="MetaPro-Light"/>
              <a:cs typeface="MetaPro-Light"/>
            </a:endParaRPr>
          </a:p>
          <a:p>
            <a:pPr marL="120650" marR="2984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Larvae are rarely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</a:t>
            </a:r>
            <a:r>
              <a:rPr sz="800" b="0" spc="-10" dirty="0">
                <a:latin typeface="MetaPro-Light"/>
                <a:cs typeface="MetaPro-Light"/>
              </a:rPr>
              <a:t>natural </a:t>
            </a:r>
            <a:r>
              <a:rPr sz="800" b="0" dirty="0">
                <a:latin typeface="MetaPro-Light"/>
                <a:cs typeface="MetaPro-Light"/>
              </a:rPr>
              <a:t>water </a:t>
            </a:r>
            <a:r>
              <a:rPr sz="800" b="0" spc="-10" dirty="0">
                <a:latin typeface="MetaPro-Light"/>
                <a:cs typeface="MetaPro-Light"/>
              </a:rPr>
              <a:t>bodies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such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ditches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drain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canals.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are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able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survive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conditions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high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salinity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polluted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waters.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Hibernation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takes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place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stage.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Font typeface="MetaPro-Light"/>
              <a:buChar char="•"/>
            </a:pPr>
            <a:endParaRPr sz="7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0650" marR="201930" indent="-108585">
              <a:lnSpc>
                <a:spcPct val="100000"/>
              </a:lnSpc>
              <a:spcBef>
                <a:spcPts val="565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Culiseta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longiareolata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do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enter</a:t>
            </a:r>
            <a:r>
              <a:rPr sz="800" b="0" spc="-10" dirty="0">
                <a:latin typeface="MetaPro-Light"/>
                <a:cs typeface="MetaPro-Light"/>
              </a:rPr>
              <a:t> human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dwellings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rarely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humans.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Culiseta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longiareolata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prefer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feeding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birds.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3744" y="5168305"/>
            <a:ext cx="1985010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12700" marR="5080">
              <a:lnSpc>
                <a:spcPct val="100000"/>
              </a:lnSpc>
              <a:spcBef>
                <a:spcPts val="675"/>
              </a:spcBef>
            </a:pP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Europe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widely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distributed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Mediterranean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region.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28865" y="842133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83466" y="2169601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15324" y="1909068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5</a:t>
            </a:r>
            <a:endParaRPr sz="650">
              <a:latin typeface="Effra"/>
              <a:cs typeface="Effr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79674" y="2768100"/>
            <a:ext cx="704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151806" y="12"/>
            <a:ext cx="3302635" cy="3769360"/>
            <a:chOff x="7151806" y="12"/>
            <a:chExt cx="3302635" cy="3769360"/>
          </a:xfrm>
        </p:grpSpPr>
        <p:sp>
          <p:nvSpPr>
            <p:cNvPr id="17" name="object 17"/>
            <p:cNvSpPr/>
            <p:nvPr/>
          </p:nvSpPr>
          <p:spPr>
            <a:xfrm>
              <a:off x="8952289" y="983712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4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942989" y="1199521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4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498688" y="2311166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5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489388" y="2526974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5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576871" y="1677557"/>
              <a:ext cx="192405" cy="281305"/>
            </a:xfrm>
            <a:custGeom>
              <a:avLst/>
              <a:gdLst/>
              <a:ahLst/>
              <a:cxnLst/>
              <a:rect l="l" t="t" r="r" b="b"/>
              <a:pathLst>
                <a:path w="192404" h="281305">
                  <a:moveTo>
                    <a:pt x="191973" y="2810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567209" y="1677562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5">
                  <a:moveTo>
                    <a:pt x="0" y="64058"/>
                  </a:moveTo>
                  <a:lnTo>
                    <a:pt x="9664" y="0"/>
                  </a:lnTo>
                  <a:lnTo>
                    <a:pt x="72847" y="14287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826604" y="2410026"/>
              <a:ext cx="61594" cy="335280"/>
            </a:xfrm>
            <a:custGeom>
              <a:avLst/>
              <a:gdLst/>
              <a:ahLst/>
              <a:cxnLst/>
              <a:rect l="l" t="t" r="r" b="b"/>
              <a:pathLst>
                <a:path w="61595" h="335280">
                  <a:moveTo>
                    <a:pt x="61086" y="33479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791723" y="2410032"/>
              <a:ext cx="86995" cy="54610"/>
            </a:xfrm>
            <a:custGeom>
              <a:avLst/>
              <a:gdLst/>
              <a:ahLst/>
              <a:cxnLst/>
              <a:rect l="l" t="t" r="r" b="b"/>
              <a:pathLst>
                <a:path w="86995" h="54610">
                  <a:moveTo>
                    <a:pt x="0" y="54597"/>
                  </a:moveTo>
                  <a:lnTo>
                    <a:pt x="34886" y="0"/>
                  </a:lnTo>
                  <a:lnTo>
                    <a:pt x="86791" y="3876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51806" y="12"/>
              <a:ext cx="3302185" cy="3768784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4510699" y="6989792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005B67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649" y="6718956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</a:t>
            </a:r>
            <a:r>
              <a:rPr sz="550" b="0" spc="-10" dirty="0">
                <a:latin typeface="Effra Light"/>
                <a:cs typeface="Effra Light"/>
              </a:rPr>
              <a:t> </a:t>
            </a:r>
            <a:r>
              <a:rPr sz="550" b="0" dirty="0">
                <a:latin typeface="Effra Light"/>
                <a:cs typeface="Effra Light"/>
              </a:rPr>
              <a:t>Anders</a:t>
            </a:r>
            <a:r>
              <a:rPr sz="550" b="0" spc="-5" dirty="0">
                <a:latin typeface="Effra Light"/>
                <a:cs typeface="Effra Light"/>
              </a:rPr>
              <a:t> </a:t>
            </a:r>
            <a:r>
              <a:rPr sz="550" b="0" spc="-10" dirty="0"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979804" y="629503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27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5906770"/>
            <a:chOff x="0" y="12"/>
            <a:chExt cx="4930140" cy="59067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23186"/>
              <a:ext cx="4929670" cy="40833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Orthopodomyia</a:t>
            </a:r>
            <a:r>
              <a:rPr spc="-30" dirty="0"/>
              <a:t> </a:t>
            </a:r>
            <a:r>
              <a:rPr spc="-10" dirty="0"/>
              <a:t>pulcripalpis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005B67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89999" y="1106726"/>
            <a:ext cx="1930400" cy="176212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29209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44145" algn="l"/>
              </a:tabLst>
            </a:pPr>
            <a:r>
              <a:rPr sz="800" b="0" spc="-10" dirty="0">
                <a:latin typeface="MetaPro-Light"/>
                <a:cs typeface="MetaPro-Light"/>
              </a:rPr>
              <a:t>Typical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genus: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length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tarsomere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1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foreleg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longer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than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tarsomeres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2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to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5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together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tarsomere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4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forelegs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shorter.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Palps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nearly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half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long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proboscis.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apical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half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proboscis.</a:t>
            </a:r>
            <a:endParaRPr sz="800">
              <a:latin typeface="MetaPro-Light"/>
              <a:cs typeface="MetaPro-Light"/>
            </a:endParaRPr>
          </a:p>
          <a:p>
            <a:pPr marL="143510" marR="165735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three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pairs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narrow</a:t>
            </a:r>
            <a:r>
              <a:rPr sz="800" b="0" spc="-10" dirty="0">
                <a:latin typeface="MetaPro-Light"/>
                <a:cs typeface="MetaPro-Light"/>
              </a:rPr>
              <a:t> white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stripes.</a:t>
            </a:r>
            <a:endParaRPr sz="800">
              <a:latin typeface="MetaPro-Light"/>
              <a:cs typeface="MetaPro-Light"/>
            </a:endParaRPr>
          </a:p>
          <a:p>
            <a:pPr marL="143510" marR="5080" indent="-144145" algn="just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Legs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covered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black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metallic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shine.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spots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joint</a:t>
            </a:r>
            <a:r>
              <a:rPr sz="800" b="0" spc="-10" dirty="0">
                <a:latin typeface="MetaPro-Light"/>
                <a:cs typeface="MetaPro-Light"/>
              </a:rPr>
              <a:t> between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femur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tibia.</a:t>
            </a:r>
            <a:endParaRPr sz="800">
              <a:latin typeface="MetaPro-Light"/>
              <a:cs typeface="MetaPro-Light"/>
            </a:endParaRPr>
          </a:p>
          <a:p>
            <a:pPr marL="143510" indent="-144145" algn="just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Dark</a:t>
            </a:r>
            <a:r>
              <a:rPr sz="800" b="0" spc="-4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brown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veins.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77300" y="3645715"/>
            <a:ext cx="1939925" cy="2002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>
              <a:latin typeface="MetaPro-Bold"/>
              <a:cs typeface="MetaPro-Bold"/>
            </a:endParaRPr>
          </a:p>
          <a:p>
            <a:pPr marL="120650" marR="8255" indent="-108585">
              <a:lnSpc>
                <a:spcPct val="100000"/>
              </a:lnSpc>
              <a:spcBef>
                <a:spcPts val="830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generally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confused</a:t>
            </a:r>
            <a:r>
              <a:rPr sz="800" b="0" spc="-20" dirty="0">
                <a:latin typeface="MetaPro-Light"/>
                <a:cs typeface="MetaPro-Light"/>
              </a:rPr>
              <a:t> with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current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invasive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</a:t>
            </a:r>
            <a:r>
              <a:rPr sz="800" b="0" spc="-10" dirty="0">
                <a:latin typeface="MetaPro-Light"/>
                <a:cs typeface="MetaPro-Light"/>
              </a:rPr>
              <a:t> species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</a:t>
            </a:r>
            <a:r>
              <a:rPr sz="800" b="0" spc="-10" dirty="0">
                <a:latin typeface="MetaPro-Light"/>
                <a:cs typeface="MetaPro-Light"/>
              </a:rPr>
              <a:t>Europe.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genus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present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</a:t>
            </a:r>
            <a:r>
              <a:rPr sz="800" b="0" spc="-10" dirty="0">
                <a:latin typeface="MetaPro-Light"/>
                <a:cs typeface="MetaPro-Light"/>
              </a:rPr>
              <a:t>Europe.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12700" marR="132080">
              <a:lnSpc>
                <a:spcPct val="100000"/>
              </a:lnSpc>
              <a:spcBef>
                <a:spcPts val="555"/>
              </a:spcBef>
            </a:pPr>
            <a:r>
              <a:rPr sz="800" b="0" dirty="0">
                <a:latin typeface="MetaPro-Light"/>
                <a:cs typeface="MetaPro-Light"/>
              </a:rPr>
              <a:t>Palearctic,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present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around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Mediterranean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area.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this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genus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present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</a:t>
            </a:r>
            <a:r>
              <a:rPr sz="800" b="0" spc="-10" dirty="0">
                <a:latin typeface="MetaPro-Light"/>
                <a:cs typeface="MetaPro-Light"/>
              </a:rPr>
              <a:t>Europe.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90274" y="3675776"/>
            <a:ext cx="2051050" cy="97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59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closely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associated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forest.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17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tree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holes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holes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tree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roots.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prefers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large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tree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holes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with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permanently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present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(e.g.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Platanus</a:t>
            </a:r>
            <a:r>
              <a:rPr sz="800" i="1" spc="-5" dirty="0">
                <a:latin typeface="MetaPro-LightIta"/>
                <a:cs typeface="MetaPro-LightIta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spp.).</a:t>
            </a:r>
            <a:endParaRPr sz="800">
              <a:latin typeface="MetaPro-Light"/>
              <a:cs typeface="MetaPro-Light"/>
            </a:endParaRPr>
          </a:p>
          <a:p>
            <a:pPr marL="120650" marR="6921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overwinter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stage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survive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when water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surfaces freeze.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90274" y="4782844"/>
            <a:ext cx="1951989" cy="63944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56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700" marR="5080" algn="just">
              <a:lnSpc>
                <a:spcPct val="100000"/>
              </a:lnSpc>
              <a:spcBef>
                <a:spcPts val="414"/>
              </a:spcBef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mainly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ornithophilic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rarely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bite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humans;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active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shaded</a:t>
            </a:r>
            <a:r>
              <a:rPr sz="800" b="0" spc="-4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places.</a:t>
            </a:r>
            <a:endParaRPr sz="800">
              <a:latin typeface="MetaPro-Light"/>
              <a:cs typeface="MetaPro-Ligh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91603" y="12"/>
            <a:ext cx="2587574" cy="3513594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9649" y="6718956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</a:t>
            </a:r>
            <a:r>
              <a:rPr sz="550" b="0" spc="-10" dirty="0">
                <a:latin typeface="Effra Light"/>
                <a:cs typeface="Effra Light"/>
              </a:rPr>
              <a:t> </a:t>
            </a:r>
            <a:r>
              <a:rPr sz="550" b="0" dirty="0">
                <a:latin typeface="Effra Light"/>
                <a:cs typeface="Effra Light"/>
              </a:rPr>
              <a:t>Anders</a:t>
            </a:r>
            <a:r>
              <a:rPr sz="550" b="0" spc="-5" dirty="0">
                <a:latin typeface="Effra Light"/>
                <a:cs typeface="Effra Light"/>
              </a:rPr>
              <a:t> </a:t>
            </a:r>
            <a:r>
              <a:rPr sz="550" b="0" spc="-10" dirty="0"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79804" y="629503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45895" y="998175"/>
            <a:ext cx="57785" cy="28829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5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517812" y="562458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88435" y="1808495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6</a:t>
            </a:r>
            <a:endParaRPr sz="650">
              <a:latin typeface="Effra"/>
              <a:cs typeface="Effr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675890" y="1922238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5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761151" y="649668"/>
            <a:ext cx="1875155" cy="1350645"/>
            <a:chOff x="7761151" y="649668"/>
            <a:chExt cx="1875155" cy="1350645"/>
          </a:xfrm>
        </p:grpSpPr>
        <p:sp>
          <p:nvSpPr>
            <p:cNvPr id="24" name="object 24"/>
            <p:cNvSpPr/>
            <p:nvPr/>
          </p:nvSpPr>
          <p:spPr>
            <a:xfrm>
              <a:off x="8853017" y="1013448"/>
              <a:ext cx="142875" cy="85090"/>
            </a:xfrm>
            <a:custGeom>
              <a:avLst/>
              <a:gdLst/>
              <a:ahLst/>
              <a:cxnLst/>
              <a:rect l="l" t="t" r="r" b="b"/>
              <a:pathLst>
                <a:path w="142875" h="85090">
                  <a:moveTo>
                    <a:pt x="142481" y="84556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853017" y="999732"/>
              <a:ext cx="63500" cy="76200"/>
            </a:xfrm>
            <a:custGeom>
              <a:avLst/>
              <a:gdLst/>
              <a:ahLst/>
              <a:cxnLst/>
              <a:rect l="l" t="t" r="r" b="b"/>
              <a:pathLst>
                <a:path w="63500" h="76200">
                  <a:moveTo>
                    <a:pt x="18288" y="75869"/>
                  </a:moveTo>
                  <a:lnTo>
                    <a:pt x="0" y="13716"/>
                  </a:lnTo>
                  <a:lnTo>
                    <a:pt x="63309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928462" y="1271550"/>
              <a:ext cx="90170" cy="54610"/>
            </a:xfrm>
            <a:custGeom>
              <a:avLst/>
              <a:gdLst/>
              <a:ahLst/>
              <a:cxnLst/>
              <a:rect l="l" t="t" r="r" b="b"/>
              <a:pathLst>
                <a:path w="90170" h="54609">
                  <a:moveTo>
                    <a:pt x="90004" y="0"/>
                  </a:moveTo>
                  <a:lnTo>
                    <a:pt x="0" y="54203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928452" y="1263491"/>
              <a:ext cx="63500" cy="76200"/>
            </a:xfrm>
            <a:custGeom>
              <a:avLst/>
              <a:gdLst/>
              <a:ahLst/>
              <a:cxnLst/>
              <a:rect l="l" t="t" r="r" b="b"/>
              <a:pathLst>
                <a:path w="63500" h="76200">
                  <a:moveTo>
                    <a:pt x="63411" y="75577"/>
                  </a:moveTo>
                  <a:lnTo>
                    <a:pt x="0" y="62268"/>
                  </a:lnTo>
                  <a:lnTo>
                    <a:pt x="17894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613466" y="654431"/>
              <a:ext cx="121285" cy="113664"/>
            </a:xfrm>
            <a:custGeom>
              <a:avLst/>
              <a:gdLst/>
              <a:ahLst/>
              <a:cxnLst/>
              <a:rect l="l" t="t" r="r" b="b"/>
              <a:pathLst>
                <a:path w="121284" h="113665">
                  <a:moveTo>
                    <a:pt x="0" y="0"/>
                  </a:moveTo>
                  <a:lnTo>
                    <a:pt x="120802" y="113385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669478" y="703183"/>
              <a:ext cx="65405" cy="64769"/>
            </a:xfrm>
            <a:custGeom>
              <a:avLst/>
              <a:gdLst/>
              <a:ahLst/>
              <a:cxnLst/>
              <a:rect l="l" t="t" r="r" b="b"/>
              <a:pathLst>
                <a:path w="65404" h="64770">
                  <a:moveTo>
                    <a:pt x="60388" y="0"/>
                  </a:moveTo>
                  <a:lnTo>
                    <a:pt x="64795" y="64643"/>
                  </a:lnTo>
                  <a:lnTo>
                    <a:pt x="0" y="64325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809658" y="1642581"/>
              <a:ext cx="1905" cy="165735"/>
            </a:xfrm>
            <a:custGeom>
              <a:avLst/>
              <a:gdLst/>
              <a:ahLst/>
              <a:cxnLst/>
              <a:rect l="l" t="t" r="r" b="b"/>
              <a:pathLst>
                <a:path w="1904" h="165735">
                  <a:moveTo>
                    <a:pt x="1282" y="165735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765914" y="1642577"/>
              <a:ext cx="88265" cy="48260"/>
            </a:xfrm>
            <a:custGeom>
              <a:avLst/>
              <a:gdLst/>
              <a:ahLst/>
              <a:cxnLst/>
              <a:rect l="l" t="t" r="r" b="b"/>
              <a:pathLst>
                <a:path w="88265" h="48260">
                  <a:moveTo>
                    <a:pt x="0" y="47790"/>
                  </a:moveTo>
                  <a:lnTo>
                    <a:pt x="43751" y="0"/>
                  </a:lnTo>
                  <a:lnTo>
                    <a:pt x="88226" y="47104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312539" y="1875421"/>
              <a:ext cx="318770" cy="120650"/>
            </a:xfrm>
            <a:custGeom>
              <a:avLst/>
              <a:gdLst/>
              <a:ahLst/>
              <a:cxnLst/>
              <a:rect l="l" t="t" r="r" b="b"/>
              <a:pathLst>
                <a:path w="318770" h="120650">
                  <a:moveTo>
                    <a:pt x="318439" y="120065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312549" y="1850887"/>
              <a:ext cx="60325" cy="82550"/>
            </a:xfrm>
            <a:custGeom>
              <a:avLst/>
              <a:gdLst/>
              <a:ahLst/>
              <a:cxnLst/>
              <a:rect l="l" t="t" r="r" b="b"/>
              <a:pathLst>
                <a:path w="60325" h="82550">
                  <a:moveTo>
                    <a:pt x="28828" y="82550"/>
                  </a:moveTo>
                  <a:lnTo>
                    <a:pt x="0" y="24536"/>
                  </a:lnTo>
                  <a:lnTo>
                    <a:pt x="59956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28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00010"/>
              <a:ext cx="4929670" cy="63599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Uranotaenia</a:t>
            </a:r>
            <a:r>
              <a:rPr spc="-75" dirty="0"/>
              <a:t> </a:t>
            </a:r>
            <a:r>
              <a:rPr spc="-10" dirty="0"/>
              <a:t>unguiculata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9999" y="1030227"/>
            <a:ext cx="2035810" cy="188404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36195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Genus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characterised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anal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vein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which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sharply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bent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end.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spc="-10" dirty="0">
                <a:latin typeface="MetaPro-Light"/>
                <a:cs typeface="MetaPro-Light"/>
              </a:rPr>
              <a:t>Proboscis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swollen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apex.</a:t>
            </a:r>
            <a:endParaRPr sz="800">
              <a:latin typeface="MetaPro-Light"/>
              <a:cs typeface="MetaPro-Light"/>
            </a:endParaRPr>
          </a:p>
          <a:p>
            <a:pPr marL="143510" marR="29210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Dark</a:t>
            </a:r>
            <a:r>
              <a:rPr sz="800" b="0" spc="-4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head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silver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along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eye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margins.</a:t>
            </a:r>
            <a:endParaRPr sz="800">
              <a:latin typeface="MetaPro-Light"/>
              <a:cs typeface="MetaPro-Light"/>
            </a:endParaRPr>
          </a:p>
          <a:p>
            <a:pPr marL="143510" marR="142875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Silvery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running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across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lateral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margin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(see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photograph).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tip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femur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tibia.</a:t>
            </a:r>
            <a:endParaRPr sz="800">
              <a:latin typeface="MetaPro-Light"/>
              <a:cs typeface="MetaPro-Light"/>
            </a:endParaRPr>
          </a:p>
          <a:p>
            <a:pPr marL="143510" marR="508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Pale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longitudinal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stripe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anterior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surface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 </a:t>
            </a:r>
            <a:r>
              <a:rPr sz="800" b="0" spc="-10" dirty="0">
                <a:latin typeface="MetaPro-Light"/>
                <a:cs typeface="MetaPro-Light"/>
              </a:rPr>
              <a:t>femora.</a:t>
            </a:r>
            <a:endParaRPr sz="800">
              <a:latin typeface="MetaPro-Light"/>
              <a:cs typeface="MetaPro-Light"/>
            </a:endParaRPr>
          </a:p>
          <a:p>
            <a:pPr marL="143510" marR="212725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Terga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covered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dark-</a:t>
            </a:r>
            <a:r>
              <a:rPr sz="800" b="0" dirty="0">
                <a:latin typeface="MetaPro-Light"/>
                <a:cs typeface="MetaPro-Light"/>
              </a:rPr>
              <a:t>brown</a:t>
            </a:r>
            <a:r>
              <a:rPr sz="800" b="0" spc="-10" dirty="0">
                <a:latin typeface="MetaPro-Light"/>
                <a:cs typeface="MetaPro-Light"/>
              </a:rPr>
              <a:t> iridescent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scales.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Very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small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size.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7300" y="3577995"/>
            <a:ext cx="2019935" cy="53467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>
              <a:latin typeface="MetaPro-Bold"/>
              <a:cs typeface="MetaPro-Bold"/>
            </a:endParaRPr>
          </a:p>
          <a:p>
            <a:pPr marL="12700" marR="5080">
              <a:lnSpc>
                <a:spcPct val="100000"/>
              </a:lnSpc>
              <a:spcBef>
                <a:spcPts val="475"/>
              </a:spcBef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generally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confused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current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invasive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Europe.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90326" y="3573309"/>
            <a:ext cx="2003425" cy="181927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67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5080" indent="-108585">
              <a:lnSpc>
                <a:spcPct val="100000"/>
              </a:lnSpc>
              <a:spcBef>
                <a:spcPts val="50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Preferred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breeding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sites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are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pools,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ditches,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canals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shallow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shores</a:t>
            </a:r>
            <a:r>
              <a:rPr sz="800" b="0" spc="-25" dirty="0">
                <a:latin typeface="MetaPro-Light"/>
                <a:cs typeface="MetaPro-Light"/>
              </a:rPr>
              <a:t> 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lakes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stagnant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slow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running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that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rich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 aquatic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vegetation.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Larvae </a:t>
            </a:r>
            <a:r>
              <a:rPr sz="800" b="0" spc="-10" dirty="0">
                <a:latin typeface="MetaPro-Light"/>
                <a:cs typeface="MetaPro-Light"/>
              </a:rPr>
              <a:t>prefer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fresh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water.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adults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abundant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summer.</a:t>
            </a:r>
            <a:endParaRPr sz="800">
              <a:latin typeface="MetaPro-Light"/>
              <a:cs typeface="MetaPro-Light"/>
            </a:endParaRPr>
          </a:p>
          <a:p>
            <a:pPr marL="120650" marR="3111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overwinters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adults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shelters,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caves,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piles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reeds,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dense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vegetation.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5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700" marR="6985">
              <a:lnSpc>
                <a:spcPct val="100000"/>
              </a:lnSpc>
              <a:spcBef>
                <a:spcPts val="275"/>
              </a:spcBef>
            </a:pPr>
            <a:r>
              <a:rPr sz="800" b="0" dirty="0">
                <a:latin typeface="MetaPro-Light"/>
                <a:cs typeface="MetaPro-Light"/>
              </a:rPr>
              <a:t>Feeds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amphibians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rarely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or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mammals.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77300" y="4200730"/>
            <a:ext cx="2030095" cy="166560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800" b="0" spc="-10" dirty="0">
                <a:latin typeface="MetaPro-Light"/>
                <a:cs typeface="MetaPro-Light"/>
              </a:rPr>
              <a:t>Native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7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12700" marR="348615">
              <a:lnSpc>
                <a:spcPct val="100000"/>
              </a:lnSpc>
              <a:spcBef>
                <a:spcPts val="475"/>
              </a:spcBef>
            </a:pPr>
            <a:r>
              <a:rPr sz="800" b="0" dirty="0">
                <a:latin typeface="MetaPro-Light"/>
                <a:cs typeface="MetaPro-Light"/>
              </a:rPr>
              <a:t>Mediterranean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region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far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north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Luxembourg.</a:t>
            </a:r>
            <a:endParaRPr sz="800">
              <a:latin typeface="MetaPro-Light"/>
              <a:cs typeface="MetaPro-Light"/>
            </a:endParaRPr>
          </a:p>
          <a:p>
            <a:pPr marL="12700" marR="5080">
              <a:lnSpc>
                <a:spcPct val="100000"/>
              </a:lnSpc>
            </a:pPr>
            <a:r>
              <a:rPr sz="800" b="0" dirty="0">
                <a:latin typeface="MetaPro-Light"/>
                <a:cs typeface="MetaPro-Light"/>
              </a:rPr>
              <a:t>There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only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three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Uranotaenia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present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western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Palearctic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region: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Uranotaenia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balfouri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present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Morocco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Uranotaenia</a:t>
            </a:r>
            <a:r>
              <a:rPr sz="800" i="1" spc="-3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mashonaensis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Israel.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Uranotaenia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unguiculata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present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around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Mediterranean.</a:t>
            </a:r>
            <a:endParaRPr sz="800">
              <a:latin typeface="MetaPro-Light"/>
              <a:cs typeface="MetaPro-Ligh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74001" y="403212"/>
            <a:ext cx="3269195" cy="317520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141565" y="84213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40795" y="112657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47213" y="1797365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6</a:t>
            </a:r>
            <a:endParaRPr sz="650">
              <a:latin typeface="Effra"/>
              <a:cs typeface="Effr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39182" y="1651799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71393" y="620684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24149" y="2287669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7</a:t>
            </a:r>
            <a:endParaRPr sz="650">
              <a:latin typeface="Effra"/>
              <a:cs typeface="Effr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91270" y="1886222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48A8D4"/>
                </a:solidFill>
                <a:latin typeface="Effra"/>
                <a:cs typeface="Effra"/>
              </a:rPr>
              <a:t>5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026837" y="642108"/>
            <a:ext cx="1626235" cy="1675764"/>
            <a:chOff x="8026837" y="642108"/>
            <a:chExt cx="1626235" cy="1675764"/>
          </a:xfrm>
        </p:grpSpPr>
        <p:sp>
          <p:nvSpPr>
            <p:cNvPr id="23" name="object 23"/>
            <p:cNvSpPr/>
            <p:nvPr/>
          </p:nvSpPr>
          <p:spPr>
            <a:xfrm>
              <a:off x="8861800" y="912604"/>
              <a:ext cx="232410" cy="156845"/>
            </a:xfrm>
            <a:custGeom>
              <a:avLst/>
              <a:gdLst/>
              <a:ahLst/>
              <a:cxnLst/>
              <a:rect l="l" t="t" r="r" b="b"/>
              <a:pathLst>
                <a:path w="232409" h="156844">
                  <a:moveTo>
                    <a:pt x="231800" y="0"/>
                  </a:moveTo>
                  <a:lnTo>
                    <a:pt x="0" y="156286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861796" y="1005794"/>
              <a:ext cx="64135" cy="73660"/>
            </a:xfrm>
            <a:custGeom>
              <a:avLst/>
              <a:gdLst/>
              <a:ahLst/>
              <a:cxnLst/>
              <a:rect l="l" t="t" r="r" b="b"/>
              <a:pathLst>
                <a:path w="64134" h="73659">
                  <a:moveTo>
                    <a:pt x="64007" y="73152"/>
                  </a:moveTo>
                  <a:lnTo>
                    <a:pt x="0" y="63106"/>
                  </a:lnTo>
                  <a:lnTo>
                    <a:pt x="14681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854657" y="690919"/>
              <a:ext cx="138430" cy="635"/>
            </a:xfrm>
            <a:custGeom>
              <a:avLst/>
              <a:gdLst/>
              <a:ahLst/>
              <a:cxnLst/>
              <a:rect l="l" t="t" r="r" b="b"/>
              <a:pathLst>
                <a:path w="138429" h="634">
                  <a:moveTo>
                    <a:pt x="138150" y="177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854646" y="646870"/>
              <a:ext cx="47625" cy="88265"/>
            </a:xfrm>
            <a:custGeom>
              <a:avLst/>
              <a:gdLst/>
              <a:ahLst/>
              <a:cxnLst/>
              <a:rect l="l" t="t" r="r" b="b"/>
              <a:pathLst>
                <a:path w="47625" h="88265">
                  <a:moveTo>
                    <a:pt x="47396" y="88226"/>
                  </a:moveTo>
                  <a:lnTo>
                    <a:pt x="0" y="44056"/>
                  </a:lnTo>
                  <a:lnTo>
                    <a:pt x="4751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907891" y="2200917"/>
              <a:ext cx="81280" cy="112395"/>
            </a:xfrm>
            <a:custGeom>
              <a:avLst/>
              <a:gdLst/>
              <a:ahLst/>
              <a:cxnLst/>
              <a:rect l="l" t="t" r="r" b="b"/>
              <a:pathLst>
                <a:path w="81279" h="112394">
                  <a:moveTo>
                    <a:pt x="81064" y="111874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900008" y="2200912"/>
              <a:ext cx="71755" cy="64769"/>
            </a:xfrm>
            <a:custGeom>
              <a:avLst/>
              <a:gdLst/>
              <a:ahLst/>
              <a:cxnLst/>
              <a:rect l="l" t="t" r="r" b="b"/>
              <a:pathLst>
                <a:path w="71754" h="64769">
                  <a:moveTo>
                    <a:pt x="0" y="64312"/>
                  </a:moveTo>
                  <a:lnTo>
                    <a:pt x="7886" y="0"/>
                  </a:lnTo>
                  <a:lnTo>
                    <a:pt x="71450" y="12547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947260" y="1238918"/>
              <a:ext cx="92710" cy="102870"/>
            </a:xfrm>
            <a:custGeom>
              <a:avLst/>
              <a:gdLst/>
              <a:ahLst/>
              <a:cxnLst/>
              <a:rect l="l" t="t" r="r" b="b"/>
              <a:pathLst>
                <a:path w="92709" h="102869">
                  <a:moveTo>
                    <a:pt x="92570" y="0"/>
                  </a:moveTo>
                  <a:lnTo>
                    <a:pt x="0" y="102552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946301" y="1276690"/>
              <a:ext cx="66040" cy="65405"/>
            </a:xfrm>
            <a:custGeom>
              <a:avLst/>
              <a:gdLst/>
              <a:ahLst/>
              <a:cxnLst/>
              <a:rect l="l" t="t" r="r" b="b"/>
              <a:pathLst>
                <a:path w="66040" h="65405">
                  <a:moveTo>
                    <a:pt x="65493" y="59118"/>
                  </a:moveTo>
                  <a:lnTo>
                    <a:pt x="952" y="64782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58665" y="1775471"/>
              <a:ext cx="130175" cy="47625"/>
            </a:xfrm>
            <a:custGeom>
              <a:avLst/>
              <a:gdLst/>
              <a:ahLst/>
              <a:cxnLst/>
              <a:rect l="l" t="t" r="r" b="b"/>
              <a:pathLst>
                <a:path w="130175" h="47625">
                  <a:moveTo>
                    <a:pt x="0" y="47091"/>
                  </a:moveTo>
                  <a:lnTo>
                    <a:pt x="129882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228906" y="1750174"/>
              <a:ext cx="59690" cy="83185"/>
            </a:xfrm>
            <a:custGeom>
              <a:avLst/>
              <a:gdLst/>
              <a:ahLst/>
              <a:cxnLst/>
              <a:rect l="l" t="t" r="r" b="b"/>
              <a:pathLst>
                <a:path w="59690" h="83185">
                  <a:moveTo>
                    <a:pt x="0" y="0"/>
                  </a:moveTo>
                  <a:lnTo>
                    <a:pt x="59639" y="25298"/>
                  </a:lnTo>
                  <a:lnTo>
                    <a:pt x="30073" y="82943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031600" y="1629237"/>
              <a:ext cx="281305" cy="85725"/>
            </a:xfrm>
            <a:custGeom>
              <a:avLst/>
              <a:gdLst/>
              <a:ahLst/>
              <a:cxnLst/>
              <a:rect l="l" t="t" r="r" b="b"/>
              <a:pathLst>
                <a:path w="281304" h="85725">
                  <a:moveTo>
                    <a:pt x="0" y="85267"/>
                  </a:moveTo>
                  <a:lnTo>
                    <a:pt x="281305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254700" y="1600780"/>
              <a:ext cx="58419" cy="84455"/>
            </a:xfrm>
            <a:custGeom>
              <a:avLst/>
              <a:gdLst/>
              <a:ahLst/>
              <a:cxnLst/>
              <a:rect l="l" t="t" r="r" b="b"/>
              <a:pathLst>
                <a:path w="58420" h="84455">
                  <a:moveTo>
                    <a:pt x="0" y="0"/>
                  </a:moveTo>
                  <a:lnTo>
                    <a:pt x="58204" y="28448"/>
                  </a:lnTo>
                  <a:lnTo>
                    <a:pt x="25590" y="84429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327879" y="1839282"/>
              <a:ext cx="318770" cy="120650"/>
            </a:xfrm>
            <a:custGeom>
              <a:avLst/>
              <a:gdLst/>
              <a:ahLst/>
              <a:cxnLst/>
              <a:rect l="l" t="t" r="r" b="b"/>
              <a:pathLst>
                <a:path w="318770" h="120650">
                  <a:moveTo>
                    <a:pt x="318439" y="120065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327889" y="1814748"/>
              <a:ext cx="60325" cy="82550"/>
            </a:xfrm>
            <a:custGeom>
              <a:avLst/>
              <a:gdLst/>
              <a:ahLst/>
              <a:cxnLst/>
              <a:rect l="l" t="t" r="r" b="b"/>
              <a:pathLst>
                <a:path w="60325" h="82550">
                  <a:moveTo>
                    <a:pt x="28828" y="82550"/>
                  </a:moveTo>
                  <a:lnTo>
                    <a:pt x="0" y="24536"/>
                  </a:lnTo>
                  <a:lnTo>
                    <a:pt x="59956" y="0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435590" y="1955901"/>
              <a:ext cx="212725" cy="317500"/>
            </a:xfrm>
            <a:custGeom>
              <a:avLst/>
              <a:gdLst/>
              <a:ahLst/>
              <a:cxnLst/>
              <a:rect l="l" t="t" r="r" b="b"/>
              <a:pathLst>
                <a:path w="212725" h="317500">
                  <a:moveTo>
                    <a:pt x="212407" y="0"/>
                  </a:moveTo>
                  <a:lnTo>
                    <a:pt x="0" y="317474"/>
                  </a:lnTo>
                </a:path>
              </a:pathLst>
            </a:custGeom>
            <a:ln w="9525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425316" y="2209413"/>
              <a:ext cx="73660" cy="64135"/>
            </a:xfrm>
            <a:custGeom>
              <a:avLst/>
              <a:gdLst/>
              <a:ahLst/>
              <a:cxnLst/>
              <a:rect l="l" t="t" r="r" b="b"/>
              <a:pathLst>
                <a:path w="73659" h="64135">
                  <a:moveTo>
                    <a:pt x="73329" y="49060"/>
                  </a:moveTo>
                  <a:lnTo>
                    <a:pt x="10274" y="63969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48A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4196928" y="1727050"/>
            <a:ext cx="36322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Native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41" name="object 4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7798" y="1526399"/>
            <a:ext cx="160766" cy="201472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49649" y="3593605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9649" y="6718974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979804" y="629521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6359" y="890363"/>
            <a:ext cx="18478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i="0" spc="-20" dirty="0">
                <a:latin typeface="MetaPro-Bold"/>
                <a:cs typeface="MetaPro-Bold"/>
              </a:rPr>
              <a:t>References</a:t>
            </a:r>
            <a:endParaRPr sz="3000">
              <a:latin typeface="MetaPro-Bold"/>
              <a:cs typeface="MetaPro-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81821" y="2921562"/>
            <a:ext cx="431609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59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latin typeface="MetaPro-Light"/>
                <a:cs typeface="MetaPro-Light"/>
              </a:rPr>
              <a:t>This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report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commissioned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European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Centre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Disease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Prevention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Control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(ECDC)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Specific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contract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 2 </a:t>
            </a:r>
            <a:r>
              <a:rPr sz="800" b="0" spc="-10" dirty="0">
                <a:latin typeface="MetaPro-Light"/>
                <a:cs typeface="MetaPro-Light"/>
              </a:rPr>
              <a:t>ECD.10468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 3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ECD.11885</a:t>
            </a:r>
            <a:r>
              <a:rPr sz="800" b="0" dirty="0">
                <a:latin typeface="MetaPro-Light"/>
                <a:cs typeface="MetaPro-Light"/>
              </a:rPr>
              <a:t> implementing </a:t>
            </a:r>
            <a:r>
              <a:rPr sz="800" b="0" spc="-10" dirty="0">
                <a:latin typeface="MetaPro-Light"/>
                <a:cs typeface="MetaPro-Light"/>
              </a:rPr>
              <a:t>inter-</a:t>
            </a:r>
            <a:r>
              <a:rPr sz="800" b="0" dirty="0">
                <a:latin typeface="MetaPro-Light"/>
                <a:cs typeface="MetaPro-Light"/>
              </a:rPr>
              <a:t>agency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framework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contract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 </a:t>
            </a:r>
            <a:r>
              <a:rPr sz="800" b="0" spc="-10" dirty="0">
                <a:latin typeface="MetaPro-Light"/>
                <a:cs typeface="MetaPro-Light"/>
              </a:rPr>
              <a:t>services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ECDC/2019/020</a:t>
            </a:r>
            <a:r>
              <a:rPr sz="800" b="0" dirty="0">
                <a:latin typeface="MetaPro-Light"/>
                <a:cs typeface="MetaPro-Light"/>
              </a:rPr>
              <a:t> (VectorNet).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 report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coordinated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by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Olivier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Briët, 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produced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 </a:t>
            </a:r>
            <a:r>
              <a:rPr sz="800" b="0" spc="-10" dirty="0">
                <a:latin typeface="MetaPro-Light"/>
                <a:cs typeface="MetaPro-Light"/>
              </a:rPr>
              <a:t>contri-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butions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Anders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Lindström,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Disa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Eklöf,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Nick</a:t>
            </a:r>
            <a:r>
              <a:rPr sz="800" b="0" spc="-4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Van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Hul,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Marieta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Braks,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Arjan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Stroo,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Dušan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Petrić,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Francis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Schaffner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Wim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Van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Bortel.</a:t>
            </a:r>
            <a:endParaRPr sz="800">
              <a:latin typeface="MetaPro-Light"/>
              <a:cs typeface="MetaPro-Light"/>
            </a:endParaRPr>
          </a:p>
          <a:p>
            <a:pPr marL="12700" marR="100965">
              <a:lnSpc>
                <a:spcPct val="100000"/>
              </a:lnSpc>
              <a:spcBef>
                <a:spcPts val="960"/>
              </a:spcBef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key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illustrations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made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Eklöf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photos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Anders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Lindström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National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Veterinary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Institute/SVA.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Anders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Lindström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owns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copyright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photographs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Eklöf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owns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copyright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</a:t>
            </a:r>
            <a:r>
              <a:rPr sz="800" b="0" spc="-10" dirty="0">
                <a:latin typeface="MetaPro-Light"/>
                <a:cs typeface="MetaPro-Light"/>
              </a:rPr>
              <a:t> illustrations.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These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photographs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illustrations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public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may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reproduced,</a:t>
            </a:r>
            <a:endParaRPr sz="800">
              <a:latin typeface="MetaPro-Light"/>
              <a:cs typeface="MetaPro-Light"/>
            </a:endParaRPr>
          </a:p>
          <a:p>
            <a:pPr marL="12700" marR="5080">
              <a:lnSpc>
                <a:spcPct val="100000"/>
              </a:lnSpc>
            </a:pPr>
            <a:r>
              <a:rPr sz="800" b="0" dirty="0">
                <a:latin typeface="MetaPro-Light"/>
                <a:cs typeface="MetaPro-Light"/>
              </a:rPr>
              <a:t>adapted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and/or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distributed,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totally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irrespective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means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and/or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formats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used,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provided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that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copyright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owners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always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acknowledged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original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source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material.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Such</a:t>
            </a:r>
            <a:r>
              <a:rPr sz="800" b="0" spc="-10" dirty="0">
                <a:latin typeface="MetaPro-Light"/>
                <a:cs typeface="MetaPro-Light"/>
              </a:rPr>
              <a:t> acknow-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ledgement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must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included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each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copy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material.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1300" y="2930503"/>
            <a:ext cx="4361815" cy="349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2705" indent="-2286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800" b="0" dirty="0">
                <a:latin typeface="MetaPro-Light"/>
                <a:cs typeface="MetaPro-Light"/>
              </a:rPr>
              <a:t>Becker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Petric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Zgomba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Boase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Madon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MB,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Dahl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al.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Mosquitoes.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Identification,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Ecology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Control: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Springer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Nature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Switzerland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2020;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p.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570.</a:t>
            </a:r>
            <a:endParaRPr sz="800">
              <a:latin typeface="MetaPro-Light"/>
              <a:cs typeface="MetaPro-Light"/>
            </a:endParaRPr>
          </a:p>
          <a:p>
            <a:pPr marL="241300" marR="58419" indent="-228600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800" b="0" dirty="0">
                <a:latin typeface="MetaPro-Light"/>
                <a:cs typeface="MetaPro-Light"/>
              </a:rPr>
              <a:t>Wilkerson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RC,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Linton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YM,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Fonseca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DM,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Schultz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Price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DC,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Strickman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DA.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Making</a:t>
            </a:r>
            <a:r>
              <a:rPr sz="800" b="0" spc="-10" dirty="0">
                <a:latin typeface="MetaPro-Light"/>
                <a:cs typeface="MetaPro-Light"/>
              </a:rPr>
              <a:t> Mosquito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Taxonomy </a:t>
            </a:r>
            <a:r>
              <a:rPr sz="800" b="0" dirty="0">
                <a:latin typeface="MetaPro-Light"/>
                <a:cs typeface="MetaPro-Light"/>
              </a:rPr>
              <a:t>Useful: A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Stable </a:t>
            </a:r>
            <a:r>
              <a:rPr sz="800" b="0" spc="-10" dirty="0">
                <a:latin typeface="MetaPro-Light"/>
                <a:cs typeface="MetaPro-Light"/>
              </a:rPr>
              <a:t>Classification</a:t>
            </a:r>
            <a:r>
              <a:rPr sz="800" b="0" dirty="0">
                <a:latin typeface="MetaPro-Light"/>
                <a:cs typeface="MetaPro-Light"/>
              </a:rPr>
              <a:t> of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Tribe Aedini that</a:t>
            </a:r>
            <a:r>
              <a:rPr sz="800" b="0" spc="-10" dirty="0">
                <a:latin typeface="MetaPro-Light"/>
                <a:cs typeface="MetaPro-Light"/>
              </a:rPr>
              <a:t> Balances </a:t>
            </a:r>
            <a:r>
              <a:rPr sz="800" b="0" dirty="0">
                <a:latin typeface="MetaPro-Light"/>
                <a:cs typeface="MetaPro-Light"/>
              </a:rPr>
              <a:t>Utility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Current</a:t>
            </a:r>
            <a:r>
              <a:rPr sz="800" b="0" spc="-10" dirty="0">
                <a:latin typeface="MetaPro-Light"/>
                <a:cs typeface="MetaPro-Light"/>
              </a:rPr>
              <a:t> Knowledge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Evolutionary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Relationships.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PLoS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One.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2015;10(7):e0133602.</a:t>
            </a:r>
            <a:endParaRPr sz="800">
              <a:latin typeface="MetaPro-Light"/>
              <a:cs typeface="MetaPro-Light"/>
            </a:endParaRPr>
          </a:p>
          <a:p>
            <a:pPr marL="241300" marR="5080" indent="-228600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800" b="0" dirty="0">
                <a:latin typeface="MetaPro-Light"/>
                <a:cs typeface="MetaPro-Light"/>
              </a:rPr>
              <a:t>Reinert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JF.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New </a:t>
            </a:r>
            <a:r>
              <a:rPr sz="800" b="0" spc="-10" dirty="0">
                <a:latin typeface="MetaPro-Light"/>
                <a:cs typeface="MetaPro-Light"/>
              </a:rPr>
              <a:t>classification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 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composite genus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Aedes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(Diptera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: Culicidae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: Aedini),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elevation </a:t>
            </a:r>
            <a:r>
              <a:rPr sz="800" b="0" spc="-25" dirty="0">
                <a:latin typeface="MetaPro-Light"/>
                <a:cs typeface="MetaPro-Light"/>
              </a:rPr>
              <a:t>of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subgenus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Ochlerotatus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generic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rank,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reclassification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 the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other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subgenera,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 notes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certain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subgenera and species.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J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Am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Contr.</a:t>
            </a:r>
            <a:r>
              <a:rPr sz="800" b="0" spc="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2000;16(3):175-</a:t>
            </a:r>
            <a:r>
              <a:rPr sz="800" b="0" spc="-25" dirty="0">
                <a:latin typeface="MetaPro-Light"/>
                <a:cs typeface="MetaPro-Light"/>
              </a:rPr>
              <a:t>88.</a:t>
            </a:r>
            <a:endParaRPr sz="800">
              <a:latin typeface="MetaPro-Light"/>
              <a:cs typeface="MetaPro-Light"/>
            </a:endParaRPr>
          </a:p>
          <a:p>
            <a:pPr marL="241300" marR="312420" indent="-228600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800" b="0" dirty="0">
                <a:latin typeface="MetaPro-Light"/>
                <a:cs typeface="MetaPro-Light"/>
              </a:rPr>
              <a:t>Reinert</a:t>
            </a:r>
            <a:r>
              <a:rPr sz="800" b="0" spc="-10" dirty="0">
                <a:latin typeface="MetaPro-Light"/>
                <a:cs typeface="MetaPro-Light"/>
              </a:rPr>
              <a:t> JF,</a:t>
            </a:r>
            <a:r>
              <a:rPr sz="800" b="0" dirty="0">
                <a:latin typeface="MetaPro-Light"/>
                <a:cs typeface="MetaPro-Light"/>
              </a:rPr>
              <a:t> Harbach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RE, Kitching IJ.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Phylogeny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classification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Aedini (Diptera: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Culicidae),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morphological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characters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life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stages.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Zoological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Journal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Linnean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Society.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2004;142(3):289-</a:t>
            </a:r>
            <a:r>
              <a:rPr sz="800" b="0" spc="-20" dirty="0">
                <a:latin typeface="MetaPro-Light"/>
                <a:cs typeface="MetaPro-Light"/>
              </a:rPr>
              <a:t>368.</a:t>
            </a:r>
            <a:endParaRPr sz="800">
              <a:latin typeface="MetaPro-Light"/>
              <a:cs typeface="MetaPro-Light"/>
            </a:endParaRPr>
          </a:p>
          <a:p>
            <a:pPr marL="241300" marR="48895" indent="-228600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800" b="0" dirty="0">
                <a:latin typeface="MetaPro-Light"/>
                <a:cs typeface="MetaPro-Light"/>
              </a:rPr>
              <a:t>Reinert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JF,</a:t>
            </a:r>
            <a:r>
              <a:rPr sz="800" b="0" dirty="0">
                <a:latin typeface="MetaPro-Light"/>
                <a:cs typeface="MetaPro-Light"/>
              </a:rPr>
              <a:t> Harbach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RE, Kitching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IJ. Phylogeny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classification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Finlaya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allied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taxa </a:t>
            </a:r>
            <a:r>
              <a:rPr sz="800" b="0" spc="-10" dirty="0">
                <a:latin typeface="MetaPro-Light"/>
                <a:cs typeface="MetaPro-Light"/>
              </a:rPr>
              <a:t>(Diptera: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Culicidae: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Aedini)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morphological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data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life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stages.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Zoological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Journal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Linnean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Society.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2006;148(1):1-</a:t>
            </a:r>
            <a:r>
              <a:rPr sz="800" b="0" spc="-20" dirty="0">
                <a:latin typeface="MetaPro-Light"/>
                <a:cs typeface="MetaPro-Light"/>
              </a:rPr>
              <a:t>101.</a:t>
            </a:r>
            <a:endParaRPr sz="800">
              <a:latin typeface="MetaPro-Light"/>
              <a:cs typeface="MetaPro-Light"/>
            </a:endParaRPr>
          </a:p>
          <a:p>
            <a:pPr marL="241300" marR="48895" indent="-228600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800" b="0" dirty="0">
                <a:latin typeface="MetaPro-Light"/>
                <a:cs typeface="MetaPro-Light"/>
              </a:rPr>
              <a:t>Reinert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JF,</a:t>
            </a:r>
            <a:r>
              <a:rPr sz="800" b="0" dirty="0">
                <a:latin typeface="MetaPro-Light"/>
                <a:cs typeface="MetaPro-Light"/>
              </a:rPr>
              <a:t> Harbach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RE, Kitching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IJ. Phylogeny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classification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Finlaya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allied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taxa </a:t>
            </a:r>
            <a:r>
              <a:rPr sz="800" b="0" spc="-10" dirty="0">
                <a:latin typeface="MetaPro-Light"/>
                <a:cs typeface="MetaPro-Light"/>
              </a:rPr>
              <a:t>(Diptera: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Culicidae: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Aedini)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morphological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data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life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stages.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Zoological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Journal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Linnean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Society.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2008;148:1-</a:t>
            </a:r>
            <a:r>
              <a:rPr sz="800" b="0" spc="-20" dirty="0">
                <a:latin typeface="MetaPro-Light"/>
                <a:cs typeface="MetaPro-Light"/>
              </a:rPr>
              <a:t>101.</a:t>
            </a:r>
            <a:endParaRPr sz="800">
              <a:latin typeface="MetaPro-Light"/>
              <a:cs typeface="MetaPro-Light"/>
            </a:endParaRPr>
          </a:p>
          <a:p>
            <a:pPr marL="241300" marR="165100" indent="-228600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800" b="0" dirty="0">
                <a:latin typeface="MetaPro-Light"/>
                <a:cs typeface="MetaPro-Light"/>
              </a:rPr>
              <a:t>Reinert</a:t>
            </a:r>
            <a:r>
              <a:rPr sz="800" b="0" spc="-10" dirty="0">
                <a:latin typeface="MetaPro-Light"/>
                <a:cs typeface="MetaPro-Light"/>
              </a:rPr>
              <a:t> JF,</a:t>
            </a:r>
            <a:r>
              <a:rPr sz="800" b="0" dirty="0">
                <a:latin typeface="MetaPro-Light"/>
                <a:cs typeface="MetaPro-Light"/>
              </a:rPr>
              <a:t> Harbach RE, Kitching IJ. Phylogeny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classification</a:t>
            </a:r>
            <a:r>
              <a:rPr sz="800" b="0" dirty="0">
                <a:latin typeface="MetaPro-Light"/>
                <a:cs typeface="MetaPro-Light"/>
              </a:rPr>
              <a:t> 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tribe Aedini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(Diptera: </a:t>
            </a:r>
            <a:r>
              <a:rPr sz="800" b="0" spc="-10" dirty="0">
                <a:latin typeface="MetaPro-Light"/>
                <a:cs typeface="MetaPro-Light"/>
              </a:rPr>
              <a:t>Culicidae).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Zoological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Journal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Linnean Society.</a:t>
            </a:r>
            <a:r>
              <a:rPr sz="800" b="0" spc="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2009;157(4):700-</a:t>
            </a:r>
            <a:r>
              <a:rPr sz="800" b="0" spc="-25" dirty="0">
                <a:latin typeface="MetaPro-Light"/>
                <a:cs typeface="MetaPro-Light"/>
              </a:rPr>
              <a:t>94.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>
              <a:latin typeface="MetaPro-Light"/>
              <a:cs typeface="MetaPro-Light"/>
            </a:endParaRPr>
          </a:p>
          <a:p>
            <a:pPr marL="12700" marR="182880">
              <a:lnSpc>
                <a:spcPct val="100000"/>
              </a:lnSpc>
            </a:pPr>
            <a:r>
              <a:rPr sz="800" b="0" dirty="0">
                <a:latin typeface="MetaPro-Light"/>
                <a:cs typeface="MetaPro-Light"/>
              </a:rPr>
              <a:t>Further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reading.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Wilkerson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RC,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Linton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YM,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Stricker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Mosquitoes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world: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Johns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Hopkins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University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Press;</a:t>
            </a:r>
            <a:r>
              <a:rPr sz="800" b="0" spc="-10" dirty="0">
                <a:latin typeface="MetaPro-Light"/>
                <a:cs typeface="MetaPro-Light"/>
              </a:rPr>
              <a:t> 2021.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80898" y="7145701"/>
            <a:ext cx="1225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spc="-25" dirty="0">
                <a:latin typeface="Effra Light"/>
                <a:cs typeface="Effra Light"/>
              </a:rPr>
              <a:t>29</a:t>
            </a:r>
            <a:endParaRPr sz="700">
              <a:latin typeface="Effra Light"/>
              <a:cs typeface="Effra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04468" y="6426009"/>
            <a:ext cx="919276" cy="6659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66467" y="6409207"/>
            <a:ext cx="1366032" cy="64885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494502" y="6540830"/>
            <a:ext cx="1710689" cy="480695"/>
            <a:chOff x="5494502" y="6540830"/>
            <a:chExt cx="1710689" cy="48069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94502" y="6540830"/>
              <a:ext cx="1710689" cy="4631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41314" y="6953440"/>
              <a:ext cx="864730" cy="653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0139" y="6946556"/>
              <a:ext cx="559748" cy="74701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29349" y="7145701"/>
            <a:ext cx="742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latin typeface="Effra Light"/>
                <a:cs typeface="Effra Light"/>
              </a:rPr>
              <a:t>3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83836" y="789720"/>
            <a:ext cx="45885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i="0" dirty="0">
                <a:solidFill>
                  <a:srgbClr val="005B67"/>
                </a:solidFill>
                <a:latin typeface="MetaPro-Medi"/>
                <a:cs typeface="MetaPro-Medi"/>
              </a:rPr>
              <a:t>Life</a:t>
            </a:r>
            <a:r>
              <a:rPr sz="2000" b="0" i="0" spc="-25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2000" b="0" i="0" dirty="0">
                <a:solidFill>
                  <a:srgbClr val="005B67"/>
                </a:solidFill>
                <a:latin typeface="MetaPro-Medi"/>
                <a:cs typeface="MetaPro-Medi"/>
              </a:rPr>
              <a:t>cycle</a:t>
            </a:r>
            <a:r>
              <a:rPr sz="2000" b="0" i="0" spc="-2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2000" b="0" i="0" dirty="0">
                <a:solidFill>
                  <a:srgbClr val="005B67"/>
                </a:solidFill>
                <a:latin typeface="MetaPro-Medi"/>
                <a:cs typeface="MetaPro-Medi"/>
              </a:rPr>
              <a:t>of</a:t>
            </a:r>
            <a:r>
              <a:rPr sz="2000" b="0" i="0" spc="-4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2000" b="0" i="0" dirty="0">
                <a:solidFill>
                  <a:srgbClr val="005B67"/>
                </a:solidFill>
                <a:latin typeface="MetaPro-Medi"/>
                <a:cs typeface="MetaPro-Medi"/>
              </a:rPr>
              <a:t>a</a:t>
            </a:r>
            <a:r>
              <a:rPr sz="2000" b="0" i="0" spc="-2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2000" b="0" i="0" dirty="0">
                <a:solidFill>
                  <a:srgbClr val="005B67"/>
                </a:solidFill>
                <a:latin typeface="MetaPro-Medi"/>
                <a:cs typeface="MetaPro-Medi"/>
              </a:rPr>
              <a:t>floodwater</a:t>
            </a:r>
            <a:r>
              <a:rPr sz="2000" b="0" i="0" spc="-20" dirty="0">
                <a:solidFill>
                  <a:srgbClr val="005B67"/>
                </a:solidFill>
                <a:latin typeface="MetaPro-Medi"/>
                <a:cs typeface="MetaPro-Medi"/>
              </a:rPr>
              <a:t> </a:t>
            </a:r>
            <a:r>
              <a:rPr sz="2000" dirty="0">
                <a:solidFill>
                  <a:srgbClr val="005B67"/>
                </a:solidFill>
              </a:rPr>
              <a:t>Aedes</a:t>
            </a:r>
            <a:r>
              <a:rPr sz="2000" spc="-20" dirty="0">
                <a:solidFill>
                  <a:srgbClr val="005B67"/>
                </a:solidFill>
              </a:rPr>
              <a:t> </a:t>
            </a:r>
            <a:r>
              <a:rPr sz="2000" b="0" i="0" spc="-10" dirty="0">
                <a:solidFill>
                  <a:srgbClr val="005B67"/>
                </a:solidFill>
                <a:latin typeface="MetaPro-Medi"/>
                <a:cs typeface="MetaPro-Medi"/>
              </a:rPr>
              <a:t>mosquito</a:t>
            </a:r>
            <a:endParaRPr sz="2000">
              <a:latin typeface="MetaPro-Medi"/>
              <a:cs typeface="MetaPro-Med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7975" y="1583537"/>
            <a:ext cx="4995138" cy="509536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889992" y="4880690"/>
            <a:ext cx="2362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spc="-20" dirty="0">
                <a:solidFill>
                  <a:srgbClr val="C4390F"/>
                </a:solidFill>
                <a:latin typeface="MetaPro-Medi"/>
                <a:cs typeface="MetaPro-Medi"/>
              </a:rPr>
              <a:t>Eggs</a:t>
            </a:r>
            <a:endParaRPr sz="800">
              <a:latin typeface="MetaPro-Medi"/>
              <a:cs typeface="MetaPro-Med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98887" y="6245142"/>
            <a:ext cx="2673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spc="-20" dirty="0">
                <a:solidFill>
                  <a:srgbClr val="C4390F"/>
                </a:solidFill>
                <a:latin typeface="MetaPro-Medi"/>
                <a:cs typeface="MetaPro-Medi"/>
              </a:rPr>
              <a:t>Larva</a:t>
            </a:r>
            <a:endParaRPr sz="800">
              <a:latin typeface="MetaPro-Medi"/>
              <a:cs typeface="MetaPro-Med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16853" y="6245142"/>
            <a:ext cx="2482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spc="-20" dirty="0">
                <a:solidFill>
                  <a:srgbClr val="C4390F"/>
                </a:solidFill>
                <a:latin typeface="MetaPro-Medi"/>
                <a:cs typeface="MetaPro-Medi"/>
              </a:rPr>
              <a:t>Pupa</a:t>
            </a:r>
            <a:endParaRPr sz="800">
              <a:latin typeface="MetaPro-Medi"/>
              <a:cs typeface="MetaPro-Med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33185" y="1781090"/>
            <a:ext cx="2622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spc="-10" dirty="0">
                <a:solidFill>
                  <a:srgbClr val="C4390F"/>
                </a:solidFill>
                <a:latin typeface="MetaPro-Medi"/>
                <a:cs typeface="MetaPro-Medi"/>
              </a:rPr>
              <a:t>Adult</a:t>
            </a:r>
            <a:endParaRPr sz="800">
              <a:latin typeface="MetaPro-Medi"/>
              <a:cs typeface="MetaPro-Med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07951" y="1388650"/>
            <a:ext cx="10801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005B67"/>
                </a:solidFill>
                <a:latin typeface="MetaPro-Light"/>
                <a:cs typeface="MetaPro-Light"/>
              </a:rPr>
              <a:t>Female</a:t>
            </a:r>
            <a:r>
              <a:rPr sz="800" b="0" spc="-20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dirty="0">
                <a:solidFill>
                  <a:srgbClr val="005B67"/>
                </a:solidFill>
                <a:latin typeface="MetaPro-Light"/>
                <a:cs typeface="MetaPro-Light"/>
              </a:rPr>
              <a:t>taking</a:t>
            </a:r>
            <a:r>
              <a:rPr sz="800" b="0" spc="-15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dirty="0">
                <a:solidFill>
                  <a:srgbClr val="005B67"/>
                </a:solidFill>
                <a:latin typeface="MetaPro-Light"/>
                <a:cs typeface="MetaPro-Light"/>
              </a:rPr>
              <a:t>blood</a:t>
            </a:r>
            <a:r>
              <a:rPr sz="800" b="0" spc="-25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spc="-20" dirty="0">
                <a:solidFill>
                  <a:srgbClr val="005B67"/>
                </a:solidFill>
                <a:latin typeface="MetaPro-Light"/>
                <a:cs typeface="MetaPro-Light"/>
              </a:rPr>
              <a:t>meal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0798" y="3311033"/>
            <a:ext cx="801370" cy="270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005B67"/>
                </a:solidFill>
                <a:latin typeface="MetaPro-Light"/>
                <a:cs typeface="MetaPro-Light"/>
              </a:rPr>
              <a:t>Female</a:t>
            </a:r>
            <a:r>
              <a:rPr sz="800" b="0" spc="-25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dirty="0">
                <a:solidFill>
                  <a:srgbClr val="005B67"/>
                </a:solidFill>
                <a:latin typeface="MetaPro-Light"/>
                <a:cs typeface="MetaPro-Light"/>
              </a:rPr>
              <a:t>laying</a:t>
            </a:r>
            <a:r>
              <a:rPr sz="800" b="0" spc="-20" dirty="0">
                <a:solidFill>
                  <a:srgbClr val="005B67"/>
                </a:solidFill>
                <a:latin typeface="MetaPro-Light"/>
                <a:cs typeface="MetaPro-Light"/>
              </a:rPr>
              <a:t> eggs</a:t>
            </a:r>
            <a:r>
              <a:rPr sz="800" b="0" spc="500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dirty="0">
                <a:solidFill>
                  <a:srgbClr val="005B67"/>
                </a:solidFill>
                <a:latin typeface="MetaPro-Light"/>
                <a:cs typeface="MetaPro-Light"/>
              </a:rPr>
              <a:t>on the </a:t>
            </a:r>
            <a:r>
              <a:rPr sz="800" b="0" spc="-10" dirty="0">
                <a:solidFill>
                  <a:srgbClr val="005B67"/>
                </a:solidFill>
                <a:latin typeface="MetaPro-Light"/>
                <a:cs typeface="MetaPro-Light"/>
              </a:rPr>
              <a:t>ground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68630" y="3311033"/>
            <a:ext cx="5924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005B67"/>
                </a:solidFill>
                <a:latin typeface="MetaPro-Light"/>
                <a:cs typeface="MetaPro-Light"/>
              </a:rPr>
              <a:t>Adults</a:t>
            </a:r>
            <a:r>
              <a:rPr sz="800" b="0" spc="-15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spc="-10" dirty="0">
                <a:solidFill>
                  <a:srgbClr val="005B67"/>
                </a:solidFill>
                <a:latin typeface="MetaPro-Light"/>
                <a:cs typeface="MetaPro-Light"/>
              </a:rPr>
              <a:t>mating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923" y="6896073"/>
            <a:ext cx="128270" cy="549910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" b="0" dirty="0">
                <a:latin typeface="MetaPro-Light"/>
                <a:cs typeface="MetaPro-Light"/>
              </a:rPr>
              <a:t>©</a:t>
            </a:r>
            <a:r>
              <a:rPr sz="600" b="0" spc="-10" dirty="0">
                <a:latin typeface="MetaPro-Light"/>
                <a:cs typeface="MetaPro-Light"/>
              </a:rPr>
              <a:t> </a:t>
            </a:r>
            <a:r>
              <a:rPr sz="600" b="0" dirty="0">
                <a:latin typeface="MetaPro-Light"/>
                <a:cs typeface="MetaPro-Light"/>
              </a:rPr>
              <a:t>Disa</a:t>
            </a:r>
            <a:r>
              <a:rPr sz="600" b="0" spc="-10" dirty="0">
                <a:latin typeface="MetaPro-Light"/>
                <a:cs typeface="MetaPro-Light"/>
              </a:rPr>
              <a:t> Eklöf/SVA</a:t>
            </a:r>
            <a:endParaRPr sz="600">
              <a:latin typeface="MetaPro-Light"/>
              <a:cs typeface="MetaPro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01551" y="4120494"/>
            <a:ext cx="1682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005B67"/>
                </a:solidFill>
                <a:latin typeface="Arial Narrow"/>
                <a:cs typeface="Arial Narrow"/>
              </a:rPr>
              <a:t>♂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17169" y="3756830"/>
            <a:ext cx="1682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005B67"/>
                </a:solidFill>
                <a:latin typeface="Arial Narrow"/>
                <a:cs typeface="Arial Narrow"/>
              </a:rPr>
              <a:t>♀</a:t>
            </a:r>
            <a:endParaRPr sz="1500">
              <a:latin typeface="Arial Narrow"/>
              <a:cs typeface="Arial Narrow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3871"/>
            <a:ext cx="10692130" cy="6606540"/>
          </a:xfrm>
          <a:custGeom>
            <a:avLst/>
            <a:gdLst/>
            <a:ahLst/>
            <a:cxnLst/>
            <a:rect l="l" t="t" r="r" b="b"/>
            <a:pathLst>
              <a:path w="10692130" h="6606540">
                <a:moveTo>
                  <a:pt x="0" y="6606133"/>
                </a:moveTo>
                <a:lnTo>
                  <a:pt x="10692003" y="6606133"/>
                </a:lnTo>
                <a:lnTo>
                  <a:pt x="10692003" y="0"/>
                </a:lnTo>
                <a:lnTo>
                  <a:pt x="0" y="0"/>
                </a:lnTo>
                <a:lnTo>
                  <a:pt x="0" y="6606133"/>
                </a:lnTo>
                <a:close/>
              </a:path>
            </a:pathLst>
          </a:custGeom>
          <a:solidFill>
            <a:srgbClr val="ADB5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76547" y="7129297"/>
            <a:ext cx="711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latin typeface="MetaPro-Light"/>
                <a:cs typeface="MetaPro-Light"/>
              </a:rPr>
              <a:t>4</a:t>
            </a:r>
            <a:endParaRPr sz="700">
              <a:latin typeface="MetaPro-Light"/>
              <a:cs typeface="MetaPro-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2"/>
            <a:ext cx="10692130" cy="954405"/>
          </a:xfrm>
          <a:custGeom>
            <a:avLst/>
            <a:gdLst/>
            <a:ahLst/>
            <a:cxnLst/>
            <a:rect l="l" t="t" r="r" b="b"/>
            <a:pathLst>
              <a:path w="10692130" h="954405">
                <a:moveTo>
                  <a:pt x="10692003" y="0"/>
                </a:moveTo>
                <a:lnTo>
                  <a:pt x="0" y="0"/>
                </a:lnTo>
                <a:lnTo>
                  <a:pt x="0" y="953858"/>
                </a:lnTo>
                <a:lnTo>
                  <a:pt x="10692003" y="953858"/>
                </a:lnTo>
                <a:lnTo>
                  <a:pt x="10692003" y="0"/>
                </a:lnTo>
                <a:close/>
              </a:path>
            </a:pathLst>
          </a:custGeom>
          <a:solidFill>
            <a:srgbClr val="005B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1372" y="2522973"/>
            <a:ext cx="128270" cy="549910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" b="0" dirty="0">
                <a:latin typeface="MetaPro-Light"/>
                <a:cs typeface="MetaPro-Light"/>
              </a:rPr>
              <a:t>©</a:t>
            </a:r>
            <a:r>
              <a:rPr sz="600" b="0" spc="-10" dirty="0">
                <a:latin typeface="MetaPro-Light"/>
                <a:cs typeface="MetaPro-Light"/>
              </a:rPr>
              <a:t> </a:t>
            </a:r>
            <a:r>
              <a:rPr sz="600" b="0" dirty="0">
                <a:latin typeface="MetaPro-Light"/>
                <a:cs typeface="MetaPro-Light"/>
              </a:rPr>
              <a:t>Disa</a:t>
            </a:r>
            <a:r>
              <a:rPr sz="600" b="0" spc="-10" dirty="0">
                <a:latin typeface="MetaPro-Light"/>
                <a:cs typeface="MetaPro-Light"/>
              </a:rPr>
              <a:t> Eklöf/SVA</a:t>
            </a:r>
            <a:endParaRPr sz="600">
              <a:latin typeface="MetaPro-Light"/>
              <a:cs typeface="MetaPro-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75339" y="6904168"/>
            <a:ext cx="128270" cy="549910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" b="0" dirty="0">
                <a:latin typeface="MetaPro-Light"/>
                <a:cs typeface="MetaPro-Light"/>
              </a:rPr>
              <a:t>©</a:t>
            </a:r>
            <a:r>
              <a:rPr sz="600" b="0" spc="-10" dirty="0">
                <a:latin typeface="MetaPro-Light"/>
                <a:cs typeface="MetaPro-Light"/>
              </a:rPr>
              <a:t> </a:t>
            </a:r>
            <a:r>
              <a:rPr sz="600" b="0" dirty="0">
                <a:latin typeface="MetaPro-Light"/>
                <a:cs typeface="MetaPro-Light"/>
              </a:rPr>
              <a:t>Disa</a:t>
            </a:r>
            <a:r>
              <a:rPr sz="600" b="0" spc="-10" dirty="0">
                <a:latin typeface="MetaPro-Light"/>
                <a:cs typeface="MetaPro-Light"/>
              </a:rPr>
              <a:t> Eklöf/SVA</a:t>
            </a:r>
            <a:endParaRPr sz="600">
              <a:latin typeface="MetaPro-Light"/>
              <a:cs typeface="MetaPro-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2318" y="1578940"/>
            <a:ext cx="1845360" cy="24081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63538" y="1762734"/>
            <a:ext cx="1556283" cy="200773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96578" y="4213796"/>
            <a:ext cx="1698840" cy="28907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87962" y="4761534"/>
            <a:ext cx="1219669" cy="140580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65707" y="4823091"/>
            <a:ext cx="963269" cy="116820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82420" y="1829879"/>
            <a:ext cx="1112761" cy="159984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39046" y="1763547"/>
            <a:ext cx="1395895" cy="179190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00727" y="1769948"/>
            <a:ext cx="1686953" cy="198454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4138169"/>
            <a:ext cx="2564460" cy="317286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332757" y="1310749"/>
            <a:ext cx="82740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albopictus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2" action="ppaction://hlinksldjump"/>
              </a:rPr>
              <a:t>8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73809" y="133065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69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C439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040514" y="1310749"/>
            <a:ext cx="101155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Anopheles</a:t>
            </a:r>
            <a:r>
              <a:rPr sz="850" i="1" spc="-15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plumbeus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3" action="ppaction://hlinksldjump"/>
              </a:rPr>
              <a:t>22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54809" y="133065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792638" y="1310749"/>
            <a:ext cx="110680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Coquillettidia</a:t>
            </a:r>
            <a:r>
              <a:rPr sz="850" i="1" spc="-35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richiardii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4" action="ppaction://hlinksldjump"/>
              </a:rPr>
              <a:t>23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917808" y="133065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20627" y="1310749"/>
            <a:ext cx="65151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Culex</a:t>
            </a:r>
            <a:r>
              <a:rPr sz="850" i="1" spc="-25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pipiens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5" action="ppaction://hlinksldjump"/>
              </a:rPr>
              <a:t>24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83809" y="133065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522288" y="1310749"/>
            <a:ext cx="84772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Culiseta</a:t>
            </a:r>
            <a:r>
              <a:rPr sz="850" i="1" spc="-35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annulata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6" action="ppaction://hlinksldjump"/>
              </a:rPr>
              <a:t>25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373809" y="133065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015851" y="4010750"/>
            <a:ext cx="106045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Culiseta</a:t>
            </a:r>
            <a:r>
              <a:rPr sz="850" i="1" spc="-35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longiareolata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7" action="ppaction://hlinksldjump"/>
              </a:rPr>
              <a:t>26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90809" y="4030657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122060" y="4010750"/>
            <a:ext cx="134874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Orthopodomyia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pulcripalpis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8" action="ppaction://hlinksldjump"/>
              </a:rPr>
              <a:t>27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475808" y="4030657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450595" y="4010750"/>
            <a:ext cx="11912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Uranotaenia</a:t>
            </a:r>
            <a:r>
              <a:rPr sz="850" i="1" spc="-35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unguiculata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9" action="ppaction://hlinksldjump"/>
              </a:rPr>
              <a:t>28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653808" y="4030657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3027786" y="284820"/>
            <a:ext cx="4636770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2350"/>
              </a:lnSpc>
              <a:spcBef>
                <a:spcPts val="100"/>
              </a:spcBef>
            </a:pPr>
            <a:r>
              <a:rPr sz="2000" b="0" i="0" dirty="0">
                <a:latin typeface="MetaPro-Medi"/>
                <a:cs typeface="MetaPro-Medi"/>
              </a:rPr>
              <a:t>Female</a:t>
            </a:r>
            <a:r>
              <a:rPr sz="2000" b="0" i="0" spc="-65" dirty="0">
                <a:latin typeface="MetaPro-Medi"/>
                <a:cs typeface="MetaPro-Medi"/>
              </a:rPr>
              <a:t> </a:t>
            </a:r>
            <a:r>
              <a:rPr sz="2000" b="0" i="0" spc="-10" dirty="0">
                <a:latin typeface="MetaPro-Medi"/>
                <a:cs typeface="MetaPro-Medi"/>
              </a:rPr>
              <a:t>mosquitoes</a:t>
            </a:r>
            <a:endParaRPr sz="2000">
              <a:latin typeface="MetaPro-Medi"/>
              <a:cs typeface="MetaPro-Medi"/>
            </a:endParaRPr>
          </a:p>
          <a:p>
            <a:pPr algn="ctr">
              <a:lnSpc>
                <a:spcPts val="1510"/>
              </a:lnSpc>
            </a:pPr>
            <a:r>
              <a:rPr sz="1300" b="0" i="0" spc="-10" dirty="0">
                <a:latin typeface="MetaPro-Medi"/>
                <a:cs typeface="MetaPro-Medi"/>
              </a:rPr>
              <a:t>Representatives</a:t>
            </a:r>
            <a:r>
              <a:rPr sz="1300" b="0" i="0" spc="-25" dirty="0">
                <a:latin typeface="MetaPro-Medi"/>
                <a:cs typeface="MetaPro-Medi"/>
              </a:rPr>
              <a:t> </a:t>
            </a:r>
            <a:r>
              <a:rPr sz="1300" b="0" i="0" dirty="0">
                <a:latin typeface="MetaPro-Medi"/>
                <a:cs typeface="MetaPro-Medi"/>
              </a:rPr>
              <a:t>of</a:t>
            </a:r>
            <a:r>
              <a:rPr sz="1300" b="0" i="0" spc="-25" dirty="0">
                <a:latin typeface="MetaPro-Medi"/>
                <a:cs typeface="MetaPro-Medi"/>
              </a:rPr>
              <a:t> </a:t>
            </a:r>
            <a:r>
              <a:rPr sz="1300" b="0" i="0" dirty="0">
                <a:latin typeface="MetaPro-Medi"/>
                <a:cs typeface="MetaPro-Medi"/>
              </a:rPr>
              <a:t>the</a:t>
            </a:r>
            <a:r>
              <a:rPr sz="1300" b="0" i="0" spc="-5" dirty="0">
                <a:latin typeface="MetaPro-Medi"/>
                <a:cs typeface="MetaPro-Medi"/>
              </a:rPr>
              <a:t> </a:t>
            </a:r>
            <a:r>
              <a:rPr sz="1300" b="0" i="0" dirty="0">
                <a:latin typeface="MetaPro-Medi"/>
                <a:cs typeface="MetaPro-Medi"/>
              </a:rPr>
              <a:t>seven</a:t>
            </a:r>
            <a:r>
              <a:rPr sz="1300" b="0" i="0" spc="-10" dirty="0">
                <a:latin typeface="MetaPro-Medi"/>
                <a:cs typeface="MetaPro-Medi"/>
              </a:rPr>
              <a:t> </a:t>
            </a:r>
            <a:r>
              <a:rPr sz="1300" b="0" i="0" dirty="0">
                <a:latin typeface="MetaPro-Medi"/>
                <a:cs typeface="MetaPro-Medi"/>
              </a:rPr>
              <a:t>mosquito</a:t>
            </a:r>
            <a:r>
              <a:rPr sz="1300" b="0" i="0" spc="-10" dirty="0">
                <a:latin typeface="MetaPro-Medi"/>
                <a:cs typeface="MetaPro-Medi"/>
              </a:rPr>
              <a:t> </a:t>
            </a:r>
            <a:r>
              <a:rPr sz="1300" b="0" i="0" dirty="0">
                <a:latin typeface="MetaPro-Medi"/>
                <a:cs typeface="MetaPro-Medi"/>
              </a:rPr>
              <a:t>genera</a:t>
            </a:r>
            <a:r>
              <a:rPr sz="1300" b="0" i="0" spc="-5" dirty="0">
                <a:latin typeface="MetaPro-Medi"/>
                <a:cs typeface="MetaPro-Medi"/>
              </a:rPr>
              <a:t> </a:t>
            </a:r>
            <a:r>
              <a:rPr sz="1300" b="0" i="0" dirty="0">
                <a:latin typeface="MetaPro-Medi"/>
                <a:cs typeface="MetaPro-Medi"/>
              </a:rPr>
              <a:t>present</a:t>
            </a:r>
            <a:r>
              <a:rPr sz="1300" b="0" i="0" spc="-25" dirty="0">
                <a:latin typeface="MetaPro-Medi"/>
                <a:cs typeface="MetaPro-Medi"/>
              </a:rPr>
              <a:t> </a:t>
            </a:r>
            <a:r>
              <a:rPr sz="1300" b="0" i="0" dirty="0">
                <a:latin typeface="MetaPro-Medi"/>
                <a:cs typeface="MetaPro-Medi"/>
              </a:rPr>
              <a:t>in</a:t>
            </a:r>
            <a:r>
              <a:rPr sz="1300" b="0" i="0" spc="-5" dirty="0">
                <a:latin typeface="MetaPro-Medi"/>
                <a:cs typeface="MetaPro-Medi"/>
              </a:rPr>
              <a:t> </a:t>
            </a:r>
            <a:r>
              <a:rPr sz="1300" b="0" i="0" spc="-10" dirty="0">
                <a:latin typeface="MetaPro-Medi"/>
                <a:cs typeface="MetaPro-Medi"/>
              </a:rPr>
              <a:t>Europe</a:t>
            </a:r>
            <a:endParaRPr sz="1300">
              <a:latin typeface="MetaPro-Medi"/>
              <a:cs typeface="MetaPro-Med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8958503" y="6130632"/>
            <a:ext cx="559435" cy="108585"/>
            <a:chOff x="8958503" y="6130632"/>
            <a:chExt cx="559435" cy="108585"/>
          </a:xfrm>
        </p:grpSpPr>
        <p:sp>
          <p:nvSpPr>
            <p:cNvPr id="34" name="object 34"/>
            <p:cNvSpPr/>
            <p:nvPr/>
          </p:nvSpPr>
          <p:spPr>
            <a:xfrm>
              <a:off x="8958503" y="6137617"/>
              <a:ext cx="267970" cy="94615"/>
            </a:xfrm>
            <a:custGeom>
              <a:avLst/>
              <a:gdLst/>
              <a:ahLst/>
              <a:cxnLst/>
              <a:rect l="l" t="t" r="r" b="b"/>
              <a:pathLst>
                <a:path w="267970" h="94614">
                  <a:moveTo>
                    <a:pt x="267461" y="0"/>
                  </a:moveTo>
                  <a:lnTo>
                    <a:pt x="0" y="0"/>
                  </a:lnTo>
                  <a:lnTo>
                    <a:pt x="0" y="94030"/>
                  </a:lnTo>
                  <a:lnTo>
                    <a:pt x="267461" y="94030"/>
                  </a:lnTo>
                  <a:lnTo>
                    <a:pt x="267461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232633" y="6133807"/>
              <a:ext cx="282575" cy="102235"/>
            </a:xfrm>
            <a:custGeom>
              <a:avLst/>
              <a:gdLst/>
              <a:ahLst/>
              <a:cxnLst/>
              <a:rect l="l" t="t" r="r" b="b"/>
              <a:pathLst>
                <a:path w="282575" h="102235">
                  <a:moveTo>
                    <a:pt x="0" y="101650"/>
                  </a:moveTo>
                  <a:lnTo>
                    <a:pt x="282067" y="101650"/>
                  </a:lnTo>
                  <a:lnTo>
                    <a:pt x="282067" y="0"/>
                  </a:lnTo>
                  <a:lnTo>
                    <a:pt x="0" y="0"/>
                  </a:lnTo>
                  <a:lnTo>
                    <a:pt x="0" y="101650"/>
                  </a:lnTo>
                  <a:close/>
                </a:path>
              </a:pathLst>
            </a:custGeom>
            <a:ln w="6349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8915300" y="5956311"/>
            <a:ext cx="76009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154" algn="l"/>
                <a:tab pos="520065" algn="l"/>
              </a:tabLst>
            </a:pPr>
            <a:r>
              <a:rPr sz="800" b="0" spc="-50" dirty="0">
                <a:solidFill>
                  <a:srgbClr val="005B67"/>
                </a:solidFill>
                <a:latin typeface="MetaPro-Light"/>
                <a:cs typeface="MetaPro-Light"/>
              </a:rPr>
              <a:t>0</a:t>
            </a:r>
            <a:r>
              <a:rPr sz="800" b="0" dirty="0">
                <a:solidFill>
                  <a:srgbClr val="005B67"/>
                </a:solidFill>
                <a:latin typeface="MetaPro-Light"/>
                <a:cs typeface="MetaPro-Light"/>
              </a:rPr>
              <a:t>	</a:t>
            </a:r>
            <a:r>
              <a:rPr sz="800" b="0" spc="-25" dirty="0">
                <a:solidFill>
                  <a:srgbClr val="005B67"/>
                </a:solidFill>
                <a:latin typeface="MetaPro-Light"/>
                <a:cs typeface="MetaPro-Light"/>
              </a:rPr>
              <a:t>2.5</a:t>
            </a:r>
            <a:r>
              <a:rPr sz="800" b="0" dirty="0">
                <a:solidFill>
                  <a:srgbClr val="005B67"/>
                </a:solidFill>
                <a:latin typeface="MetaPro-Light"/>
                <a:cs typeface="MetaPro-Light"/>
              </a:rPr>
              <a:t>	5</a:t>
            </a:r>
            <a:r>
              <a:rPr sz="800" b="0" spc="-10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spc="-25" dirty="0">
                <a:solidFill>
                  <a:srgbClr val="005B67"/>
                </a:solidFill>
                <a:latin typeface="MetaPro-Light"/>
                <a:cs typeface="MetaPro-Light"/>
              </a:rPr>
              <a:t>mm</a:t>
            </a:r>
            <a:endParaRPr sz="800" dirty="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 dirty="0">
              <a:latin typeface="MetaPro-Light"/>
              <a:cs typeface="MetaPro-Light"/>
            </a:endParaRPr>
          </a:p>
          <a:p>
            <a:pPr marL="196850" marR="226060">
              <a:lnSpc>
                <a:spcPct val="169100"/>
              </a:lnSpc>
            </a:pPr>
            <a:r>
              <a:rPr sz="800" b="0" spc="-10" dirty="0">
                <a:solidFill>
                  <a:srgbClr val="005B67"/>
                </a:solidFill>
                <a:latin typeface="MetaPro-Light"/>
                <a:cs typeface="MetaPro-Light"/>
              </a:rPr>
              <a:t>Invasive</a:t>
            </a:r>
            <a:r>
              <a:rPr sz="800" b="0" spc="500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spc="-10" dirty="0">
                <a:solidFill>
                  <a:srgbClr val="005B67"/>
                </a:solidFill>
                <a:latin typeface="MetaPro-Light"/>
                <a:cs typeface="MetaPro-Light"/>
              </a:rPr>
              <a:t>Native</a:t>
            </a:r>
            <a:endParaRPr sz="800" dirty="0">
              <a:latin typeface="MetaPro-Light"/>
              <a:cs typeface="MetaPro-Ligh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C0376F5-1074-7293-50A5-044570745E73}"/>
              </a:ext>
            </a:extLst>
          </p:cNvPr>
          <p:cNvGrpSpPr/>
          <p:nvPr/>
        </p:nvGrpSpPr>
        <p:grpSpPr>
          <a:xfrm>
            <a:off x="8941728" y="6326667"/>
            <a:ext cx="126009" cy="332117"/>
            <a:chOff x="8951508" y="6392927"/>
            <a:chExt cx="126009" cy="332117"/>
          </a:xfrm>
        </p:grpSpPr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51508" y="6599048"/>
              <a:ext cx="126009" cy="12599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51508" y="6392927"/>
              <a:ext cx="126009" cy="125996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3871"/>
            <a:ext cx="10692130" cy="6606540"/>
          </a:xfrm>
          <a:custGeom>
            <a:avLst/>
            <a:gdLst/>
            <a:ahLst/>
            <a:cxnLst/>
            <a:rect l="l" t="t" r="r" b="b"/>
            <a:pathLst>
              <a:path w="10692130" h="6606540">
                <a:moveTo>
                  <a:pt x="0" y="6606133"/>
                </a:moveTo>
                <a:lnTo>
                  <a:pt x="10692003" y="6606133"/>
                </a:lnTo>
                <a:lnTo>
                  <a:pt x="10692003" y="0"/>
                </a:lnTo>
                <a:lnTo>
                  <a:pt x="0" y="0"/>
                </a:lnTo>
                <a:lnTo>
                  <a:pt x="0" y="6606133"/>
                </a:lnTo>
                <a:close/>
              </a:path>
            </a:pathLst>
          </a:custGeom>
          <a:solidFill>
            <a:srgbClr val="ADB5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130" cy="954405"/>
          </a:xfrm>
          <a:custGeom>
            <a:avLst/>
            <a:gdLst/>
            <a:ahLst/>
            <a:cxnLst/>
            <a:rect l="l" t="t" r="r" b="b"/>
            <a:pathLst>
              <a:path w="10692130" h="954405">
                <a:moveTo>
                  <a:pt x="10692003" y="0"/>
                </a:moveTo>
                <a:lnTo>
                  <a:pt x="0" y="0"/>
                </a:lnTo>
                <a:lnTo>
                  <a:pt x="0" y="953858"/>
                </a:lnTo>
                <a:lnTo>
                  <a:pt x="10692003" y="953858"/>
                </a:lnTo>
                <a:lnTo>
                  <a:pt x="10692003" y="0"/>
                </a:lnTo>
                <a:close/>
              </a:path>
            </a:pathLst>
          </a:custGeom>
          <a:solidFill>
            <a:srgbClr val="005B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93373" y="6904173"/>
            <a:ext cx="128270" cy="549910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" b="0" dirty="0">
                <a:latin typeface="MetaPro-Light"/>
                <a:cs typeface="MetaPro-Light"/>
              </a:rPr>
              <a:t>©</a:t>
            </a:r>
            <a:r>
              <a:rPr sz="600" b="0" spc="-10" dirty="0">
                <a:latin typeface="MetaPro-Light"/>
                <a:cs typeface="MetaPro-Light"/>
              </a:rPr>
              <a:t> </a:t>
            </a:r>
            <a:r>
              <a:rPr sz="600" b="0" dirty="0">
                <a:latin typeface="MetaPro-Light"/>
                <a:cs typeface="MetaPro-Light"/>
              </a:rPr>
              <a:t>Disa</a:t>
            </a:r>
            <a:r>
              <a:rPr sz="600" b="0" spc="-10" dirty="0">
                <a:latin typeface="MetaPro-Light"/>
                <a:cs typeface="MetaPro-Light"/>
              </a:rPr>
              <a:t> Eklöf/SVA</a:t>
            </a:r>
            <a:endParaRPr sz="600">
              <a:latin typeface="MetaPro-Light"/>
              <a:cs typeface="MetaPro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347" y="2522978"/>
            <a:ext cx="128270" cy="549910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" b="0" dirty="0">
                <a:latin typeface="MetaPro-Light"/>
                <a:cs typeface="MetaPro-Light"/>
              </a:rPr>
              <a:t>©</a:t>
            </a:r>
            <a:r>
              <a:rPr sz="600" b="0" spc="-10" dirty="0">
                <a:latin typeface="MetaPro-Light"/>
                <a:cs typeface="MetaPro-Light"/>
              </a:rPr>
              <a:t> </a:t>
            </a:r>
            <a:r>
              <a:rPr sz="600" b="0" dirty="0">
                <a:latin typeface="MetaPro-Light"/>
                <a:cs typeface="MetaPro-Light"/>
              </a:rPr>
              <a:t>Disa</a:t>
            </a:r>
            <a:r>
              <a:rPr sz="600" b="0" spc="-10" dirty="0">
                <a:latin typeface="MetaPro-Light"/>
                <a:cs typeface="MetaPro-Light"/>
              </a:rPr>
              <a:t> Eklöf/SVA</a:t>
            </a:r>
            <a:endParaRPr sz="600">
              <a:latin typeface="MetaPro-Light"/>
              <a:cs typeface="MetaPro-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4485" y="1464652"/>
            <a:ext cx="1124648" cy="143748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58763" y="1282141"/>
            <a:ext cx="1611718" cy="200773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45805" y="1329842"/>
            <a:ext cx="1659229" cy="190872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05979" y="3534752"/>
            <a:ext cx="1192949" cy="16334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55913" y="3351755"/>
            <a:ext cx="1322958" cy="198380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30851" y="1473847"/>
            <a:ext cx="1246289" cy="167111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369852" y="3352812"/>
            <a:ext cx="1653298" cy="227023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52634" y="5575096"/>
            <a:ext cx="1433512" cy="177110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07443" y="5741098"/>
            <a:ext cx="997915" cy="140580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318349" y="5728728"/>
            <a:ext cx="1158290" cy="144044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909148" y="3580879"/>
            <a:ext cx="1158290" cy="1529549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0" y="3319551"/>
            <a:ext cx="3618865" cy="4240530"/>
            <a:chOff x="0" y="3319551"/>
            <a:chExt cx="3618865" cy="4240530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0883" y="3438029"/>
              <a:ext cx="1326603" cy="16629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07641" y="3319551"/>
              <a:ext cx="1710715" cy="220991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83752" y="5700077"/>
              <a:ext cx="1140485" cy="155627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4678161"/>
              <a:ext cx="2564460" cy="2881843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902402" y="284820"/>
            <a:ext cx="2889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i="0" dirty="0">
                <a:latin typeface="MetaPro-Medi"/>
                <a:cs typeface="MetaPro-Medi"/>
              </a:rPr>
              <a:t>Female</a:t>
            </a:r>
            <a:r>
              <a:rPr sz="2000" b="0" i="0" spc="-40" dirty="0">
                <a:latin typeface="MetaPro-Medi"/>
                <a:cs typeface="MetaPro-Medi"/>
              </a:rPr>
              <a:t> </a:t>
            </a:r>
            <a:r>
              <a:rPr sz="2000" dirty="0"/>
              <a:t>Aedes</a:t>
            </a:r>
            <a:r>
              <a:rPr sz="2000" spc="-35" dirty="0"/>
              <a:t> </a:t>
            </a:r>
            <a:r>
              <a:rPr sz="2000" b="0" i="0" spc="-10" dirty="0">
                <a:latin typeface="MetaPro-Medi"/>
                <a:cs typeface="MetaPro-Medi"/>
              </a:rPr>
              <a:t>mosquitoes</a:t>
            </a:r>
            <a:endParaRPr sz="2000">
              <a:latin typeface="MetaPro-Medi"/>
              <a:cs typeface="MetaPro-Med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03247" y="1130749"/>
            <a:ext cx="68580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20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aegypti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</a:t>
            </a: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8" action="ppaction://hlinksldjump"/>
              </a:rPr>
              <a:t>.7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110808" y="115062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69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C439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429126" y="3200749"/>
            <a:ext cx="70421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20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cantans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9" action="ppaction://hlinksldjump"/>
              </a:rPr>
              <a:t>14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145809" y="322062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143984" y="3200749"/>
            <a:ext cx="69469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caspius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20" action="ppaction://hlinksldjump"/>
              </a:rPr>
              <a:t>15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55809" y="322062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792832" y="3200749"/>
            <a:ext cx="817244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communis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21" action="ppaction://hlinksldjump"/>
              </a:rPr>
              <a:t>16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619809" y="322062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555672" y="3200749"/>
            <a:ext cx="71120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cretinus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22" action="ppaction://hlinksldjump"/>
              </a:rPr>
              <a:t>13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275808" y="322062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9180124" y="3200749"/>
            <a:ext cx="88265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geniculatus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23" action="ppaction://hlinksldjump"/>
              </a:rPr>
              <a:t>17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075810" y="3220626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581411" y="1129298"/>
            <a:ext cx="7924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japonicus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24" action="ppaction://hlinksldjump"/>
              </a:rPr>
              <a:t>10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389841" y="1150617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380" y="0"/>
                </a:moveTo>
                <a:lnTo>
                  <a:pt x="11835" y="1522"/>
                </a:lnTo>
                <a:lnTo>
                  <a:pt x="5675" y="5676"/>
                </a:lnTo>
                <a:lnTo>
                  <a:pt x="1522" y="11840"/>
                </a:lnTo>
                <a:lnTo>
                  <a:pt x="0" y="19392"/>
                </a:lnTo>
                <a:lnTo>
                  <a:pt x="1522" y="26937"/>
                </a:lnTo>
                <a:lnTo>
                  <a:pt x="5675" y="33097"/>
                </a:lnTo>
                <a:lnTo>
                  <a:pt x="11835" y="37250"/>
                </a:lnTo>
                <a:lnTo>
                  <a:pt x="19380" y="38773"/>
                </a:lnTo>
                <a:lnTo>
                  <a:pt x="26924" y="37250"/>
                </a:lnTo>
                <a:lnTo>
                  <a:pt x="33085" y="33097"/>
                </a:lnTo>
                <a:lnTo>
                  <a:pt x="37237" y="26937"/>
                </a:lnTo>
                <a:lnTo>
                  <a:pt x="38760" y="19392"/>
                </a:lnTo>
                <a:lnTo>
                  <a:pt x="37237" y="11840"/>
                </a:lnTo>
                <a:lnTo>
                  <a:pt x="33085" y="5676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C439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8413203" y="1130749"/>
            <a:ext cx="7289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koreicus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25" action="ppaction://hlinksldjump"/>
              </a:rPr>
              <a:t>11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155223" y="1150617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380" y="0"/>
                </a:moveTo>
                <a:lnTo>
                  <a:pt x="11835" y="1522"/>
                </a:lnTo>
                <a:lnTo>
                  <a:pt x="5675" y="5676"/>
                </a:lnTo>
                <a:lnTo>
                  <a:pt x="1522" y="11840"/>
                </a:lnTo>
                <a:lnTo>
                  <a:pt x="0" y="19392"/>
                </a:lnTo>
                <a:lnTo>
                  <a:pt x="1522" y="26937"/>
                </a:lnTo>
                <a:lnTo>
                  <a:pt x="5675" y="33097"/>
                </a:lnTo>
                <a:lnTo>
                  <a:pt x="11835" y="37250"/>
                </a:lnTo>
                <a:lnTo>
                  <a:pt x="19380" y="38773"/>
                </a:lnTo>
                <a:lnTo>
                  <a:pt x="26924" y="37250"/>
                </a:lnTo>
                <a:lnTo>
                  <a:pt x="33085" y="33097"/>
                </a:lnTo>
                <a:lnTo>
                  <a:pt x="37237" y="26937"/>
                </a:lnTo>
                <a:lnTo>
                  <a:pt x="38760" y="19392"/>
                </a:lnTo>
                <a:lnTo>
                  <a:pt x="37237" y="11840"/>
                </a:lnTo>
                <a:lnTo>
                  <a:pt x="33085" y="5676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C439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162334" y="5540749"/>
            <a:ext cx="6578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5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vexans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26" action="ppaction://hlinksldjump"/>
              </a:rPr>
              <a:t>19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837809" y="5560625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858571" y="5540749"/>
            <a:ext cx="68580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5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vittatus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27" action="ppaction://hlinksldjump"/>
              </a:rPr>
              <a:t>20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547808" y="5560625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2347193" y="5540749"/>
            <a:ext cx="868044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20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pulcritarsis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28" action="ppaction://hlinksldjump"/>
              </a:rPr>
              <a:t>18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226809" y="5560625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7542880" y="5540749"/>
            <a:ext cx="73660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5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zammitii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29" action="ppaction://hlinksldjump"/>
              </a:rPr>
              <a:t>21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293808" y="5560625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48A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982417" y="1379880"/>
            <a:ext cx="1112761" cy="1599844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3132756" y="1130749"/>
            <a:ext cx="82740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albopictus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31" action="ppaction://hlinksldjump"/>
              </a:rPr>
              <a:t>8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973808" y="1150655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C4390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9138501" y="6130632"/>
            <a:ext cx="559435" cy="108585"/>
            <a:chOff x="9138501" y="6130632"/>
            <a:chExt cx="559435" cy="108585"/>
          </a:xfrm>
        </p:grpSpPr>
        <p:sp>
          <p:nvSpPr>
            <p:cNvPr id="51" name="object 51"/>
            <p:cNvSpPr/>
            <p:nvPr/>
          </p:nvSpPr>
          <p:spPr>
            <a:xfrm>
              <a:off x="9138501" y="6137617"/>
              <a:ext cx="267970" cy="94615"/>
            </a:xfrm>
            <a:custGeom>
              <a:avLst/>
              <a:gdLst/>
              <a:ahLst/>
              <a:cxnLst/>
              <a:rect l="l" t="t" r="r" b="b"/>
              <a:pathLst>
                <a:path w="267970" h="94614">
                  <a:moveTo>
                    <a:pt x="267461" y="0"/>
                  </a:moveTo>
                  <a:lnTo>
                    <a:pt x="0" y="0"/>
                  </a:lnTo>
                  <a:lnTo>
                    <a:pt x="0" y="94030"/>
                  </a:lnTo>
                  <a:lnTo>
                    <a:pt x="267461" y="94030"/>
                  </a:lnTo>
                  <a:lnTo>
                    <a:pt x="267461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412630" y="6133807"/>
              <a:ext cx="282575" cy="102235"/>
            </a:xfrm>
            <a:custGeom>
              <a:avLst/>
              <a:gdLst/>
              <a:ahLst/>
              <a:cxnLst/>
              <a:rect l="l" t="t" r="r" b="b"/>
              <a:pathLst>
                <a:path w="282575" h="102235">
                  <a:moveTo>
                    <a:pt x="0" y="101650"/>
                  </a:moveTo>
                  <a:lnTo>
                    <a:pt x="282067" y="101650"/>
                  </a:lnTo>
                  <a:lnTo>
                    <a:pt x="282067" y="0"/>
                  </a:lnTo>
                  <a:lnTo>
                    <a:pt x="0" y="0"/>
                  </a:lnTo>
                  <a:lnTo>
                    <a:pt x="0" y="101650"/>
                  </a:lnTo>
                  <a:close/>
                </a:path>
              </a:pathLst>
            </a:custGeom>
            <a:ln w="6349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9123680" y="5956311"/>
            <a:ext cx="125222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0825" algn="l"/>
                <a:tab pos="520065" algn="l"/>
              </a:tabLst>
            </a:pPr>
            <a:r>
              <a:rPr sz="800" b="0" spc="-50" dirty="0">
                <a:solidFill>
                  <a:srgbClr val="005B67"/>
                </a:solidFill>
                <a:latin typeface="MetaPro-Light"/>
                <a:cs typeface="MetaPro-Light"/>
              </a:rPr>
              <a:t>0</a:t>
            </a:r>
            <a:r>
              <a:rPr sz="800" b="0" dirty="0">
                <a:solidFill>
                  <a:srgbClr val="005B67"/>
                </a:solidFill>
                <a:latin typeface="MetaPro-Light"/>
                <a:cs typeface="MetaPro-Light"/>
              </a:rPr>
              <a:t>	</a:t>
            </a:r>
            <a:r>
              <a:rPr sz="800" b="0" spc="-25" dirty="0">
                <a:solidFill>
                  <a:srgbClr val="005B67"/>
                </a:solidFill>
                <a:latin typeface="MetaPro-Light"/>
                <a:cs typeface="MetaPro-Light"/>
              </a:rPr>
              <a:t>2.5</a:t>
            </a:r>
            <a:r>
              <a:rPr sz="800" b="0" dirty="0">
                <a:solidFill>
                  <a:srgbClr val="005B67"/>
                </a:solidFill>
                <a:latin typeface="MetaPro-Light"/>
                <a:cs typeface="MetaPro-Light"/>
              </a:rPr>
              <a:t>	5</a:t>
            </a:r>
            <a:r>
              <a:rPr sz="800" b="0" spc="-10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spc="-25" dirty="0">
                <a:solidFill>
                  <a:srgbClr val="005B67"/>
                </a:solidFill>
                <a:latin typeface="MetaPro-Light"/>
                <a:cs typeface="MetaPro-Light"/>
              </a:rPr>
              <a:t>mm</a:t>
            </a:r>
            <a:endParaRPr sz="800" dirty="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 dirty="0">
              <a:latin typeface="MetaPro-Light"/>
              <a:cs typeface="MetaPro-Light"/>
            </a:endParaRPr>
          </a:p>
          <a:p>
            <a:pPr marL="194310" marR="719455" indent="635">
              <a:lnSpc>
                <a:spcPct val="166700"/>
              </a:lnSpc>
            </a:pPr>
            <a:r>
              <a:rPr sz="800" b="0" spc="-10" dirty="0">
                <a:solidFill>
                  <a:srgbClr val="005B67"/>
                </a:solidFill>
                <a:latin typeface="MetaPro-Light"/>
                <a:cs typeface="MetaPro-Light"/>
              </a:rPr>
              <a:t>Invasive</a:t>
            </a:r>
            <a:r>
              <a:rPr sz="800" b="0" spc="500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spc="-10" dirty="0">
                <a:solidFill>
                  <a:srgbClr val="005B67"/>
                </a:solidFill>
                <a:latin typeface="MetaPro-Light"/>
                <a:cs typeface="MetaPro-Light"/>
              </a:rPr>
              <a:t>Exotic</a:t>
            </a:r>
            <a:r>
              <a:rPr sz="800" b="0" spc="500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spc="-10" dirty="0">
                <a:solidFill>
                  <a:srgbClr val="005B67"/>
                </a:solidFill>
                <a:latin typeface="MetaPro-Light"/>
                <a:cs typeface="MetaPro-Light"/>
              </a:rPr>
              <a:t>Native</a:t>
            </a:r>
            <a:endParaRPr sz="800" dirty="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50" dirty="0">
              <a:latin typeface="MetaPro-Light"/>
              <a:cs typeface="MetaPro-Light"/>
            </a:endParaRPr>
          </a:p>
          <a:p>
            <a:pPr marR="5080" algn="r">
              <a:lnSpc>
                <a:spcPct val="100000"/>
              </a:lnSpc>
            </a:pPr>
            <a:r>
              <a:rPr sz="700" b="0" dirty="0">
                <a:latin typeface="MetaPro-Light"/>
                <a:cs typeface="MetaPro-Light"/>
              </a:rPr>
              <a:t>5</a:t>
            </a:r>
            <a:endParaRPr sz="700" dirty="0">
              <a:latin typeface="MetaPro-Light"/>
              <a:cs typeface="MetaPro-Light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C88F7DA-785B-128B-0D8D-BAEC11D7FD55}"/>
              </a:ext>
            </a:extLst>
          </p:cNvPr>
          <p:cNvGrpSpPr/>
          <p:nvPr/>
        </p:nvGrpSpPr>
        <p:grpSpPr>
          <a:xfrm>
            <a:off x="9128983" y="6330255"/>
            <a:ext cx="126982" cy="532591"/>
            <a:chOff x="9128983" y="6392927"/>
            <a:chExt cx="126982" cy="532591"/>
          </a:xfrm>
        </p:grpSpPr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129956" y="6599048"/>
              <a:ext cx="126009" cy="12599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129956" y="6392927"/>
              <a:ext cx="126009" cy="12599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128983" y="6799522"/>
              <a:ext cx="126009" cy="125996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473489" y="3200755"/>
            <a:ext cx="81661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5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triseriatus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35" action="ppaction://hlinksldjump"/>
              </a:rPr>
              <a:t>12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291713" y="3219251"/>
            <a:ext cx="42545" cy="40640"/>
          </a:xfrm>
          <a:custGeom>
            <a:avLst/>
            <a:gdLst/>
            <a:ahLst/>
            <a:cxnLst/>
            <a:rect l="l" t="t" r="r" b="b"/>
            <a:pathLst>
              <a:path w="42544" h="40639">
                <a:moveTo>
                  <a:pt x="21221" y="0"/>
                </a:moveTo>
                <a:lnTo>
                  <a:pt x="12960" y="1577"/>
                </a:lnTo>
                <a:lnTo>
                  <a:pt x="6215" y="5880"/>
                </a:lnTo>
                <a:lnTo>
                  <a:pt x="1667" y="12258"/>
                </a:lnTo>
                <a:lnTo>
                  <a:pt x="0" y="20066"/>
                </a:lnTo>
                <a:lnTo>
                  <a:pt x="1667" y="27880"/>
                </a:lnTo>
                <a:lnTo>
                  <a:pt x="6215" y="34263"/>
                </a:lnTo>
                <a:lnTo>
                  <a:pt x="12960" y="38566"/>
                </a:lnTo>
                <a:lnTo>
                  <a:pt x="21221" y="40144"/>
                </a:lnTo>
                <a:lnTo>
                  <a:pt x="29482" y="38566"/>
                </a:lnTo>
                <a:lnTo>
                  <a:pt x="36228" y="34263"/>
                </a:lnTo>
                <a:lnTo>
                  <a:pt x="40775" y="27880"/>
                </a:lnTo>
                <a:lnTo>
                  <a:pt x="42443" y="20066"/>
                </a:lnTo>
                <a:lnTo>
                  <a:pt x="40775" y="12258"/>
                </a:lnTo>
                <a:lnTo>
                  <a:pt x="36228" y="5880"/>
                </a:lnTo>
                <a:lnTo>
                  <a:pt x="29482" y="1577"/>
                </a:lnTo>
                <a:lnTo>
                  <a:pt x="21221" y="0"/>
                </a:lnTo>
                <a:close/>
              </a:path>
            </a:pathLst>
          </a:custGeom>
          <a:solidFill>
            <a:srgbClr val="FF6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4826415" y="1130749"/>
            <a:ext cx="845819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atropalpus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</a:t>
            </a: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36" action="ppaction://hlinksldjump"/>
              </a:rPr>
              <a:t>.9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679268" y="1150619"/>
            <a:ext cx="42545" cy="40640"/>
          </a:xfrm>
          <a:custGeom>
            <a:avLst/>
            <a:gdLst/>
            <a:ahLst/>
            <a:cxnLst/>
            <a:rect l="l" t="t" r="r" b="b"/>
            <a:pathLst>
              <a:path w="42545" h="40640">
                <a:moveTo>
                  <a:pt x="21221" y="0"/>
                </a:moveTo>
                <a:lnTo>
                  <a:pt x="12960" y="1577"/>
                </a:lnTo>
                <a:lnTo>
                  <a:pt x="6215" y="5880"/>
                </a:lnTo>
                <a:lnTo>
                  <a:pt x="1667" y="12258"/>
                </a:lnTo>
                <a:lnTo>
                  <a:pt x="0" y="20066"/>
                </a:lnTo>
                <a:lnTo>
                  <a:pt x="1667" y="27880"/>
                </a:lnTo>
                <a:lnTo>
                  <a:pt x="6215" y="34263"/>
                </a:lnTo>
                <a:lnTo>
                  <a:pt x="12960" y="38566"/>
                </a:lnTo>
                <a:lnTo>
                  <a:pt x="21221" y="40144"/>
                </a:lnTo>
                <a:lnTo>
                  <a:pt x="29482" y="38566"/>
                </a:lnTo>
                <a:lnTo>
                  <a:pt x="36228" y="34263"/>
                </a:lnTo>
                <a:lnTo>
                  <a:pt x="40775" y="27880"/>
                </a:lnTo>
                <a:lnTo>
                  <a:pt x="42443" y="20066"/>
                </a:lnTo>
                <a:lnTo>
                  <a:pt x="40775" y="12258"/>
                </a:lnTo>
                <a:lnTo>
                  <a:pt x="36228" y="5880"/>
                </a:lnTo>
                <a:lnTo>
                  <a:pt x="29482" y="1577"/>
                </a:lnTo>
                <a:lnTo>
                  <a:pt x="21221" y="0"/>
                </a:lnTo>
                <a:close/>
              </a:path>
            </a:pathLst>
          </a:custGeom>
          <a:solidFill>
            <a:srgbClr val="FF642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80401"/>
            <a:ext cx="10692130" cy="6579870"/>
          </a:xfrm>
          <a:custGeom>
            <a:avLst/>
            <a:gdLst/>
            <a:ahLst/>
            <a:cxnLst/>
            <a:rect l="l" t="t" r="r" b="b"/>
            <a:pathLst>
              <a:path w="10692130" h="6579870">
                <a:moveTo>
                  <a:pt x="0" y="6579603"/>
                </a:moveTo>
                <a:lnTo>
                  <a:pt x="10692003" y="6579603"/>
                </a:lnTo>
                <a:lnTo>
                  <a:pt x="10692003" y="0"/>
                </a:lnTo>
                <a:lnTo>
                  <a:pt x="0" y="0"/>
                </a:lnTo>
                <a:lnTo>
                  <a:pt x="0" y="6579603"/>
                </a:lnTo>
                <a:close/>
              </a:path>
            </a:pathLst>
          </a:custGeom>
          <a:solidFill>
            <a:srgbClr val="ADB5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30415" y="7153434"/>
            <a:ext cx="730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latin typeface="MetaPro-Light"/>
                <a:cs typeface="MetaPro-Light"/>
              </a:rPr>
              <a:t>6</a:t>
            </a:r>
            <a:endParaRPr sz="700">
              <a:latin typeface="MetaPro-Light"/>
              <a:cs typeface="MetaPro-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0692130" cy="980440"/>
          </a:xfrm>
          <a:custGeom>
            <a:avLst/>
            <a:gdLst/>
            <a:ahLst/>
            <a:cxnLst/>
            <a:rect l="l" t="t" r="r" b="b"/>
            <a:pathLst>
              <a:path w="10692130" h="980440">
                <a:moveTo>
                  <a:pt x="10692003" y="0"/>
                </a:moveTo>
                <a:lnTo>
                  <a:pt x="0" y="0"/>
                </a:lnTo>
                <a:lnTo>
                  <a:pt x="0" y="980401"/>
                </a:lnTo>
                <a:lnTo>
                  <a:pt x="10692003" y="980401"/>
                </a:lnTo>
                <a:lnTo>
                  <a:pt x="10692003" y="0"/>
                </a:lnTo>
                <a:close/>
              </a:path>
            </a:pathLst>
          </a:custGeom>
          <a:solidFill>
            <a:srgbClr val="005B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1372" y="2522973"/>
            <a:ext cx="128270" cy="549910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" b="0" dirty="0">
                <a:latin typeface="MetaPro-Light"/>
                <a:cs typeface="MetaPro-Light"/>
              </a:rPr>
              <a:t>©</a:t>
            </a:r>
            <a:r>
              <a:rPr sz="600" b="0" spc="-10" dirty="0">
                <a:latin typeface="MetaPro-Light"/>
                <a:cs typeface="MetaPro-Light"/>
              </a:rPr>
              <a:t> </a:t>
            </a:r>
            <a:r>
              <a:rPr sz="600" b="0" dirty="0">
                <a:latin typeface="MetaPro-Light"/>
                <a:cs typeface="MetaPro-Light"/>
              </a:rPr>
              <a:t>Disa</a:t>
            </a:r>
            <a:r>
              <a:rPr sz="600" b="0" spc="-10" dirty="0">
                <a:latin typeface="MetaPro-Light"/>
                <a:cs typeface="MetaPro-Light"/>
              </a:rPr>
              <a:t> Eklöf/SVA</a:t>
            </a:r>
            <a:endParaRPr sz="600">
              <a:latin typeface="MetaPro-Light"/>
              <a:cs typeface="MetaPro-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9199" y="2267178"/>
            <a:ext cx="940803" cy="112560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41585" y="2280970"/>
            <a:ext cx="854379" cy="11879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09259" y="2112606"/>
            <a:ext cx="1191006" cy="174899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17509" y="2174900"/>
            <a:ext cx="1103998" cy="158400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36949" y="5075250"/>
            <a:ext cx="879005" cy="126975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07823" y="5025745"/>
            <a:ext cx="1005890" cy="1432801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539822" y="284820"/>
            <a:ext cx="361505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i="0" dirty="0">
                <a:latin typeface="MetaPro-Medi"/>
                <a:cs typeface="MetaPro-Medi"/>
              </a:rPr>
              <a:t>Male</a:t>
            </a:r>
            <a:r>
              <a:rPr sz="2000" b="0" i="0" spc="-30" dirty="0">
                <a:latin typeface="MetaPro-Medi"/>
                <a:cs typeface="MetaPro-Medi"/>
              </a:rPr>
              <a:t> </a:t>
            </a:r>
            <a:r>
              <a:rPr sz="2000" b="0" i="0" spc="-10" dirty="0">
                <a:latin typeface="MetaPro-Medi"/>
                <a:cs typeface="MetaPro-Medi"/>
              </a:rPr>
              <a:t>invasive</a:t>
            </a:r>
            <a:r>
              <a:rPr sz="2000" b="0" i="0" spc="-25" dirty="0">
                <a:latin typeface="MetaPro-Medi"/>
                <a:cs typeface="MetaPro-Medi"/>
              </a:rPr>
              <a:t> </a:t>
            </a:r>
            <a:r>
              <a:rPr sz="2000" dirty="0"/>
              <a:t>Aedes</a:t>
            </a:r>
            <a:r>
              <a:rPr sz="2000" spc="-25" dirty="0"/>
              <a:t> </a:t>
            </a:r>
            <a:r>
              <a:rPr sz="2000" b="0" i="0" spc="-10" dirty="0">
                <a:latin typeface="MetaPro-Medi"/>
                <a:cs typeface="MetaPro-Medi"/>
              </a:rPr>
              <a:t>mosquitoes</a:t>
            </a:r>
            <a:endParaRPr sz="2000">
              <a:latin typeface="MetaPro-Medi"/>
              <a:cs typeface="MetaPro-Med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93262" y="1670762"/>
            <a:ext cx="68580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20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aegypti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</a:t>
            </a: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9" action="ppaction://hlinksldjump"/>
              </a:rPr>
              <a:t>.7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00824" y="1690639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69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C439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762755" y="1670749"/>
            <a:ext cx="82740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albopictus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0" action="ppaction://hlinksldjump"/>
              </a:rPr>
              <a:t>8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603808" y="1690655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380" y="0"/>
                </a:moveTo>
                <a:lnTo>
                  <a:pt x="11835" y="1522"/>
                </a:lnTo>
                <a:lnTo>
                  <a:pt x="5675" y="5675"/>
                </a:lnTo>
                <a:lnTo>
                  <a:pt x="1522" y="11835"/>
                </a:lnTo>
                <a:lnTo>
                  <a:pt x="0" y="19380"/>
                </a:lnTo>
                <a:lnTo>
                  <a:pt x="1522" y="26924"/>
                </a:lnTo>
                <a:lnTo>
                  <a:pt x="5675" y="33085"/>
                </a:lnTo>
                <a:lnTo>
                  <a:pt x="11835" y="37237"/>
                </a:lnTo>
                <a:lnTo>
                  <a:pt x="19380" y="38760"/>
                </a:lnTo>
                <a:lnTo>
                  <a:pt x="26924" y="37237"/>
                </a:lnTo>
                <a:lnTo>
                  <a:pt x="33085" y="33085"/>
                </a:lnTo>
                <a:lnTo>
                  <a:pt x="37237" y="26924"/>
                </a:lnTo>
                <a:lnTo>
                  <a:pt x="38760" y="19380"/>
                </a:lnTo>
                <a:lnTo>
                  <a:pt x="37237" y="11835"/>
                </a:lnTo>
                <a:lnTo>
                  <a:pt x="33085" y="5675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C439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120190" y="1669296"/>
            <a:ext cx="7924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japonicus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1" action="ppaction://hlinksldjump"/>
              </a:rPr>
              <a:t>10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28619" y="1690617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380" y="0"/>
                </a:moveTo>
                <a:lnTo>
                  <a:pt x="11835" y="1522"/>
                </a:lnTo>
                <a:lnTo>
                  <a:pt x="5675" y="5676"/>
                </a:lnTo>
                <a:lnTo>
                  <a:pt x="1522" y="11840"/>
                </a:lnTo>
                <a:lnTo>
                  <a:pt x="0" y="19392"/>
                </a:lnTo>
                <a:lnTo>
                  <a:pt x="1522" y="26937"/>
                </a:lnTo>
                <a:lnTo>
                  <a:pt x="5675" y="33097"/>
                </a:lnTo>
                <a:lnTo>
                  <a:pt x="11835" y="37250"/>
                </a:lnTo>
                <a:lnTo>
                  <a:pt x="19380" y="38773"/>
                </a:lnTo>
                <a:lnTo>
                  <a:pt x="26924" y="37250"/>
                </a:lnTo>
                <a:lnTo>
                  <a:pt x="33085" y="33097"/>
                </a:lnTo>
                <a:lnTo>
                  <a:pt x="37237" y="26937"/>
                </a:lnTo>
                <a:lnTo>
                  <a:pt x="38760" y="19392"/>
                </a:lnTo>
                <a:lnTo>
                  <a:pt x="37237" y="11840"/>
                </a:lnTo>
                <a:lnTo>
                  <a:pt x="33085" y="5676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C439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491981" y="1670749"/>
            <a:ext cx="7289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koreicus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2" action="ppaction://hlinksldjump"/>
              </a:rPr>
              <a:t>11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234000" y="1690617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380" y="0"/>
                </a:moveTo>
                <a:lnTo>
                  <a:pt x="11835" y="1522"/>
                </a:lnTo>
                <a:lnTo>
                  <a:pt x="5675" y="5676"/>
                </a:lnTo>
                <a:lnTo>
                  <a:pt x="1522" y="11840"/>
                </a:lnTo>
                <a:lnTo>
                  <a:pt x="0" y="19392"/>
                </a:lnTo>
                <a:lnTo>
                  <a:pt x="1522" y="26937"/>
                </a:lnTo>
                <a:lnTo>
                  <a:pt x="5675" y="33097"/>
                </a:lnTo>
                <a:lnTo>
                  <a:pt x="11835" y="37250"/>
                </a:lnTo>
                <a:lnTo>
                  <a:pt x="19380" y="38773"/>
                </a:lnTo>
                <a:lnTo>
                  <a:pt x="26924" y="37250"/>
                </a:lnTo>
                <a:lnTo>
                  <a:pt x="33085" y="33097"/>
                </a:lnTo>
                <a:lnTo>
                  <a:pt x="37237" y="26937"/>
                </a:lnTo>
                <a:lnTo>
                  <a:pt x="38760" y="19392"/>
                </a:lnTo>
                <a:lnTo>
                  <a:pt x="37237" y="11840"/>
                </a:lnTo>
                <a:lnTo>
                  <a:pt x="33085" y="5676"/>
                </a:lnTo>
                <a:lnTo>
                  <a:pt x="26924" y="1522"/>
                </a:lnTo>
                <a:lnTo>
                  <a:pt x="19380" y="0"/>
                </a:lnTo>
                <a:close/>
              </a:path>
            </a:pathLst>
          </a:custGeom>
          <a:solidFill>
            <a:srgbClr val="C4390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3867022"/>
            <a:ext cx="2579885" cy="3184789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8958503" y="5410631"/>
            <a:ext cx="559435" cy="108585"/>
            <a:chOff x="8958503" y="5410631"/>
            <a:chExt cx="559435" cy="108585"/>
          </a:xfrm>
        </p:grpSpPr>
        <p:sp>
          <p:nvSpPr>
            <p:cNvPr id="23" name="object 23"/>
            <p:cNvSpPr/>
            <p:nvPr/>
          </p:nvSpPr>
          <p:spPr>
            <a:xfrm>
              <a:off x="8958503" y="5417616"/>
              <a:ext cx="267970" cy="94615"/>
            </a:xfrm>
            <a:custGeom>
              <a:avLst/>
              <a:gdLst/>
              <a:ahLst/>
              <a:cxnLst/>
              <a:rect l="l" t="t" r="r" b="b"/>
              <a:pathLst>
                <a:path w="267970" h="94614">
                  <a:moveTo>
                    <a:pt x="267461" y="0"/>
                  </a:moveTo>
                  <a:lnTo>
                    <a:pt x="0" y="0"/>
                  </a:lnTo>
                  <a:lnTo>
                    <a:pt x="0" y="94030"/>
                  </a:lnTo>
                  <a:lnTo>
                    <a:pt x="267461" y="94030"/>
                  </a:lnTo>
                  <a:lnTo>
                    <a:pt x="267461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232633" y="5413806"/>
              <a:ext cx="282575" cy="102235"/>
            </a:xfrm>
            <a:custGeom>
              <a:avLst/>
              <a:gdLst/>
              <a:ahLst/>
              <a:cxnLst/>
              <a:rect l="l" t="t" r="r" b="b"/>
              <a:pathLst>
                <a:path w="282575" h="102235">
                  <a:moveTo>
                    <a:pt x="0" y="101650"/>
                  </a:moveTo>
                  <a:lnTo>
                    <a:pt x="282067" y="101650"/>
                  </a:lnTo>
                  <a:lnTo>
                    <a:pt x="282067" y="0"/>
                  </a:lnTo>
                  <a:lnTo>
                    <a:pt x="0" y="0"/>
                  </a:lnTo>
                  <a:lnTo>
                    <a:pt x="0" y="101650"/>
                  </a:lnTo>
                  <a:close/>
                </a:path>
              </a:pathLst>
            </a:custGeom>
            <a:ln w="6350">
              <a:solidFill>
                <a:srgbClr val="005B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8928100" y="5236311"/>
            <a:ext cx="760095" cy="972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0825" algn="l"/>
                <a:tab pos="520065" algn="l"/>
              </a:tabLst>
            </a:pPr>
            <a:r>
              <a:rPr sz="800" b="0" spc="-50" dirty="0">
                <a:solidFill>
                  <a:srgbClr val="005B67"/>
                </a:solidFill>
                <a:latin typeface="MetaPro-Light"/>
                <a:cs typeface="MetaPro-Light"/>
              </a:rPr>
              <a:t>0</a:t>
            </a:r>
            <a:r>
              <a:rPr sz="800" b="0" dirty="0">
                <a:solidFill>
                  <a:srgbClr val="005B67"/>
                </a:solidFill>
                <a:latin typeface="MetaPro-Light"/>
                <a:cs typeface="MetaPro-Light"/>
              </a:rPr>
              <a:t>	</a:t>
            </a:r>
            <a:r>
              <a:rPr sz="800" b="0" spc="-25" dirty="0">
                <a:solidFill>
                  <a:srgbClr val="005B67"/>
                </a:solidFill>
                <a:latin typeface="MetaPro-Light"/>
                <a:cs typeface="MetaPro-Light"/>
              </a:rPr>
              <a:t>2.5</a:t>
            </a:r>
            <a:r>
              <a:rPr sz="800" b="0" dirty="0">
                <a:solidFill>
                  <a:srgbClr val="005B67"/>
                </a:solidFill>
                <a:latin typeface="MetaPro-Light"/>
                <a:cs typeface="MetaPro-Light"/>
              </a:rPr>
              <a:t>	5</a:t>
            </a:r>
            <a:r>
              <a:rPr sz="800" b="0" spc="-10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spc="-25" dirty="0">
                <a:solidFill>
                  <a:srgbClr val="005B67"/>
                </a:solidFill>
                <a:latin typeface="MetaPro-Light"/>
                <a:cs typeface="MetaPro-Light"/>
              </a:rPr>
              <a:t>mm</a:t>
            </a:r>
            <a:endParaRPr sz="800" dirty="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 dirty="0">
              <a:latin typeface="MetaPro-Light"/>
              <a:cs typeface="MetaPro-Light"/>
            </a:endParaRPr>
          </a:p>
          <a:p>
            <a:pPr marL="194310" marR="227329" indent="635">
              <a:lnSpc>
                <a:spcPct val="166700"/>
              </a:lnSpc>
            </a:pPr>
            <a:r>
              <a:rPr sz="800" b="0" spc="-10" dirty="0">
                <a:solidFill>
                  <a:srgbClr val="005B67"/>
                </a:solidFill>
                <a:latin typeface="MetaPro-Light"/>
                <a:cs typeface="MetaPro-Light"/>
              </a:rPr>
              <a:t>Invasive</a:t>
            </a:r>
            <a:r>
              <a:rPr sz="800" b="0" spc="500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spc="-10" dirty="0">
                <a:solidFill>
                  <a:srgbClr val="005B67"/>
                </a:solidFill>
                <a:latin typeface="MetaPro-Light"/>
                <a:cs typeface="MetaPro-Light"/>
              </a:rPr>
              <a:t>Exotic</a:t>
            </a:r>
            <a:r>
              <a:rPr sz="800" b="0" spc="500" dirty="0">
                <a:solidFill>
                  <a:srgbClr val="005B67"/>
                </a:solidFill>
                <a:latin typeface="MetaPro-Light"/>
                <a:cs typeface="MetaPro-Light"/>
              </a:rPr>
              <a:t> </a:t>
            </a:r>
            <a:r>
              <a:rPr sz="800" b="0" spc="-10" dirty="0">
                <a:solidFill>
                  <a:srgbClr val="005B67"/>
                </a:solidFill>
                <a:latin typeface="MetaPro-Light"/>
                <a:cs typeface="MetaPro-Light"/>
              </a:rPr>
              <a:t>Native</a:t>
            </a:r>
            <a:endParaRPr sz="800" dirty="0">
              <a:latin typeface="MetaPro-Light"/>
              <a:cs typeface="MetaPro-Ligh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3FFA50-B772-5857-5CBA-A9060C1220B4}"/>
              </a:ext>
            </a:extLst>
          </p:cNvPr>
          <p:cNvGrpSpPr/>
          <p:nvPr/>
        </p:nvGrpSpPr>
        <p:grpSpPr>
          <a:xfrm>
            <a:off x="8948982" y="5610225"/>
            <a:ext cx="126982" cy="532592"/>
            <a:chOff x="8948982" y="5672928"/>
            <a:chExt cx="126982" cy="532592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49955" y="5879049"/>
              <a:ext cx="126009" cy="12599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49955" y="5672928"/>
              <a:ext cx="126009" cy="12599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48982" y="6079524"/>
              <a:ext cx="126009" cy="125996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093311" y="4550749"/>
            <a:ext cx="845819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 atropalpus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7" action="ppaction://hlinksldjump"/>
              </a:rPr>
              <a:t>9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943811" y="4572005"/>
            <a:ext cx="42545" cy="40640"/>
          </a:xfrm>
          <a:custGeom>
            <a:avLst/>
            <a:gdLst/>
            <a:ahLst/>
            <a:cxnLst/>
            <a:rect l="l" t="t" r="r" b="b"/>
            <a:pathLst>
              <a:path w="42545" h="40639">
                <a:moveTo>
                  <a:pt x="21221" y="0"/>
                </a:moveTo>
                <a:lnTo>
                  <a:pt x="12960" y="1577"/>
                </a:lnTo>
                <a:lnTo>
                  <a:pt x="6215" y="5880"/>
                </a:lnTo>
                <a:lnTo>
                  <a:pt x="1667" y="12258"/>
                </a:lnTo>
                <a:lnTo>
                  <a:pt x="0" y="20066"/>
                </a:lnTo>
                <a:lnTo>
                  <a:pt x="1667" y="27880"/>
                </a:lnTo>
                <a:lnTo>
                  <a:pt x="6215" y="34263"/>
                </a:lnTo>
                <a:lnTo>
                  <a:pt x="12960" y="38566"/>
                </a:lnTo>
                <a:lnTo>
                  <a:pt x="21221" y="40144"/>
                </a:lnTo>
                <a:lnTo>
                  <a:pt x="29482" y="38566"/>
                </a:lnTo>
                <a:lnTo>
                  <a:pt x="36228" y="34263"/>
                </a:lnTo>
                <a:lnTo>
                  <a:pt x="40775" y="27880"/>
                </a:lnTo>
                <a:lnTo>
                  <a:pt x="42443" y="20066"/>
                </a:lnTo>
                <a:lnTo>
                  <a:pt x="40775" y="12258"/>
                </a:lnTo>
                <a:lnTo>
                  <a:pt x="36228" y="5880"/>
                </a:lnTo>
                <a:lnTo>
                  <a:pt x="29482" y="1577"/>
                </a:lnTo>
                <a:lnTo>
                  <a:pt x="21221" y="0"/>
                </a:lnTo>
                <a:close/>
              </a:path>
            </a:pathLst>
          </a:custGeom>
          <a:solidFill>
            <a:srgbClr val="FF6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768100" y="4550749"/>
            <a:ext cx="81661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05"/>
              </a:lnSpc>
              <a:spcBef>
                <a:spcPts val="100"/>
              </a:spcBef>
            </a:pPr>
            <a:r>
              <a:rPr sz="850" i="1" dirty="0">
                <a:solidFill>
                  <a:srgbClr val="FFFFFF"/>
                </a:solidFill>
                <a:latin typeface="MetaPro-MediIta"/>
                <a:cs typeface="MetaPro-MediIta"/>
              </a:rPr>
              <a:t>Aedes</a:t>
            </a:r>
            <a:r>
              <a:rPr sz="850" i="1" spc="-15" dirty="0">
                <a:solidFill>
                  <a:srgbClr val="FFFFFF"/>
                </a:solidFill>
                <a:latin typeface="MetaPro-MediIta"/>
                <a:cs typeface="MetaPro-MediIta"/>
              </a:rPr>
              <a:t> </a:t>
            </a:r>
            <a:r>
              <a:rPr sz="850" i="1" spc="-10" dirty="0">
                <a:solidFill>
                  <a:srgbClr val="FFFFFF"/>
                </a:solidFill>
                <a:latin typeface="MetaPro-MediIta"/>
                <a:cs typeface="MetaPro-MediIta"/>
              </a:rPr>
              <a:t>triseriatus</a:t>
            </a:r>
            <a:endParaRPr sz="850" dirty="0">
              <a:latin typeface="MetaPro-MediIta"/>
              <a:cs typeface="MetaPro-MediIta"/>
            </a:endParaRPr>
          </a:p>
          <a:p>
            <a:pPr algn="ctr">
              <a:lnSpc>
                <a:spcPts val="825"/>
              </a:lnSpc>
            </a:pP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</a:rPr>
              <a:t>p.</a:t>
            </a:r>
            <a:r>
              <a:rPr sz="700" b="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etaPro-Light"/>
                <a:cs typeface="MetaPro-Light"/>
                <a:hlinkClick r:id="rId18" action="ppaction://hlinksldjump"/>
              </a:rPr>
              <a:t>12</a:t>
            </a:r>
            <a:endParaRPr sz="700" dirty="0">
              <a:latin typeface="MetaPro-Light"/>
              <a:cs typeface="MetaPro-Ligh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603812" y="4569964"/>
            <a:ext cx="42545" cy="40640"/>
          </a:xfrm>
          <a:custGeom>
            <a:avLst/>
            <a:gdLst/>
            <a:ahLst/>
            <a:cxnLst/>
            <a:rect l="l" t="t" r="r" b="b"/>
            <a:pathLst>
              <a:path w="42545" h="40639">
                <a:moveTo>
                  <a:pt x="21221" y="0"/>
                </a:moveTo>
                <a:lnTo>
                  <a:pt x="12960" y="1577"/>
                </a:lnTo>
                <a:lnTo>
                  <a:pt x="6215" y="5880"/>
                </a:lnTo>
                <a:lnTo>
                  <a:pt x="1667" y="12258"/>
                </a:lnTo>
                <a:lnTo>
                  <a:pt x="0" y="20065"/>
                </a:lnTo>
                <a:lnTo>
                  <a:pt x="1667" y="27880"/>
                </a:lnTo>
                <a:lnTo>
                  <a:pt x="6215" y="34263"/>
                </a:lnTo>
                <a:lnTo>
                  <a:pt x="12960" y="38566"/>
                </a:lnTo>
                <a:lnTo>
                  <a:pt x="21221" y="40144"/>
                </a:lnTo>
                <a:lnTo>
                  <a:pt x="29482" y="38566"/>
                </a:lnTo>
                <a:lnTo>
                  <a:pt x="36228" y="34263"/>
                </a:lnTo>
                <a:lnTo>
                  <a:pt x="40775" y="27880"/>
                </a:lnTo>
                <a:lnTo>
                  <a:pt x="42443" y="20065"/>
                </a:lnTo>
                <a:lnTo>
                  <a:pt x="40775" y="12258"/>
                </a:lnTo>
                <a:lnTo>
                  <a:pt x="36228" y="5880"/>
                </a:lnTo>
                <a:lnTo>
                  <a:pt x="29482" y="1577"/>
                </a:lnTo>
                <a:lnTo>
                  <a:pt x="21221" y="0"/>
                </a:lnTo>
                <a:close/>
              </a:path>
            </a:pathLst>
          </a:custGeom>
          <a:solidFill>
            <a:srgbClr val="FF642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29349" y="7145701"/>
            <a:ext cx="742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latin typeface="Effra Light"/>
                <a:cs typeface="Effra Light"/>
              </a:rPr>
              <a:t>7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746375"/>
          </a:xfrm>
          <a:custGeom>
            <a:avLst/>
            <a:gdLst/>
            <a:ahLst/>
            <a:cxnLst/>
            <a:rect l="l" t="t" r="r" b="b"/>
            <a:pathLst>
              <a:path w="4921250" h="2746375">
                <a:moveTo>
                  <a:pt x="4921199" y="0"/>
                </a:moveTo>
                <a:lnTo>
                  <a:pt x="0" y="0"/>
                </a:lnTo>
                <a:lnTo>
                  <a:pt x="0" y="2745905"/>
                </a:lnTo>
                <a:lnTo>
                  <a:pt x="4921199" y="2745905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18405"/>
              <a:ext cx="4929670" cy="61415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73744" y="5225736"/>
            <a:ext cx="1590040" cy="40322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9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Likely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point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of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entry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800" b="0" dirty="0">
                <a:latin typeface="MetaPro-Light"/>
                <a:cs typeface="MetaPro-Light"/>
              </a:rPr>
              <a:t>International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trade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travel,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airports.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77299" y="5671891"/>
            <a:ext cx="2027555" cy="102743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5080" indent="-108585">
              <a:lnSpc>
                <a:spcPct val="100000"/>
              </a:lnSpc>
              <a:spcBef>
                <a:spcPts val="49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Originally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aegypti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forested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areas,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using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tree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habitats.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now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commonly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found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tropical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sub-</a:t>
            </a:r>
            <a:r>
              <a:rPr sz="800" b="0" dirty="0">
                <a:latin typeface="MetaPro-Light"/>
                <a:cs typeface="MetaPro-Light"/>
              </a:rPr>
              <a:t>tropical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areas,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close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proximity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to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humans.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thrives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well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urban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peri-</a:t>
            </a:r>
            <a:r>
              <a:rPr sz="800" b="0" spc="-10" dirty="0">
                <a:latin typeface="MetaPro-Light"/>
                <a:cs typeface="MetaPro-Light"/>
              </a:rPr>
              <a:t>urban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environments.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0274" y="5106749"/>
            <a:ext cx="2051685" cy="101473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44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Human, </a:t>
            </a:r>
            <a:r>
              <a:rPr sz="800" b="0" spc="-10" dirty="0">
                <a:latin typeface="MetaPro-Light"/>
                <a:cs typeface="MetaPro-Light"/>
              </a:rPr>
              <a:t>occasionally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other</a:t>
            </a:r>
            <a:r>
              <a:rPr sz="800" b="0" spc="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mammals.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predominantly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day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shaded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places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only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occasionally</a:t>
            </a:r>
            <a:r>
              <a:rPr sz="800" b="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during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 </a:t>
            </a:r>
            <a:r>
              <a:rPr sz="800" b="0" spc="-10" dirty="0">
                <a:latin typeface="MetaPro-Light"/>
                <a:cs typeface="MetaPro-Light"/>
              </a:rPr>
              <a:t>night.</a:t>
            </a:r>
            <a:endParaRPr sz="800">
              <a:latin typeface="MetaPro-Light"/>
              <a:cs typeface="MetaPro-Light"/>
            </a:endParaRPr>
          </a:p>
          <a:p>
            <a:pPr marL="120650" marR="6794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multiple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times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between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egg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laying.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77292" y="3964349"/>
            <a:ext cx="1013460" cy="114236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44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Exotic,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invasive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Origin:</a:t>
            </a:r>
            <a:r>
              <a:rPr sz="800" b="0" spc="-10" dirty="0">
                <a:latin typeface="MetaPro-Light"/>
                <a:cs typeface="MetaPro-Light"/>
              </a:rPr>
              <a:t> Tropical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Africa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461645" marR="5080">
              <a:lnSpc>
                <a:spcPct val="100000"/>
              </a:lnSpc>
              <a:spcBef>
                <a:spcPts val="819"/>
              </a:spcBef>
            </a:pP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https://bit.ly/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3MAZ3un</a:t>
            </a:r>
            <a:endParaRPr sz="800">
              <a:latin typeface="MetaPro-LightIta"/>
              <a:cs typeface="MetaPro-LightIt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1300" y="746572"/>
            <a:ext cx="17341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25" dirty="0"/>
              <a:t> </a:t>
            </a:r>
            <a:r>
              <a:rPr spc="-10" dirty="0"/>
              <a:t>aegypti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1300" y="1164874"/>
            <a:ext cx="8356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Stegomyia</a:t>
            </a:r>
            <a:r>
              <a:rPr sz="800" i="1" spc="-2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aegypti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1300" y="601361"/>
            <a:ext cx="11163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FFFFFF"/>
                </a:solidFill>
                <a:latin typeface="MetaPro-Bold"/>
                <a:cs typeface="MetaPro-Bold"/>
              </a:rPr>
              <a:t>Yellow </a:t>
            </a: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fever</a:t>
            </a:r>
            <a:r>
              <a:rPr sz="900" b="1" spc="-10" dirty="0">
                <a:solidFill>
                  <a:srgbClr val="FFFFFF"/>
                </a:solidFill>
                <a:latin typeface="MetaPro-Bold"/>
                <a:cs typeface="MetaPro-Bold"/>
              </a:rPr>
              <a:t> mosquito</a:t>
            </a:r>
            <a:endParaRPr sz="900">
              <a:latin typeface="MetaPro-Bold"/>
              <a:cs typeface="MetaPro-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89999" y="1300038"/>
            <a:ext cx="2004695" cy="1197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>
              <a:latin typeface="MetaPro-Bold"/>
              <a:cs typeface="MetaPro-Bold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genus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pointy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abdomen</a:t>
            </a:r>
            <a:endParaRPr sz="800">
              <a:latin typeface="MetaPro-Light"/>
              <a:cs typeface="MetaPro-Light"/>
            </a:endParaRPr>
          </a:p>
          <a:p>
            <a:pPr marL="143510" marR="75565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(dorsal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thorax)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silver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scales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shape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lyre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black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background.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Small</a:t>
            </a:r>
            <a:r>
              <a:rPr sz="800" b="0" spc="-4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size.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spc="-10" dirty="0">
                <a:latin typeface="MetaPro-Light"/>
                <a:cs typeface="MetaPro-Light"/>
              </a:rPr>
              <a:t>Contrasting</a:t>
            </a:r>
            <a:r>
              <a:rPr sz="800" b="0" spc="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black-</a:t>
            </a:r>
            <a:r>
              <a:rPr sz="800" b="0" dirty="0">
                <a:latin typeface="MetaPro-Light"/>
                <a:cs typeface="MetaPro-Light"/>
              </a:rPr>
              <a:t>and-white</a:t>
            </a:r>
            <a:r>
              <a:rPr sz="800" b="0" spc="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colouration.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spc="-10" dirty="0">
                <a:latin typeface="MetaPro-Light"/>
                <a:cs typeface="MetaPro-Light"/>
              </a:rPr>
              <a:t>Silvery-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markings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legs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 </a:t>
            </a:r>
            <a:r>
              <a:rPr sz="800" b="0" spc="-10" dirty="0">
                <a:latin typeface="MetaPro-Light"/>
                <a:cs typeface="MetaPro-Light"/>
              </a:rPr>
              <a:t>abdomen.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77299" y="3498648"/>
            <a:ext cx="1364615" cy="41275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Aedes</a:t>
            </a:r>
            <a:r>
              <a:rPr sz="800" i="1" u="sng" spc="-4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 </a:t>
            </a: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albopictus</a:t>
            </a:r>
            <a:r>
              <a:rPr sz="800" i="1" dirty="0">
                <a:latin typeface="MetaPro-LightIta"/>
                <a:cs typeface="MetaPro-LightIta"/>
              </a:rPr>
              <a:t>;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Aedes</a:t>
            </a:r>
            <a:r>
              <a:rPr sz="800" i="1" u="sng" spc="-25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cretinus</a:t>
            </a:r>
            <a:endParaRPr sz="800" dirty="0">
              <a:latin typeface="MetaPro-LightIta"/>
              <a:cs typeface="MetaPro-LightIt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21998" y="4821301"/>
            <a:ext cx="334949" cy="33496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74001" y="403199"/>
            <a:ext cx="3269195" cy="310210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790299" y="3569511"/>
            <a:ext cx="1990089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5080" indent="-108585">
              <a:lnSpc>
                <a:spcPct val="100000"/>
              </a:lnSpc>
              <a:spcBef>
                <a:spcPts val="100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Europe,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female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aegypti</a:t>
            </a:r>
            <a:r>
              <a:rPr sz="800" i="1" spc="-5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will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lay</a:t>
            </a:r>
            <a:r>
              <a:rPr sz="800" b="0" spc="-10" dirty="0">
                <a:latin typeface="MetaPro-Light"/>
                <a:cs typeface="MetaPro-Light"/>
              </a:rPr>
              <a:t> their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artificial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containers,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much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like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4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albopictus</a:t>
            </a:r>
            <a:r>
              <a:rPr sz="800" b="0" i="1" dirty="0">
                <a:latin typeface="Effra Light"/>
                <a:cs typeface="Effra Light"/>
              </a:rPr>
              <a:t>.</a:t>
            </a:r>
            <a:r>
              <a:rPr sz="800" b="0" i="1" spc="10" dirty="0">
                <a:latin typeface="Effra Light"/>
                <a:cs typeface="Effra 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Suitable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habitats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include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earthenware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tanks,</a:t>
            </a:r>
            <a:r>
              <a:rPr sz="800" b="0" spc="-10" dirty="0">
                <a:latin typeface="MetaPro-Light"/>
                <a:cs typeface="MetaPro-Light"/>
              </a:rPr>
              <a:t> uncovered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cisterns,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empty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flower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pots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0" dirty="0">
                <a:latin typeface="MetaPro-Light"/>
                <a:cs typeface="MetaPro-Light"/>
              </a:rPr>
              <a:t> dishes,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broken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bottles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discarded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tyres.</a:t>
            </a:r>
            <a:endParaRPr sz="800">
              <a:latin typeface="MetaPro-Light"/>
              <a:cs typeface="MetaPro-Light"/>
            </a:endParaRPr>
          </a:p>
          <a:p>
            <a:pPr marL="120650" marR="159385" indent="-108585" algn="just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island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Madeira,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aegypti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active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throughout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year,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peak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abundance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August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October.</a:t>
            </a:r>
            <a:endParaRPr sz="800">
              <a:latin typeface="MetaPro-Light"/>
              <a:cs typeface="MetaPro-Light"/>
            </a:endParaRPr>
          </a:p>
          <a:p>
            <a:pPr marL="120650" marR="8064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 eggs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 resistant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desiccation.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Unlike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albopictus,</a:t>
            </a:r>
            <a:r>
              <a:rPr sz="800" i="1" spc="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10" dirty="0">
                <a:latin typeface="MetaPro-LightIta"/>
                <a:cs typeface="MetaPro-LightIta"/>
              </a:rPr>
              <a:t> aegypti</a:t>
            </a:r>
            <a:r>
              <a:rPr sz="800" i="1" spc="-45" dirty="0">
                <a:latin typeface="MetaPro-LightIta"/>
                <a:cs typeface="MetaPro-LightIta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cannot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produce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diapausing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resistant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frost.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41565" y="84213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61722" y="2074706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677602" y="978950"/>
            <a:ext cx="1185545" cy="1795145"/>
            <a:chOff x="8677602" y="978950"/>
            <a:chExt cx="1185545" cy="1795145"/>
          </a:xfrm>
        </p:grpSpPr>
        <p:sp>
          <p:nvSpPr>
            <p:cNvPr id="24" name="object 24"/>
            <p:cNvSpPr/>
            <p:nvPr/>
          </p:nvSpPr>
          <p:spPr>
            <a:xfrm>
              <a:off x="8952289" y="983712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4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942989" y="1199521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4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664287" y="2216324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5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654987" y="2432133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5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929763" y="2159656"/>
              <a:ext cx="129539" cy="314960"/>
            </a:xfrm>
            <a:custGeom>
              <a:avLst/>
              <a:gdLst/>
              <a:ahLst/>
              <a:cxnLst/>
              <a:rect l="l" t="t" r="r" b="b"/>
              <a:pathLst>
                <a:path w="129540" h="314960">
                  <a:moveTo>
                    <a:pt x="129362" y="314769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907000" y="2159652"/>
              <a:ext cx="81915" cy="60960"/>
            </a:xfrm>
            <a:custGeom>
              <a:avLst/>
              <a:gdLst/>
              <a:ahLst/>
              <a:cxnLst/>
              <a:rect l="l" t="t" r="r" b="b"/>
              <a:pathLst>
                <a:path w="81915" h="60960">
                  <a:moveTo>
                    <a:pt x="0" y="60655"/>
                  </a:moveTo>
                  <a:lnTo>
                    <a:pt x="22771" y="0"/>
                  </a:lnTo>
                  <a:lnTo>
                    <a:pt x="81610" y="27114"/>
                  </a:lnTo>
                </a:path>
              </a:pathLst>
            </a:custGeom>
            <a:ln w="9524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682365" y="2444964"/>
              <a:ext cx="103505" cy="324485"/>
            </a:xfrm>
            <a:custGeom>
              <a:avLst/>
              <a:gdLst/>
              <a:ahLst/>
              <a:cxnLst/>
              <a:rect l="l" t="t" r="r" b="b"/>
              <a:pathLst>
                <a:path w="103504" h="324485">
                  <a:moveTo>
                    <a:pt x="0" y="324281"/>
                  </a:moveTo>
                  <a:lnTo>
                    <a:pt x="103238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729173" y="2444969"/>
              <a:ext cx="84455" cy="59055"/>
            </a:xfrm>
            <a:custGeom>
              <a:avLst/>
              <a:gdLst/>
              <a:ahLst/>
              <a:cxnLst/>
              <a:rect l="l" t="t" r="r" b="b"/>
              <a:pathLst>
                <a:path w="84454" h="59055">
                  <a:moveTo>
                    <a:pt x="0" y="31826"/>
                  </a:moveTo>
                  <a:lnTo>
                    <a:pt x="56426" y="0"/>
                  </a:lnTo>
                  <a:lnTo>
                    <a:pt x="84074" y="58597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C439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156458" y="1727050"/>
            <a:ext cx="443865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Invasive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04173" y="1571321"/>
            <a:ext cx="148121" cy="172123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49649" y="3593605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649" y="6718974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979824" y="629474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55592" y="2468143"/>
            <a:ext cx="465455" cy="427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5</a:t>
            </a:r>
            <a:endParaRPr sz="650">
              <a:latin typeface="Effra"/>
              <a:cs typeface="Effra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000">
              <a:latin typeface="Effra"/>
              <a:cs typeface="Effra"/>
            </a:endParaRPr>
          </a:p>
          <a:p>
            <a:pPr>
              <a:lnSpc>
                <a:spcPct val="100000"/>
              </a:lnSpc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29349" y="7145701"/>
            <a:ext cx="742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latin typeface="Effra Light"/>
                <a:cs typeface="Effra Light"/>
              </a:rPr>
              <a:t>8</a:t>
            </a:r>
            <a:endParaRPr sz="700">
              <a:latin typeface="Effra Light"/>
              <a:cs typeface="Effra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1996" y="568807"/>
            <a:ext cx="4921250" cy="2400935"/>
          </a:xfrm>
          <a:custGeom>
            <a:avLst/>
            <a:gdLst/>
            <a:ahLst/>
            <a:cxnLst/>
            <a:rect l="l" t="t" r="r" b="b"/>
            <a:pathLst>
              <a:path w="4921250" h="2400935">
                <a:moveTo>
                  <a:pt x="4921199" y="0"/>
                </a:moveTo>
                <a:lnTo>
                  <a:pt x="0" y="0"/>
                </a:lnTo>
                <a:lnTo>
                  <a:pt x="0" y="2400935"/>
                </a:lnTo>
                <a:lnTo>
                  <a:pt x="4921199" y="2400935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930140" cy="7560309"/>
            <a:chOff x="0" y="12"/>
            <a:chExt cx="4930140" cy="75603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62016"/>
              <a:ext cx="4929670" cy="619798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2"/>
              <a:ext cx="4930140" cy="1823720"/>
            </a:xfrm>
            <a:custGeom>
              <a:avLst/>
              <a:gdLst/>
              <a:ahLst/>
              <a:cxnLst/>
              <a:rect l="l" t="t" r="r" b="b"/>
              <a:pathLst>
                <a:path w="4930140" h="1823720">
                  <a:moveTo>
                    <a:pt x="4929670" y="0"/>
                  </a:moveTo>
                  <a:lnTo>
                    <a:pt x="0" y="0"/>
                  </a:lnTo>
                  <a:lnTo>
                    <a:pt x="0" y="1823173"/>
                  </a:lnTo>
                  <a:lnTo>
                    <a:pt x="4929670" y="1823173"/>
                  </a:lnTo>
                  <a:lnTo>
                    <a:pt x="4929670" y="0"/>
                  </a:lnTo>
                  <a:close/>
                </a:path>
              </a:pathLst>
            </a:custGeom>
            <a:solidFill>
              <a:srgbClr val="005B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77299" y="3159758"/>
            <a:ext cx="1238250" cy="161988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Aedes</a:t>
            </a:r>
            <a:r>
              <a:rPr sz="800" i="1" u="sng" spc="-4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 </a:t>
            </a: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cretinus</a:t>
            </a:r>
            <a:r>
              <a:rPr sz="800" i="1" dirty="0">
                <a:latin typeface="MetaPro-LightIta"/>
                <a:cs typeface="MetaPro-LightIta"/>
              </a:rPr>
              <a:t>;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Aedes</a:t>
            </a:r>
            <a:r>
              <a:rPr sz="800" i="1" u="sng" spc="-25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aegypt</a:t>
            </a:r>
            <a:r>
              <a:rPr sz="800" i="1" spc="-10" dirty="0">
                <a:latin typeface="MetaPro-LightIta"/>
                <a:cs typeface="MetaPro-LightIta"/>
                <a:hlinkClick r:id="rId5" action="ppaction://hlinksldjump"/>
              </a:rPr>
              <a:t>i</a:t>
            </a:r>
            <a:endParaRPr sz="800" dirty="0">
              <a:latin typeface="MetaPro-LightIta"/>
              <a:cs typeface="MetaPro-LightIt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MetaPro-LightIta"/>
              <a:cs typeface="MetaPro-LightIta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 dirty="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590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Exotic,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invasive</a:t>
            </a:r>
            <a:endParaRPr sz="800" dirty="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Origin: </a:t>
            </a:r>
            <a:r>
              <a:rPr sz="800" b="0" spc="-20" dirty="0">
                <a:latin typeface="MetaPro-Light"/>
                <a:cs typeface="MetaPro-Light"/>
              </a:rPr>
              <a:t>Asia</a:t>
            </a:r>
            <a:endParaRPr sz="800" dirty="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 dirty="0">
              <a:latin typeface="MetaPro-Bold"/>
              <a:cs typeface="MetaPro-Bold"/>
            </a:endParaRPr>
          </a:p>
          <a:p>
            <a:pPr marL="461645" marR="229870">
              <a:lnSpc>
                <a:spcPct val="100000"/>
              </a:lnSpc>
              <a:spcBef>
                <a:spcPts val="955"/>
              </a:spcBef>
            </a:pP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https://bit.ly/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3MAZ3un</a:t>
            </a:r>
            <a:endParaRPr sz="800" dirty="0">
              <a:latin typeface="MetaPro-LightIta"/>
              <a:cs typeface="MetaPro-LightIt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77299" y="4858013"/>
            <a:ext cx="2026285" cy="144589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Likely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point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of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entry</a:t>
            </a:r>
            <a:endParaRPr sz="900">
              <a:latin typeface="MetaPro-Bold"/>
              <a:cs typeface="MetaPro-Bold"/>
            </a:endParaRPr>
          </a:p>
          <a:p>
            <a:pPr marL="12700" marR="5080">
              <a:lnSpc>
                <a:spcPct val="100000"/>
              </a:lnSpc>
              <a:spcBef>
                <a:spcPts val="505"/>
              </a:spcBef>
            </a:pP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albopictus</a:t>
            </a:r>
            <a:r>
              <a:rPr sz="800" i="1" spc="-1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often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imported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in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used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tyres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hydroponic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plant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containers.</a:t>
            </a:r>
            <a:r>
              <a:rPr sz="800" b="0" spc="-10" dirty="0">
                <a:latin typeface="MetaPro-Light"/>
                <a:cs typeface="MetaPro-Light"/>
              </a:rPr>
              <a:t> Other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ways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introduction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include</a:t>
            </a:r>
            <a:r>
              <a:rPr sz="800" b="0" spc="15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vehicles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which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adult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albopictus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individuals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‘hitchhike’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across</a:t>
            </a:r>
            <a:r>
              <a:rPr sz="800" b="0" spc="-4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borders.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marR="46355" indent="-108585">
              <a:lnSpc>
                <a:spcPct val="100000"/>
              </a:lnSpc>
              <a:spcBef>
                <a:spcPts val="300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Europe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albopictus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prefers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urban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suburban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habitats.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0274" y="3230568"/>
            <a:ext cx="2039620" cy="2776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114300" indent="-108585">
              <a:lnSpc>
                <a:spcPct val="100000"/>
              </a:lnSpc>
              <a:spcBef>
                <a:spcPts val="100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temperate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climate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albopictus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has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been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shown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active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period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15" dirty="0">
                <a:latin typeface="MetaPro-Light"/>
                <a:cs typeface="MetaPro-Light"/>
              </a:rPr>
              <a:t>May-</a:t>
            </a:r>
            <a:r>
              <a:rPr sz="800" b="0" spc="-10" dirty="0">
                <a:latin typeface="MetaPro-Light"/>
                <a:cs typeface="MetaPro-Light"/>
              </a:rPr>
              <a:t>September.</a:t>
            </a:r>
            <a:endParaRPr sz="800">
              <a:latin typeface="MetaPro-Light"/>
              <a:cs typeface="MetaPro-Light"/>
            </a:endParaRPr>
          </a:p>
          <a:p>
            <a:pPr marL="120650" marR="27305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Adult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albopictus</a:t>
            </a:r>
            <a:r>
              <a:rPr sz="800" i="1" spc="-1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produce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able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survive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periods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frost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winter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(diapausing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eggs).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Diapausing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European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albopictus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been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shown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able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survive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cold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spell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-10°C,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whereas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tropical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i="1" spc="-10" dirty="0">
                <a:latin typeface="MetaPro-LightIta"/>
                <a:cs typeface="MetaPro-LightIta"/>
              </a:rPr>
              <a:t>Aedes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albopictus</a:t>
            </a:r>
            <a:r>
              <a:rPr sz="800" i="1" spc="-4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only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survive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-2°C.</a:t>
            </a:r>
            <a:endParaRPr sz="800">
              <a:latin typeface="MetaPro-Light"/>
              <a:cs typeface="MetaPro-Light"/>
            </a:endParaRPr>
          </a:p>
          <a:p>
            <a:pPr marL="120650" marR="1066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Larvae develop in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natural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artificial</a:t>
            </a:r>
            <a:r>
              <a:rPr sz="800" b="0" spc="-10" dirty="0">
                <a:latin typeface="MetaPro-Light"/>
                <a:cs typeface="MetaPro-Light"/>
              </a:rPr>
              <a:t> water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containers.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Artificial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aquatic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habitats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include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tyres,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barrels,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rainwater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gulley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catch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basins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flower pot</a:t>
            </a:r>
            <a:r>
              <a:rPr sz="800" b="0" spc="-10" dirty="0">
                <a:latin typeface="MetaPro-Light"/>
                <a:cs typeface="MetaPro-Light"/>
              </a:rPr>
              <a:t> dishes.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0650" marR="36830" indent="-108585">
              <a:lnSpc>
                <a:spcPct val="100000"/>
              </a:lnSpc>
              <a:spcBef>
                <a:spcPts val="475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Adult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aggressively,</a:t>
            </a:r>
            <a:r>
              <a:rPr sz="800" b="0" spc="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usually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during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outdoors,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but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night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indoors.</a:t>
            </a:r>
            <a:endParaRPr sz="800">
              <a:latin typeface="MetaPro-Light"/>
              <a:cs typeface="MetaPro-Light"/>
            </a:endParaRPr>
          </a:p>
          <a:p>
            <a:pPr marL="120650" marR="71755" indent="-108585">
              <a:lnSpc>
                <a:spcPct val="100000"/>
              </a:lnSpc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albopictus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feeds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humans,</a:t>
            </a:r>
            <a:r>
              <a:rPr sz="800" b="0" spc="-10" dirty="0">
                <a:latin typeface="MetaPro-Light"/>
                <a:cs typeface="MetaPro-Light"/>
              </a:rPr>
              <a:t> domestic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wild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animals,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reptiles,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birds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amphi-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bians,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depending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host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availability.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1300" y="746572"/>
            <a:ext cx="209994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35" dirty="0"/>
              <a:t> </a:t>
            </a:r>
            <a:r>
              <a:rPr spc="-10" dirty="0"/>
              <a:t>albopictus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51300" y="1164874"/>
            <a:ext cx="9201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MetaPro-NormIta"/>
                <a:cs typeface="MetaPro-NormIta"/>
              </a:rPr>
              <a:t>Stegomyia</a:t>
            </a:r>
            <a:r>
              <a:rPr sz="800" i="1" spc="-35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albopicta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1300" y="601361"/>
            <a:ext cx="11328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(Asian)</a:t>
            </a:r>
            <a:r>
              <a:rPr sz="900" b="1" spc="-15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tiger</a:t>
            </a:r>
            <a:r>
              <a:rPr sz="900" b="1" spc="-10" dirty="0">
                <a:solidFill>
                  <a:srgbClr val="FFFFFF"/>
                </a:solidFill>
                <a:latin typeface="MetaPro-Bold"/>
                <a:cs typeface="MetaPro-Bold"/>
              </a:rPr>
              <a:t> mosquito</a:t>
            </a:r>
            <a:endParaRPr sz="900">
              <a:latin typeface="MetaPro-Bold"/>
              <a:cs typeface="MetaPro-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89999" y="1070553"/>
            <a:ext cx="2023745" cy="139636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304165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(dorsal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thorax)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with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 median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silver-</a:t>
            </a:r>
            <a:r>
              <a:rPr sz="800" b="0" dirty="0">
                <a:latin typeface="MetaPro-Light"/>
                <a:cs typeface="MetaPro-Light"/>
              </a:rPr>
              <a:t>scale line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 a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black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background.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Medium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size.</a:t>
            </a:r>
            <a:endParaRPr sz="800">
              <a:latin typeface="MetaPro-Light"/>
              <a:cs typeface="MetaPro-Light"/>
            </a:endParaRPr>
          </a:p>
          <a:p>
            <a:pPr marL="143510" marR="508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stripes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beside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posterior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the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median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not</a:t>
            </a:r>
            <a:r>
              <a:rPr sz="800" b="0" spc="-10" dirty="0">
                <a:latin typeface="MetaPro-Light"/>
                <a:cs typeface="MetaPro-Light"/>
              </a:rPr>
              <a:t> reach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middle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scutum.</a:t>
            </a:r>
            <a:endParaRPr sz="800">
              <a:latin typeface="MetaPro-Light"/>
              <a:cs typeface="MetaPro-Light"/>
            </a:endParaRPr>
          </a:p>
          <a:p>
            <a:pPr marL="143510" marR="27305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Mid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leg: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white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basal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bands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tarsomere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1 and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2.</a:t>
            </a:r>
            <a:endParaRPr sz="800">
              <a:latin typeface="MetaPro-Light"/>
              <a:cs typeface="MetaPro-Ligh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71498" y="382562"/>
            <a:ext cx="2398509" cy="2773400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C439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156458" y="1727050"/>
            <a:ext cx="443865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Invasive</a:t>
            </a:r>
            <a:endParaRPr sz="900">
              <a:latin typeface="Effra"/>
              <a:cs typeface="Effr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04173" y="1571321"/>
            <a:ext cx="148121" cy="17212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9649" y="3593605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649" y="6718974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979804" y="629521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04764" y="785818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901426" y="922635"/>
            <a:ext cx="212725" cy="289560"/>
            <a:chOff x="8901426" y="922635"/>
            <a:chExt cx="212725" cy="289560"/>
          </a:xfrm>
        </p:grpSpPr>
        <p:sp>
          <p:nvSpPr>
            <p:cNvPr id="25" name="object 25"/>
            <p:cNvSpPr/>
            <p:nvPr/>
          </p:nvSpPr>
          <p:spPr>
            <a:xfrm>
              <a:off x="8915489" y="927398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4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906188" y="1143206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4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9709201" y="1868215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9408224" y="1961960"/>
            <a:ext cx="274320" cy="354330"/>
            <a:chOff x="9408224" y="1961960"/>
            <a:chExt cx="274320" cy="354330"/>
          </a:xfrm>
        </p:grpSpPr>
        <p:sp>
          <p:nvSpPr>
            <p:cNvPr id="29" name="object 29"/>
            <p:cNvSpPr/>
            <p:nvPr/>
          </p:nvSpPr>
          <p:spPr>
            <a:xfrm>
              <a:off x="9412987" y="1966723"/>
              <a:ext cx="264795" cy="139700"/>
            </a:xfrm>
            <a:custGeom>
              <a:avLst/>
              <a:gdLst/>
              <a:ahLst/>
              <a:cxnLst/>
              <a:rect l="l" t="t" r="r" b="b"/>
              <a:pathLst>
                <a:path w="264795" h="139700">
                  <a:moveTo>
                    <a:pt x="264198" y="0"/>
                  </a:moveTo>
                  <a:lnTo>
                    <a:pt x="0" y="139331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412987" y="2044903"/>
              <a:ext cx="62865" cy="78105"/>
            </a:xfrm>
            <a:custGeom>
              <a:avLst/>
              <a:gdLst/>
              <a:ahLst/>
              <a:cxnLst/>
              <a:rect l="l" t="t" r="r" b="b"/>
              <a:pathLst>
                <a:path w="62865" h="78105">
                  <a:moveTo>
                    <a:pt x="62547" y="78041"/>
                  </a:moveTo>
                  <a:lnTo>
                    <a:pt x="0" y="61150"/>
                  </a:lnTo>
                  <a:lnTo>
                    <a:pt x="21386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567148" y="1968122"/>
              <a:ext cx="106045" cy="343535"/>
            </a:xfrm>
            <a:custGeom>
              <a:avLst/>
              <a:gdLst/>
              <a:ahLst/>
              <a:cxnLst/>
              <a:rect l="l" t="t" r="r" b="b"/>
              <a:pathLst>
                <a:path w="106045" h="343535">
                  <a:moveTo>
                    <a:pt x="105486" y="0"/>
                  </a:moveTo>
                  <a:lnTo>
                    <a:pt x="0" y="343065"/>
                  </a:lnTo>
                </a:path>
              </a:pathLst>
            </a:custGeom>
            <a:ln w="9524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538933" y="2252863"/>
              <a:ext cx="84455" cy="58419"/>
            </a:xfrm>
            <a:custGeom>
              <a:avLst/>
              <a:gdLst/>
              <a:ahLst/>
              <a:cxnLst/>
              <a:rect l="l" t="t" r="r" b="b"/>
              <a:pathLst>
                <a:path w="84454" h="58419">
                  <a:moveTo>
                    <a:pt x="84327" y="25933"/>
                  </a:moveTo>
                  <a:lnTo>
                    <a:pt x="28219" y="58318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21998" y="4494631"/>
            <a:ext cx="334949" cy="3349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29349" y="7145701"/>
            <a:ext cx="742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latin typeface="Effra Light"/>
                <a:cs typeface="Effra Light"/>
              </a:rPr>
              <a:t>9</a:t>
            </a:r>
            <a:endParaRPr sz="700">
              <a:latin typeface="Effra Light"/>
              <a:cs typeface="Effra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287005"/>
            <a:ext cx="4929670" cy="6272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10699" y="6985793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♂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11671" y="3833761"/>
            <a:ext cx="268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Narrow"/>
                <a:cs typeface="Arial Narrow"/>
              </a:rPr>
              <a:t>♀</a:t>
            </a:r>
            <a:endParaRPr sz="255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01996" y="568807"/>
            <a:ext cx="4921250" cy="2785110"/>
          </a:xfrm>
          <a:custGeom>
            <a:avLst/>
            <a:gdLst/>
            <a:ahLst/>
            <a:cxnLst/>
            <a:rect l="l" t="t" r="r" b="b"/>
            <a:pathLst>
              <a:path w="4921250" h="2785110">
                <a:moveTo>
                  <a:pt x="4921199" y="0"/>
                </a:moveTo>
                <a:lnTo>
                  <a:pt x="0" y="0"/>
                </a:lnTo>
                <a:lnTo>
                  <a:pt x="0" y="2784881"/>
                </a:lnTo>
                <a:lnTo>
                  <a:pt x="4921199" y="2784881"/>
                </a:lnTo>
                <a:lnTo>
                  <a:pt x="4921199" y="0"/>
                </a:lnTo>
                <a:close/>
              </a:path>
            </a:pathLst>
          </a:custGeom>
          <a:solidFill>
            <a:srgbClr val="F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77299" y="3498724"/>
            <a:ext cx="1379855" cy="41275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Easily-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confused</a:t>
            </a:r>
            <a:r>
              <a:rPr sz="900" b="1" spc="-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species</a:t>
            </a:r>
            <a:endParaRPr sz="900" dirty="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Aedes</a:t>
            </a:r>
            <a:r>
              <a:rPr sz="800" i="1" u="sng" spc="-25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 </a:t>
            </a: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4" action="ppaction://hlinksldjump"/>
              </a:rPr>
              <a:t>caspius</a:t>
            </a:r>
            <a:r>
              <a:rPr sz="800" i="1" dirty="0">
                <a:latin typeface="MetaPro-LightIta"/>
                <a:cs typeface="MetaPro-LightIta"/>
              </a:rPr>
              <a:t>;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i="1" u="sng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Aedes</a:t>
            </a:r>
            <a:r>
              <a:rPr sz="800" i="1" u="sng" spc="-2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  <a:hlinkClick r:id="rId5" action="ppaction://hlinksldjump"/>
              </a:rPr>
              <a:t>pulcritarsis</a:t>
            </a:r>
            <a:endParaRPr sz="800" dirty="0">
              <a:latin typeface="MetaPro-LightIta"/>
              <a:cs typeface="MetaPro-LightIt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77299" y="5202994"/>
            <a:ext cx="2050414" cy="149606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Likely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point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of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entry</a:t>
            </a:r>
            <a:endParaRPr sz="900">
              <a:latin typeface="MetaPro-Bold"/>
              <a:cs typeface="MetaPro-Bold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800" b="0" dirty="0">
                <a:latin typeface="MetaPro-Light"/>
                <a:cs typeface="MetaPro-Light"/>
              </a:rPr>
              <a:t>International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used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tyre</a:t>
            </a:r>
            <a:r>
              <a:rPr sz="800" b="0" spc="-10" dirty="0">
                <a:latin typeface="MetaPro-Light"/>
                <a:cs typeface="MetaPro-Light"/>
              </a:rPr>
              <a:t> trade.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Ecology</a:t>
            </a:r>
            <a:r>
              <a:rPr sz="900" b="1" spc="-4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(habitat,</a:t>
            </a:r>
            <a:r>
              <a:rPr sz="900" b="1" spc="-30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breeding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sites)</a:t>
            </a:r>
            <a:endParaRPr sz="90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490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atropalpus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appear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early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season.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lay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their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first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without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taking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50" dirty="0">
                <a:latin typeface="MetaPro-Light"/>
                <a:cs typeface="MetaPro-Light"/>
              </a:rPr>
              <a:t>a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bloodmeal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(autogenous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egg</a:t>
            </a:r>
            <a:r>
              <a:rPr sz="800" b="0" spc="-10" dirty="0">
                <a:latin typeface="MetaPro-Light"/>
                <a:cs typeface="MetaPro-Light"/>
              </a:rPr>
              <a:t> production).</a:t>
            </a:r>
            <a:endParaRPr sz="800">
              <a:latin typeface="MetaPro-Light"/>
              <a:cs typeface="MetaPro-Light"/>
            </a:endParaRPr>
          </a:p>
          <a:p>
            <a:pPr marL="120650" marR="112395" indent="-108585">
              <a:lnSpc>
                <a:spcPct val="100000"/>
              </a:lnSpc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2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atropalpus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larvae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most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often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associated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soft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rock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pool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habitats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along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mountain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streams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North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America.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0274" y="3569511"/>
            <a:ext cx="2049780" cy="18694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38100" indent="-108585">
              <a:lnSpc>
                <a:spcPct val="100000"/>
              </a:lnSpc>
              <a:spcBef>
                <a:spcPts val="100"/>
              </a:spcBef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is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also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known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breed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variety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artificial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containers,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especially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discarded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tyres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other </a:t>
            </a:r>
            <a:r>
              <a:rPr sz="800" b="0" spc="-10" dirty="0">
                <a:latin typeface="MetaPro-Light"/>
                <a:cs typeface="MetaPro-Light"/>
              </a:rPr>
              <a:t>man-</a:t>
            </a:r>
            <a:r>
              <a:rPr sz="800" b="0" dirty="0">
                <a:latin typeface="MetaPro-Light"/>
                <a:cs typeface="MetaPro-Light"/>
              </a:rPr>
              <a:t>made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 </a:t>
            </a:r>
            <a:r>
              <a:rPr sz="800" b="0" spc="-10" dirty="0">
                <a:latin typeface="MetaPro-Light"/>
                <a:cs typeface="MetaPro-Light"/>
              </a:rPr>
              <a:t>collectors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such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concrete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septic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tanks.</a:t>
            </a:r>
            <a:endParaRPr sz="800">
              <a:latin typeface="MetaPro-Light"/>
              <a:cs typeface="MetaPro-Light"/>
            </a:endParaRPr>
          </a:p>
          <a:p>
            <a:pPr marL="120650" marR="97790" indent="-108585" algn="just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Eggs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 </a:t>
            </a:r>
            <a:r>
              <a:rPr sz="800" b="0" spc="-10" dirty="0">
                <a:latin typeface="MetaPro-Light"/>
                <a:cs typeface="MetaPro-Light"/>
              </a:rPr>
              <a:t>desiccation-</a:t>
            </a:r>
            <a:r>
              <a:rPr sz="800" b="0" dirty="0">
                <a:latin typeface="MetaPro-Light"/>
                <a:cs typeface="MetaPro-Light"/>
              </a:rPr>
              <a:t>resistant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can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there-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fore</a:t>
            </a:r>
            <a:r>
              <a:rPr sz="800" b="0" spc="-2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survive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outside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water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until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conditions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suitable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them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hatch.</a:t>
            </a:r>
            <a:endParaRPr sz="80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Biting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habits</a:t>
            </a:r>
            <a:endParaRPr sz="900">
              <a:latin typeface="MetaPro-Bold"/>
              <a:cs typeface="MetaPro-Bold"/>
            </a:endParaRPr>
          </a:p>
          <a:p>
            <a:pPr marL="120650" marR="46990" indent="-108585">
              <a:lnSpc>
                <a:spcPct val="100000"/>
              </a:lnSpc>
              <a:spcBef>
                <a:spcPts val="505"/>
              </a:spcBef>
              <a:buFont typeface="MetaPro-Light"/>
              <a:buChar char="•"/>
              <a:tabLst>
                <a:tab pos="121285" algn="l"/>
              </a:tabLst>
            </a:pPr>
            <a:r>
              <a:rPr sz="800" i="1" dirty="0">
                <a:latin typeface="MetaPro-LightIta"/>
                <a:cs typeface="MetaPro-LightIta"/>
              </a:rPr>
              <a:t>Aedes</a:t>
            </a:r>
            <a:r>
              <a:rPr sz="800" i="1" spc="-35" dirty="0">
                <a:latin typeface="MetaPro-LightIta"/>
                <a:cs typeface="MetaPro-LightIta"/>
              </a:rPr>
              <a:t> </a:t>
            </a:r>
            <a:r>
              <a:rPr sz="800" i="1" dirty="0">
                <a:latin typeface="MetaPro-LightIta"/>
                <a:cs typeface="MetaPro-LightIta"/>
              </a:rPr>
              <a:t>atropalpus</a:t>
            </a:r>
            <a:r>
              <a:rPr sz="800" i="1" spc="-20" dirty="0">
                <a:latin typeface="MetaPro-LightIta"/>
                <a:cs typeface="MetaPro-LightIta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will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readily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humans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species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preference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for</a:t>
            </a:r>
            <a:r>
              <a:rPr sz="800" b="0" spc="-10" dirty="0">
                <a:latin typeface="MetaPro-Light"/>
                <a:cs typeface="MetaPro-Light"/>
              </a:rPr>
              <a:t> mammalian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hosts.</a:t>
            </a:r>
            <a:endParaRPr sz="800">
              <a:latin typeface="MetaPro-Light"/>
              <a:cs typeface="MetaPro-Light"/>
            </a:endParaRPr>
          </a:p>
          <a:p>
            <a:pPr marL="120650" marR="508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Females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bite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night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during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day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spc="-25" dirty="0">
                <a:latin typeface="MetaPro-Light"/>
                <a:cs typeface="MetaPro-Light"/>
              </a:rPr>
              <a:t>and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are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known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to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pest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vicinity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aquatic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habitats.</a:t>
            </a:r>
            <a:endParaRPr sz="800">
              <a:latin typeface="MetaPro-Light"/>
              <a:cs typeface="MetaPro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77299" y="3979727"/>
            <a:ext cx="1499870" cy="112649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Status</a:t>
            </a:r>
            <a:r>
              <a:rPr sz="900" b="1" spc="-2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in</a:t>
            </a:r>
            <a:r>
              <a:rPr sz="900" b="1" spc="-1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Europe</a:t>
            </a:r>
            <a:endParaRPr sz="900">
              <a:latin typeface="MetaPro-Bold"/>
              <a:cs typeface="MetaPro-Bold"/>
            </a:endParaRPr>
          </a:p>
          <a:p>
            <a:pPr marL="120650" indent="-108585">
              <a:lnSpc>
                <a:spcPct val="100000"/>
              </a:lnSpc>
              <a:spcBef>
                <a:spcPts val="380"/>
              </a:spcBef>
              <a:buChar char="•"/>
              <a:tabLst>
                <a:tab pos="121285" algn="l"/>
              </a:tabLst>
            </a:pPr>
            <a:r>
              <a:rPr sz="800" b="0" spc="-10" dirty="0">
                <a:latin typeface="MetaPro-Light"/>
                <a:cs typeface="MetaPro-Light"/>
              </a:rPr>
              <a:t>Exotic</a:t>
            </a:r>
            <a:endParaRPr sz="800">
              <a:latin typeface="MetaPro-Light"/>
              <a:cs typeface="MetaPro-Light"/>
            </a:endParaRPr>
          </a:p>
          <a:p>
            <a:pPr marL="120650" indent="-108585">
              <a:lnSpc>
                <a:spcPct val="100000"/>
              </a:lnSpc>
              <a:buChar char="•"/>
              <a:tabLst>
                <a:tab pos="121285" algn="l"/>
              </a:tabLst>
            </a:pPr>
            <a:r>
              <a:rPr sz="800" b="0" dirty="0">
                <a:latin typeface="MetaPro-Light"/>
                <a:cs typeface="MetaPro-Light"/>
              </a:rPr>
              <a:t>Origin: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North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and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Central</a:t>
            </a:r>
            <a:r>
              <a:rPr sz="800" b="0" spc="-10" dirty="0">
                <a:latin typeface="MetaPro-Light"/>
                <a:cs typeface="MetaPro-Light"/>
              </a:rPr>
              <a:t> America</a:t>
            </a:r>
            <a:endParaRPr sz="800">
              <a:latin typeface="MetaPro-Light"/>
              <a:cs typeface="MetaPro-Light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650">
              <a:latin typeface="MetaPro-Light"/>
              <a:cs typeface="MetaPro-Light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Distribution</a:t>
            </a:r>
            <a:endParaRPr sz="900">
              <a:latin typeface="MetaPro-Bold"/>
              <a:cs typeface="MetaPro-Bold"/>
            </a:endParaRPr>
          </a:p>
          <a:p>
            <a:pPr marL="461645" marR="490855">
              <a:lnSpc>
                <a:spcPct val="100000"/>
              </a:lnSpc>
              <a:spcBef>
                <a:spcPts val="825"/>
              </a:spcBef>
            </a:pP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https://bit.ly/</a:t>
            </a:r>
            <a:r>
              <a:rPr sz="800" i="1" spc="500" dirty="0">
                <a:latin typeface="MetaPro-LightIta"/>
                <a:cs typeface="MetaPro-LightIta"/>
              </a:rPr>
              <a:t> </a:t>
            </a:r>
            <a:r>
              <a:rPr sz="800" i="1" u="sng" spc="-10" dirty="0">
                <a:uFill>
                  <a:solidFill>
                    <a:srgbClr val="000000"/>
                  </a:solidFill>
                </a:uFill>
                <a:latin typeface="MetaPro-LightIta"/>
                <a:cs typeface="MetaPro-LightIta"/>
              </a:rPr>
              <a:t>3MAZ3un</a:t>
            </a:r>
            <a:endParaRPr sz="800">
              <a:latin typeface="MetaPro-LightIta"/>
              <a:cs typeface="MetaPro-LightIt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12"/>
            <a:ext cx="4930140" cy="1823720"/>
          </a:xfrm>
          <a:custGeom>
            <a:avLst/>
            <a:gdLst/>
            <a:ahLst/>
            <a:cxnLst/>
            <a:rect l="l" t="t" r="r" b="b"/>
            <a:pathLst>
              <a:path w="4930140" h="1823720">
                <a:moveTo>
                  <a:pt x="4929670" y="0"/>
                </a:moveTo>
                <a:lnTo>
                  <a:pt x="0" y="0"/>
                </a:lnTo>
                <a:lnTo>
                  <a:pt x="0" y="1823173"/>
                </a:lnTo>
                <a:lnTo>
                  <a:pt x="4929670" y="1823173"/>
                </a:lnTo>
                <a:lnTo>
                  <a:pt x="4929670" y="0"/>
                </a:lnTo>
                <a:close/>
              </a:path>
            </a:pathLst>
          </a:custGeom>
          <a:solidFill>
            <a:srgbClr val="005B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1300" y="746572"/>
            <a:ext cx="21488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Aedes</a:t>
            </a:r>
            <a:r>
              <a:rPr spc="-25" dirty="0"/>
              <a:t> </a:t>
            </a:r>
            <a:r>
              <a:rPr spc="-10" dirty="0"/>
              <a:t>atropalpus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51300" y="1164874"/>
            <a:ext cx="1190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Georgecraigius</a:t>
            </a:r>
            <a:r>
              <a:rPr sz="800" i="1" spc="80" dirty="0">
                <a:solidFill>
                  <a:srgbClr val="FFFFFF"/>
                </a:solidFill>
                <a:latin typeface="MetaPro-NormIta"/>
                <a:cs typeface="MetaPro-NormIta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MetaPro-NormIta"/>
                <a:cs typeface="MetaPro-NormIta"/>
              </a:rPr>
              <a:t>atropalpus</a:t>
            </a:r>
            <a:endParaRPr sz="800">
              <a:latin typeface="MetaPro-NormIta"/>
              <a:cs typeface="MetaPro-NormIt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1300" y="601361"/>
            <a:ext cx="14674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American</a:t>
            </a:r>
            <a:r>
              <a:rPr sz="900" b="1" spc="-10" dirty="0">
                <a:solidFill>
                  <a:srgbClr val="FFFFFF"/>
                </a:solidFill>
                <a:latin typeface="MetaPro-Bold"/>
                <a:cs typeface="MetaPro-Bold"/>
              </a:rPr>
              <a:t> rock</a:t>
            </a:r>
            <a:r>
              <a:rPr sz="900" b="1" spc="-30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dirty="0">
                <a:solidFill>
                  <a:srgbClr val="FFFFFF"/>
                </a:solidFill>
                <a:latin typeface="MetaPro-Bold"/>
                <a:cs typeface="MetaPro-Bold"/>
              </a:rPr>
              <a:t>pool</a:t>
            </a:r>
            <a:r>
              <a:rPr sz="900" b="1" spc="-15" dirty="0">
                <a:solidFill>
                  <a:srgbClr val="FFFFFF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MetaPro-Bold"/>
                <a:cs typeface="MetaPro-Bold"/>
              </a:rPr>
              <a:t>mosquito</a:t>
            </a:r>
            <a:endParaRPr sz="900">
              <a:latin typeface="MetaPro-Bold"/>
              <a:cs typeface="MetaPro-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89999" y="1232114"/>
            <a:ext cx="2037080" cy="139636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r>
              <a:rPr sz="900" b="1" dirty="0">
                <a:solidFill>
                  <a:srgbClr val="005B67"/>
                </a:solidFill>
                <a:latin typeface="MetaPro-Bold"/>
                <a:cs typeface="MetaPro-Bold"/>
              </a:rPr>
              <a:t>Morphological</a:t>
            </a:r>
            <a:r>
              <a:rPr sz="900" b="1" spc="-45" dirty="0">
                <a:solidFill>
                  <a:srgbClr val="005B67"/>
                </a:solidFill>
                <a:latin typeface="MetaPro-Bold"/>
                <a:cs typeface="MetaPro-Bold"/>
              </a:rPr>
              <a:t> </a:t>
            </a:r>
            <a:r>
              <a:rPr sz="900" b="1" spc="-10" dirty="0">
                <a:solidFill>
                  <a:srgbClr val="005B67"/>
                </a:solidFill>
                <a:latin typeface="MetaPro-Bold"/>
                <a:cs typeface="MetaPro-Bold"/>
              </a:rPr>
              <a:t>characteristics</a:t>
            </a:r>
            <a:endParaRPr sz="900">
              <a:latin typeface="MetaPro-Bold"/>
              <a:cs typeface="MetaPro-Bold"/>
            </a:endParaRPr>
          </a:p>
          <a:p>
            <a:pPr marL="143510" marR="50165" indent="-144145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Presence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two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lateral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pale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scales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black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background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scutum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(dorsal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part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thorax).</a:t>
            </a:r>
            <a:endParaRPr sz="800">
              <a:latin typeface="MetaPro-Light"/>
              <a:cs typeface="MetaPro-Light"/>
            </a:endParaRPr>
          </a:p>
          <a:p>
            <a:pPr marL="14351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Legs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have </a:t>
            </a:r>
            <a:r>
              <a:rPr sz="800" b="0" spc="-10" dirty="0">
                <a:latin typeface="MetaPro-Light"/>
                <a:cs typeface="MetaPro-Light"/>
              </a:rPr>
              <a:t>inter-</a:t>
            </a:r>
            <a:r>
              <a:rPr sz="800" b="0" dirty="0">
                <a:latin typeface="MetaPro-Light"/>
                <a:cs typeface="MetaPro-Light"/>
              </a:rPr>
              <a:t>articular pale </a:t>
            </a:r>
            <a:r>
              <a:rPr sz="800" b="0" spc="-10" dirty="0">
                <a:latin typeface="MetaPro-Light"/>
                <a:cs typeface="MetaPro-Light"/>
              </a:rPr>
              <a:t>rings.</a:t>
            </a:r>
            <a:endParaRPr sz="800">
              <a:latin typeface="MetaPro-Light"/>
              <a:cs typeface="MetaPro-Light"/>
            </a:endParaRPr>
          </a:p>
          <a:p>
            <a:pPr marL="143510" marR="508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Wings</a:t>
            </a:r>
            <a:r>
              <a:rPr sz="800" b="0" spc="-3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have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patch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or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short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line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pale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scales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at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base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first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principal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longitudinal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vein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the</a:t>
            </a:r>
            <a:r>
              <a:rPr sz="800" b="0" spc="-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wing </a:t>
            </a:r>
            <a:r>
              <a:rPr sz="800" b="0" spc="-10" dirty="0">
                <a:latin typeface="MetaPro-Light"/>
                <a:cs typeface="MetaPro-Light"/>
              </a:rPr>
              <a:t>(costa).</a:t>
            </a:r>
            <a:endParaRPr sz="800">
              <a:latin typeface="MetaPro-Light"/>
              <a:cs typeface="MetaPro-Light"/>
            </a:endParaRPr>
          </a:p>
          <a:p>
            <a:pPr marL="143510" marR="135890" indent="-1441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800" b="0" dirty="0">
                <a:latin typeface="MetaPro-Light"/>
                <a:cs typeface="MetaPro-Light"/>
              </a:rPr>
              <a:t>Dorsal</a:t>
            </a:r>
            <a:r>
              <a:rPr sz="800" b="0" spc="-3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plates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of</a:t>
            </a:r>
            <a:r>
              <a:rPr sz="800" b="0" spc="-2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abdomen</a:t>
            </a:r>
            <a:r>
              <a:rPr sz="800" b="0" spc="-15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with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regular</a:t>
            </a:r>
            <a:r>
              <a:rPr sz="800" b="0" spc="-10" dirty="0">
                <a:latin typeface="MetaPro-Light"/>
                <a:cs typeface="MetaPro-Light"/>
              </a:rPr>
              <a:t> </a:t>
            </a:r>
            <a:r>
              <a:rPr sz="800" b="0" spc="-20" dirty="0">
                <a:latin typeface="MetaPro-Light"/>
                <a:cs typeface="MetaPro-Light"/>
              </a:rPr>
              <a:t>pale</a:t>
            </a:r>
            <a:r>
              <a:rPr sz="800" b="0" spc="500" dirty="0">
                <a:latin typeface="MetaPro-Light"/>
                <a:cs typeface="MetaPro-Light"/>
              </a:rPr>
              <a:t> </a:t>
            </a:r>
            <a:r>
              <a:rPr sz="800" b="0" dirty="0">
                <a:latin typeface="MetaPro-Light"/>
                <a:cs typeface="MetaPro-Light"/>
              </a:rPr>
              <a:t>basal</a:t>
            </a:r>
            <a:r>
              <a:rPr sz="800" b="0" spc="-50" dirty="0">
                <a:latin typeface="MetaPro-Light"/>
                <a:cs typeface="MetaPro-Light"/>
              </a:rPr>
              <a:t> </a:t>
            </a:r>
            <a:r>
              <a:rPr sz="800" b="0" spc="-10" dirty="0">
                <a:latin typeface="MetaPro-Light"/>
                <a:cs typeface="MetaPro-Light"/>
              </a:rPr>
              <a:t>bands</a:t>
            </a:r>
            <a:endParaRPr sz="800">
              <a:latin typeface="MetaPro-Light"/>
              <a:cs typeface="MetaPro-Ligh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74001" y="385203"/>
            <a:ext cx="3269195" cy="310210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141565" y="84213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1</a:t>
            </a:r>
            <a:endParaRPr sz="650">
              <a:latin typeface="Effra"/>
              <a:cs typeface="Effr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07600" y="1175122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3</a:t>
            </a:r>
            <a:endParaRPr sz="650">
              <a:latin typeface="Effra"/>
              <a:cs typeface="Effr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59548" y="2906975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2</a:t>
            </a:r>
            <a:endParaRPr sz="650">
              <a:latin typeface="Effra"/>
              <a:cs typeface="Effr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71393" y="2547223"/>
            <a:ext cx="577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b="1" spc="-5" dirty="0">
                <a:solidFill>
                  <a:srgbClr val="C4390F"/>
                </a:solidFill>
                <a:latin typeface="Effra"/>
                <a:cs typeface="Effra"/>
              </a:rPr>
              <a:t>4</a:t>
            </a:r>
            <a:endParaRPr sz="650">
              <a:latin typeface="Effra"/>
              <a:cs typeface="Effr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170547" y="978950"/>
            <a:ext cx="1290955" cy="1995170"/>
            <a:chOff x="8170547" y="978950"/>
            <a:chExt cx="1290955" cy="1995170"/>
          </a:xfrm>
        </p:grpSpPr>
        <p:sp>
          <p:nvSpPr>
            <p:cNvPr id="22" name="object 22"/>
            <p:cNvSpPr/>
            <p:nvPr/>
          </p:nvSpPr>
          <p:spPr>
            <a:xfrm>
              <a:off x="8952289" y="983712"/>
              <a:ext cx="193675" cy="280035"/>
            </a:xfrm>
            <a:custGeom>
              <a:avLst/>
              <a:gdLst/>
              <a:ahLst/>
              <a:cxnLst/>
              <a:rect l="l" t="t" r="r" b="b"/>
              <a:pathLst>
                <a:path w="193675" h="280034">
                  <a:moveTo>
                    <a:pt x="193535" y="0"/>
                  </a:moveTo>
                  <a:lnTo>
                    <a:pt x="0" y="279933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942989" y="1199521"/>
              <a:ext cx="73025" cy="64135"/>
            </a:xfrm>
            <a:custGeom>
              <a:avLst/>
              <a:gdLst/>
              <a:ahLst/>
              <a:cxnLst/>
              <a:rect l="l" t="t" r="r" b="b"/>
              <a:pathLst>
                <a:path w="73025" h="64134">
                  <a:moveTo>
                    <a:pt x="72567" y="50177"/>
                  </a:moveTo>
                  <a:lnTo>
                    <a:pt x="9296" y="6412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153984" y="1257866"/>
              <a:ext cx="302895" cy="156845"/>
            </a:xfrm>
            <a:custGeom>
              <a:avLst/>
              <a:gdLst/>
              <a:ahLst/>
              <a:cxnLst/>
              <a:rect l="l" t="t" r="r" b="b"/>
              <a:pathLst>
                <a:path w="302895" h="156844">
                  <a:moveTo>
                    <a:pt x="302298" y="0"/>
                  </a:moveTo>
                  <a:lnTo>
                    <a:pt x="0" y="156298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153982" y="1353190"/>
              <a:ext cx="62865" cy="78740"/>
            </a:xfrm>
            <a:custGeom>
              <a:avLst/>
              <a:gdLst/>
              <a:ahLst/>
              <a:cxnLst/>
              <a:rect l="l" t="t" r="r" b="b"/>
              <a:pathLst>
                <a:path w="62865" h="78740">
                  <a:moveTo>
                    <a:pt x="62407" y="78371"/>
                  </a:moveTo>
                  <a:lnTo>
                    <a:pt x="0" y="60972"/>
                  </a:lnTo>
                  <a:lnTo>
                    <a:pt x="21882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75319" y="2918076"/>
              <a:ext cx="336550" cy="51435"/>
            </a:xfrm>
            <a:custGeom>
              <a:avLst/>
              <a:gdLst/>
              <a:ahLst/>
              <a:cxnLst/>
              <a:rect l="l" t="t" r="r" b="b"/>
              <a:pathLst>
                <a:path w="336550" h="51435">
                  <a:moveTo>
                    <a:pt x="336435" y="51244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75310" y="2881613"/>
              <a:ext cx="53975" cy="87630"/>
            </a:xfrm>
            <a:custGeom>
              <a:avLst/>
              <a:gdLst/>
              <a:ahLst/>
              <a:cxnLst/>
              <a:rect l="l" t="t" r="r" b="b"/>
              <a:pathLst>
                <a:path w="53975" h="87630">
                  <a:moveTo>
                    <a:pt x="40271" y="87223"/>
                  </a:moveTo>
                  <a:lnTo>
                    <a:pt x="0" y="36461"/>
                  </a:lnTo>
                  <a:lnTo>
                    <a:pt x="53555" y="0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878723" y="2399516"/>
              <a:ext cx="144145" cy="183515"/>
            </a:xfrm>
            <a:custGeom>
              <a:avLst/>
              <a:gdLst/>
              <a:ahLst/>
              <a:cxnLst/>
              <a:rect l="l" t="t" r="r" b="b"/>
              <a:pathLst>
                <a:path w="144145" h="183514">
                  <a:moveTo>
                    <a:pt x="143776" y="18348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873267" y="2399513"/>
              <a:ext cx="69850" cy="64769"/>
            </a:xfrm>
            <a:custGeom>
              <a:avLst/>
              <a:gdLst/>
              <a:ahLst/>
              <a:cxnLst/>
              <a:rect l="l" t="t" r="r" b="b"/>
              <a:pathLst>
                <a:path w="69850" h="64769">
                  <a:moveTo>
                    <a:pt x="0" y="64554"/>
                  </a:moveTo>
                  <a:lnTo>
                    <a:pt x="5461" y="0"/>
                  </a:lnTo>
                  <a:lnTo>
                    <a:pt x="69456" y="10134"/>
                  </a:lnTo>
                </a:path>
              </a:pathLst>
            </a:custGeom>
            <a:ln w="9525">
              <a:solidFill>
                <a:srgbClr val="C439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4077473" y="1456797"/>
            <a:ext cx="601980" cy="703580"/>
          </a:xfrm>
          <a:custGeom>
            <a:avLst/>
            <a:gdLst/>
            <a:ahLst/>
            <a:cxnLst/>
            <a:rect l="l" t="t" r="r" b="b"/>
            <a:pathLst>
              <a:path w="601979" h="703580">
                <a:moveTo>
                  <a:pt x="601522" y="0"/>
                </a:moveTo>
                <a:lnTo>
                  <a:pt x="0" y="0"/>
                </a:lnTo>
                <a:lnTo>
                  <a:pt x="0" y="689584"/>
                </a:lnTo>
                <a:lnTo>
                  <a:pt x="1869" y="696516"/>
                </a:lnTo>
                <a:lnTo>
                  <a:pt x="6642" y="701241"/>
                </a:lnTo>
                <a:lnTo>
                  <a:pt x="13062" y="703030"/>
                </a:lnTo>
                <a:lnTo>
                  <a:pt x="19875" y="701154"/>
                </a:lnTo>
                <a:lnTo>
                  <a:pt x="280784" y="544868"/>
                </a:lnTo>
                <a:lnTo>
                  <a:pt x="290495" y="540710"/>
                </a:lnTo>
                <a:lnTo>
                  <a:pt x="300761" y="539324"/>
                </a:lnTo>
                <a:lnTo>
                  <a:pt x="311027" y="540710"/>
                </a:lnTo>
                <a:lnTo>
                  <a:pt x="320738" y="544868"/>
                </a:lnTo>
                <a:lnTo>
                  <a:pt x="581647" y="701154"/>
                </a:lnTo>
                <a:lnTo>
                  <a:pt x="588460" y="703030"/>
                </a:lnTo>
                <a:lnTo>
                  <a:pt x="594880" y="701241"/>
                </a:lnTo>
                <a:lnTo>
                  <a:pt x="599653" y="696516"/>
                </a:lnTo>
                <a:lnTo>
                  <a:pt x="601522" y="689584"/>
                </a:lnTo>
                <a:lnTo>
                  <a:pt x="601522" y="0"/>
                </a:lnTo>
                <a:close/>
              </a:path>
            </a:pathLst>
          </a:custGeom>
          <a:solidFill>
            <a:srgbClr val="EC65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205250" y="1727050"/>
            <a:ext cx="346075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FFFFFF"/>
                </a:solidFill>
                <a:latin typeface="Effra"/>
                <a:cs typeface="Effra"/>
              </a:rPr>
              <a:t>Exotic</a:t>
            </a:r>
            <a:endParaRPr sz="900">
              <a:latin typeface="Effra"/>
              <a:cs typeface="Effra"/>
            </a:endParaRPr>
          </a:p>
        </p:txBody>
      </p:sp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04173" y="1571321"/>
            <a:ext cx="148121" cy="172123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9979824" y="629474"/>
            <a:ext cx="108585" cy="524510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latin typeface="Effra Light"/>
                <a:cs typeface="Effra Light"/>
              </a:rPr>
              <a:t>© Disa </a:t>
            </a:r>
            <a:r>
              <a:rPr sz="550" b="0" spc="-10" dirty="0">
                <a:latin typeface="Effra Light"/>
                <a:cs typeface="Effra Light"/>
              </a:rPr>
              <a:t>Eklöf/SVA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669" y="3593628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9669" y="6718996"/>
            <a:ext cx="108585" cy="76644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©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dirty="0">
                <a:solidFill>
                  <a:srgbClr val="FFFFFF"/>
                </a:solidFill>
                <a:latin typeface="Effra Light"/>
                <a:cs typeface="Effra Light"/>
              </a:rPr>
              <a:t>Anders</a:t>
            </a:r>
            <a:r>
              <a:rPr sz="550" b="0" spc="-5" dirty="0">
                <a:solidFill>
                  <a:srgbClr val="FFFFFF"/>
                </a:solidFill>
                <a:latin typeface="Effra Light"/>
                <a:cs typeface="Effra Light"/>
              </a:rPr>
              <a:t> </a:t>
            </a:r>
            <a:r>
              <a:rPr sz="550" b="0" spc="-10" dirty="0">
                <a:solidFill>
                  <a:srgbClr val="FFFFFF"/>
                </a:solidFill>
                <a:latin typeface="Effra Light"/>
                <a:cs typeface="Effra Light"/>
              </a:rPr>
              <a:t>Lindström/SVA</a:t>
            </a:r>
            <a:endParaRPr sz="550">
              <a:latin typeface="Effra Light"/>
              <a:cs typeface="Effra Light"/>
            </a:endParaRPr>
          </a:p>
        </p:txBody>
      </p:sp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21998" y="4821301"/>
            <a:ext cx="334949" cy="3349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6998</Words>
  <Application>Microsoft Office PowerPoint</Application>
  <PresentationFormat>Custom</PresentationFormat>
  <Paragraphs>1010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 Narrow</vt:lpstr>
      <vt:lpstr>Effra</vt:lpstr>
      <vt:lpstr>Effra Light</vt:lpstr>
      <vt:lpstr>Effra Medium</vt:lpstr>
      <vt:lpstr>MetaPro-Bold</vt:lpstr>
      <vt:lpstr>MetaPro-BoldIta</vt:lpstr>
      <vt:lpstr>MetaPro-Light</vt:lpstr>
      <vt:lpstr>MetaPro-LightIta</vt:lpstr>
      <vt:lpstr>MetaPro-Medi</vt:lpstr>
      <vt:lpstr>MetaPro-MediIta</vt:lpstr>
      <vt:lpstr>MetaPro-Norm</vt:lpstr>
      <vt:lpstr>MetaPro-NormIta</vt:lpstr>
      <vt:lpstr>Times New Roman</vt:lpstr>
      <vt:lpstr>Office Theme</vt:lpstr>
      <vt:lpstr>‘Reverse’ identification key for mosquito species</vt:lpstr>
      <vt:lpstr>What is/is not a mosquito?</vt:lpstr>
      <vt:lpstr>Life cycle of a floodwater Aedes mosquito</vt:lpstr>
      <vt:lpstr>Female mosquitoes Representatives of the seven mosquito genera present in Europe</vt:lpstr>
      <vt:lpstr>Female Aedes mosquitoes</vt:lpstr>
      <vt:lpstr>Male invasive Aedes mosquitoes</vt:lpstr>
      <vt:lpstr>Aedes aegypti</vt:lpstr>
      <vt:lpstr>Aedes albopictus</vt:lpstr>
      <vt:lpstr>Aedes atropalpus</vt:lpstr>
      <vt:lpstr>Aedes japonicus japonicus</vt:lpstr>
      <vt:lpstr>Aedes koreicus</vt:lpstr>
      <vt:lpstr>Aedes triseriatus</vt:lpstr>
      <vt:lpstr>Aedes cretinus</vt:lpstr>
      <vt:lpstr>Aedes cantans</vt:lpstr>
      <vt:lpstr>Aedes caspius</vt:lpstr>
      <vt:lpstr>Aedes communis</vt:lpstr>
      <vt:lpstr>Aedes geniculatus</vt:lpstr>
      <vt:lpstr>Aedes pulcritarsis</vt:lpstr>
      <vt:lpstr>Aedes vexans</vt:lpstr>
      <vt:lpstr>Aedes vittatus</vt:lpstr>
      <vt:lpstr>Aedes zammitii</vt:lpstr>
      <vt:lpstr>Anopheles plumbeus</vt:lpstr>
      <vt:lpstr>Coquillettidia richiardii</vt:lpstr>
      <vt:lpstr>Culex pipiens</vt:lpstr>
      <vt:lpstr>Culiseta annulata</vt:lpstr>
      <vt:lpstr>Culiseta longiareolata</vt:lpstr>
      <vt:lpstr>Orthopodomyia pulcripalpis</vt:lpstr>
      <vt:lpstr>Uranotaenia unguiculata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‘Reverse’ identification key for mosquito species</dc:title>
  <cp:lastModifiedBy>Olivier Briet</cp:lastModifiedBy>
  <cp:revision>6</cp:revision>
  <dcterms:created xsi:type="dcterms:W3CDTF">2022-07-22T13:38:23Z</dcterms:created>
  <dcterms:modified xsi:type="dcterms:W3CDTF">2022-07-25T13:33:02Z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2022-07-22T00:00:00Z</vt:filetime>
  </property>
  <property fmtid="{D5CDD505-2E9C-101B-9397-08002B2CF9AE}" pid="3" name="Creator">
    <vt:lpwstr>Adobe InDesign 17.3 (Windows)</vt:lpwstr>
  </property>
  <property fmtid="{D5CDD505-2E9C-101B-9397-08002B2CF9AE}" pid="4" name="LastSaved">
    <vt:filetime>2022-07-22T00:00:00Z</vt:filetime>
  </property>
  <property fmtid="{D5CDD505-2E9C-101B-9397-08002B2CF9AE}" pid="5" name="Producer">
    <vt:lpwstr>Adobe PDF Library 16.0.7</vt:lpwstr>
  </property>
  <property fmtid="{D5CDD505-2E9C-101B-9397-08002B2CF9AE}" pid="6" name="ArticulateGUID">
    <vt:lpwstr>066B2077-3F7D-44CD-8A15-CBC1F09DC164</vt:lpwstr>
  </property>
  <property fmtid="{D5CDD505-2E9C-101B-9397-08002B2CF9AE}" pid="7" name="ArticulatePath">
    <vt:lpwstr>VectorNet_IVTG0047_20220413_TL_08_OB</vt:lpwstr>
  </property>
</Properties>
</file>