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48" r:id="rId7"/>
    <p:sldMasterId id="2147483652" r:id="rId8"/>
  </p:sldMasterIdLst>
  <p:notesMasterIdLst>
    <p:notesMasterId r:id="rId16"/>
  </p:notesMasterIdLst>
  <p:handoutMasterIdLst>
    <p:handoutMasterId r:id="rId17"/>
  </p:handoutMasterIdLst>
  <p:sldIdLst>
    <p:sldId id="256" r:id="rId9"/>
    <p:sldId id="344" r:id="rId10"/>
    <p:sldId id="343" r:id="rId11"/>
    <p:sldId id="346" r:id="rId12"/>
    <p:sldId id="345" r:id="rId13"/>
    <p:sldId id="347" r:id="rId14"/>
    <p:sldId id="348" r:id="rId15"/>
  </p:sldIdLst>
  <p:sldSz cx="12192000" cy="6858000"/>
  <p:notesSz cx="7010400" cy="9296400"/>
  <p:custDataLst>
    <p:tags r:id="rId18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F6AC9-7B04-B55A-3A15-98FB7805A451}" v="28" dt="2022-09-28T14:46:42.923"/>
    <p1510:client id="{54B44E79-AB71-4FE0-98BD-50C27C7957E0}" v="4" dt="2022-09-23T13:36:19.850"/>
    <p1510:client id="{68865363-6A7E-4C2B-8EC0-1EC0F9A46848}" v="72" dt="2022-09-23T13:48:52.662"/>
    <p1510:client id="{B87E5AA6-9491-65A1-245B-1B0646011E81}" v="3" dt="2022-09-28T12:40:16.765"/>
    <p1510:client id="{C27F6CC9-2DB0-6BD6-7B1F-7506997ACC55}" v="4" dt="2022-09-26T08:43:41.933"/>
    <p1510:client id="{F62E68AB-E708-0154-7C59-5FDC9726AF8C}" v="8" dt="2022-09-26T08:42:36.922"/>
    <p1510:client id="{FE262DFF-5960-4877-9DAD-0A78E295B319}" v="3" dt="2022-09-23T13:40:59.51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7" Type="http://schemas.openxmlformats.org/officeDocument/2006/relationships/oleObject" Target="H9N2_WLD_1998_ONWARDS_CaseB_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[H9N2_WLD_1998_ONWARDS_CaseB_DataSet.xlsx]Epicurve!PivotTable1</c:name>
    <c:fmtId val="-1"/>
  </c:pivotSource>
  <c:chart>
    <c:autoTitleDeleted val="1"/>
    <c:pivotFmts>
      <c:pivotFmt>
        <c:idx val="0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</c:pivotFmt>
      <c:pivotFmt>
        <c:idx val="4"/>
        <c:spPr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</c:pivotFmt>
      <c:pivotFmt>
        <c:idx val="5"/>
        <c:spPr>
          <a:blipFill>
            <a:blip xmlns:r="http://schemas.openxmlformats.org/officeDocument/2006/relationships" r:embed="rId6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</c:pivotFmt>
      <c:pivotFmt>
        <c:idx val="10"/>
        <c:spPr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</c:pivotFmt>
      <c:pivotFmt>
        <c:idx val="11"/>
        <c:spPr>
          <a:blipFill>
            <a:blip xmlns:r="http://schemas.openxmlformats.org/officeDocument/2006/relationships" r:embed="rId6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rgbClr val="7030A0"/>
          </a:solidFill>
          <a:ln>
            <a:noFill/>
          </a:ln>
          <a:effectLst/>
        </c:spPr>
      </c:pivotFmt>
      <c:pivotFmt>
        <c:idx val="18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blipFill>
            <a:blip xmlns:r="http://schemas.openxmlformats.org/officeDocument/2006/relationships" r:embed="rId6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blipFill>
            <a:blip xmlns:r="http://schemas.openxmlformats.org/officeDocument/2006/relationships" r:embed="rId6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blipFill>
            <a:blip xmlns:r="http://schemas.openxmlformats.org/officeDocument/2006/relationships" r:embed="rId6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blipFill>
            <a:blip xmlns:r="http://schemas.openxmlformats.org/officeDocument/2006/relationships" r:embed="rId6"/>
            <a:stretch>
              <a:fillRect/>
            </a:stretch>
          </a:blip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4274606710517226E-2"/>
          <c:y val="8.7825033786914905E-2"/>
          <c:w val="0.9003369297190712"/>
          <c:h val="0.734092729723920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Epicurve!$B$3:$B$4</c:f>
              <c:strCache>
                <c:ptCount val="1"/>
                <c:pt idx="0">
                  <c:v>Bangladesh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Epicurve!$B$5:$B$23</c:f>
              <c:numCache>
                <c:formatCode>General</c:formatCode>
                <c:ptCount val="18"/>
                <c:pt idx="7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4-45D1-B8F7-420ADA83471C}"/>
            </c:ext>
          </c:extLst>
        </c:ser>
        <c:ser>
          <c:idx val="1"/>
          <c:order val="1"/>
          <c:tx>
            <c:strRef>
              <c:f>Epicurve!$C$3:$C$4</c:f>
              <c:strCache>
                <c:ptCount val="1"/>
                <c:pt idx="0">
                  <c:v>China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Epicurve!$C$5:$C$23</c:f>
              <c:numCache>
                <c:formatCode>General</c:formatCode>
                <c:ptCount val="18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9</c:v>
                </c:pt>
                <c:pt idx="12">
                  <c:v>6</c:v>
                </c:pt>
                <c:pt idx="13">
                  <c:v>7</c:v>
                </c:pt>
                <c:pt idx="14">
                  <c:v>5</c:v>
                </c:pt>
                <c:pt idx="15">
                  <c:v>16</c:v>
                </c:pt>
                <c:pt idx="16">
                  <c:v>26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4-45D1-B8F7-420ADA83471C}"/>
            </c:ext>
          </c:extLst>
        </c:ser>
        <c:ser>
          <c:idx val="2"/>
          <c:order val="2"/>
          <c:tx>
            <c:strRef>
              <c:f>Epicurve!$D$3:$D$4</c:f>
              <c:strCache>
                <c:ptCount val="1"/>
                <c:pt idx="0">
                  <c:v>Egypt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Epicurve!$D$5:$D$23</c:f>
              <c:numCache>
                <c:formatCode>General</c:formatCode>
                <c:ptCount val="18"/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4-45D1-B8F7-420ADA83471C}"/>
            </c:ext>
          </c:extLst>
        </c:ser>
        <c:ser>
          <c:idx val="3"/>
          <c:order val="3"/>
          <c:tx>
            <c:strRef>
              <c:f>Epicurve!$E$3:$E$4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Epicurve!$E$5:$E$23</c:f>
              <c:numCache>
                <c:formatCode>General</c:formatCode>
                <c:ptCount val="18"/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4-45D1-B8F7-420ADA83471C}"/>
            </c:ext>
          </c:extLst>
        </c:ser>
        <c:ser>
          <c:idx val="4"/>
          <c:order val="4"/>
          <c:tx>
            <c:strRef>
              <c:f>Epicurve!$F$3:$F$4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Epicurve!$F$5:$F$23</c:f>
              <c:numCache>
                <c:formatCode>General</c:formatCode>
                <c:ptCount val="18"/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4-45D1-B8F7-420ADA83471C}"/>
            </c:ext>
          </c:extLst>
        </c:ser>
        <c:ser>
          <c:idx val="5"/>
          <c:order val="5"/>
          <c:tx>
            <c:strRef>
              <c:f>Epicurve!$G$3:$G$4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Epicurve!$G$5:$G$23</c:f>
              <c:numCache>
                <c:formatCode>General</c:formatCode>
                <c:ptCount val="18"/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E4-45D1-B8F7-420ADA83471C}"/>
            </c:ext>
          </c:extLst>
        </c:ser>
        <c:ser>
          <c:idx val="6"/>
          <c:order val="6"/>
          <c:tx>
            <c:strRef>
              <c:f>Epicurve!$H$3:$H$4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Epicurve!$H$5:$H$23</c:f>
              <c:numCache>
                <c:formatCode>General</c:formatCode>
                <c:ptCount val="18"/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E4-45D1-B8F7-420ADA83471C}"/>
            </c:ext>
          </c:extLst>
        </c:ser>
        <c:ser>
          <c:idx val="7"/>
          <c:order val="7"/>
          <c:tx>
            <c:strRef>
              <c:f>Epicurve!$I$3:$I$4</c:f>
              <c:strCache>
                <c:ptCount val="1"/>
                <c:pt idx="0">
                  <c:v>Cambodia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Epicurve!$A$5:$A$23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2003</c:v>
                </c:pt>
                <c:pt idx="3">
                  <c:v>2004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Epicurve!$I$5:$I$23</c:f>
              <c:numCache>
                <c:formatCode>General</c:formatCode>
                <c:ptCount val="18"/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E4-45D1-B8F7-420ADA834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1028768752"/>
        <c:axId val="1028769144"/>
      </c:barChart>
      <c:catAx>
        <c:axId val="1028768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>
                    <a:solidFill>
                      <a:sysClr val="windowText" lastClr="000000"/>
                    </a:solidFill>
                  </a:rPr>
                  <a:t>Year</a:t>
                </a:r>
                <a:r>
                  <a:rPr lang="en-GB" sz="1100" baseline="0">
                    <a:solidFill>
                      <a:sysClr val="windowText" lastClr="000000"/>
                    </a:solidFill>
                  </a:rPr>
                  <a:t> of onset</a:t>
                </a:r>
                <a:endParaRPr lang="en-GB" sz="11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769144"/>
        <c:crosses val="autoZero"/>
        <c:auto val="1"/>
        <c:lblAlgn val="ctr"/>
        <c:lblOffset val="100"/>
        <c:noMultiLvlLbl val="0"/>
      </c:catAx>
      <c:valAx>
        <c:axId val="1028769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GB" sz="1100" baseline="0">
                    <a:solidFill>
                      <a:sysClr val="windowText" lastClr="000000"/>
                    </a:solidFill>
                  </a:rPr>
                  <a:t> of cases</a:t>
                </a:r>
                <a:endParaRPr lang="en-GB" sz="11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76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9995784205732"/>
          <c:y val="1.482121079945521E-3"/>
          <c:w val="0.80930009114510493"/>
          <c:h val="6.4158484586830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7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ED84-4610-4551-8A39-332667B2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B392-517E-4CB5-865F-AA7C3960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873A-9E1B-4D55-91F1-B11A5AB4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B801-931B-4ADF-8FFA-B634015A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DC038-7F8F-4BAC-B0BF-3622DB53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55BDF-1308-4547-95AD-873E82D4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3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138C-4B0C-473B-83F8-863EE9FE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BE76-B9A9-4994-B515-2590DD4C6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F0188-5356-4FC2-986E-1B42F0D78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F93BC-D9E3-4AC7-AF9B-4C9D2F14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5CC18-BBE8-4F56-B3E6-54B9122B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F1E61-D039-4BC0-BDC7-86C63F60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8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F2B5-0ED2-4DF1-85EB-6B93B6CD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91F8D-C3F9-4A89-83F9-59084CA57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AB5D-F3AD-4B67-ADBC-FF1F21FF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087-CBFD-4AC1-9331-CE0C15B3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F4B3-BBC9-49FC-B0E3-C9F82224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9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0A1E-41F8-4D7E-9447-8D03ECF6B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D5330-8AEA-434C-9DCF-FE4E778D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5921-5F71-4AF8-8764-07EF495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62B2-EEAA-49C1-9169-B08F38A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5620-DA79-4D51-ADE6-568C2DD7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1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2D52-EEDF-46FD-82FB-9962D67B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EEEE2-2AA9-4457-B3C9-0C64D546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928D-01A4-49F0-AA2B-AC0F7FD8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1499-E980-4447-B926-411EECF9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D964-FAE4-49CA-B3BC-5ED7C76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5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C090-799F-464A-BDCA-C182E8AD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45FF-D809-4B73-AC6E-74FBBF63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AACA-899D-483A-8078-73573977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D1AC-7875-4119-AD1B-5F3B5273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6283A-D61C-46BB-84A2-EBA769F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8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9612-D426-4C1E-9362-9CAC459D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B7EF-214F-4344-B737-CDE9FF40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5897-1609-44EF-8937-2F0230E5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B841-CC95-4E36-9BF3-6C5C408C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B0896-EB89-4BE6-8C52-0E75B534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2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045B-2AB5-47D9-A5C8-61EB67C9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CC83-34FA-4049-8875-7EB22C2A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9C14C-D0CB-46D6-961B-DF867C53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ABD53-33B8-45C0-91E3-D7381246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FD2D-CA94-44CB-8936-55CEB2B7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8481D-970C-4C1D-9E7D-199B2B7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9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D773-5EE7-4330-92E4-4B727709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B01F4-D11B-488C-BC73-86471A1F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6BF8F-0A59-449B-9A16-3AA00CF0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C817-60FD-4EFA-BD9C-DC7E361CF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9BBF9-1414-4DE4-8A8B-B9D76D03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3976E-5F00-4720-9689-32FFEDBF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AC2F1-2A5B-4159-B2D4-AAEA1263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D7EF3-4466-47D6-BAB3-E69F748C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4F42-87BB-4BFF-8737-BEA4F25F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ED24F-DFF9-4650-A0E0-35BAC969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39100-4B86-4915-B433-4B625F40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11BED-4E98-4650-AC91-DC9DB469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5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1B14A-98D2-4B72-B2A8-1187355D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20CAB-3EE3-4D58-9144-E4D05ACF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B635-35BD-4AEA-A7E8-1C478E2D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761A-CC30-BBCA-314B-79CF3CDC319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E128B-42FA-4D35-AF5C-8773508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17F16-2B79-4117-8B67-7A271605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8038-AC23-4CAE-ADE4-A985B8CBE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CEA2-F57A-45BA-9EAD-153B626F62F2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E54B-4096-4A18-826F-D0D1948A8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70BA-2D59-4EE5-9FB2-B145433A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AED68-8701-96F1-F2E6-548BA23C4F8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20744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29" r:id="rId4"/>
    <p:sldLayoutId id="2147483730" r:id="rId5"/>
    <p:sldLayoutId id="2147483731" r:id="rId6"/>
    <p:sldLayoutId id="2147483732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39, 2022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October 2021 to September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585EB-537F-5F34-1DD0-BA0F87E6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21" y="988690"/>
            <a:ext cx="7985473" cy="56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3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July to September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A21C97-39E4-1AB9-34ED-DF9670932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399" y="1103267"/>
            <a:ext cx="7845546" cy="5530797"/>
          </a:xfrm>
        </p:spPr>
      </p:pic>
    </p:spTree>
    <p:extLst>
      <p:ext uri="{BB962C8B-B14F-4D97-AF65-F5344CB8AC3E}">
        <p14:creationId xmlns:p14="http://schemas.microsoft.com/office/powerpoint/2010/main" val="29276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DA9A9-DB44-4E5C-96E3-AD8A0AF3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dengue cases reported worldwide, October 2021 to September 2022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606E0DE-2641-2C19-DBAC-7268272C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12" y="986515"/>
            <a:ext cx="7733681" cy="5467369"/>
          </a:xfrm>
        </p:spPr>
      </p:pic>
    </p:spTree>
    <p:extLst>
      <p:ext uri="{BB962C8B-B14F-4D97-AF65-F5344CB8AC3E}">
        <p14:creationId xmlns:p14="http://schemas.microsoft.com/office/powerpoint/2010/main" val="225068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AD4D3-3DA6-42C5-90A9-301E58E9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223838"/>
            <a:ext cx="9829800" cy="95250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dengue cases reported worldwide, July 2021 to September 2022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DFC2B13-9C65-F77C-09BD-16E1076B6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50" y="1176338"/>
            <a:ext cx="7495813" cy="5299207"/>
          </a:xfrm>
        </p:spPr>
      </p:pic>
    </p:spTree>
    <p:extLst>
      <p:ext uri="{BB962C8B-B14F-4D97-AF65-F5344CB8AC3E}">
        <p14:creationId xmlns:p14="http://schemas.microsoft.com/office/powerpoint/2010/main" val="168396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EE3A-5B3D-7471-48AE-E7CC741C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327845"/>
            <a:ext cx="9829599" cy="95172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Distribution of confirmed human cases of avian influenza A(H9N2) virus infection by year of onset and country, 1998-2022 (updated on 26 September, n=114)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E139-69A5-77F2-05E6-9221C577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7362-F5C1-BBC6-0244-0B72F456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7875-363B-8B64-BBF9-EB2C163D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40B4BA-8D27-15B1-9062-D7975F7F9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790425"/>
              </p:ext>
            </p:extLst>
          </p:nvPr>
        </p:nvGraphicFramePr>
        <p:xfrm>
          <a:off x="1122652" y="1552575"/>
          <a:ext cx="9223442" cy="442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8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2528-D342-CFAF-69D7-BA4BDBFE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Distribution of confirmed human cases of avian influenza A(H5N6) virus infection by year of onset and country, 2014-2022 (n=81)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A3159B14-D258-579C-3E5C-302885EB3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970" y="1506262"/>
            <a:ext cx="8048625" cy="46386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FBBB8-8B6F-8073-737D-EAD170E3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9C7A1-711D-19CF-CBF9-3FA2915E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55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fe73b3f6-a427-4a99-886e-da32c6de835d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6707851-2300-44a1-a4f6-7b3a1532295f"/>
    <ds:schemaRef ds:uri="4240f11c-4df2-4a37-9be1-bdf0d4dfc21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Theme_ECDC</vt:lpstr>
      <vt:lpstr>Office Theme</vt:lpstr>
      <vt:lpstr>Theme_ECDC</vt:lpstr>
      <vt:lpstr>Reusable maps and graphs from ECDC Communicable Disease Threats Report  Week 39, 2022 </vt:lpstr>
      <vt:lpstr>Notification rate of chikungunya cases reported worldwide, October 2021 to September 2022</vt:lpstr>
      <vt:lpstr>Notification rate of chikungunya cases reported worldwide, July to September 2022</vt:lpstr>
      <vt:lpstr>Notification rate of dengue cases reported worldwide, October 2021 to September 2022</vt:lpstr>
      <vt:lpstr>Notification rate of dengue cases reported worldwide, July 2021 to September 2022</vt:lpstr>
      <vt:lpstr>Distribution of confirmed human cases of avian influenza A(H9N2) virus infection by year of onset and country, 1998-2022 (updated on 26 September, n=114)</vt:lpstr>
      <vt:lpstr>Distribution of confirmed human cases of avian influenza A(H5N6) virus infection by year of onset and country, 2014-2022 (n=81)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30</cp:revision>
  <cp:lastPrinted>2017-03-24T07:50:18Z</cp:lastPrinted>
  <dcterms:created xsi:type="dcterms:W3CDTF">2015-11-05T13:02:54Z</dcterms:created>
  <dcterms:modified xsi:type="dcterms:W3CDTF">2022-09-28T14:46:44Z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Locations">
    <vt:lpwstr>Theme_ECDC:8</vt:lpwstr>
  </property>
  <property fmtid="{D5CDD505-2E9C-101B-9397-08002B2CF9AE}" pid="33" name="ClassificationContentMarkingHeaderText">
    <vt:lpwstr>ECDC NORMAL</vt:lpwstr>
  </property>
  <property fmtid="{D5CDD505-2E9C-101B-9397-08002B2CF9AE}" pid="34" name="SharedWithUsers">
    <vt:lpwstr>127;#Jeremy Duns</vt:lpwstr>
  </property>
</Properties>
</file>