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0693400" cy="15125700"/>
  <p:notesSz cx="10693400" cy="15125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342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200" b="0" i="0">
                <a:solidFill>
                  <a:srgbClr val="009DE1"/>
                </a:solidFill>
                <a:latin typeface="ITC Franklin Gothic MedCd"/>
                <a:cs typeface="ITC Franklin Gothic MedC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200" b="0" i="0">
                <a:solidFill>
                  <a:srgbClr val="009DE1"/>
                </a:solidFill>
                <a:latin typeface="ITC Franklin Gothic MedCd"/>
                <a:cs typeface="ITC Franklin Gothic MedC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200" b="0" i="0">
                <a:solidFill>
                  <a:srgbClr val="009DE1"/>
                </a:solidFill>
                <a:latin typeface="ITC Franklin Gothic MedCd"/>
                <a:cs typeface="ITC Franklin Gothic MedC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0692002" cy="1511998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248037" y="477697"/>
            <a:ext cx="1981199" cy="195986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41325" y="1125658"/>
            <a:ext cx="4524375" cy="15830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200" b="0" i="0">
                <a:solidFill>
                  <a:srgbClr val="009DE1"/>
                </a:solidFill>
                <a:latin typeface="ITC Franklin Gothic MedCd"/>
                <a:cs typeface="ITC Franklin Gothic MedC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07293" y="2482566"/>
            <a:ext cx="7854950" cy="10434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63915" y="8577586"/>
            <a:ext cx="5084253" cy="64653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2451" y="2591473"/>
            <a:ext cx="7498080" cy="486409"/>
          </a:xfrm>
          <a:custGeom>
            <a:avLst/>
            <a:gdLst/>
            <a:ahLst/>
            <a:cxnLst/>
            <a:rect l="l" t="t" r="r" b="b"/>
            <a:pathLst>
              <a:path w="7498080" h="486410">
                <a:moveTo>
                  <a:pt x="7498080" y="0"/>
                </a:moveTo>
                <a:lnTo>
                  <a:pt x="0" y="0"/>
                </a:lnTo>
                <a:lnTo>
                  <a:pt x="0" y="486384"/>
                </a:lnTo>
                <a:lnTo>
                  <a:pt x="7498080" y="486384"/>
                </a:lnTo>
                <a:lnTo>
                  <a:pt x="7498080" y="0"/>
                </a:lnTo>
                <a:close/>
              </a:path>
            </a:pathLst>
          </a:custGeom>
          <a:solidFill>
            <a:srgbClr val="7AC1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341325" y="1125658"/>
            <a:ext cx="5453175" cy="158440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pc="145" dirty="0" smtClean="0"/>
              <a:t>Influenza</a:t>
            </a:r>
            <a:endParaRPr spc="145" dirty="0"/>
          </a:p>
        </p:txBody>
      </p:sp>
      <p:sp>
        <p:nvSpPr>
          <p:cNvPr id="7" name="object 7"/>
          <p:cNvSpPr txBox="1"/>
          <p:nvPr/>
        </p:nvSpPr>
        <p:spPr>
          <a:xfrm>
            <a:off x="1404832" y="2482566"/>
            <a:ext cx="7826375" cy="11137265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1284605">
              <a:lnSpc>
                <a:spcPct val="100000"/>
              </a:lnSpc>
              <a:spcBef>
                <a:spcPts val="670"/>
              </a:spcBef>
            </a:pPr>
            <a:r>
              <a:rPr sz="2800" spc="-5" dirty="0" err="1" smtClean="0">
                <a:solidFill>
                  <a:srgbClr val="FFFFFF"/>
                </a:solidFill>
                <a:latin typeface="Franklin Gothic Medium"/>
                <a:cs typeface="Franklin Gothic Medium"/>
              </a:rPr>
              <a:t>duri</a:t>
            </a:r>
            <a:r>
              <a:rPr lang="en-GB" sz="2800" spc="-5" dirty="0" smtClean="0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sz="2800" spc="-5" dirty="0" smtClean="0">
                <a:solidFill>
                  <a:srgbClr val="FFFFFF"/>
                </a:solidFill>
                <a:latin typeface="Franklin Gothic Medium"/>
                <a:cs typeface="Franklin Gothic Medium"/>
              </a:rPr>
              <a:t>g </a:t>
            </a:r>
            <a:r>
              <a:rPr sz="28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the COVID-19 pandemic</a:t>
            </a:r>
            <a:endParaRPr sz="2800" dirty="0">
              <a:latin typeface="Franklin Gothic Medium"/>
              <a:cs typeface="Franklin Gothic Medium"/>
            </a:endParaRPr>
          </a:p>
          <a:p>
            <a:pPr marL="12700" marR="182880">
              <a:lnSpc>
                <a:spcPct val="100000"/>
              </a:lnSpc>
              <a:spcBef>
                <a:spcPts val="550"/>
              </a:spcBef>
            </a:pPr>
            <a:r>
              <a:rPr sz="2700" spc="20" dirty="0">
                <a:solidFill>
                  <a:srgbClr val="009DE1"/>
                </a:solidFill>
                <a:latin typeface="Franklin Gothic Medium"/>
                <a:cs typeface="Franklin Gothic Medium"/>
              </a:rPr>
              <a:t>How </a:t>
            </a:r>
            <a:r>
              <a:rPr sz="2700" spc="15" dirty="0">
                <a:solidFill>
                  <a:srgbClr val="009DE1"/>
                </a:solidFill>
                <a:latin typeface="Franklin Gothic Medium"/>
                <a:cs typeface="Franklin Gothic Medium"/>
              </a:rPr>
              <a:t>do </a:t>
            </a:r>
            <a:r>
              <a:rPr sz="2700" dirty="0">
                <a:solidFill>
                  <a:srgbClr val="009DE1"/>
                </a:solidFill>
                <a:latin typeface="Franklin Gothic Medium"/>
                <a:cs typeface="Franklin Gothic Medium"/>
              </a:rPr>
              <a:t>I </a:t>
            </a:r>
            <a:r>
              <a:rPr sz="2700" spc="30" dirty="0">
                <a:solidFill>
                  <a:srgbClr val="009DE1"/>
                </a:solidFill>
                <a:latin typeface="Franklin Gothic Medium"/>
                <a:cs typeface="Franklin Gothic Medium"/>
              </a:rPr>
              <a:t>protect </a:t>
            </a:r>
            <a:r>
              <a:rPr sz="2700" spc="25" dirty="0">
                <a:solidFill>
                  <a:srgbClr val="009DE1"/>
                </a:solidFill>
                <a:latin typeface="Franklin Gothic Medium"/>
                <a:cs typeface="Franklin Gothic Medium"/>
              </a:rPr>
              <a:t>myself </a:t>
            </a:r>
            <a:r>
              <a:rPr sz="2700" spc="20" dirty="0">
                <a:solidFill>
                  <a:srgbClr val="009DE1"/>
                </a:solidFill>
                <a:latin typeface="Franklin Gothic Medium"/>
                <a:cs typeface="Franklin Gothic Medium"/>
              </a:rPr>
              <a:t>and </a:t>
            </a:r>
            <a:r>
              <a:rPr sz="2700" spc="25" dirty="0">
                <a:solidFill>
                  <a:srgbClr val="009DE1"/>
                </a:solidFill>
                <a:latin typeface="Franklin Gothic Medium"/>
                <a:cs typeface="Franklin Gothic Medium"/>
              </a:rPr>
              <a:t>others from </a:t>
            </a:r>
            <a:r>
              <a:rPr sz="2700" spc="35" dirty="0">
                <a:solidFill>
                  <a:srgbClr val="009DE1"/>
                </a:solidFill>
                <a:latin typeface="Franklin Gothic Medium"/>
                <a:cs typeface="Franklin Gothic Medium"/>
              </a:rPr>
              <a:t>COVID-19  </a:t>
            </a:r>
            <a:r>
              <a:rPr sz="2700" spc="25" dirty="0">
                <a:solidFill>
                  <a:srgbClr val="009DE1"/>
                </a:solidFill>
                <a:latin typeface="Franklin Gothic Medium"/>
                <a:cs typeface="Franklin Gothic Medium"/>
              </a:rPr>
              <a:t>during </a:t>
            </a:r>
            <a:r>
              <a:rPr sz="2700" spc="30" dirty="0">
                <a:solidFill>
                  <a:srgbClr val="009DE1"/>
                </a:solidFill>
                <a:latin typeface="Franklin Gothic Medium"/>
                <a:cs typeface="Franklin Gothic Medium"/>
              </a:rPr>
              <a:t>influenza</a:t>
            </a:r>
            <a:r>
              <a:rPr sz="2700" spc="114" dirty="0">
                <a:solidFill>
                  <a:srgbClr val="009DE1"/>
                </a:solidFill>
                <a:latin typeface="Franklin Gothic Medium"/>
                <a:cs typeface="Franklin Gothic Medium"/>
              </a:rPr>
              <a:t> </a:t>
            </a:r>
            <a:r>
              <a:rPr sz="2700" spc="30" dirty="0">
                <a:solidFill>
                  <a:srgbClr val="009DE1"/>
                </a:solidFill>
                <a:latin typeface="Franklin Gothic Medium"/>
                <a:cs typeface="Franklin Gothic Medium"/>
              </a:rPr>
              <a:t>vaccination?</a:t>
            </a:r>
            <a:endParaRPr sz="2700" dirty="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200" dirty="0">
              <a:latin typeface="Franklin Gothic Medium"/>
              <a:cs typeface="Franklin Gothic Medium"/>
            </a:endParaRPr>
          </a:p>
          <a:p>
            <a:pPr marL="47625" marR="5080">
              <a:lnSpc>
                <a:spcPct val="100000"/>
              </a:lnSpc>
              <a:buChar char="•"/>
              <a:tabLst>
                <a:tab pos="612775" algn="l"/>
                <a:tab pos="613410" algn="l"/>
              </a:tabLst>
            </a:pPr>
            <a:r>
              <a:rPr lang="en-GB" sz="2500" dirty="0" smtClean="0">
                <a:solidFill>
                  <a:srgbClr val="4F5252"/>
                </a:solidFill>
                <a:latin typeface="MetaPro-Normal"/>
                <a:cs typeface="MetaPro-Normal"/>
              </a:rPr>
              <a:t>   </a:t>
            </a:r>
            <a:r>
              <a:rPr sz="2500" dirty="0" smtClean="0">
                <a:solidFill>
                  <a:srgbClr val="4F5252"/>
                </a:solidFill>
                <a:latin typeface="MetaPro-Normal"/>
                <a:cs typeface="MetaPro-Normal"/>
              </a:rPr>
              <a:t>Don’t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come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for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a </a:t>
            </a:r>
            <a:r>
              <a:rPr sz="2500" spc="-15" dirty="0">
                <a:solidFill>
                  <a:srgbClr val="4F5252"/>
                </a:solidFill>
                <a:latin typeface="MetaPro-Normal"/>
                <a:cs typeface="MetaPro-Normal"/>
              </a:rPr>
              <a:t>vaccination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if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you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are </a:t>
            </a:r>
            <a:r>
              <a:rPr sz="2500" spc="-15" dirty="0">
                <a:solidFill>
                  <a:srgbClr val="4F5252"/>
                </a:solidFill>
                <a:latin typeface="MetaPro-Normal"/>
                <a:cs typeface="MetaPro-Normal"/>
              </a:rPr>
              <a:t>ill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or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have</a:t>
            </a:r>
            <a:r>
              <a:rPr sz="2500" spc="-120" dirty="0">
                <a:solidFill>
                  <a:srgbClr val="4F5252"/>
                </a:solidFill>
                <a:latin typeface="MetaPro-Normal"/>
                <a:cs typeface="MetaPro-Normal"/>
              </a:rPr>
              <a:t> </a:t>
            </a:r>
            <a:r>
              <a:rPr sz="2500" spc="-15" dirty="0">
                <a:solidFill>
                  <a:srgbClr val="4F5252"/>
                </a:solidFill>
                <a:latin typeface="MetaPro-Normal"/>
                <a:cs typeface="MetaPro-Normal"/>
              </a:rPr>
              <a:t>had 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close contact with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a </a:t>
            </a:r>
            <a:r>
              <a:rPr sz="2500" spc="-25" dirty="0">
                <a:solidFill>
                  <a:srgbClr val="4F5252"/>
                </a:solidFill>
                <a:latin typeface="MetaPro-Normal"/>
                <a:cs typeface="MetaPro-Normal"/>
              </a:rPr>
              <a:t>COVID-19 </a:t>
            </a:r>
            <a:r>
              <a:rPr sz="2500" spc="-20" dirty="0">
                <a:solidFill>
                  <a:srgbClr val="4F5252"/>
                </a:solidFill>
                <a:latin typeface="MetaPro-Normal"/>
                <a:cs typeface="MetaPro-Normal"/>
              </a:rPr>
              <a:t>case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in the </a:t>
            </a:r>
            <a:r>
              <a:rPr sz="2500" spc="-15" dirty="0">
                <a:solidFill>
                  <a:srgbClr val="4F5252"/>
                </a:solidFill>
                <a:latin typeface="MetaPro-Normal"/>
                <a:cs typeface="MetaPro-Normal"/>
              </a:rPr>
              <a:t>past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two 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weeks.</a:t>
            </a:r>
            <a:endParaRPr sz="2500" dirty="0">
              <a:latin typeface="MetaPro-Normal"/>
              <a:cs typeface="MetaPro-Norm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4F5252"/>
              </a:buClr>
              <a:buFont typeface="MetaPro-Normal"/>
              <a:buChar char="•"/>
            </a:pPr>
            <a:endParaRPr sz="2800" dirty="0">
              <a:latin typeface="MetaPro-Normal"/>
              <a:cs typeface="MetaPro-Normal"/>
            </a:endParaRPr>
          </a:p>
          <a:p>
            <a:pPr marL="47625" marR="76835">
              <a:lnSpc>
                <a:spcPct val="100000"/>
              </a:lnSpc>
              <a:buChar char="•"/>
              <a:tabLst>
                <a:tab pos="612775" algn="l"/>
                <a:tab pos="613410" algn="l"/>
              </a:tabLst>
            </a:pPr>
            <a:r>
              <a:rPr lang="en-GB" sz="2500" spc="-20" dirty="0" smtClean="0">
                <a:solidFill>
                  <a:srgbClr val="4F5252"/>
                </a:solidFill>
                <a:latin typeface="MetaPro-Normal"/>
                <a:cs typeface="MetaPro-Normal"/>
              </a:rPr>
              <a:t>   </a:t>
            </a:r>
            <a:r>
              <a:rPr sz="2500" spc="-20" dirty="0" smtClean="0">
                <a:solidFill>
                  <a:srgbClr val="4F5252"/>
                </a:solidFill>
                <a:latin typeface="MetaPro-Normal"/>
                <a:cs typeface="MetaPro-Normal"/>
              </a:rPr>
              <a:t>Keep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a </a:t>
            </a:r>
            <a:r>
              <a:rPr sz="2500" spc="-15" dirty="0">
                <a:solidFill>
                  <a:srgbClr val="4F5252"/>
                </a:solidFill>
                <a:latin typeface="MetaPro-Normal"/>
                <a:cs typeface="MetaPro-Normal"/>
              </a:rPr>
              <a:t>distance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of at </a:t>
            </a:r>
            <a:r>
              <a:rPr sz="2500" spc="-20" dirty="0">
                <a:solidFill>
                  <a:srgbClr val="4F5252"/>
                </a:solidFill>
                <a:latin typeface="MetaPro-Normal"/>
                <a:cs typeface="MetaPro-Normal"/>
              </a:rPr>
              <a:t>least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one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metre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(ideally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two)</a:t>
            </a:r>
            <a:r>
              <a:rPr sz="2500" spc="-50" dirty="0">
                <a:solidFill>
                  <a:srgbClr val="4F5252"/>
                </a:solidFill>
                <a:latin typeface="MetaPro-Normal"/>
                <a:cs typeface="MetaPro-Normal"/>
              </a:rPr>
              <a:t>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to 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other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people, </a:t>
            </a:r>
            <a:r>
              <a:rPr sz="2500" spc="-20" dirty="0">
                <a:solidFill>
                  <a:srgbClr val="4F5252"/>
                </a:solidFill>
                <a:latin typeface="MetaPro-Normal"/>
                <a:cs typeface="MetaPro-Normal"/>
              </a:rPr>
              <a:t>except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for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the </a:t>
            </a:r>
            <a:r>
              <a:rPr sz="2500" spc="-20" dirty="0">
                <a:solidFill>
                  <a:srgbClr val="4F5252"/>
                </a:solidFill>
                <a:latin typeface="MetaPro-Normal"/>
                <a:cs typeface="MetaPro-Normal"/>
              </a:rPr>
              <a:t>vaccinator,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in the</a:t>
            </a:r>
            <a:r>
              <a:rPr sz="2500" spc="-20" dirty="0">
                <a:solidFill>
                  <a:srgbClr val="4F5252"/>
                </a:solidFill>
                <a:latin typeface="MetaPro-Normal"/>
                <a:cs typeface="MetaPro-Normal"/>
              </a:rPr>
              <a:t> facility.</a:t>
            </a:r>
            <a:endParaRPr sz="2500" dirty="0">
              <a:latin typeface="MetaPro-Normal"/>
              <a:cs typeface="MetaPro-Norm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4F5252"/>
              </a:buClr>
              <a:buFont typeface="MetaPro-Normal"/>
              <a:buChar char="•"/>
            </a:pPr>
            <a:endParaRPr sz="2750" dirty="0">
              <a:latin typeface="MetaPro-Normal"/>
              <a:cs typeface="MetaPro-Normal"/>
            </a:endParaRPr>
          </a:p>
          <a:p>
            <a:pPr marL="47625" marR="487045">
              <a:lnSpc>
                <a:spcPct val="100000"/>
              </a:lnSpc>
              <a:buChar char="•"/>
              <a:tabLst>
                <a:tab pos="612775" algn="l"/>
                <a:tab pos="613410" algn="l"/>
              </a:tabLst>
            </a:pPr>
            <a:r>
              <a:rPr lang="en-GB" sz="2500" spc="-15" dirty="0" smtClean="0">
                <a:solidFill>
                  <a:srgbClr val="4F5252"/>
                </a:solidFill>
                <a:latin typeface="MetaPro-Normal"/>
                <a:cs typeface="MetaPro-Normal"/>
              </a:rPr>
              <a:t>   </a:t>
            </a:r>
            <a:r>
              <a:rPr sz="2500" spc="-15" dirty="0" smtClean="0">
                <a:solidFill>
                  <a:srgbClr val="4F5252"/>
                </a:solidFill>
                <a:latin typeface="MetaPro-Normal"/>
                <a:cs typeface="MetaPro-Normal"/>
              </a:rPr>
              <a:t>Schedule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your </a:t>
            </a:r>
            <a:r>
              <a:rPr sz="2500" spc="-15" dirty="0">
                <a:solidFill>
                  <a:srgbClr val="4F5252"/>
                </a:solidFill>
                <a:latin typeface="MetaPro-Normal"/>
                <a:cs typeface="MetaPro-Normal"/>
              </a:rPr>
              <a:t>vaccination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during </a:t>
            </a:r>
            <a:r>
              <a:rPr sz="2500" spc="-15" dirty="0">
                <a:solidFill>
                  <a:srgbClr val="4F5252"/>
                </a:solidFill>
                <a:latin typeface="MetaPro-Normal"/>
                <a:cs typeface="MetaPro-Normal"/>
              </a:rPr>
              <a:t>less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busy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times 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when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there are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no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queues.</a:t>
            </a:r>
            <a:endParaRPr sz="2500" dirty="0">
              <a:latin typeface="MetaPro-Normal"/>
              <a:cs typeface="MetaPro-Norm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4F5252"/>
              </a:buClr>
              <a:buFont typeface="MetaPro-Normal"/>
              <a:buChar char="•"/>
            </a:pPr>
            <a:endParaRPr sz="2850" dirty="0">
              <a:latin typeface="MetaPro-Normal"/>
              <a:cs typeface="MetaPro-Normal"/>
            </a:endParaRPr>
          </a:p>
          <a:p>
            <a:pPr marL="47625" marR="2350770">
              <a:lnSpc>
                <a:spcPct val="100000"/>
              </a:lnSpc>
              <a:buChar char="•"/>
              <a:tabLst>
                <a:tab pos="612775" algn="l"/>
                <a:tab pos="613410" algn="l"/>
              </a:tabLst>
            </a:pPr>
            <a:r>
              <a:rPr lang="en-GB" sz="2500" spc="-10" dirty="0" smtClean="0">
                <a:solidFill>
                  <a:srgbClr val="4F5252"/>
                </a:solidFill>
                <a:latin typeface="MetaPro-Normal"/>
                <a:cs typeface="MetaPro-Normal"/>
              </a:rPr>
              <a:t>   </a:t>
            </a:r>
            <a:r>
              <a:rPr sz="2500" spc="-10" dirty="0" smtClean="0">
                <a:solidFill>
                  <a:srgbClr val="4F5252"/>
                </a:solidFill>
                <a:latin typeface="MetaPro-Normal"/>
                <a:cs typeface="MetaPro-Normal"/>
              </a:rPr>
              <a:t>Use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a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surgical </a:t>
            </a:r>
            <a:r>
              <a:rPr sz="2500" spc="-25" dirty="0">
                <a:solidFill>
                  <a:srgbClr val="4F5252"/>
                </a:solidFill>
                <a:latin typeface="MetaPro-Normal"/>
                <a:cs typeface="MetaPro-Normal"/>
              </a:rPr>
              <a:t>face </a:t>
            </a:r>
            <a:r>
              <a:rPr sz="2500" spc="-15" dirty="0">
                <a:solidFill>
                  <a:srgbClr val="4F5252"/>
                </a:solidFill>
                <a:latin typeface="MetaPro-Normal"/>
                <a:cs typeface="MetaPro-Normal"/>
              </a:rPr>
              <a:t>mask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or a</a:t>
            </a:r>
            <a:r>
              <a:rPr sz="2500" spc="-100" dirty="0">
                <a:solidFill>
                  <a:srgbClr val="4F5252"/>
                </a:solidFill>
                <a:latin typeface="MetaPro-Normal"/>
                <a:cs typeface="MetaPro-Normal"/>
              </a:rPr>
              <a:t>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textile  </a:t>
            </a:r>
            <a:r>
              <a:rPr sz="2500" spc="-15" dirty="0">
                <a:solidFill>
                  <a:srgbClr val="4F5252"/>
                </a:solidFill>
                <a:latin typeface="MetaPro-Normal"/>
                <a:cs typeface="MetaPro-Normal"/>
              </a:rPr>
              <a:t>mask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to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protect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against</a:t>
            </a:r>
            <a:r>
              <a:rPr sz="2500" spc="-114" dirty="0">
                <a:solidFill>
                  <a:srgbClr val="4F5252"/>
                </a:solidFill>
                <a:latin typeface="MetaPro-Normal"/>
                <a:cs typeface="MetaPro-Normal"/>
              </a:rPr>
              <a:t>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droplets.</a:t>
            </a:r>
            <a:endParaRPr sz="2500" dirty="0">
              <a:latin typeface="MetaPro-Normal"/>
              <a:cs typeface="MetaPro-Norm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4F5252"/>
              </a:buClr>
              <a:buFont typeface="MetaPro-Normal"/>
              <a:buChar char="•"/>
            </a:pPr>
            <a:endParaRPr sz="2750" dirty="0">
              <a:latin typeface="MetaPro-Normal"/>
              <a:cs typeface="MetaPro-Normal"/>
            </a:endParaRPr>
          </a:p>
          <a:p>
            <a:pPr marL="47625" marR="3311525">
              <a:lnSpc>
                <a:spcPct val="100000"/>
              </a:lnSpc>
              <a:buChar char="•"/>
              <a:tabLst>
                <a:tab pos="612775" algn="l"/>
                <a:tab pos="613410" algn="l"/>
              </a:tabLst>
            </a:pPr>
            <a:r>
              <a:rPr lang="en-GB" sz="2500" spc="-25" dirty="0" smtClean="0">
                <a:solidFill>
                  <a:srgbClr val="4F5252"/>
                </a:solidFill>
                <a:latin typeface="MetaPro-Normal"/>
                <a:cs typeface="MetaPro-Normal"/>
              </a:rPr>
              <a:t>   </a:t>
            </a:r>
            <a:r>
              <a:rPr sz="2500" spc="-25" dirty="0" smtClean="0">
                <a:solidFill>
                  <a:srgbClr val="4F5252"/>
                </a:solidFill>
                <a:latin typeface="MetaPro-Normal"/>
                <a:cs typeface="MetaPro-Normal"/>
              </a:rPr>
              <a:t>Wash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your hands with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soap 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and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water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before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and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after</a:t>
            </a:r>
            <a:r>
              <a:rPr sz="2500" spc="-45" dirty="0">
                <a:solidFill>
                  <a:srgbClr val="4F5252"/>
                </a:solidFill>
                <a:latin typeface="MetaPro-Normal"/>
                <a:cs typeface="MetaPro-Normal"/>
              </a:rPr>
              <a:t>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being 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in the </a:t>
            </a:r>
            <a:r>
              <a:rPr sz="2500" spc="-15" dirty="0">
                <a:solidFill>
                  <a:srgbClr val="4F5252"/>
                </a:solidFill>
                <a:latin typeface="MetaPro-Normal"/>
                <a:cs typeface="MetaPro-Normal"/>
              </a:rPr>
              <a:t>facility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for </a:t>
            </a:r>
            <a:r>
              <a:rPr sz="2500" spc="-15" dirty="0">
                <a:solidFill>
                  <a:srgbClr val="4F5252"/>
                </a:solidFill>
                <a:latin typeface="MetaPro-Normal"/>
                <a:cs typeface="MetaPro-Normal"/>
              </a:rPr>
              <a:t>vaccinations.  Alternatively,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use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alcohol-based  disinfectant.</a:t>
            </a:r>
            <a:endParaRPr sz="2500" dirty="0">
              <a:latin typeface="MetaPro-Normal"/>
              <a:cs typeface="MetaPro-Normal"/>
            </a:endParaRPr>
          </a:p>
          <a:p>
            <a:pPr>
              <a:lnSpc>
                <a:spcPct val="100000"/>
              </a:lnSpc>
              <a:buClr>
                <a:srgbClr val="4F5252"/>
              </a:buClr>
              <a:buFont typeface="MetaPro-Normal"/>
              <a:buChar char="•"/>
            </a:pPr>
            <a:endParaRPr sz="3000" dirty="0">
              <a:latin typeface="MetaPro-Normal"/>
              <a:cs typeface="MetaPro-Normal"/>
            </a:endParaRPr>
          </a:p>
          <a:p>
            <a:pPr marL="47625" marR="3938270">
              <a:lnSpc>
                <a:spcPct val="100000"/>
              </a:lnSpc>
              <a:buChar char="•"/>
              <a:tabLst>
                <a:tab pos="612775" algn="l"/>
                <a:tab pos="613410" algn="l"/>
              </a:tabLst>
            </a:pPr>
            <a:r>
              <a:rPr lang="en-GB" sz="2500" spc="-10" dirty="0" smtClean="0">
                <a:solidFill>
                  <a:srgbClr val="4F5252"/>
                </a:solidFill>
                <a:latin typeface="MetaPro-Normal"/>
                <a:cs typeface="MetaPro-Normal"/>
              </a:rPr>
              <a:t>   </a:t>
            </a:r>
            <a:r>
              <a:rPr sz="2500" spc="-10" dirty="0" smtClean="0">
                <a:solidFill>
                  <a:srgbClr val="4F5252"/>
                </a:solidFill>
                <a:latin typeface="MetaPro-Normal"/>
                <a:cs typeface="MetaPro-Normal"/>
              </a:rPr>
              <a:t>Avoid </a:t>
            </a:r>
            <a:r>
              <a:rPr sz="2500" spc="-15" dirty="0">
                <a:solidFill>
                  <a:srgbClr val="4F5252"/>
                </a:solidFill>
                <a:latin typeface="MetaPro-Normal"/>
                <a:cs typeface="MetaPro-Normal"/>
              </a:rPr>
              <a:t>touching surfaces 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with bare hands,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or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shaking  hands with anyone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in the  </a:t>
            </a:r>
            <a:r>
              <a:rPr sz="2500" spc="-20" dirty="0">
                <a:solidFill>
                  <a:srgbClr val="4F5252"/>
                </a:solidFill>
                <a:latin typeface="MetaPro-Normal"/>
                <a:cs typeface="MetaPro-Normal"/>
              </a:rPr>
              <a:t>facility.</a:t>
            </a:r>
            <a:endParaRPr sz="2500" dirty="0">
              <a:latin typeface="MetaPro-Normal"/>
              <a:cs typeface="MetaPro-Norm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465" y="13687965"/>
            <a:ext cx="1485900" cy="114776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591473"/>
            <a:ext cx="7498080" cy="486409"/>
          </a:xfrm>
          <a:custGeom>
            <a:avLst/>
            <a:gdLst/>
            <a:ahLst/>
            <a:cxnLst/>
            <a:rect l="l" t="t" r="r" b="b"/>
            <a:pathLst>
              <a:path w="7498080" h="486410">
                <a:moveTo>
                  <a:pt x="7498080" y="0"/>
                </a:moveTo>
                <a:lnTo>
                  <a:pt x="0" y="0"/>
                </a:lnTo>
                <a:lnTo>
                  <a:pt x="0" y="486384"/>
                </a:lnTo>
                <a:lnTo>
                  <a:pt x="7498080" y="486384"/>
                </a:lnTo>
                <a:lnTo>
                  <a:pt x="7498080" y="0"/>
                </a:lnTo>
                <a:close/>
              </a:path>
            </a:pathLst>
          </a:custGeom>
          <a:solidFill>
            <a:srgbClr val="7AC1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1284605">
              <a:lnSpc>
                <a:spcPct val="100000"/>
              </a:lnSpc>
              <a:spcBef>
                <a:spcPts val="670"/>
              </a:spcBef>
            </a:pPr>
            <a:r>
              <a:rPr spc="-5" dirty="0"/>
              <a:t>during the COVID-19 pandemic</a:t>
            </a:r>
          </a:p>
          <a:p>
            <a:pPr marL="12700" marR="1059180">
              <a:lnSpc>
                <a:spcPct val="100000"/>
              </a:lnSpc>
              <a:spcBef>
                <a:spcPts val="550"/>
              </a:spcBef>
            </a:pPr>
            <a:r>
              <a:rPr sz="2700" spc="20" dirty="0">
                <a:solidFill>
                  <a:srgbClr val="009DE1"/>
                </a:solidFill>
              </a:rPr>
              <a:t>Why </a:t>
            </a:r>
            <a:r>
              <a:rPr sz="2700" spc="15" dirty="0">
                <a:solidFill>
                  <a:srgbClr val="009DE1"/>
                </a:solidFill>
              </a:rPr>
              <a:t>is it </a:t>
            </a:r>
            <a:r>
              <a:rPr sz="2700" spc="30" dirty="0">
                <a:solidFill>
                  <a:srgbClr val="009DE1"/>
                </a:solidFill>
              </a:rPr>
              <a:t>important </a:t>
            </a:r>
            <a:r>
              <a:rPr sz="2700" spc="15" dirty="0">
                <a:solidFill>
                  <a:srgbClr val="009DE1"/>
                </a:solidFill>
              </a:rPr>
              <a:t>to </a:t>
            </a:r>
            <a:r>
              <a:rPr sz="2700" spc="20" dirty="0">
                <a:solidFill>
                  <a:srgbClr val="009DE1"/>
                </a:solidFill>
              </a:rPr>
              <a:t>get </a:t>
            </a:r>
            <a:r>
              <a:rPr sz="2700" spc="30" dirty="0">
                <a:solidFill>
                  <a:srgbClr val="009DE1"/>
                </a:solidFill>
              </a:rPr>
              <a:t>vaccinated </a:t>
            </a:r>
            <a:r>
              <a:rPr sz="2700" spc="35" dirty="0">
                <a:solidFill>
                  <a:srgbClr val="009DE1"/>
                </a:solidFill>
              </a:rPr>
              <a:t>against  </a:t>
            </a:r>
            <a:r>
              <a:rPr sz="2700" spc="30" dirty="0">
                <a:solidFill>
                  <a:srgbClr val="009DE1"/>
                </a:solidFill>
              </a:rPr>
              <a:t>influenza </a:t>
            </a:r>
            <a:r>
              <a:rPr sz="2700" spc="25" dirty="0">
                <a:solidFill>
                  <a:srgbClr val="009DE1"/>
                </a:solidFill>
              </a:rPr>
              <a:t>during </a:t>
            </a:r>
            <a:r>
              <a:rPr sz="2700" spc="20" dirty="0">
                <a:solidFill>
                  <a:srgbClr val="009DE1"/>
                </a:solidFill>
              </a:rPr>
              <a:t>the </a:t>
            </a:r>
            <a:r>
              <a:rPr sz="2700" spc="30" dirty="0">
                <a:solidFill>
                  <a:srgbClr val="009DE1"/>
                </a:solidFill>
              </a:rPr>
              <a:t>COVID-19</a:t>
            </a:r>
            <a:r>
              <a:rPr sz="2700" spc="200" dirty="0">
                <a:solidFill>
                  <a:srgbClr val="009DE1"/>
                </a:solidFill>
              </a:rPr>
              <a:t> </a:t>
            </a:r>
            <a:r>
              <a:rPr sz="2700" spc="35" dirty="0">
                <a:solidFill>
                  <a:srgbClr val="009DE1"/>
                </a:solidFill>
              </a:rPr>
              <a:t>pandemic?</a:t>
            </a:r>
            <a:endParaRPr sz="2700" dirty="0"/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200" dirty="0"/>
          </a:p>
          <a:p>
            <a:pPr marL="45085" marR="449580">
              <a:lnSpc>
                <a:spcPct val="100000"/>
              </a:lnSpc>
              <a:buChar char="•"/>
              <a:tabLst>
                <a:tab pos="610235" algn="l"/>
                <a:tab pos="610870" algn="l"/>
              </a:tabLst>
            </a:pPr>
            <a:r>
              <a:rPr lang="en-GB" sz="2500" spc="-15" dirty="0" smtClean="0">
                <a:solidFill>
                  <a:srgbClr val="4F5252"/>
                </a:solidFill>
                <a:latin typeface="MetaPro-Normal"/>
                <a:cs typeface="MetaPro-Normal"/>
              </a:rPr>
              <a:t>   </a:t>
            </a:r>
            <a:r>
              <a:rPr sz="2500" spc="-15" dirty="0" smtClean="0">
                <a:solidFill>
                  <a:srgbClr val="4F5252"/>
                </a:solidFill>
                <a:latin typeface="MetaPro-Normal"/>
                <a:cs typeface="MetaPro-Normal"/>
              </a:rPr>
              <a:t>By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getting </a:t>
            </a:r>
            <a:r>
              <a:rPr sz="2500" spc="-15" dirty="0">
                <a:solidFill>
                  <a:srgbClr val="4F5252"/>
                </a:solidFill>
                <a:latin typeface="MetaPro-Normal"/>
                <a:cs typeface="MetaPro-Normal"/>
              </a:rPr>
              <a:t>vaccinated,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you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help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protect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the 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vulnerable, </a:t>
            </a:r>
            <a:r>
              <a:rPr sz="2500" spc="-20" dirty="0">
                <a:solidFill>
                  <a:srgbClr val="4F5252"/>
                </a:solidFill>
                <a:latin typeface="MetaPro-Normal"/>
                <a:cs typeface="MetaPro-Normal"/>
              </a:rPr>
              <a:t>such </a:t>
            </a:r>
            <a:r>
              <a:rPr sz="2500" spc="-15" dirty="0">
                <a:solidFill>
                  <a:srgbClr val="4F5252"/>
                </a:solidFill>
                <a:latin typeface="MetaPro-Normal"/>
                <a:cs typeface="MetaPro-Normal"/>
              </a:rPr>
              <a:t>as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the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elderly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and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those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with </a:t>
            </a:r>
            <a:r>
              <a:rPr sz="2500" spc="-15" dirty="0">
                <a:solidFill>
                  <a:srgbClr val="4F5252"/>
                </a:solidFill>
                <a:latin typeface="MetaPro-Normal"/>
                <a:cs typeface="MetaPro-Normal"/>
              </a:rPr>
              <a:t>chronic 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underlying medical conditions.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These are people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who 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are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at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increased risk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of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severe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outcomes </a:t>
            </a:r>
            <a:r>
              <a:rPr sz="2500" spc="-20" dirty="0">
                <a:solidFill>
                  <a:srgbClr val="4F5252"/>
                </a:solidFill>
                <a:latin typeface="MetaPro-Normal"/>
                <a:cs typeface="MetaPro-Normal"/>
              </a:rPr>
              <a:t>such </a:t>
            </a:r>
            <a:r>
              <a:rPr sz="2500" spc="-15" dirty="0">
                <a:solidFill>
                  <a:srgbClr val="4F5252"/>
                </a:solidFill>
                <a:latin typeface="MetaPro-Normal"/>
                <a:cs typeface="MetaPro-Normal"/>
              </a:rPr>
              <a:t>as 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respiratory </a:t>
            </a:r>
            <a:r>
              <a:rPr sz="2500" spc="-15" dirty="0">
                <a:solidFill>
                  <a:srgbClr val="4F5252"/>
                </a:solidFill>
                <a:latin typeface="MetaPro-Normal"/>
                <a:cs typeface="MetaPro-Normal"/>
              </a:rPr>
              <a:t>difficulties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or</a:t>
            </a:r>
            <a:r>
              <a:rPr sz="2500" spc="-35" dirty="0">
                <a:solidFill>
                  <a:srgbClr val="4F5252"/>
                </a:solidFill>
                <a:latin typeface="MetaPro-Normal"/>
                <a:cs typeface="MetaPro-Normal"/>
              </a:rPr>
              <a:t>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death.</a:t>
            </a:r>
            <a:endParaRPr sz="2500" dirty="0">
              <a:latin typeface="MetaPro-Normal"/>
              <a:cs typeface="MetaPro-Norm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4F5252"/>
              </a:buClr>
              <a:buFont typeface="MetaPro-Normal"/>
              <a:buChar char="•"/>
            </a:pPr>
            <a:endParaRPr sz="2550" dirty="0">
              <a:latin typeface="MetaPro-Normal"/>
              <a:cs typeface="MetaPro-Normal"/>
            </a:endParaRPr>
          </a:p>
          <a:p>
            <a:pPr marL="45085" marR="5080">
              <a:lnSpc>
                <a:spcPct val="100000"/>
              </a:lnSpc>
              <a:spcBef>
                <a:spcPts val="5"/>
              </a:spcBef>
              <a:buChar char="•"/>
              <a:tabLst>
                <a:tab pos="610235" algn="l"/>
                <a:tab pos="610870" algn="l"/>
              </a:tabLst>
            </a:pPr>
            <a:r>
              <a:rPr lang="en-GB" sz="2500" dirty="0" smtClean="0">
                <a:solidFill>
                  <a:srgbClr val="4F5252"/>
                </a:solidFill>
                <a:latin typeface="MetaPro-Normal"/>
                <a:cs typeface="MetaPro-Normal"/>
              </a:rPr>
              <a:t>   </a:t>
            </a:r>
            <a:r>
              <a:rPr sz="2500" dirty="0" smtClean="0">
                <a:solidFill>
                  <a:srgbClr val="4F5252"/>
                </a:solidFill>
                <a:latin typeface="MetaPro-Normal"/>
                <a:cs typeface="MetaPro-Normal"/>
              </a:rPr>
              <a:t>Both </a:t>
            </a:r>
            <a:r>
              <a:rPr sz="2500" spc="-15" dirty="0">
                <a:solidFill>
                  <a:srgbClr val="4F5252"/>
                </a:solidFill>
                <a:latin typeface="MetaPro-Normal"/>
                <a:cs typeface="MetaPro-Normal"/>
              </a:rPr>
              <a:t>influenza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and </a:t>
            </a:r>
            <a:r>
              <a:rPr sz="2500" spc="-25" dirty="0">
                <a:solidFill>
                  <a:srgbClr val="4F5252"/>
                </a:solidFill>
                <a:latin typeface="MetaPro-Normal"/>
                <a:cs typeface="MetaPro-Normal"/>
              </a:rPr>
              <a:t>COVID-19 </a:t>
            </a:r>
            <a:r>
              <a:rPr sz="2500" spc="-15" dirty="0">
                <a:solidFill>
                  <a:srgbClr val="4F5252"/>
                </a:solidFill>
                <a:latin typeface="MetaPro-Normal"/>
                <a:cs typeface="MetaPro-Normal"/>
              </a:rPr>
              <a:t>can cause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severe 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disease,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but note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that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the </a:t>
            </a:r>
            <a:r>
              <a:rPr sz="2500" spc="-15" dirty="0">
                <a:solidFill>
                  <a:srgbClr val="4F5252"/>
                </a:solidFill>
                <a:latin typeface="MetaPro-Normal"/>
                <a:cs typeface="MetaPro-Normal"/>
              </a:rPr>
              <a:t>influenza vaccine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only</a:t>
            </a:r>
            <a:r>
              <a:rPr sz="2500" spc="-65" dirty="0">
                <a:solidFill>
                  <a:srgbClr val="4F5252"/>
                </a:solidFill>
                <a:latin typeface="MetaPro-Normal"/>
                <a:cs typeface="MetaPro-Normal"/>
              </a:rPr>
              <a:t>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protects 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against</a:t>
            </a:r>
            <a:r>
              <a:rPr sz="2500" spc="-30" dirty="0">
                <a:solidFill>
                  <a:srgbClr val="4F5252"/>
                </a:solidFill>
                <a:latin typeface="MetaPro-Normal"/>
                <a:cs typeface="MetaPro-Normal"/>
              </a:rPr>
              <a:t>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influenza.</a:t>
            </a:r>
            <a:endParaRPr sz="2500" dirty="0">
              <a:latin typeface="MetaPro-Normal"/>
              <a:cs typeface="MetaPro-Norm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4F5252"/>
              </a:buClr>
              <a:buFont typeface="MetaPro-Normal"/>
              <a:buChar char="•"/>
            </a:pPr>
            <a:endParaRPr sz="2550" dirty="0">
              <a:latin typeface="MetaPro-Normal"/>
              <a:cs typeface="MetaPro-Normal"/>
            </a:endParaRPr>
          </a:p>
          <a:p>
            <a:pPr marL="45085" marR="294005">
              <a:lnSpc>
                <a:spcPct val="100000"/>
              </a:lnSpc>
              <a:buChar char="•"/>
              <a:tabLst>
                <a:tab pos="610235" algn="l"/>
                <a:tab pos="610870" algn="l"/>
              </a:tabLst>
            </a:pPr>
            <a:r>
              <a:rPr lang="en-GB" sz="2500" spc="-5" dirty="0" smtClean="0">
                <a:solidFill>
                  <a:srgbClr val="4F5252"/>
                </a:solidFill>
                <a:latin typeface="MetaPro-Normal"/>
                <a:cs typeface="MetaPro-Normal"/>
              </a:rPr>
              <a:t>   </a:t>
            </a:r>
            <a:r>
              <a:rPr sz="2500" spc="-5" dirty="0" smtClean="0">
                <a:solidFill>
                  <a:srgbClr val="4F5252"/>
                </a:solidFill>
                <a:latin typeface="MetaPro-Normal"/>
                <a:cs typeface="MetaPro-Normal"/>
              </a:rPr>
              <a:t>Dual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infection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with </a:t>
            </a:r>
            <a:r>
              <a:rPr sz="2500" spc="-25" dirty="0">
                <a:solidFill>
                  <a:srgbClr val="4F5252"/>
                </a:solidFill>
                <a:latin typeface="MetaPro-Normal"/>
                <a:cs typeface="MetaPro-Normal"/>
              </a:rPr>
              <a:t>COVID-19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and </a:t>
            </a:r>
            <a:r>
              <a:rPr sz="2500" spc="-15" dirty="0">
                <a:solidFill>
                  <a:srgbClr val="4F5252"/>
                </a:solidFill>
                <a:latin typeface="MetaPro-Normal"/>
                <a:cs typeface="MetaPro-Normal"/>
              </a:rPr>
              <a:t>influenza is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likely  to </a:t>
            </a:r>
            <a:r>
              <a:rPr sz="2500" spc="-15" dirty="0">
                <a:solidFill>
                  <a:srgbClr val="4F5252"/>
                </a:solidFill>
                <a:latin typeface="MetaPro-Normal"/>
                <a:cs typeface="MetaPro-Normal"/>
              </a:rPr>
              <a:t>cause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more severe</a:t>
            </a:r>
            <a:r>
              <a:rPr sz="2500" spc="20" dirty="0">
                <a:solidFill>
                  <a:srgbClr val="4F5252"/>
                </a:solidFill>
                <a:latin typeface="MetaPro-Normal"/>
                <a:cs typeface="MetaPro-Normal"/>
              </a:rPr>
              <a:t>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outcomes.</a:t>
            </a:r>
            <a:endParaRPr sz="2500" dirty="0">
              <a:latin typeface="MetaPro-Normal"/>
              <a:cs typeface="MetaPro-Normal"/>
            </a:endParaRPr>
          </a:p>
          <a:p>
            <a:pPr>
              <a:lnSpc>
                <a:spcPct val="100000"/>
              </a:lnSpc>
              <a:spcBef>
                <a:spcPts val="60"/>
              </a:spcBef>
              <a:buClr>
                <a:srgbClr val="4F5252"/>
              </a:buClr>
              <a:buFont typeface="MetaPro-Normal"/>
              <a:buChar char="•"/>
            </a:pPr>
            <a:endParaRPr sz="2600" dirty="0">
              <a:latin typeface="MetaPro-Normal"/>
              <a:cs typeface="MetaPro-Normal"/>
            </a:endParaRPr>
          </a:p>
          <a:p>
            <a:pPr marL="45085" marR="3710940">
              <a:lnSpc>
                <a:spcPct val="100000"/>
              </a:lnSpc>
              <a:buChar char="•"/>
              <a:tabLst>
                <a:tab pos="610235" algn="l"/>
                <a:tab pos="610870" algn="l"/>
              </a:tabLst>
            </a:pPr>
            <a:r>
              <a:rPr lang="en-GB" sz="2500" dirty="0" smtClean="0">
                <a:solidFill>
                  <a:srgbClr val="4F5252"/>
                </a:solidFill>
                <a:latin typeface="MetaPro-Normal"/>
                <a:cs typeface="MetaPro-Normal"/>
              </a:rPr>
              <a:t>   </a:t>
            </a:r>
            <a:r>
              <a:rPr sz="2500" dirty="0" smtClean="0">
                <a:solidFill>
                  <a:srgbClr val="4F5252"/>
                </a:solidFill>
                <a:latin typeface="MetaPro-Normal"/>
                <a:cs typeface="MetaPro-Normal"/>
              </a:rPr>
              <a:t>Both </a:t>
            </a:r>
            <a:r>
              <a:rPr sz="2500" spc="-25" dirty="0">
                <a:solidFill>
                  <a:srgbClr val="4F5252"/>
                </a:solidFill>
                <a:latin typeface="MetaPro-Normal"/>
                <a:cs typeface="MetaPro-Normal"/>
              </a:rPr>
              <a:t>COVID-19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and  </a:t>
            </a:r>
            <a:r>
              <a:rPr sz="2500" spc="-15" dirty="0">
                <a:solidFill>
                  <a:srgbClr val="4F5252"/>
                </a:solidFill>
                <a:latin typeface="MetaPro-Normal"/>
                <a:cs typeface="MetaPro-Normal"/>
              </a:rPr>
              <a:t>influenza can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disrupt 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healthcare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services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and the 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functioning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of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nursing</a:t>
            </a:r>
            <a:r>
              <a:rPr sz="2500" spc="-95" dirty="0">
                <a:solidFill>
                  <a:srgbClr val="4F5252"/>
                </a:solidFill>
                <a:latin typeface="MetaPro-Normal"/>
                <a:cs typeface="MetaPro-Normal"/>
              </a:rPr>
              <a:t> 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homes. 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It </a:t>
            </a:r>
            <a:r>
              <a:rPr sz="2500" spc="-15" dirty="0">
                <a:solidFill>
                  <a:srgbClr val="4F5252"/>
                </a:solidFill>
                <a:latin typeface="MetaPro-Normal"/>
                <a:cs typeface="MetaPro-Normal"/>
              </a:rPr>
              <a:t>is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especially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important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this  year that healthcare </a:t>
            </a:r>
            <a:r>
              <a:rPr sz="2500" spc="-20" dirty="0">
                <a:solidFill>
                  <a:srgbClr val="4F5252"/>
                </a:solidFill>
                <a:latin typeface="MetaPro-Normal"/>
                <a:cs typeface="MetaPro-Normal"/>
              </a:rPr>
              <a:t>staff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get  </a:t>
            </a:r>
            <a:r>
              <a:rPr sz="2500" spc="-15" dirty="0">
                <a:solidFill>
                  <a:srgbClr val="4F5252"/>
                </a:solidFill>
                <a:latin typeface="MetaPro-Normal"/>
                <a:cs typeface="MetaPro-Normal"/>
              </a:rPr>
              <a:t>vaccinated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against </a:t>
            </a:r>
            <a:r>
              <a:rPr sz="2500" spc="-15" dirty="0">
                <a:solidFill>
                  <a:srgbClr val="4F5252"/>
                </a:solidFill>
                <a:latin typeface="MetaPro-Normal"/>
                <a:cs typeface="MetaPro-Normal"/>
              </a:rPr>
              <a:t>influenza  </a:t>
            </a:r>
            <a:r>
              <a:rPr sz="2500" dirty="0">
                <a:solidFill>
                  <a:srgbClr val="4F5252"/>
                </a:solidFill>
                <a:latin typeface="MetaPro-Normal"/>
                <a:cs typeface="MetaPro-Normal"/>
              </a:rPr>
              <a:t>and </a:t>
            </a:r>
            <a:r>
              <a:rPr sz="2500" spc="-10" dirty="0">
                <a:solidFill>
                  <a:srgbClr val="4F5252"/>
                </a:solidFill>
                <a:latin typeface="MetaPro-Normal"/>
                <a:cs typeface="MetaPro-Normal"/>
              </a:rPr>
              <a:t>that healthcare services  </a:t>
            </a:r>
            <a:r>
              <a:rPr sz="2500" spc="-15" dirty="0">
                <a:solidFill>
                  <a:srgbClr val="4F5252"/>
                </a:solidFill>
                <a:latin typeface="MetaPro-Normal"/>
                <a:cs typeface="MetaPro-Normal"/>
              </a:rPr>
              <a:t>keep</a:t>
            </a:r>
            <a:r>
              <a:rPr sz="2500" spc="-5" dirty="0">
                <a:solidFill>
                  <a:srgbClr val="4F5252"/>
                </a:solidFill>
                <a:latin typeface="MetaPro-Normal"/>
                <a:cs typeface="MetaPro-Normal"/>
              </a:rPr>
              <a:t> running.</a:t>
            </a:r>
            <a:endParaRPr sz="2500" dirty="0">
              <a:latin typeface="MetaPro-Normal"/>
              <a:cs typeface="MetaPro-Normal"/>
            </a:endParaRPr>
          </a:p>
        </p:txBody>
      </p:sp>
      <p:sp>
        <p:nvSpPr>
          <p:cNvPr id="42" name="object 42"/>
          <p:cNvSpPr txBox="1">
            <a:spLocks noGrp="1"/>
          </p:cNvSpPr>
          <p:nvPr>
            <p:ph type="title"/>
          </p:nvPr>
        </p:nvSpPr>
        <p:spPr>
          <a:xfrm>
            <a:off x="1341325" y="1125658"/>
            <a:ext cx="6062775" cy="15830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pc="145" dirty="0"/>
              <a:t>Influenza</a:t>
            </a:r>
          </a:p>
        </p:txBody>
      </p:sp>
      <p:pic>
        <p:nvPicPr>
          <p:cNvPr id="45" name="Picture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6972" y="9010650"/>
            <a:ext cx="5627096" cy="6041660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465" y="13687965"/>
            <a:ext cx="1485900" cy="114776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273</Words>
  <Application>Microsoft Office PowerPoint</Application>
  <PresentationFormat>Custom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Franklin Gothic Medium</vt:lpstr>
      <vt:lpstr>ITC Franklin Gothic MedCd</vt:lpstr>
      <vt:lpstr>MetaPro-Normal</vt:lpstr>
      <vt:lpstr>Office Theme</vt:lpstr>
      <vt:lpstr>Influenza</vt:lpstr>
      <vt:lpstr>Influenza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Poster_flu</dc:title>
  <dc:creator>Harry Gosling</dc:creator>
  <cp:lastModifiedBy>Harry Gosling</cp:lastModifiedBy>
  <cp:revision>6</cp:revision>
  <dcterms:created xsi:type="dcterms:W3CDTF">2020-10-05T13:28:30Z</dcterms:created>
  <dcterms:modified xsi:type="dcterms:W3CDTF">2020-10-06T13:31:40Z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2020-10-05T00:00:00Z</vt:filetime>
  </property>
  <property fmtid="{D5CDD505-2E9C-101B-9397-08002B2CF9AE}" pid="3" name="Creator">
    <vt:lpwstr>Adobe Illustrator 24.3 (Windows)</vt:lpwstr>
  </property>
  <property fmtid="{D5CDD505-2E9C-101B-9397-08002B2CF9AE}" pid="4" name="LastSaved">
    <vt:filetime>2020-10-05T00:00:00Z</vt:filetime>
  </property>
</Properties>
</file>