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</p:sldMasterIdLst>
  <p:notesMasterIdLst>
    <p:notesMasterId r:id="rId17"/>
  </p:notesMasterIdLst>
  <p:sldIdLst>
    <p:sldId id="261" r:id="rId8"/>
    <p:sldId id="283" r:id="rId9"/>
    <p:sldId id="257" r:id="rId10"/>
    <p:sldId id="408" r:id="rId11"/>
    <p:sldId id="415" r:id="rId12"/>
    <p:sldId id="414" r:id="rId13"/>
    <p:sldId id="410" r:id="rId14"/>
    <p:sldId id="416" r:id="rId15"/>
    <p:sldId id="269" r:id="rId16"/>
  </p:sldIdLst>
  <p:sldSz cx="9906000" cy="6858000" type="A4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l Suetens" initials="CS" lastIdx="1" clrIdx="0">
    <p:extLst>
      <p:ext uri="{19B8F6BF-5375-455C-9EA6-DF929625EA0E}">
        <p15:presenceInfo xmlns:p15="http://schemas.microsoft.com/office/powerpoint/2012/main" userId="S::carl.suetens@ecdc.europa.eu::8d0b9b18-a101-40fe-a585-2d1fc77b2a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00"/>
    <a:srgbClr val="C6E6A2"/>
    <a:srgbClr val="EAEAEA"/>
    <a:srgbClr val="C0C0C0"/>
    <a:srgbClr val="FF0000"/>
    <a:srgbClr val="B3FA6C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51" autoAdjust="0"/>
  </p:normalViewPr>
  <p:slideViewPr>
    <p:cSldViewPr>
      <p:cViewPr varScale="1">
        <p:scale>
          <a:sx n="100" d="100"/>
          <a:sy n="100" d="100"/>
        </p:scale>
        <p:origin x="427" y="5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109" cy="465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7352" y="0"/>
            <a:ext cx="3044109" cy="465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698500"/>
            <a:ext cx="504190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983" y="4420856"/>
            <a:ext cx="5619136" cy="419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1710"/>
            <a:ext cx="3044109" cy="465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7352" y="8841710"/>
            <a:ext cx="3044109" cy="465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64B9E22-20E5-4E7D-9924-3D7BC62508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64693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B9E22-20E5-4E7D-9924-3D7BC625088C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7569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B9E22-20E5-4E7D-9924-3D7BC625088C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3036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B9E22-20E5-4E7D-9924-3D7BC625088C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1401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A0486C5-034A-42F1-9363-AF4F593AF5DA}" type="slidenum">
              <a:rPr lang="en-US" altLang="en-US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391576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5A2587-DE94-42FD-862F-A99FFB957C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3679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F903DE-0834-4DBE-BB76-0737D6A997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1522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C00F4B-07EB-4381-8E80-6DF1DE39A4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9332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95300" y="274638"/>
            <a:ext cx="89154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850235-04ED-413B-AF56-17A6EDC058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1963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2C5060-E759-4B56-B427-9CFDB00D0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4995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2C9F7-4E05-4962-B362-0D4BF5C9DE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627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3E9C9A-68EE-4D6D-AE8C-54DEA72717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3523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FB5A8B-6DC5-480D-B310-64F6B13095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126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5EF346-85B8-4DB9-93D8-725F5C1C0E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8614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A57FA4-A3EE-4C03-9078-94DEF45D28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2833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135470-2AA4-42AA-8C44-4A7EA74BDF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2846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E58AAC-E8C5-4B73-BC59-1AD0969A9C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0039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0A008EF-B38B-4848-84DE-86F31889C0A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906000" cy="7429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344488" y="4005263"/>
            <a:ext cx="8820150" cy="2736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ECDC Point Prevalence Survey</a:t>
            </a:r>
            <a:r>
              <a:rPr lang="en-GB" altLang="en-US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healthcare-associated infections and antimicrobial use in European acute care hospitals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2022-2023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Protocol v6.1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Forms</a:t>
            </a:r>
            <a:b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ECDC-Logo_4c_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50813"/>
            <a:ext cx="7143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5"/>
          <p:cNvSpPr>
            <a:spLocks noChangeArrowheads="1"/>
          </p:cNvSpPr>
          <p:nvPr/>
        </p:nvSpPr>
        <p:spPr bwMode="auto">
          <a:xfrm>
            <a:off x="920750" y="44624"/>
            <a:ext cx="87137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/>
              <a:t>ECDC point prevalence survey of healthcare-associated infections and antimicrobial use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/>
              <a:t>Form A. Standard option: Patient data, Antimicrobial (AM) use and HAI data</a:t>
            </a:r>
          </a:p>
        </p:txBody>
      </p:sp>
      <p:sp>
        <p:nvSpPr>
          <p:cNvPr id="6235" name="Rectangle 172"/>
          <p:cNvSpPr>
            <a:spLocks noChangeArrowheads="1"/>
          </p:cNvSpPr>
          <p:nvPr/>
        </p:nvSpPr>
        <p:spPr bwMode="auto">
          <a:xfrm>
            <a:off x="200025" y="1162050"/>
            <a:ext cx="4248150" cy="4516621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65246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52463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52463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5246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5246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Hospital code </a:t>
            </a:r>
            <a:r>
              <a:rPr lang="en-US" altLang="en-US" sz="1000" dirty="0"/>
              <a:t>[__________]  </a:t>
            </a:r>
            <a:r>
              <a:rPr lang="en-US" altLang="en-US" sz="1000" b="1" dirty="0"/>
              <a:t>Ward name </a:t>
            </a:r>
            <a:r>
              <a:rPr lang="en-US" altLang="en-US" sz="1000" dirty="0"/>
              <a:t>(abbr.)/Unit Id [__________]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Survey date:   ___  / ___  /  </a:t>
            </a:r>
            <a:r>
              <a:rPr lang="en-US" altLang="en-US" sz="1000" dirty="0"/>
              <a:t>20</a:t>
            </a:r>
            <a:r>
              <a:rPr lang="en-US" altLang="en-US" sz="1000" b="1" dirty="0"/>
              <a:t>___ </a:t>
            </a:r>
            <a:r>
              <a:rPr lang="en-US" altLang="en-US" sz="1000" dirty="0"/>
              <a:t>(</a:t>
            </a:r>
            <a:r>
              <a:rPr lang="en-US" altLang="en-US" sz="1000" i="1" dirty="0" err="1"/>
              <a:t>dd</a:t>
            </a:r>
            <a:r>
              <a:rPr lang="en-US" altLang="en-US" sz="1000" i="1" dirty="0"/>
              <a:t>/mm/</a:t>
            </a:r>
            <a:r>
              <a:rPr lang="en-US" altLang="en-US" sz="1000" i="1" dirty="0" err="1"/>
              <a:t>yyyy</a:t>
            </a:r>
            <a:r>
              <a:rPr lang="en-US" altLang="en-US" sz="1000" dirty="0"/>
              <a:t>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Patient Counter:  </a:t>
            </a:r>
            <a:r>
              <a:rPr lang="en-US" altLang="en-US" sz="1000" dirty="0"/>
              <a:t>[_________________________________]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Age</a:t>
            </a:r>
            <a:r>
              <a:rPr lang="en-US" altLang="en-US" sz="1000" dirty="0"/>
              <a:t> in years: [____] </a:t>
            </a:r>
            <a:r>
              <a:rPr lang="en-US" altLang="en-US" sz="1000" dirty="0" err="1"/>
              <a:t>yrs</a:t>
            </a:r>
            <a:r>
              <a:rPr lang="en-US" altLang="en-US" sz="1000" dirty="0"/>
              <a:t>;   Age if &lt; 2 year old: [_____] months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Sex:  </a:t>
            </a:r>
            <a:r>
              <a:rPr lang="en-US" altLang="en-US" sz="1000" dirty="0"/>
              <a:t>M  /  F </a:t>
            </a:r>
            <a:r>
              <a:rPr lang="en-US" altLang="en-US" sz="1000" b="1" dirty="0"/>
              <a:t>        Date of hospital admission:  ___  / ___  /  _____</a:t>
            </a:r>
            <a:endParaRPr lang="en-US" altLang="en-US" sz="1000" dirty="0"/>
          </a:p>
          <a:p>
            <a:pPr eaLnBrk="1" hangingPunct="1">
              <a:spcBef>
                <a:spcPts val="900"/>
              </a:spcBef>
              <a:buFontTx/>
              <a:buNone/>
            </a:pPr>
            <a:r>
              <a:rPr lang="en-US" altLang="en-US" sz="1000" b="1" dirty="0"/>
              <a:t>Consultant/Patient Specialty</a:t>
            </a:r>
            <a:r>
              <a:rPr lang="en-US" altLang="en-US" sz="1000" dirty="0"/>
              <a:t>: [__________]			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1000" b="1" dirty="0"/>
              <a:t>If neonate, birth weight: </a:t>
            </a:r>
            <a:r>
              <a:rPr lang="en-US" altLang="en-US" sz="1000" dirty="0"/>
              <a:t>[______] grams  </a:t>
            </a:r>
            <a:r>
              <a:rPr lang="en-US" altLang="en-US" sz="1000" dirty="0">
                <a:solidFill>
                  <a:srgbClr val="FF0000"/>
                </a:solidFill>
              </a:rPr>
              <a:t>-</a:t>
            </a:r>
            <a:endParaRPr lang="en-US" altLang="en-US" sz="1000" b="1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Surgery since admission:  </a:t>
            </a:r>
          </a:p>
          <a:p>
            <a:pPr eaLnBrk="1" hangingPunct="1">
              <a:spcBef>
                <a:spcPts val="300"/>
              </a:spcBef>
              <a:buFontTx/>
              <a:buNone/>
            </a:pPr>
            <a:r>
              <a:rPr lang="en-US" altLang="en-US" sz="1000" dirty="0"/>
              <a:t>  O No surgery	O Minimal invasive/non-NHSN surgery</a:t>
            </a:r>
          </a:p>
          <a:p>
            <a:pPr eaLnBrk="1" hangingPunct="1">
              <a:spcBef>
                <a:spcPts val="300"/>
              </a:spcBef>
              <a:buFontTx/>
              <a:buNone/>
            </a:pPr>
            <a:r>
              <a:rPr lang="en-US" altLang="en-US" sz="1000" dirty="0"/>
              <a:t>  O NHSN surgery -&gt; specify (optional): [__________] </a:t>
            </a:r>
            <a:r>
              <a:rPr lang="en-US" altLang="en-US" sz="1000" b="1" dirty="0"/>
              <a:t>  </a:t>
            </a:r>
            <a:r>
              <a:rPr lang="en-US" altLang="en-US" sz="1000" dirty="0"/>
              <a:t>O Unknown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McCabe score</a:t>
            </a:r>
            <a:r>
              <a:rPr lang="en-US" altLang="en-US" sz="1000" dirty="0"/>
              <a:t>:  	</a:t>
            </a:r>
          </a:p>
          <a:p>
            <a:pPr eaLnBrk="1" hangingPunct="1">
              <a:spcBef>
                <a:spcPts val="300"/>
              </a:spcBef>
              <a:buFontTx/>
              <a:buNone/>
            </a:pPr>
            <a:r>
              <a:rPr lang="en-US" altLang="en-US" sz="1000" dirty="0"/>
              <a:t>  O Non-fatal disease		O Ultimately fatal disease</a:t>
            </a:r>
          </a:p>
          <a:p>
            <a:pPr eaLnBrk="1" hangingPunct="1">
              <a:spcBef>
                <a:spcPts val="300"/>
              </a:spcBef>
              <a:buFontTx/>
              <a:buNone/>
            </a:pPr>
            <a:r>
              <a:rPr lang="en-US" altLang="en-US" sz="1000" dirty="0"/>
              <a:t>  O Rapidly fatal disease	O Unknown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1000" b="1" dirty="0"/>
              <a:t>Vaccinated </a:t>
            </a:r>
            <a:r>
              <a:rPr lang="en-US" altLang="en-US" sz="1000" b="1" dirty="0">
                <a:sym typeface="Wingdings" panose="05000000000000000000" pitchFamily="2" charset="2"/>
              </a:rPr>
              <a:t>against COVID-19:  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1000" dirty="0">
                <a:sym typeface="Wingdings" panose="05000000000000000000" pitchFamily="2" charset="2"/>
              </a:rPr>
              <a:t>O</a:t>
            </a:r>
            <a:r>
              <a:rPr lang="en-US" altLang="en-US" sz="1000" dirty="0"/>
              <a:t> No   </a:t>
            </a:r>
            <a:r>
              <a:rPr lang="en-US" altLang="en-US" sz="1000" dirty="0">
                <a:sym typeface="Wingdings" panose="05000000000000000000" pitchFamily="2" charset="2"/>
              </a:rPr>
              <a:t>O</a:t>
            </a:r>
            <a:r>
              <a:rPr lang="en-US" altLang="en-US" sz="1000" dirty="0"/>
              <a:t> Partial  O</a:t>
            </a:r>
            <a:r>
              <a:rPr lang="en-US" altLang="en-US" sz="1000" dirty="0">
                <a:sym typeface="Wingdings" panose="05000000000000000000" pitchFamily="2" charset="2"/>
              </a:rPr>
              <a:t> Full -&gt; additional doses O 1 O &gt;=2  O Unknown</a:t>
            </a:r>
            <a:endParaRPr lang="en-US" altLang="en-US" sz="1000" b="1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Central vascular catheter:		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No   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Yes   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</a:t>
            </a:r>
            <a:r>
              <a:rPr lang="en-US" altLang="en-US" sz="1000" dirty="0" err="1"/>
              <a:t>Unk</a:t>
            </a:r>
            <a:endParaRPr lang="en-US" altLang="en-US" sz="10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Urinary catheter</a:t>
            </a:r>
            <a:r>
              <a:rPr lang="en-US" altLang="en-US" sz="1000" dirty="0"/>
              <a:t>:    			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No   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Yes   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</a:t>
            </a:r>
            <a:r>
              <a:rPr lang="en-US" altLang="en-US" sz="1000" dirty="0" err="1"/>
              <a:t>Unk</a:t>
            </a:r>
            <a:endParaRPr lang="en-US" altLang="en-US" sz="10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/>
              <a:t>Intubation:			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No   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Yes   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</a:t>
            </a:r>
            <a:r>
              <a:rPr lang="en-US" altLang="en-US" sz="1000" dirty="0" err="1"/>
              <a:t>Unk</a:t>
            </a:r>
            <a:endParaRPr lang="en-US" altLang="en-US" sz="10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dirty="0"/>
              <a:t>Patient receives </a:t>
            </a:r>
            <a:r>
              <a:rPr lang="en-US" altLang="en-US" sz="1000" b="1" dirty="0"/>
              <a:t>antimicrobial(s)</a:t>
            </a:r>
            <a:r>
              <a:rPr lang="en-US" altLang="en-US" sz="1000" baseline="30000" dirty="0"/>
              <a:t>(1)</a:t>
            </a:r>
            <a:r>
              <a:rPr lang="en-US" altLang="en-US" sz="1000" dirty="0"/>
              <a:t>:    	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No   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Yes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dirty="0"/>
              <a:t>Patient has </a:t>
            </a:r>
            <a:r>
              <a:rPr lang="en-US" altLang="en-US" sz="1000" b="1" dirty="0"/>
              <a:t>active HAI</a:t>
            </a:r>
            <a:r>
              <a:rPr lang="en-US" altLang="en-US" sz="1000" baseline="30000" dirty="0"/>
              <a:t>(2)</a:t>
            </a:r>
            <a:r>
              <a:rPr lang="en-US" altLang="en-US" sz="1000" dirty="0"/>
              <a:t>: 	    	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No   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Yes</a:t>
            </a:r>
          </a:p>
        </p:txBody>
      </p:sp>
      <p:sp>
        <p:nvSpPr>
          <p:cNvPr id="6239" name="Rectangle 925"/>
          <p:cNvSpPr>
            <a:spLocks noChangeArrowheads="1"/>
          </p:cNvSpPr>
          <p:nvPr/>
        </p:nvSpPr>
        <p:spPr bwMode="auto">
          <a:xfrm>
            <a:off x="83841" y="5677174"/>
            <a:ext cx="444727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dirty="0"/>
              <a:t>(1) At the time of the survey, except for surgical prophylaxis 24h before 8:00 AM on the day of the survey; if yes, fill antimicrobial use data; if patient receives &gt;4 antimicrobials, add a new form; (2) [infection with onset ≥ Day 3, OR SSI criteria met (surgery in previous 30d/90d), OR discharged/transferred from HCF &lt;48h ago, OR CDI and discharged from HCF &lt; 28 days ago OR onset &lt; Day 3 after invasive device/procedure on D1 or D2 OR COVID-19 on day 1 or day 2 and (re-)admission within 48 hours after stay in HCF of &gt;7 days OR onset &lt;day 3 after birth in neonates] </a:t>
            </a:r>
            <a:r>
              <a:rPr lang="en-US" altLang="en-US" sz="800" u="sng" dirty="0"/>
              <a:t>AND</a:t>
            </a:r>
            <a:r>
              <a:rPr lang="en-US" altLang="en-US" sz="800" dirty="0"/>
              <a:t> [HAI case criteria met on survey day OR patient is receiving (any) treatment for HAI AND case criteria are met  between D1 of treatment and survey day]; if yes, fill HAI data; if patient has &gt; 2 HAIs, add </a:t>
            </a:r>
            <a:r>
              <a:rPr lang="en-US" altLang="en-US" sz="800"/>
              <a:t>new form</a:t>
            </a:r>
            <a:r>
              <a:rPr lang="en-US" altLang="en-US" sz="800" dirty="0"/>
              <a:t>;</a:t>
            </a:r>
            <a:r>
              <a:rPr lang="en-US" altLang="en-US" sz="800"/>
              <a:t> </a:t>
            </a:r>
            <a:r>
              <a:rPr lang="en-US" altLang="en-US" sz="800" dirty="0"/>
              <a:t>HCF=healthcare facility.</a:t>
            </a:r>
          </a:p>
        </p:txBody>
      </p:sp>
      <p:sp>
        <p:nvSpPr>
          <p:cNvPr id="6240" name="Rectangle 976"/>
          <p:cNvSpPr>
            <a:spLocks noChangeArrowheads="1"/>
          </p:cNvSpPr>
          <p:nvPr/>
        </p:nvSpPr>
        <p:spPr bwMode="auto">
          <a:xfrm>
            <a:off x="128588" y="908050"/>
            <a:ext cx="23415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solidFill>
                  <a:srgbClr val="669900"/>
                </a:solidFill>
              </a:rPr>
              <a:t>Patient data </a:t>
            </a:r>
            <a:r>
              <a:rPr lang="en-US" altLang="en-US" sz="1000">
                <a:solidFill>
                  <a:srgbClr val="669900"/>
                </a:solidFill>
              </a:rPr>
              <a:t>(to collect for all patients)</a:t>
            </a:r>
          </a:p>
        </p:txBody>
      </p:sp>
      <p:grpSp>
        <p:nvGrpSpPr>
          <p:cNvPr id="2" name="Group 979"/>
          <p:cNvGrpSpPr>
            <a:grpSpLocks/>
          </p:cNvGrpSpPr>
          <p:nvPr/>
        </p:nvGrpSpPr>
        <p:grpSpPr bwMode="auto">
          <a:xfrm>
            <a:off x="3891360" y="5320268"/>
            <a:ext cx="647700" cy="277814"/>
            <a:chOff x="2571" y="1706"/>
            <a:chExt cx="408" cy="175"/>
          </a:xfrm>
          <a:noFill/>
        </p:grpSpPr>
        <p:sp>
          <p:nvSpPr>
            <p:cNvPr id="3" name="Rectangle 980"/>
            <p:cNvSpPr>
              <a:spLocks noChangeArrowheads="1"/>
            </p:cNvSpPr>
            <p:nvPr/>
          </p:nvSpPr>
          <p:spPr bwMode="auto">
            <a:xfrm>
              <a:off x="2621" y="1706"/>
              <a:ext cx="227" cy="8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en-GB" altLang="en-US" sz="1800"/>
            </a:p>
          </p:txBody>
        </p:sp>
        <p:sp>
          <p:nvSpPr>
            <p:cNvPr id="9359" name="Rectangle 981"/>
            <p:cNvSpPr>
              <a:spLocks noChangeArrowheads="1"/>
            </p:cNvSpPr>
            <p:nvPr/>
          </p:nvSpPr>
          <p:spPr bwMode="auto">
            <a:xfrm>
              <a:off x="2571" y="1746"/>
              <a:ext cx="408" cy="13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en-US" sz="800" i="1" dirty="0"/>
                <a:t> IF YES</a:t>
              </a:r>
            </a:p>
          </p:txBody>
        </p:sp>
      </p:grpSp>
      <p:sp>
        <p:nvSpPr>
          <p:cNvPr id="6242" name="Rectangle 991"/>
          <p:cNvSpPr>
            <a:spLocks noChangeArrowheads="1"/>
          </p:cNvSpPr>
          <p:nvPr/>
        </p:nvSpPr>
        <p:spPr bwMode="auto">
          <a:xfrm>
            <a:off x="3016771" y="2248421"/>
            <a:ext cx="10001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i="1" dirty="0" err="1">
                <a:solidFill>
                  <a:srgbClr val="000000"/>
                </a:solidFill>
              </a:rPr>
              <a:t>dd</a:t>
            </a:r>
            <a:r>
              <a:rPr lang="en-US" altLang="en-US" sz="1000" i="1" dirty="0">
                <a:solidFill>
                  <a:srgbClr val="000000"/>
                </a:solidFill>
              </a:rPr>
              <a:t> / mm / </a:t>
            </a:r>
            <a:r>
              <a:rPr lang="en-US" altLang="en-US" sz="1000" i="1" dirty="0" err="1">
                <a:solidFill>
                  <a:srgbClr val="000000"/>
                </a:solidFill>
              </a:rPr>
              <a:t>yyyy</a:t>
            </a:r>
            <a:endParaRPr lang="en-US" altLang="en-US" sz="1000" i="1" dirty="0">
              <a:solidFill>
                <a:srgbClr val="000000"/>
              </a:solidFill>
            </a:endParaRPr>
          </a:p>
        </p:txBody>
      </p:sp>
      <p:graphicFrame>
        <p:nvGraphicFramePr>
          <p:cNvPr id="18" name="Group 9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572613"/>
              </p:ext>
            </p:extLst>
          </p:nvPr>
        </p:nvGraphicFramePr>
        <p:xfrm>
          <a:off x="4661838" y="506288"/>
          <a:ext cx="4896499" cy="1259452"/>
        </p:xfrm>
        <a:graphic>
          <a:graphicData uri="http://schemas.openxmlformats.org/drawingml/2006/table">
            <a:tbl>
              <a:tblPr/>
              <a:tblGrid>
                <a:gridCol w="1658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3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33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96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0243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Antimicrobial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(generic or brand name)</a:t>
                      </a:r>
                    </a:p>
                  </a:txBody>
                  <a:tcPr marT="45743" marB="457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Route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Indication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Diagnosis (site)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Reason in notes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Changed? (+ reason)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2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2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42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7053239"/>
                  </a:ext>
                </a:extLst>
              </a:tr>
              <a:tr h="2142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" name="Rectangle 355"/>
          <p:cNvSpPr>
            <a:spLocks noChangeArrowheads="1"/>
          </p:cNvSpPr>
          <p:nvPr/>
        </p:nvSpPr>
        <p:spPr bwMode="auto">
          <a:xfrm>
            <a:off x="4617395" y="1731477"/>
            <a:ext cx="522298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b="1" dirty="0"/>
              <a:t>Route</a:t>
            </a:r>
            <a:r>
              <a:rPr lang="en-US" altLang="en-US" sz="800" dirty="0"/>
              <a:t>: P: parenteral, O: oral, R: rectal, I: inhalation;  </a:t>
            </a:r>
            <a:r>
              <a:rPr lang="en-US" altLang="en-US" sz="800" b="1" dirty="0"/>
              <a:t>Indication</a:t>
            </a:r>
            <a:r>
              <a:rPr lang="en-US" altLang="en-US" sz="800" dirty="0"/>
              <a:t>: treatment intention for community (CI), long-term care (LI) or acute hospital (HI) infection; surgical prophylaxis: SP1: single dose, SP2: one day, SP3: &gt;1 day; MP: medical prophylaxis; O: other; UI: Unknown indication</a:t>
            </a:r>
            <a:r>
              <a:rPr lang="en-US" altLang="en-US" sz="800" dirty="0">
                <a:solidFill>
                  <a:srgbClr val="FF0000"/>
                </a:solidFill>
              </a:rPr>
              <a:t>; </a:t>
            </a:r>
            <a:r>
              <a:rPr lang="en-US" altLang="en-US" sz="800" b="1" dirty="0"/>
              <a:t>Diagnosis</a:t>
            </a:r>
            <a:r>
              <a:rPr lang="en-US" altLang="en-US" sz="800" dirty="0"/>
              <a:t>: see site list, only for CI-LI-HI; </a:t>
            </a:r>
            <a:r>
              <a:rPr lang="en-US" altLang="en-US" sz="800" b="1" dirty="0"/>
              <a:t>Reason in notes</a:t>
            </a:r>
            <a:r>
              <a:rPr lang="en-US" altLang="en-US" sz="800" dirty="0"/>
              <a:t>: Y/N; AM </a:t>
            </a:r>
            <a:r>
              <a:rPr lang="en-US" altLang="en-US" sz="800" b="1" dirty="0"/>
              <a:t>Changed? (+ reason): </a:t>
            </a:r>
            <a:r>
              <a:rPr lang="en-US" altLang="en-US" sz="800" dirty="0"/>
              <a:t>N=no change; E=escalation; D=De-escalation; S=switch IV to oral; A=adverse effects; OU=changed, other/unknown reason; U=unknown; </a:t>
            </a:r>
          </a:p>
        </p:txBody>
      </p:sp>
      <p:sp>
        <p:nvSpPr>
          <p:cNvPr id="22" name="Rectangle 924"/>
          <p:cNvSpPr>
            <a:spLocks noChangeArrowheads="1"/>
          </p:cNvSpPr>
          <p:nvPr/>
        </p:nvSpPr>
        <p:spPr bwMode="auto">
          <a:xfrm>
            <a:off x="4448175" y="6127515"/>
            <a:ext cx="540578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800" dirty="0"/>
              <a:t>(3) relevant device use before onset infection (intubation for PN, CVC/PVC for BSI, urinary catheter for UTI);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800" dirty="0"/>
              <a:t>(4) Only for infections not present/active on admission (</a:t>
            </a:r>
            <a:r>
              <a:rPr lang="en-US" altLang="en-US" sz="800" dirty="0" err="1"/>
              <a:t>dd</a:t>
            </a:r>
            <a:r>
              <a:rPr lang="en-US" altLang="en-US" sz="800" dirty="0"/>
              <a:t>/mm/</a:t>
            </a:r>
            <a:r>
              <a:rPr lang="en-US" altLang="en-US" sz="800" dirty="0" err="1"/>
              <a:t>yyyy</a:t>
            </a:r>
            <a:r>
              <a:rPr lang="en-US" altLang="en-US" sz="800" dirty="0"/>
              <a:t>); (5) C-CVC, C-PVC, S-PUL, S-UTI, S-DIG, S-SSI, S-SST, S-OTH, UO, UNK; (6) AB: tested antibiotic(s): </a:t>
            </a:r>
            <a:r>
              <a:rPr lang="en-US" altLang="en-US" sz="800" i="1" dirty="0"/>
              <a:t>S. aureus</a:t>
            </a:r>
            <a:r>
              <a:rPr lang="en-US" altLang="en-US" sz="800" dirty="0"/>
              <a:t>: OXA+ GLY; Enterococci: GLY; </a:t>
            </a:r>
            <a:r>
              <a:rPr lang="en-US" altLang="en-US" sz="800" dirty="0" err="1"/>
              <a:t>Enterobacterales</a:t>
            </a:r>
            <a:r>
              <a:rPr lang="en-US" altLang="en-US" sz="800" dirty="0"/>
              <a:t>: C3G + CAR; </a:t>
            </a:r>
            <a:r>
              <a:rPr lang="en-US" altLang="en-US" sz="800" i="1" dirty="0"/>
              <a:t>P. aeruginosa</a:t>
            </a:r>
            <a:r>
              <a:rPr lang="en-US" altLang="en-US" sz="800" dirty="0"/>
              <a:t> and </a:t>
            </a:r>
            <a:r>
              <a:rPr lang="en-US" altLang="en-US" sz="800" i="1" dirty="0"/>
              <a:t>Acinetobacter </a:t>
            </a:r>
            <a:r>
              <a:rPr lang="en-US" altLang="en-US" sz="800" dirty="0"/>
              <a:t>spp.: CAR; SIR: S=susceptible, standard, I=susceptible, increased exp, R=resistant, U=</a:t>
            </a:r>
            <a:r>
              <a:rPr lang="en-US" altLang="en-US" sz="800" dirty="0" err="1"/>
              <a:t>unk</a:t>
            </a:r>
            <a:r>
              <a:rPr lang="en-US" altLang="en-US" sz="800" dirty="0"/>
              <a:t>; PDR: </a:t>
            </a:r>
            <a:r>
              <a:rPr lang="en-US" altLang="en-US" sz="800" dirty="0" err="1"/>
              <a:t>pandrug</a:t>
            </a:r>
            <a:r>
              <a:rPr lang="en-US" altLang="en-US" sz="800" dirty="0"/>
              <a:t>-resistant: N=no, P=possible, C=confirmed, U=</a:t>
            </a:r>
            <a:r>
              <a:rPr lang="en-US" altLang="en-US" sz="800" dirty="0" err="1"/>
              <a:t>Unk</a:t>
            </a:r>
            <a:endParaRPr lang="en-US" altLang="en-US" sz="800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81AABEC1-55BD-404E-B4EE-74ECEEE3E8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88887" y="595192"/>
            <a:ext cx="658425" cy="470948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005B4FD0-E861-4595-AF6B-BA7BABE1B4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1226" y="2441967"/>
            <a:ext cx="658425" cy="3171707"/>
          </a:xfrm>
          <a:prstGeom prst="rect">
            <a:avLst/>
          </a:prstGeom>
        </p:spPr>
      </p:pic>
      <p:graphicFrame>
        <p:nvGraphicFramePr>
          <p:cNvPr id="17" name="Group 990">
            <a:extLst>
              <a:ext uri="{FF2B5EF4-FFF2-40B4-BE49-F238E27FC236}">
                <a16:creationId xmlns:a16="http://schemas.microsoft.com/office/drawing/2014/main" id="{5B2EEE55-F953-4D7B-B555-747801B0CC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38772"/>
              </p:ext>
            </p:extLst>
          </p:nvPr>
        </p:nvGraphicFramePr>
        <p:xfrm>
          <a:off x="4738431" y="2439363"/>
          <a:ext cx="4826002" cy="3688152"/>
        </p:xfrm>
        <a:graphic>
          <a:graphicData uri="http://schemas.openxmlformats.org/drawingml/2006/table">
            <a:tbl>
              <a:tblPr/>
              <a:tblGrid>
                <a:gridCol w="15126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16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043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1704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430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HAI 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HAI 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8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Case definition code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8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Relevant device </a:t>
                      </a:r>
                      <a:r>
                        <a:rPr kumimoji="0" lang="en-US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(3)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O No  O Unknown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O No  O Unknown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78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Present on admission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 O No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 O No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8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Date of onset </a:t>
                      </a:r>
                      <a:r>
                        <a:rPr kumimoji="0" lang="en-US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(4)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/          /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/          /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2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Origin of infection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current hospital    O other hospital   O LTCF O other/ </a:t>
                      </a:r>
                      <a:r>
                        <a:rPr kumimoji="0" 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unk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current hospital    O other hospital   O LTCF O other/ </a:t>
                      </a:r>
                      <a:r>
                        <a:rPr kumimoji="0" 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unk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59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HAI associated to current ward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O No  O Unknown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O No  O Unknown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170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Vasopressor treatment</a:t>
                      </a:r>
                      <a:endParaRPr kumimoji="0" lang="en-US" sz="900" b="1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O No  O Unknown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O No  O Unknown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090323"/>
                  </a:ext>
                </a:extLst>
              </a:tr>
              <a:tr h="24305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BSI: source </a:t>
                      </a:r>
                      <a:r>
                        <a:rPr kumimoji="0" lang="en-US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(5)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7867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 code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AMR</a:t>
                      </a:r>
                      <a:endParaRPr kumimoji="0" lang="en-US" sz="9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PDR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 code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AMR</a:t>
                      </a:r>
                      <a:endParaRPr kumimoji="0" lang="en-US" sz="9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PDR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787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AM (6)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SIR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AM (6)</a:t>
                      </a:r>
                    </a:p>
                  </a:txBody>
                  <a:tcPr marL="0" marR="0" marT="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SIR</a:t>
                      </a: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988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Microorganism 1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988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988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Microorganism 2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988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988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Microorganism 3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988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5005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 descr="ECDC-Logo_4c_e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50813"/>
            <a:ext cx="7143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920750" y="44624"/>
            <a:ext cx="87137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/>
              <a:t>ECDC point prevalence survey of healthcare-associated infections and antimicrobial use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/>
              <a:t>Form B. Light option: Antimicrobial (AM) use and HAI data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200025" y="1196975"/>
            <a:ext cx="4103688" cy="2092881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65246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52463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52463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5246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5246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sz="1000" dirty="0">
                <a:solidFill>
                  <a:srgbClr val="000000"/>
                </a:solidFill>
              </a:rPr>
              <a:t>Hospital code                      [__________]		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1000" dirty="0">
                <a:solidFill>
                  <a:srgbClr val="000000"/>
                </a:solidFill>
              </a:rPr>
              <a:t>Ward name (abbr.)/Unit Id  [__________]  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</a:rPr>
              <a:t>Patient Counter:  </a:t>
            </a:r>
            <a:r>
              <a:rPr lang="en-US" altLang="en-US" sz="1000" dirty="0">
                <a:solidFill>
                  <a:srgbClr val="000000"/>
                </a:solidFill>
              </a:rPr>
              <a:t>[_________________________________]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</a:rPr>
              <a:t>Age</a:t>
            </a:r>
            <a:r>
              <a:rPr lang="en-US" altLang="en-US" sz="1000" dirty="0">
                <a:solidFill>
                  <a:srgbClr val="000000"/>
                </a:solidFill>
              </a:rPr>
              <a:t> in years: [____] </a:t>
            </a:r>
            <a:r>
              <a:rPr lang="en-US" altLang="en-US" sz="1000" dirty="0" err="1">
                <a:solidFill>
                  <a:srgbClr val="000000"/>
                </a:solidFill>
              </a:rPr>
              <a:t>yrs</a:t>
            </a:r>
            <a:r>
              <a:rPr lang="en-US" altLang="en-US" sz="1000" dirty="0">
                <a:solidFill>
                  <a:srgbClr val="000000"/>
                </a:solidFill>
              </a:rPr>
              <a:t>;   Age if &lt; 2 years old: [_____] months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</a:rPr>
              <a:t>Sex:  </a:t>
            </a:r>
            <a:r>
              <a:rPr lang="en-US" altLang="en-US" sz="1000" dirty="0">
                <a:solidFill>
                  <a:srgbClr val="000000"/>
                </a:solidFill>
              </a:rPr>
              <a:t>M  /  F </a:t>
            </a:r>
            <a:r>
              <a:rPr lang="en-US" altLang="en-US" sz="1000" b="1" dirty="0">
                <a:solidFill>
                  <a:srgbClr val="000000"/>
                </a:solidFill>
              </a:rPr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</a:rPr>
              <a:t>Date of hospital admission: ___  / ___  /  _____     </a:t>
            </a:r>
            <a:r>
              <a:rPr lang="en-US" altLang="en-US" sz="1000" i="1" dirty="0">
                <a:solidFill>
                  <a:srgbClr val="000000"/>
                </a:solidFill>
              </a:rPr>
              <a:t>(</a:t>
            </a:r>
            <a:r>
              <a:rPr lang="en-US" altLang="en-US" sz="1000" i="1" dirty="0" err="1">
                <a:solidFill>
                  <a:srgbClr val="000000"/>
                </a:solidFill>
              </a:rPr>
              <a:t>dd</a:t>
            </a:r>
            <a:r>
              <a:rPr lang="en-US" altLang="en-US" sz="1000" i="1" dirty="0">
                <a:solidFill>
                  <a:srgbClr val="000000"/>
                </a:solidFill>
              </a:rPr>
              <a:t>/mm/</a:t>
            </a:r>
            <a:r>
              <a:rPr lang="en-US" altLang="en-US" sz="1000" i="1" dirty="0" err="1">
                <a:solidFill>
                  <a:srgbClr val="000000"/>
                </a:solidFill>
              </a:rPr>
              <a:t>yyyy</a:t>
            </a:r>
            <a:r>
              <a:rPr lang="en-US" altLang="en-US" sz="1000" i="1" dirty="0">
                <a:solidFill>
                  <a:srgbClr val="000000"/>
                </a:solidFill>
              </a:rPr>
              <a:t>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</a:rPr>
              <a:t>Consultant/Patient Specialty</a:t>
            </a:r>
            <a:r>
              <a:rPr lang="en-US" altLang="en-US" sz="1000" dirty="0">
                <a:solidFill>
                  <a:srgbClr val="000000"/>
                </a:solidFill>
              </a:rPr>
              <a:t>: [__________]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dirty="0"/>
              <a:t>Patient receives </a:t>
            </a:r>
            <a:r>
              <a:rPr lang="en-US" altLang="en-US" sz="1000" b="1" dirty="0"/>
              <a:t>antimicrobial(s)</a:t>
            </a:r>
            <a:r>
              <a:rPr lang="en-US" altLang="en-US" sz="1000" baseline="30000" dirty="0"/>
              <a:t>(1)</a:t>
            </a:r>
            <a:r>
              <a:rPr lang="en-US" altLang="en-US" sz="1000" dirty="0"/>
              <a:t>:    	</a:t>
            </a:r>
            <a:r>
              <a:rPr lang="en-US" altLang="en-US" sz="1000" dirty="0">
                <a:sym typeface="Wingdings" panose="05000000000000000000" pitchFamily="2" charset="2"/>
              </a:rPr>
              <a:t> </a:t>
            </a:r>
            <a:r>
              <a:rPr lang="en-US" altLang="en-US" sz="1000" dirty="0"/>
              <a:t> No 	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Yes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00" dirty="0"/>
              <a:t>Patient has </a:t>
            </a:r>
            <a:r>
              <a:rPr lang="en-US" altLang="en-US" sz="1000" b="1" dirty="0"/>
              <a:t>active HAI</a:t>
            </a:r>
            <a:r>
              <a:rPr lang="en-US" altLang="en-US" sz="1000" baseline="30000" dirty="0"/>
              <a:t>(2)</a:t>
            </a:r>
            <a:r>
              <a:rPr lang="en-US" altLang="en-US" sz="1000" dirty="0"/>
              <a:t>: 	    	</a:t>
            </a:r>
            <a:r>
              <a:rPr lang="en-US" altLang="en-US" sz="1000" dirty="0">
                <a:sym typeface="Wingdings" panose="05000000000000000000" pitchFamily="2" charset="2"/>
              </a:rPr>
              <a:t> </a:t>
            </a:r>
            <a:r>
              <a:rPr lang="en-US" altLang="en-US" sz="1000" dirty="0"/>
              <a:t> No 	</a:t>
            </a:r>
            <a:r>
              <a:rPr lang="en-US" altLang="en-US" sz="1000" dirty="0">
                <a:sym typeface="Wingdings" panose="05000000000000000000" pitchFamily="2" charset="2"/>
              </a:rPr>
              <a:t></a:t>
            </a:r>
            <a:r>
              <a:rPr lang="en-US" altLang="en-US" sz="1000" dirty="0"/>
              <a:t> Yes</a:t>
            </a:r>
          </a:p>
        </p:txBody>
      </p:sp>
      <p:sp>
        <p:nvSpPr>
          <p:cNvPr id="7180" name="Rectangle 154"/>
          <p:cNvSpPr>
            <a:spLocks noChangeArrowheads="1"/>
          </p:cNvSpPr>
          <p:nvPr/>
        </p:nvSpPr>
        <p:spPr bwMode="auto">
          <a:xfrm>
            <a:off x="141288" y="955675"/>
            <a:ext cx="34099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solidFill>
                  <a:srgbClr val="669900"/>
                </a:solidFill>
              </a:rPr>
              <a:t>Patient data </a:t>
            </a:r>
            <a:r>
              <a:rPr lang="en-US" altLang="en-US" sz="1000">
                <a:solidFill>
                  <a:srgbClr val="669900"/>
                </a:solidFill>
              </a:rPr>
              <a:t>(patients with HAI and/or antimicrobial only)</a:t>
            </a:r>
            <a:r>
              <a:rPr lang="en-US" altLang="en-US" sz="1000" b="1">
                <a:solidFill>
                  <a:srgbClr val="669900"/>
                </a:solidFill>
              </a:rPr>
              <a:t> </a:t>
            </a:r>
            <a:endParaRPr lang="en-US" altLang="en-US" sz="1000">
              <a:solidFill>
                <a:srgbClr val="669900"/>
              </a:solidFill>
            </a:endParaRPr>
          </a:p>
        </p:txBody>
      </p:sp>
      <p:cxnSp>
        <p:nvCxnSpPr>
          <p:cNvPr id="29" name="Elbow Connector 28"/>
          <p:cNvCxnSpPr/>
          <p:nvPr/>
        </p:nvCxnSpPr>
        <p:spPr>
          <a:xfrm flipV="1">
            <a:off x="4186238" y="991859"/>
            <a:ext cx="432000" cy="1944000"/>
          </a:xfrm>
          <a:prstGeom prst="bentConnector3">
            <a:avLst>
              <a:gd name="adj1" fmla="val 4571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/>
          <p:nvPr/>
        </p:nvCxnSpPr>
        <p:spPr>
          <a:xfrm flipV="1">
            <a:off x="4174395" y="3035808"/>
            <a:ext cx="531717" cy="105167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8769424" y="908720"/>
            <a:ext cx="152303" cy="1384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/>
          <a:p>
            <a:pPr algn="ctr"/>
            <a:endParaRPr lang="en-GB" sz="900" b="1" dirty="0"/>
          </a:p>
        </p:txBody>
      </p:sp>
      <p:sp>
        <p:nvSpPr>
          <p:cNvPr id="18" name="Rectangle 355"/>
          <p:cNvSpPr>
            <a:spLocks noChangeArrowheads="1"/>
          </p:cNvSpPr>
          <p:nvPr/>
        </p:nvSpPr>
        <p:spPr bwMode="auto">
          <a:xfrm>
            <a:off x="4595517" y="1765740"/>
            <a:ext cx="522298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b="1" dirty="0"/>
              <a:t>Route</a:t>
            </a:r>
            <a:r>
              <a:rPr lang="en-US" altLang="en-US" sz="800" dirty="0"/>
              <a:t>: P: parenteral, O: oral, R: rectal, I: inhalation;  </a:t>
            </a:r>
            <a:r>
              <a:rPr lang="en-US" altLang="en-US" sz="800" b="1" dirty="0"/>
              <a:t>Indication</a:t>
            </a:r>
            <a:r>
              <a:rPr lang="en-US" altLang="en-US" sz="800" dirty="0"/>
              <a:t>: treatment intention for community (CI), long-term care (LI) or acute hospital (HI) infection; surgical prophylaxis: SP1: single dose, SP2: one day, SP3: &gt;1 day; MP: medical prophylaxis; O: other; UI: Unknown indication</a:t>
            </a:r>
            <a:r>
              <a:rPr lang="en-US" altLang="en-US" sz="800" dirty="0">
                <a:solidFill>
                  <a:srgbClr val="FF0000"/>
                </a:solidFill>
              </a:rPr>
              <a:t>; </a:t>
            </a:r>
            <a:r>
              <a:rPr lang="en-US" altLang="en-US" sz="800" b="1" dirty="0"/>
              <a:t>Diagnosis</a:t>
            </a:r>
            <a:r>
              <a:rPr lang="en-US" altLang="en-US" sz="800" dirty="0"/>
              <a:t>: see site list, only for CI-LI-HI; </a:t>
            </a:r>
            <a:r>
              <a:rPr lang="en-US" altLang="en-US" sz="800" b="1" dirty="0"/>
              <a:t>Reason in notes</a:t>
            </a:r>
            <a:r>
              <a:rPr lang="en-US" altLang="en-US" sz="800" dirty="0"/>
              <a:t>: Y/N; AM </a:t>
            </a:r>
            <a:r>
              <a:rPr lang="en-US" altLang="en-US" sz="800" b="1" dirty="0"/>
              <a:t>Changed? (+ reason): </a:t>
            </a:r>
            <a:r>
              <a:rPr lang="en-US" altLang="en-US" sz="800" dirty="0"/>
              <a:t>N=no change; E=escalation; D=De-escalation; S=switch IV to oral; A=adverse effects; OU=changed, other/unknown reason; U=unknown; </a:t>
            </a:r>
          </a:p>
        </p:txBody>
      </p:sp>
      <p:sp>
        <p:nvSpPr>
          <p:cNvPr id="3" name="Rectangle 2"/>
          <p:cNvSpPr/>
          <p:nvPr/>
        </p:nvSpPr>
        <p:spPr>
          <a:xfrm>
            <a:off x="4141729" y="2943412"/>
            <a:ext cx="290010" cy="19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20" name="Rectangle 153"/>
          <p:cNvSpPr>
            <a:spLocks noChangeArrowheads="1"/>
          </p:cNvSpPr>
          <p:nvPr/>
        </p:nvSpPr>
        <p:spPr bwMode="auto">
          <a:xfrm>
            <a:off x="3947817" y="2921596"/>
            <a:ext cx="6477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i="1" dirty="0"/>
              <a:t> IF YES</a:t>
            </a:r>
          </a:p>
        </p:txBody>
      </p:sp>
      <p:graphicFrame>
        <p:nvGraphicFramePr>
          <p:cNvPr id="16" name="Group 975">
            <a:extLst>
              <a:ext uri="{FF2B5EF4-FFF2-40B4-BE49-F238E27FC236}">
                <a16:creationId xmlns:a16="http://schemas.microsoft.com/office/drawing/2014/main" id="{251870FF-591A-4E8E-94A0-AD8B3AFD25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502234"/>
              </p:ext>
            </p:extLst>
          </p:nvPr>
        </p:nvGraphicFramePr>
        <p:xfrm>
          <a:off x="4693128" y="522054"/>
          <a:ext cx="4896499" cy="1259452"/>
        </p:xfrm>
        <a:graphic>
          <a:graphicData uri="http://schemas.openxmlformats.org/drawingml/2006/table">
            <a:tbl>
              <a:tblPr/>
              <a:tblGrid>
                <a:gridCol w="1658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3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33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96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0243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Antimicrobial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(generic or brand name)</a:t>
                      </a:r>
                    </a:p>
                  </a:txBody>
                  <a:tcPr marT="45743" marB="4574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Route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Indication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Diagnosis (site)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Reason in notes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Changed? (+ reason)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2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2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42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0816979"/>
                  </a:ext>
                </a:extLst>
              </a:tr>
              <a:tr h="2142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43" marB="4574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7" name="Group 990">
            <a:extLst>
              <a:ext uri="{FF2B5EF4-FFF2-40B4-BE49-F238E27FC236}">
                <a16:creationId xmlns:a16="http://schemas.microsoft.com/office/drawing/2014/main" id="{00DF0664-F3CD-408C-96EB-938155A135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800372"/>
              </p:ext>
            </p:extLst>
          </p:nvPr>
        </p:nvGraphicFramePr>
        <p:xfrm>
          <a:off x="4738778" y="2484261"/>
          <a:ext cx="4826002" cy="3688152"/>
        </p:xfrm>
        <a:graphic>
          <a:graphicData uri="http://schemas.openxmlformats.org/drawingml/2006/table">
            <a:tbl>
              <a:tblPr/>
              <a:tblGrid>
                <a:gridCol w="15126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16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043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1704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430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HAI 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HAI 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8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Case definition code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8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Relevant device </a:t>
                      </a:r>
                      <a:r>
                        <a:rPr kumimoji="0" lang="en-US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(3)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O No  O Unknown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O No  O Unknown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78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Present on admission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 O No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 O No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8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Date of onset </a:t>
                      </a:r>
                      <a:r>
                        <a:rPr kumimoji="0" lang="en-US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(4)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/          /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/          /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2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Origin of infection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current hospital    O other hospital   O LTCF O other/ </a:t>
                      </a:r>
                      <a:r>
                        <a:rPr kumimoji="0" 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unk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current hospital    O other hospital   O LTCF O other/ </a:t>
                      </a:r>
                      <a:r>
                        <a:rPr kumimoji="0" 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unk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59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HAI associated to current ward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O No  O Unknown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O No  O Unknown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170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Vasopressor treatment</a:t>
                      </a:r>
                      <a:endParaRPr kumimoji="0" lang="en-US" sz="900" b="1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O No  O Unknown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 Yes  O No  O Unknown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090323"/>
                  </a:ext>
                </a:extLst>
              </a:tr>
              <a:tr h="24305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BSI: source </a:t>
                      </a:r>
                      <a:r>
                        <a:rPr kumimoji="0" lang="en-US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(5)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7867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 code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AMR</a:t>
                      </a:r>
                      <a:endParaRPr kumimoji="0" lang="en-US" sz="9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PDR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 code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AMR</a:t>
                      </a:r>
                      <a:endParaRPr kumimoji="0" lang="en-US" sz="9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</a:rPr>
                        <a:t>PDR</a:t>
                      </a: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787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AM (6)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SIR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AM (6)</a:t>
                      </a:r>
                    </a:p>
                  </a:txBody>
                  <a:tcPr marL="0" marR="0" marT="0" marB="0"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SIR</a:t>
                      </a: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988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Microorganism 1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988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988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Microorganism 2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988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988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Microorganism 3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988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19" name="Rectangle 924">
            <a:extLst>
              <a:ext uri="{FF2B5EF4-FFF2-40B4-BE49-F238E27FC236}">
                <a16:creationId xmlns:a16="http://schemas.microsoft.com/office/drawing/2014/main" id="{7A13AA8A-3D75-4782-A04F-8CAD59F2F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1739" y="6172413"/>
            <a:ext cx="540578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800" dirty="0"/>
              <a:t>(3) relevant device use before onset infection (intubation for PN, CVC/PVC for BSI, urinary catheter for UTI);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800" dirty="0"/>
              <a:t>(4) Only for infections not present/active on admission (</a:t>
            </a:r>
            <a:r>
              <a:rPr lang="en-US" altLang="en-US" sz="800" dirty="0" err="1"/>
              <a:t>dd</a:t>
            </a:r>
            <a:r>
              <a:rPr lang="en-US" altLang="en-US" sz="800" dirty="0"/>
              <a:t>/mm/</a:t>
            </a:r>
            <a:r>
              <a:rPr lang="en-US" altLang="en-US" sz="800" dirty="0" err="1"/>
              <a:t>yyyy</a:t>
            </a:r>
            <a:r>
              <a:rPr lang="en-US" altLang="en-US" sz="800" dirty="0"/>
              <a:t>); (5) C-CVC, C-PVC, S-PUL, S-UTI, S-DIG, S-SSI, S-SST, S-OTH, UO, UNK; (6) AB: tested antibiotic(s): </a:t>
            </a:r>
            <a:r>
              <a:rPr lang="en-US" altLang="en-US" sz="800" i="1" dirty="0"/>
              <a:t>S. aureus</a:t>
            </a:r>
            <a:r>
              <a:rPr lang="en-US" altLang="en-US" sz="800" dirty="0"/>
              <a:t>: OXA+ GLY; Enterococci: GLY; </a:t>
            </a:r>
            <a:r>
              <a:rPr lang="en-US" altLang="en-US" sz="800" dirty="0" err="1"/>
              <a:t>Enterobacterales</a:t>
            </a:r>
            <a:r>
              <a:rPr lang="en-US" altLang="en-US" sz="800" dirty="0"/>
              <a:t>: C3G + CAR; </a:t>
            </a:r>
            <a:r>
              <a:rPr lang="en-US" altLang="en-US" sz="800" i="1" dirty="0"/>
              <a:t>P. aeruginosa</a:t>
            </a:r>
            <a:r>
              <a:rPr lang="en-US" altLang="en-US" sz="800" dirty="0"/>
              <a:t> and </a:t>
            </a:r>
            <a:r>
              <a:rPr lang="en-US" altLang="en-US" sz="800" i="1" dirty="0"/>
              <a:t>Acinetobacter </a:t>
            </a:r>
            <a:r>
              <a:rPr lang="en-US" altLang="en-US" sz="800" dirty="0"/>
              <a:t>spp.: CAR; SIR: S=susceptible, standard, I=susceptible, increased exp, R=resistant, U=</a:t>
            </a:r>
            <a:r>
              <a:rPr lang="en-US" altLang="en-US" sz="800" dirty="0" err="1"/>
              <a:t>unk</a:t>
            </a:r>
            <a:r>
              <a:rPr lang="en-US" altLang="en-US" sz="800" dirty="0"/>
              <a:t>; PDR: </a:t>
            </a:r>
            <a:r>
              <a:rPr lang="en-US" altLang="en-US" sz="800" dirty="0" err="1"/>
              <a:t>pandrug</a:t>
            </a:r>
            <a:r>
              <a:rPr lang="en-US" altLang="en-US" sz="800" dirty="0"/>
              <a:t>-resistant: N=no, P=possible, C=confirmed, U=</a:t>
            </a:r>
            <a:r>
              <a:rPr lang="en-US" altLang="en-US" sz="800" dirty="0" err="1"/>
              <a:t>Unk</a:t>
            </a:r>
            <a:endParaRPr lang="en-US" altLang="en-US" sz="800" dirty="0"/>
          </a:p>
        </p:txBody>
      </p:sp>
      <p:sp>
        <p:nvSpPr>
          <p:cNvPr id="20" name="Rectangle 925">
            <a:extLst>
              <a:ext uri="{FF2B5EF4-FFF2-40B4-BE49-F238E27FC236}">
                <a16:creationId xmlns:a16="http://schemas.microsoft.com/office/drawing/2014/main" id="{54606159-8D77-1EA4-6E9A-5FF812884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563" y="3312876"/>
            <a:ext cx="417315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dirty="0"/>
              <a:t>(1) At the time of the survey, except for surgical prophylaxis 24h before 8:00 AM on the day of the survey; if yes, fill antimicrobial use data; if patient receives &gt;4 antimicrobials, add a new form; (2) [infection with onset ≥ Day 3, OR SSI criteria met (surgery in previous 30d/90d), OR discharged/transferred from HCF&lt;48h ago, OR CDI and discharged from HCF &lt; 28 days ago OR onset &lt; Day 3 after invasive device/procedure on D1 or D2 OR COVID-19 on day 1 or day 2 and (re-)admission within 48 hours after stay in HCF of &gt;7 days OR onset &lt;day 3 after birth in neonates]  </a:t>
            </a:r>
            <a:r>
              <a:rPr lang="en-US" altLang="en-US" sz="800" u="sng" dirty="0"/>
              <a:t>AND</a:t>
            </a:r>
            <a:r>
              <a:rPr lang="en-US" altLang="en-US" sz="800" dirty="0"/>
              <a:t> [HAI case criteria met on survey day OR patient is receiving (any) treatment for HAI AND case criteria are met  between D1 of treatment and survey day]; if yes, fill HAI data; if patient has &gt; 2 HAIs, add new form; HCF=healthcare facility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ECDC-Logo_4c_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50813"/>
            <a:ext cx="7143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920750" y="115888"/>
            <a:ext cx="8713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ECDC point prevalence survey of healthcare-associated infections and antimicrobial use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Form H1. Hospital data 1/4</a:t>
            </a:r>
          </a:p>
        </p:txBody>
      </p:sp>
      <p:sp>
        <p:nvSpPr>
          <p:cNvPr id="3076" name="Rectangle 8"/>
          <p:cNvSpPr>
            <a:spLocks noChangeArrowheads="1"/>
          </p:cNvSpPr>
          <p:nvPr/>
        </p:nvSpPr>
        <p:spPr bwMode="auto">
          <a:xfrm>
            <a:off x="200025" y="836613"/>
            <a:ext cx="4176713" cy="4201150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652463" eaLnBrk="0" hangingPunct="0">
              <a:spcBef>
                <a:spcPct val="20000"/>
              </a:spcBef>
              <a:buChar char="•"/>
              <a:tabLst>
                <a:tab pos="1173163" algn="l"/>
                <a:tab pos="2146300" algn="l"/>
                <a:tab pos="31400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52463" eaLnBrk="0" hangingPunct="0">
              <a:spcBef>
                <a:spcPct val="20000"/>
              </a:spcBef>
              <a:buChar char="–"/>
              <a:tabLst>
                <a:tab pos="1173163" algn="l"/>
                <a:tab pos="2146300" algn="l"/>
                <a:tab pos="31400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52463" eaLnBrk="0" hangingPunct="0">
              <a:spcBef>
                <a:spcPct val="20000"/>
              </a:spcBef>
              <a:buChar char="•"/>
              <a:tabLst>
                <a:tab pos="1173163" algn="l"/>
                <a:tab pos="2146300" algn="l"/>
                <a:tab pos="31400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52463" eaLnBrk="0" hangingPunct="0">
              <a:spcBef>
                <a:spcPct val="20000"/>
              </a:spcBef>
              <a:buChar char="–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52463" eaLnBrk="0" hangingPunct="0">
              <a:spcBef>
                <a:spcPct val="20000"/>
              </a:spcBef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/>
              <a:t>Hospital code: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/>
              <a:t>Survey dates:  From  __ / __ /____  To:  </a:t>
            </a:r>
            <a:r>
              <a:rPr lang="en-US" altLang="en-US" sz="1200" dirty="0"/>
              <a:t> </a:t>
            </a:r>
            <a:r>
              <a:rPr lang="en-US" altLang="en-US" sz="1200" b="1" dirty="0"/>
              <a:t>__ / __  /</a:t>
            </a:r>
            <a:r>
              <a:rPr lang="en-US" altLang="en-US" sz="1200" dirty="0"/>
              <a:t> </a:t>
            </a:r>
            <a:r>
              <a:rPr lang="en-US" altLang="en-US" sz="1200" b="1" dirty="0"/>
              <a:t> ____</a:t>
            </a:r>
            <a:endParaRPr lang="en-US" altLang="en-US" sz="12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	        </a:t>
            </a:r>
            <a:r>
              <a:rPr lang="en-US" altLang="en-US" sz="1200" i="1" dirty="0" err="1"/>
              <a:t>dd</a:t>
            </a:r>
            <a:r>
              <a:rPr lang="en-US" altLang="en-US" sz="1200" i="1" dirty="0"/>
              <a:t> / mm / </a:t>
            </a:r>
            <a:r>
              <a:rPr lang="en-US" altLang="en-US" sz="1200" i="1" dirty="0" err="1"/>
              <a:t>yyyy</a:t>
            </a:r>
            <a:r>
              <a:rPr lang="en-US" altLang="en-US" sz="1200" i="1" dirty="0"/>
              <a:t>       </a:t>
            </a:r>
            <a:r>
              <a:rPr lang="en-US" altLang="en-US" sz="1200" i="1" dirty="0" err="1"/>
              <a:t>dd</a:t>
            </a:r>
            <a:r>
              <a:rPr lang="en-US" altLang="en-US" sz="1200" i="1" dirty="0"/>
              <a:t> / mm / </a:t>
            </a:r>
            <a:r>
              <a:rPr lang="en-US" altLang="en-US" sz="1200" i="1" dirty="0" err="1"/>
              <a:t>yyyy</a:t>
            </a:r>
            <a:r>
              <a:rPr lang="en-US" altLang="en-US" sz="1200" i="1" dirty="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/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US" altLang="en-US" sz="1200" dirty="0"/>
              <a:t>Hospital size (total number of beds)</a:t>
            </a: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US" altLang="en-US" sz="1200" dirty="0"/>
              <a:t>Number of acute care beds</a:t>
            </a: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US" altLang="en-US" sz="1200" dirty="0"/>
              <a:t>Number of ICU beds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Exclusion of wards for PPS? 	</a:t>
            </a:r>
            <a:r>
              <a:rPr lang="en-US" altLang="en-US" sz="1800" dirty="0">
                <a:sym typeface="Wingdings" panose="05000000000000000000" pitchFamily="2" charset="2"/>
              </a:rPr>
              <a:t> </a:t>
            </a:r>
            <a:r>
              <a:rPr lang="en-US" altLang="en-US" sz="1200" dirty="0"/>
              <a:t>No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ym typeface="Wingdings" panose="05000000000000000000" pitchFamily="2" charset="2"/>
              </a:rPr>
              <a:t> </a:t>
            </a:r>
            <a:r>
              <a:rPr lang="en-US" altLang="en-US" sz="1200" dirty="0"/>
              <a:t>Yes, please specify which ward types were excluded: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_______________________________________________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/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US" altLang="en-US" sz="1200" dirty="0"/>
              <a:t>Total number of beds in included wards: </a:t>
            </a: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US" altLang="en-US" sz="1200" dirty="0"/>
              <a:t>Total number of patients included in PPS: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Hospital type  </a:t>
            </a:r>
            <a:r>
              <a:rPr lang="en-US" altLang="en-US" sz="1800" dirty="0">
                <a:sym typeface="Wingdings" panose="05000000000000000000" pitchFamily="2" charset="2"/>
              </a:rPr>
              <a:t> </a:t>
            </a:r>
            <a:r>
              <a:rPr lang="en-US" altLang="en-US" sz="1200" dirty="0"/>
              <a:t>Primary </a:t>
            </a:r>
            <a:r>
              <a:rPr lang="en-US" altLang="en-US" sz="1800" dirty="0">
                <a:sym typeface="Wingdings" panose="05000000000000000000" pitchFamily="2" charset="2"/>
              </a:rPr>
              <a:t> </a:t>
            </a:r>
            <a:r>
              <a:rPr lang="en-US" altLang="en-US" sz="1200" dirty="0"/>
              <a:t>Secondary </a:t>
            </a:r>
            <a:r>
              <a:rPr lang="en-US" altLang="en-US" sz="1800" dirty="0">
                <a:sym typeface="Wingdings" panose="05000000000000000000" pitchFamily="2" charset="2"/>
              </a:rPr>
              <a:t> </a:t>
            </a:r>
            <a:r>
              <a:rPr lang="en-US" altLang="en-US" sz="1200" dirty="0"/>
              <a:t>Tertiary     </a:t>
            </a:r>
            <a:r>
              <a:rPr lang="en-US" altLang="en-US" sz="1800" dirty="0">
                <a:sym typeface="Wingdings" panose="05000000000000000000" pitchFamily="2" charset="2"/>
              </a:rPr>
              <a:t> </a:t>
            </a:r>
            <a:r>
              <a:rPr lang="en-US" altLang="en-US" sz="1200" dirty="0" err="1"/>
              <a:t>Specialised</a:t>
            </a:r>
            <a:r>
              <a:rPr lang="en-US" altLang="en-US" sz="1200" dirty="0"/>
              <a:t>, specify : ______________________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Hospital ownership:   </a:t>
            </a:r>
            <a:r>
              <a:rPr lang="en-US" altLang="en-US" sz="1800" dirty="0">
                <a:sym typeface="Wingdings" panose="05000000000000000000" pitchFamily="2" charset="2"/>
              </a:rPr>
              <a:t> </a:t>
            </a:r>
            <a:r>
              <a:rPr lang="en-US" altLang="en-US" sz="1200" dirty="0"/>
              <a:t>Public   </a:t>
            </a:r>
            <a:r>
              <a:rPr lang="en-US" altLang="en-US" sz="1800" dirty="0">
                <a:sym typeface="Wingdings" panose="05000000000000000000" pitchFamily="2" charset="2"/>
              </a:rPr>
              <a:t> </a:t>
            </a:r>
            <a:r>
              <a:rPr lang="en-US" altLang="en-US" sz="1200" dirty="0"/>
              <a:t>Private, not-for-profit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ym typeface="Wingdings" panose="05000000000000000000" pitchFamily="2" charset="2"/>
              </a:rPr>
              <a:t>	</a:t>
            </a:r>
            <a:r>
              <a:rPr lang="en-US" altLang="en-US" sz="1800" dirty="0">
                <a:sym typeface="Wingdings" panose="05000000000000000000" pitchFamily="2" charset="2"/>
              </a:rPr>
              <a:t> </a:t>
            </a:r>
            <a:r>
              <a:rPr lang="en-US" altLang="en-US" sz="1200" dirty="0"/>
              <a:t>Private, for profit </a:t>
            </a:r>
            <a:r>
              <a:rPr lang="en-US" altLang="en-US" sz="1800" dirty="0">
                <a:sym typeface="Wingdings" panose="05000000000000000000" pitchFamily="2" charset="2"/>
              </a:rPr>
              <a:t> </a:t>
            </a:r>
            <a:r>
              <a:rPr lang="en-US" altLang="en-US" sz="1200" dirty="0">
                <a:sym typeface="Wingdings" panose="05000000000000000000" pitchFamily="2" charset="2"/>
              </a:rPr>
              <a:t>Other/unknown</a:t>
            </a:r>
            <a:r>
              <a:rPr lang="en-US" altLang="en-US" sz="1200" dirty="0"/>
              <a:t> </a:t>
            </a:r>
          </a:p>
        </p:txBody>
      </p:sp>
      <p:sp>
        <p:nvSpPr>
          <p:cNvPr id="3077" name="Rectangle 9"/>
          <p:cNvSpPr>
            <a:spLocks noChangeArrowheads="1"/>
          </p:cNvSpPr>
          <p:nvPr/>
        </p:nvSpPr>
        <p:spPr bwMode="auto">
          <a:xfrm>
            <a:off x="1352550" y="908050"/>
            <a:ext cx="7207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grpSp>
        <p:nvGrpSpPr>
          <p:cNvPr id="3078" name="Group 390"/>
          <p:cNvGrpSpPr>
            <a:grpSpLocks/>
          </p:cNvGrpSpPr>
          <p:nvPr/>
        </p:nvGrpSpPr>
        <p:grpSpPr bwMode="auto">
          <a:xfrm>
            <a:off x="2792413" y="1798638"/>
            <a:ext cx="720725" cy="612775"/>
            <a:chOff x="1714" y="1116"/>
            <a:chExt cx="454" cy="386"/>
          </a:xfrm>
        </p:grpSpPr>
        <p:sp>
          <p:nvSpPr>
            <p:cNvPr id="3156" name="Rectangle 12"/>
            <p:cNvSpPr>
              <a:spLocks noChangeArrowheads="1"/>
            </p:cNvSpPr>
            <p:nvPr/>
          </p:nvSpPr>
          <p:spPr bwMode="auto">
            <a:xfrm>
              <a:off x="1714" y="1116"/>
              <a:ext cx="454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3157" name="Rectangle 13"/>
            <p:cNvSpPr>
              <a:spLocks noChangeArrowheads="1"/>
            </p:cNvSpPr>
            <p:nvPr/>
          </p:nvSpPr>
          <p:spPr bwMode="auto">
            <a:xfrm>
              <a:off x="1714" y="1252"/>
              <a:ext cx="454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3158" name="Rectangle 14"/>
            <p:cNvSpPr>
              <a:spLocks noChangeArrowheads="1"/>
            </p:cNvSpPr>
            <p:nvPr/>
          </p:nvSpPr>
          <p:spPr bwMode="auto">
            <a:xfrm>
              <a:off x="1714" y="1389"/>
              <a:ext cx="454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</p:grpSp>
      <p:sp>
        <p:nvSpPr>
          <p:cNvPr id="3079" name="Rectangle 80"/>
          <p:cNvSpPr>
            <a:spLocks noChangeArrowheads="1"/>
          </p:cNvSpPr>
          <p:nvPr/>
        </p:nvSpPr>
        <p:spPr bwMode="auto">
          <a:xfrm>
            <a:off x="3224213" y="3465636"/>
            <a:ext cx="720725" cy="179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3080" name="Rectangle 81"/>
          <p:cNvSpPr>
            <a:spLocks noChangeArrowheads="1"/>
          </p:cNvSpPr>
          <p:nvPr/>
        </p:nvSpPr>
        <p:spPr bwMode="auto">
          <a:xfrm>
            <a:off x="3224213" y="3681660"/>
            <a:ext cx="720725" cy="179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graphicFrame>
        <p:nvGraphicFramePr>
          <p:cNvPr id="4155" name="Group 59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776631958"/>
              </p:ext>
            </p:extLst>
          </p:nvPr>
        </p:nvGraphicFramePr>
        <p:xfrm>
          <a:off x="4556572" y="701003"/>
          <a:ext cx="5149403" cy="5821832"/>
        </p:xfrm>
        <a:graphic>
          <a:graphicData uri="http://schemas.openxmlformats.org/drawingml/2006/table">
            <a:tbl>
              <a:tblPr/>
              <a:tblGrid>
                <a:gridCol w="3060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93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197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Number</a:t>
                      </a: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Year 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data</a:t>
                      </a: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Inc./ Total (1)</a:t>
                      </a: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4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discharges/admissions in year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Tot     </a:t>
                      </a:r>
                    </a:p>
                  </a:txBody>
                  <a:tcPr marL="36000" marR="36000" marT="35999" marB="359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718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patient-days in year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Alcohol hand rub consumption liters/year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Tot</a:t>
                      </a: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718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observed hand hygiene opportunities/year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Tot</a:t>
                      </a: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718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blood culture sets/year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Tot</a:t>
                      </a: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9718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stool tests for CDI/year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Tot</a:t>
                      </a: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FTE infection control nurses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Tot</a:t>
                      </a:r>
                    </a:p>
                  </a:txBody>
                  <a:tcPr marL="36000" marR="36000" marT="35999" marB="359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FTE infection control doctors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9718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FTE antimicrobial stewardship consultants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9719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of COVID-19 cases in hospital last year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9718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COVID-19 outbreaks last year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9718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of  current COVID-19 cases in hospital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9718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 current COVID-19 cases in ICU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8529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Vaccination coverage HCW COVID-19 (%)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970806"/>
                  </a:ext>
                </a:extLst>
              </a:tr>
              <a:tr h="318529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Vaccination coverage HCW Influenza (%)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3506982"/>
                  </a:ext>
                </a:extLst>
              </a:tr>
              <a:tr h="318529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of  airborne infection isolation rooms</a:t>
                      </a:r>
                    </a:p>
                  </a:txBody>
                  <a:tcPr marL="36000" marR="36000" marT="35999" marB="35999" anchor="ctr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5999" marB="359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3151" name="Rectangle 326"/>
          <p:cNvSpPr>
            <a:spLocks noChangeArrowheads="1"/>
          </p:cNvSpPr>
          <p:nvPr/>
        </p:nvSpPr>
        <p:spPr bwMode="auto">
          <a:xfrm>
            <a:off x="200025" y="5113938"/>
            <a:ext cx="4176713" cy="600164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PPS Protocol: 	</a:t>
            </a:r>
            <a:r>
              <a:rPr lang="en-US" altLang="en-US" sz="1100" dirty="0">
                <a:solidFill>
                  <a:srgbClr val="000000"/>
                </a:solidFill>
                <a:sym typeface="Wingdings" panose="05000000000000000000" pitchFamily="2" charset="2"/>
              </a:rPr>
              <a:t></a:t>
            </a:r>
            <a:r>
              <a:rPr lang="en-US" altLang="en-US" sz="1100" dirty="0">
                <a:sym typeface="Wingdings" panose="05000000000000000000" pitchFamily="2" charset="2"/>
              </a:rPr>
              <a:t> </a:t>
            </a:r>
            <a:r>
              <a:rPr lang="en-US" altLang="en-US" sz="1100" dirty="0">
                <a:solidFill>
                  <a:srgbClr val="000000"/>
                </a:solidFill>
              </a:rPr>
              <a:t>Standard </a:t>
            </a:r>
            <a:r>
              <a:rPr lang="en-US" altLang="en-US" sz="1100" dirty="0">
                <a:solidFill>
                  <a:srgbClr val="000000"/>
                </a:solidFill>
                <a:sym typeface="Wingdings" panose="05000000000000000000" pitchFamily="2" charset="2"/>
              </a:rPr>
              <a:t></a:t>
            </a:r>
            <a:r>
              <a:rPr lang="en-US" altLang="en-US" sz="1100" dirty="0">
                <a:sym typeface="Wingdings" panose="05000000000000000000" pitchFamily="2" charset="2"/>
              </a:rPr>
              <a:t> </a:t>
            </a:r>
            <a:r>
              <a:rPr lang="en-US" altLang="en-US" sz="1100" dirty="0">
                <a:solidFill>
                  <a:srgbClr val="000000"/>
                </a:solidFill>
              </a:rPr>
              <a:t>Light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Is the hospital part of a national representative sample of hospitals ? 	</a:t>
            </a:r>
            <a:r>
              <a:rPr lang="en-US" altLang="en-US" sz="1100" dirty="0">
                <a:solidFill>
                  <a:srgbClr val="000000"/>
                </a:solidFill>
                <a:sym typeface="Wingdings" panose="05000000000000000000" pitchFamily="2" charset="2"/>
              </a:rPr>
              <a:t></a:t>
            </a:r>
            <a:r>
              <a:rPr lang="en-US" altLang="en-US" sz="1100" dirty="0">
                <a:sym typeface="Wingdings" panose="05000000000000000000" pitchFamily="2" charset="2"/>
              </a:rPr>
              <a:t> </a:t>
            </a:r>
            <a:r>
              <a:rPr lang="en-US" altLang="en-US" sz="1100" dirty="0">
                <a:solidFill>
                  <a:srgbClr val="000000"/>
                </a:solidFill>
              </a:rPr>
              <a:t>No	 </a:t>
            </a:r>
            <a:r>
              <a:rPr lang="en-US" altLang="en-US" sz="1100" dirty="0">
                <a:solidFill>
                  <a:srgbClr val="000000"/>
                </a:solidFill>
                <a:sym typeface="Wingdings" panose="05000000000000000000" pitchFamily="2" charset="2"/>
              </a:rPr>
              <a:t></a:t>
            </a:r>
            <a:r>
              <a:rPr lang="en-US" altLang="en-US" sz="1100" dirty="0">
                <a:sym typeface="Wingdings" panose="05000000000000000000" pitchFamily="2" charset="2"/>
              </a:rPr>
              <a:t> </a:t>
            </a:r>
            <a:r>
              <a:rPr lang="en-US" altLang="en-US" sz="1100" dirty="0">
                <a:solidFill>
                  <a:srgbClr val="000000"/>
                </a:solidFill>
              </a:rPr>
              <a:t>Yes	 </a:t>
            </a:r>
            <a:r>
              <a:rPr lang="en-US" altLang="en-US" sz="1100" dirty="0">
                <a:solidFill>
                  <a:srgbClr val="000000"/>
                </a:solidFill>
                <a:sym typeface="Wingdings" panose="05000000000000000000" pitchFamily="2" charset="2"/>
              </a:rPr>
              <a:t></a:t>
            </a:r>
            <a:r>
              <a:rPr lang="en-US" altLang="en-US" sz="1100" dirty="0">
                <a:sym typeface="Wingdings" panose="05000000000000000000" pitchFamily="2" charset="2"/>
              </a:rPr>
              <a:t> </a:t>
            </a:r>
            <a:r>
              <a:rPr lang="en-US" altLang="en-US" sz="1100" dirty="0">
                <a:solidFill>
                  <a:srgbClr val="000000"/>
                </a:solidFill>
              </a:rPr>
              <a:t>Unknown</a:t>
            </a:r>
          </a:p>
        </p:txBody>
      </p:sp>
      <p:sp>
        <p:nvSpPr>
          <p:cNvPr id="3152" name="Rectangle 389"/>
          <p:cNvSpPr>
            <a:spLocks noChangeArrowheads="1"/>
          </p:cNvSpPr>
          <p:nvPr/>
        </p:nvSpPr>
        <p:spPr bwMode="auto">
          <a:xfrm>
            <a:off x="200422" y="5856962"/>
            <a:ext cx="417671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</a:rPr>
              <a:t>(1) Data were collected for</a:t>
            </a:r>
            <a:r>
              <a:rPr lang="en-US" altLang="en-US" sz="1000" b="1" dirty="0">
                <a:solidFill>
                  <a:srgbClr val="000000"/>
                </a:solidFill>
              </a:rPr>
              <a:t> </a:t>
            </a:r>
            <a:r>
              <a:rPr lang="en-US" altLang="en-US" sz="1000" dirty="0">
                <a:solidFill>
                  <a:srgbClr val="000000"/>
                </a:solidFill>
              </a:rPr>
              <a:t>included wards only (</a:t>
            </a:r>
            <a:r>
              <a:rPr lang="en-US" altLang="en-US" sz="1000" b="1" dirty="0" err="1">
                <a:solidFill>
                  <a:srgbClr val="000000"/>
                </a:solidFill>
              </a:rPr>
              <a:t>Inc</a:t>
            </a:r>
            <a:r>
              <a:rPr lang="en-US" altLang="en-US" sz="1000" dirty="0">
                <a:solidFill>
                  <a:srgbClr val="000000"/>
                </a:solidFill>
              </a:rPr>
              <a:t> = recommended) or for the total hospital (</a:t>
            </a:r>
            <a:r>
              <a:rPr lang="en-US" altLang="en-US" sz="1000" b="1" dirty="0">
                <a:solidFill>
                  <a:srgbClr val="000000"/>
                </a:solidFill>
              </a:rPr>
              <a:t>Tot</a:t>
            </a:r>
            <a:r>
              <a:rPr lang="en-US" altLang="en-US" sz="1000" dirty="0">
                <a:solidFill>
                  <a:srgbClr val="000000"/>
                </a:solidFill>
              </a:rPr>
              <a:t>); if all wards were included in PPS (</a:t>
            </a:r>
            <a:r>
              <a:rPr lang="en-US" altLang="en-US" sz="1000" dirty="0" err="1">
                <a:solidFill>
                  <a:srgbClr val="000000"/>
                </a:solidFill>
              </a:rPr>
              <a:t>Inc</a:t>
            </a:r>
            <a:r>
              <a:rPr lang="en-US" altLang="en-US" sz="1000" dirty="0">
                <a:solidFill>
                  <a:srgbClr val="000000"/>
                </a:solidFill>
              </a:rPr>
              <a:t> = Tot), mark “</a:t>
            </a:r>
            <a:r>
              <a:rPr lang="en-US" altLang="en-US" sz="1000" dirty="0" err="1">
                <a:solidFill>
                  <a:srgbClr val="000000"/>
                </a:solidFill>
              </a:rPr>
              <a:t>Inc</a:t>
            </a:r>
            <a:r>
              <a:rPr lang="en-US" altLang="en-US" sz="1000" dirty="0">
                <a:solidFill>
                  <a:srgbClr val="000000"/>
                </a:solidFill>
              </a:rPr>
              <a:t>”; N=Number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 descr="ECDC-Logo_4c_e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50813"/>
            <a:ext cx="7143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920750" y="96813"/>
            <a:ext cx="8713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ECDC point prevalence survey of healthcare-associated infections and antimicrobial use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Form H2. Hospital data 2/4</a:t>
            </a:r>
          </a:p>
        </p:txBody>
      </p:sp>
      <p:sp>
        <p:nvSpPr>
          <p:cNvPr id="7172" name="Rectangle 8"/>
          <p:cNvSpPr>
            <a:spLocks noChangeArrowheads="1"/>
          </p:cNvSpPr>
          <p:nvPr/>
        </p:nvSpPr>
        <p:spPr bwMode="auto">
          <a:xfrm>
            <a:off x="200025" y="836613"/>
            <a:ext cx="4536951" cy="5423536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defTabSz="652463" eaLnBrk="0" hangingPunct="0">
              <a:spcBef>
                <a:spcPct val="20000"/>
              </a:spcBef>
              <a:buChar char="•"/>
              <a:tabLst>
                <a:tab pos="1173163" algn="l"/>
                <a:tab pos="2146300" algn="l"/>
                <a:tab pos="3140075" algn="l"/>
              </a:tabLs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652463" eaLnBrk="0" hangingPunct="0">
              <a:spcBef>
                <a:spcPct val="20000"/>
              </a:spcBef>
              <a:buChar char="–"/>
              <a:tabLst>
                <a:tab pos="1173163" algn="l"/>
                <a:tab pos="2146300" algn="l"/>
                <a:tab pos="3140075" algn="l"/>
              </a:tabLs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652463" eaLnBrk="0" hangingPunct="0">
              <a:spcBef>
                <a:spcPct val="20000"/>
              </a:spcBef>
              <a:buChar char="•"/>
              <a:tabLst>
                <a:tab pos="1173163" algn="l"/>
                <a:tab pos="2146300" algn="l"/>
                <a:tab pos="3140075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652463" eaLnBrk="0" hangingPunct="0">
              <a:spcBef>
                <a:spcPct val="20000"/>
              </a:spcBef>
              <a:buChar char="–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652463" eaLnBrk="0" hangingPunct="0">
              <a:spcBef>
                <a:spcPct val="20000"/>
              </a:spcBef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1200" dirty="0"/>
              <a:t>Hospital code:		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200" b="1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200" b="1" dirty="0"/>
              <a:t>Survey dates:  From  __ / __ /____  To:  </a:t>
            </a:r>
            <a:r>
              <a:rPr lang="en-US" altLang="en-US" sz="1200" dirty="0"/>
              <a:t> </a:t>
            </a:r>
            <a:r>
              <a:rPr lang="en-US" altLang="en-US" sz="1200" b="1" dirty="0"/>
              <a:t>__ / __  /</a:t>
            </a:r>
            <a:r>
              <a:rPr lang="en-US" altLang="en-US" sz="1200" dirty="0"/>
              <a:t> </a:t>
            </a:r>
            <a:r>
              <a:rPr lang="en-US" altLang="en-US" sz="1200" b="1" dirty="0"/>
              <a:t> ____</a:t>
            </a:r>
            <a:endParaRPr lang="en-US" altLang="en-US" sz="12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200" dirty="0"/>
              <a:t>	        </a:t>
            </a:r>
            <a:r>
              <a:rPr lang="en-US" altLang="en-US" sz="1200" i="1" dirty="0" err="1"/>
              <a:t>dd</a:t>
            </a:r>
            <a:r>
              <a:rPr lang="en-US" altLang="en-US" sz="1200" i="1" dirty="0"/>
              <a:t> / mm / </a:t>
            </a:r>
            <a:r>
              <a:rPr lang="en-US" altLang="en-US" sz="1200" i="1" dirty="0" err="1"/>
              <a:t>yyyy</a:t>
            </a:r>
            <a:r>
              <a:rPr lang="en-US" altLang="en-US" sz="1200" i="1" dirty="0"/>
              <a:t>       </a:t>
            </a:r>
            <a:r>
              <a:rPr lang="en-US" altLang="en-US" sz="1200" i="1" dirty="0" err="1"/>
              <a:t>dd</a:t>
            </a:r>
            <a:r>
              <a:rPr lang="en-US" altLang="en-US" sz="1200" i="1" dirty="0"/>
              <a:t> / mm / </a:t>
            </a:r>
            <a:r>
              <a:rPr lang="en-US" altLang="en-US" sz="1200" i="1" dirty="0" err="1"/>
              <a:t>yyyy</a:t>
            </a:r>
            <a:r>
              <a:rPr lang="en-US" altLang="en-US" sz="1200" i="1" dirty="0"/>
              <a:t> </a:t>
            </a:r>
          </a:p>
          <a:p>
            <a:pPr eaLnBrk="1" hangingPunct="1">
              <a:spcBef>
                <a:spcPts val="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endParaRPr lang="en-US" altLang="en-US" sz="1200" spc="10" dirty="0"/>
          </a:p>
          <a:p>
            <a:pPr eaLnBrk="1" hangingPunct="1">
              <a:spcBef>
                <a:spcPts val="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r>
              <a:rPr lang="en-US" altLang="en-US" sz="1200" b="1" u="sng" spc="10" dirty="0"/>
              <a:t>Infection prevention and control (IPC) </a:t>
            </a:r>
            <a:r>
              <a:rPr lang="en-US" altLang="en-US" sz="1200" b="1" u="sng" spc="10" dirty="0" err="1"/>
              <a:t>programme</a:t>
            </a:r>
            <a:r>
              <a:rPr lang="en-US" altLang="en-US" sz="1200" b="1" spc="10" dirty="0"/>
              <a:t>:</a:t>
            </a:r>
          </a:p>
          <a:p>
            <a:pPr eaLnBrk="1" hangingPunct="1">
              <a:spcBef>
                <a:spcPts val="30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r>
              <a:rPr lang="en-GB" sz="1200" dirty="0"/>
              <a:t>Is there an annual IPC plan, approved by the hospital CEO or a senior executive officer? 	</a:t>
            </a:r>
            <a:r>
              <a:rPr lang="en-US" altLang="en-US" sz="1200" dirty="0">
                <a:sym typeface="Wingdings" pitchFamily="2" charset="2"/>
              </a:rPr>
              <a:t> Yes	      No</a:t>
            </a:r>
          </a:p>
          <a:p>
            <a:pPr eaLnBrk="1" hangingPunct="1">
              <a:spcBef>
                <a:spcPts val="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endParaRPr lang="en-GB" sz="800" dirty="0"/>
          </a:p>
          <a:p>
            <a:pPr eaLnBrk="1" hangingPunct="1">
              <a:spcBef>
                <a:spcPts val="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r>
              <a:rPr lang="en-GB" sz="1200" dirty="0"/>
              <a:t>Is there an annual IPC report, approved by the hospital CEO or a senior executive officer? 	</a:t>
            </a:r>
            <a:r>
              <a:rPr lang="en-US" altLang="en-US" sz="1200" dirty="0">
                <a:sym typeface="Wingdings" pitchFamily="2" charset="2"/>
              </a:rPr>
              <a:t> Yes	      No</a:t>
            </a:r>
          </a:p>
          <a:p>
            <a:pPr eaLnBrk="1" hangingPunct="1">
              <a:spcBef>
                <a:spcPts val="0"/>
              </a:spcBef>
              <a:buFontTx/>
              <a:buNone/>
              <a:tabLst>
                <a:tab pos="447675" algn="l"/>
                <a:tab pos="1524000" algn="l"/>
              </a:tabLst>
              <a:defRPr/>
            </a:pPr>
            <a:endParaRPr lang="en-US" altLang="en-US" sz="1200" spc="10" dirty="0"/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en-GB" sz="1200" b="1" u="sng" dirty="0"/>
              <a:t>Participation in surveillance networks</a:t>
            </a:r>
            <a:r>
              <a:rPr lang="en-GB" sz="1200" b="1" dirty="0"/>
              <a:t>:</a:t>
            </a:r>
          </a:p>
          <a:p>
            <a:pPr eaLnBrk="1" hangingPunct="1">
              <a:spcBef>
                <a:spcPts val="300"/>
              </a:spcBef>
              <a:buFontTx/>
              <a:buNone/>
              <a:defRPr/>
            </a:pPr>
            <a:r>
              <a:rPr lang="en-GB" sz="1200" dirty="0"/>
              <a:t>In the previous year, which surveillance networks did your hospital participate in ? (</a:t>
            </a:r>
            <a:r>
              <a:rPr lang="en-GB" sz="1200" i="1" dirty="0"/>
              <a:t>tick all that apply</a:t>
            </a:r>
            <a:r>
              <a:rPr lang="en-GB" sz="1200" dirty="0"/>
              <a:t>) </a:t>
            </a:r>
          </a:p>
          <a:p>
            <a:pPr marL="171450" indent="-171450" eaLnBrk="1" hangingPunct="1">
              <a:spcBef>
                <a:spcPts val="0"/>
              </a:spcBef>
              <a:buFont typeface="Wingdings" pitchFamily="2" charset="2"/>
              <a:buChar char="¨"/>
              <a:tabLst>
                <a:tab pos="447675" algn="l"/>
                <a:tab pos="1524000" algn="l"/>
              </a:tabLst>
              <a:defRPr/>
            </a:pPr>
            <a:r>
              <a:rPr lang="en-US" altLang="en-US" sz="1200" spc="10" dirty="0"/>
              <a:t>SSI	  </a:t>
            </a:r>
            <a:r>
              <a:rPr lang="en-US" altLang="en-US" sz="1200" spc="10" dirty="0">
                <a:sym typeface="Wingdings" pitchFamily="2" charset="2"/>
              </a:rPr>
              <a:t> </a:t>
            </a:r>
            <a:r>
              <a:rPr lang="en-US" altLang="en-US" sz="1200" spc="10" dirty="0"/>
              <a:t>ICU   </a:t>
            </a:r>
            <a:r>
              <a:rPr lang="en-US" altLang="en-US" sz="1200" spc="10" dirty="0">
                <a:sym typeface="Wingdings" pitchFamily="2" charset="2"/>
              </a:rPr>
              <a:t> </a:t>
            </a:r>
            <a:r>
              <a:rPr lang="en-US" altLang="en-US" sz="1200" spc="10" dirty="0"/>
              <a:t>CDI   </a:t>
            </a:r>
            <a:r>
              <a:rPr lang="en-US" altLang="en-US" sz="1200" spc="10" dirty="0">
                <a:sym typeface="Wingdings" pitchFamily="2" charset="2"/>
              </a:rPr>
              <a:t> </a:t>
            </a:r>
            <a:r>
              <a:rPr lang="en-US" altLang="en-US" sz="1200" spc="10" dirty="0"/>
              <a:t>Antimicrobial resistance	 </a:t>
            </a:r>
          </a:p>
          <a:p>
            <a:pPr marL="171450" indent="-171450" eaLnBrk="1" hangingPunct="1">
              <a:spcBef>
                <a:spcPts val="0"/>
              </a:spcBef>
              <a:buFont typeface="Wingdings" pitchFamily="2" charset="2"/>
              <a:buChar char="¨"/>
              <a:tabLst>
                <a:tab pos="447675" algn="l"/>
                <a:tab pos="1524000" algn="l"/>
              </a:tabLst>
              <a:defRPr/>
            </a:pPr>
            <a:r>
              <a:rPr lang="en-US" altLang="en-US" sz="1200" spc="10" dirty="0"/>
              <a:t>Antimicrobial consumption   </a:t>
            </a:r>
            <a:r>
              <a:rPr lang="en-US" altLang="en-US" sz="1200" spc="10" dirty="0">
                <a:sym typeface="Wingdings" pitchFamily="2" charset="2"/>
              </a:rPr>
              <a:t> Other, specify ____________ ________________________________________________</a:t>
            </a:r>
            <a:endParaRPr lang="en-US" altLang="en-US" sz="1200" spc="10" dirty="0"/>
          </a:p>
          <a:p>
            <a:pPr eaLnBrk="1" hangingPunct="1">
              <a:spcBef>
                <a:spcPts val="400"/>
              </a:spcBef>
              <a:buFontTx/>
              <a:buNone/>
              <a:defRPr/>
            </a:pPr>
            <a:r>
              <a:rPr lang="en-US" altLang="en-US" sz="1200" b="1" u="sng" dirty="0"/>
              <a:t>Microbiology/diagnostic services</a:t>
            </a:r>
            <a:r>
              <a:rPr lang="en-US" altLang="en-US" sz="1200" b="1" dirty="0"/>
              <a:t>:</a:t>
            </a:r>
          </a:p>
          <a:p>
            <a:pPr eaLnBrk="1" hangingPunct="1">
              <a:spcBef>
                <a:spcPts val="300"/>
              </a:spcBef>
              <a:buFontTx/>
              <a:buNone/>
              <a:defRPr/>
            </a:pPr>
            <a:r>
              <a:rPr lang="en-GB" altLang="en-US" sz="1200" dirty="0"/>
              <a:t>On weekends, can clinicians request routine microbiological tests and get back results?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en-US" altLang="en-US" sz="1200" dirty="0">
                <a:sym typeface="Wingdings" pitchFamily="2" charset="2"/>
              </a:rPr>
              <a:t>Clinical tests: 	 Saturday</a:t>
            </a:r>
            <a:r>
              <a:rPr lang="en-US" altLang="en-US" sz="1200" dirty="0"/>
              <a:t>	</a:t>
            </a:r>
            <a:r>
              <a:rPr lang="en-US" altLang="en-US" sz="1200" dirty="0">
                <a:sym typeface="Wingdings" pitchFamily="2" charset="2"/>
              </a:rPr>
              <a:t> Sunday</a:t>
            </a:r>
            <a:r>
              <a:rPr lang="en-US" altLang="en-US" sz="1200" dirty="0"/>
              <a:t> 	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en-US" altLang="en-US" sz="1200" dirty="0">
                <a:sym typeface="Wingdings" pitchFamily="2" charset="2"/>
              </a:rPr>
              <a:t>Screening tests: 	 </a:t>
            </a:r>
            <a:r>
              <a:rPr lang="en-GB" altLang="en-US" sz="1200" dirty="0">
                <a:sym typeface="Wingdings" pitchFamily="2" charset="2"/>
              </a:rPr>
              <a:t>Saturday	</a:t>
            </a:r>
            <a:r>
              <a:rPr lang="en-US" altLang="en-US" sz="1200" dirty="0">
                <a:sym typeface="Wingdings" pitchFamily="2" charset="2"/>
              </a:rPr>
              <a:t> Sunday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endParaRPr lang="en-US" altLang="en-US" sz="1200" b="1" u="sng" dirty="0">
              <a:sym typeface="Wingdings" pitchFamily="2" charset="2"/>
            </a:endParaRP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en-US" altLang="en-US" sz="1200" b="1" u="sng" dirty="0">
                <a:sym typeface="Wingdings" pitchFamily="2" charset="2"/>
              </a:rPr>
              <a:t>COVID-19 prevention</a:t>
            </a:r>
            <a:r>
              <a:rPr lang="en-US" altLang="en-US" sz="1200" dirty="0">
                <a:sym typeface="Wingdings" pitchFamily="2" charset="2"/>
              </a:rPr>
              <a:t>: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en-US" altLang="en-US" sz="1200" dirty="0">
                <a:sym typeface="Wingdings" pitchFamily="2" charset="2"/>
              </a:rPr>
              <a:t>Is there </a:t>
            </a:r>
            <a:r>
              <a:rPr lang="en-GB" altLang="en-US" sz="1200" dirty="0">
                <a:sym typeface="Wingdings" pitchFamily="2" charset="2"/>
              </a:rPr>
              <a:t>currently a policy of universal masking in place in your hospital?  O No  O Yes, for routine care only O Yes, for routine care and in all common areas (e.g. doctors room) </a:t>
            </a:r>
            <a:endParaRPr lang="en-US" altLang="en-US" sz="1200" dirty="0">
              <a:sym typeface="Wingdings" pitchFamily="2" charset="2"/>
            </a:endParaRPr>
          </a:p>
        </p:txBody>
      </p:sp>
      <p:sp>
        <p:nvSpPr>
          <p:cNvPr id="4101" name="Rectangle 9"/>
          <p:cNvSpPr>
            <a:spLocks noChangeArrowheads="1"/>
          </p:cNvSpPr>
          <p:nvPr/>
        </p:nvSpPr>
        <p:spPr bwMode="auto">
          <a:xfrm>
            <a:off x="1352550" y="908050"/>
            <a:ext cx="7207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2" name="Rectangle 1"/>
          <p:cNvSpPr/>
          <p:nvPr/>
        </p:nvSpPr>
        <p:spPr>
          <a:xfrm>
            <a:off x="87081" y="6260149"/>
            <a:ext cx="460851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000" dirty="0">
                <a:solidFill>
                  <a:srgbClr val="000000"/>
                </a:solidFill>
              </a:rPr>
              <a:t>CEO: Chief Executive Officer, Managing Director; SSI: surgical site infections; ICU: intensive care unit (HAIs in ICUs)</a:t>
            </a:r>
            <a:r>
              <a:rPr lang="en-GB" altLang="en-US" sz="1000" dirty="0"/>
              <a:t>; </a:t>
            </a:r>
            <a:r>
              <a:rPr lang="en-US" altLang="en-US" sz="1000" dirty="0">
                <a:solidFill>
                  <a:srgbClr val="000000"/>
                </a:solidFill>
              </a:rPr>
              <a:t>CDI: </a:t>
            </a:r>
            <a:r>
              <a:rPr lang="en-US" altLang="en-US" sz="1000" i="1" dirty="0" err="1">
                <a:solidFill>
                  <a:srgbClr val="000000"/>
                </a:solidFill>
              </a:rPr>
              <a:t>Clostridoides</a:t>
            </a:r>
            <a:r>
              <a:rPr lang="en-US" altLang="en-US" sz="1000" i="1" dirty="0">
                <a:solidFill>
                  <a:srgbClr val="000000"/>
                </a:solidFill>
              </a:rPr>
              <a:t> difficile </a:t>
            </a:r>
            <a:r>
              <a:rPr lang="en-US" altLang="en-US" sz="1000" dirty="0">
                <a:solidFill>
                  <a:srgbClr val="000000"/>
                </a:solidFill>
              </a:rPr>
              <a:t>infection ; BSI: bloodstream infection; UTI: urinary tract infection</a:t>
            </a:r>
            <a:endParaRPr lang="en-GB" sz="1000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DDD8C60-4D2C-4FCE-8ECA-E84C863A47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143683"/>
              </p:ext>
            </p:extLst>
          </p:nvPr>
        </p:nvGraphicFramePr>
        <p:xfrm>
          <a:off x="5199248" y="983146"/>
          <a:ext cx="4506728" cy="2629833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2172481">
                  <a:extLst>
                    <a:ext uri="{9D8B030D-6E8A-4147-A177-3AD203B41FA5}">
                      <a16:colId xmlns:a16="http://schemas.microsoft.com/office/drawing/2014/main" val="3237916498"/>
                    </a:ext>
                  </a:extLst>
                </a:gridCol>
                <a:gridCol w="333405">
                  <a:extLst>
                    <a:ext uri="{9D8B030D-6E8A-4147-A177-3AD203B41FA5}">
                      <a16:colId xmlns:a16="http://schemas.microsoft.com/office/drawing/2014/main" val="665375864"/>
                    </a:ext>
                  </a:extLst>
                </a:gridCol>
                <a:gridCol w="400085">
                  <a:extLst>
                    <a:ext uri="{9D8B030D-6E8A-4147-A177-3AD203B41FA5}">
                      <a16:colId xmlns:a16="http://schemas.microsoft.com/office/drawing/2014/main" val="1273548060"/>
                    </a:ext>
                  </a:extLst>
                </a:gridCol>
                <a:gridCol w="376173">
                  <a:extLst>
                    <a:ext uri="{9D8B030D-6E8A-4147-A177-3AD203B41FA5}">
                      <a16:colId xmlns:a16="http://schemas.microsoft.com/office/drawing/2014/main" val="301711439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959542527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225180988"/>
                    </a:ext>
                  </a:extLst>
                </a:gridCol>
                <a:gridCol w="432496">
                  <a:extLst>
                    <a:ext uri="{9D8B030D-6E8A-4147-A177-3AD203B41FA5}">
                      <a16:colId xmlns:a16="http://schemas.microsoft.com/office/drawing/2014/main" val="1238547792"/>
                    </a:ext>
                  </a:extLst>
                </a:gridCol>
              </a:tblGrid>
              <a:tr h="968095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0.Fully manual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1.Automated denominator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2.Semi-automated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3.Fully automated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 other</a:t>
                      </a: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9. Not </a:t>
                      </a:r>
                      <a:b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performed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"/>
                </a:tc>
                <a:extLst>
                  <a:ext uri="{0D108BD9-81ED-4DB2-BD59-A6C34878D82A}">
                    <a16:rowId xmlns:a16="http://schemas.microsoft.com/office/drawing/2014/main" val="3386279159"/>
                  </a:ext>
                </a:extLst>
              </a:tr>
              <a:tr h="238346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Surgical site infection*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7073156"/>
                  </a:ext>
                </a:extLst>
              </a:tr>
              <a:tr h="265710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Hospital-onset BSI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697603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Central line-associated BSI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2753473"/>
                  </a:ext>
                </a:extLst>
              </a:tr>
              <a:tr h="199256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Catheter-associated UTI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9579065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nl-NL" sz="1000" dirty="0">
                          <a:solidFill>
                            <a:schemeClr val="tx1"/>
                          </a:solidFill>
                          <a:effectLst/>
                        </a:rPr>
                        <a:t>Hospital-acquired pneumonia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nl-NL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nl-NL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nl-NL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nl-NL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nl-NL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815352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nl-NL" sz="1000" dirty="0">
                          <a:solidFill>
                            <a:schemeClr val="tx1"/>
                          </a:solidFill>
                          <a:effectLst/>
                        </a:rPr>
                        <a:t>Ventilator-associated pneumonia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nl-NL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nl-NL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nl-NL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nl-NL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nl-NL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3047222"/>
                  </a:ext>
                </a:extLst>
              </a:tr>
              <a:tr h="238346">
                <a:tc>
                  <a:txBody>
                    <a:bodyPr/>
                    <a:lstStyle/>
                    <a:p>
                      <a:r>
                        <a:rPr lang="nl-NL" sz="1000" i="1" dirty="0">
                          <a:solidFill>
                            <a:schemeClr val="tx1"/>
                          </a:solidFill>
                          <a:effectLst/>
                        </a:rPr>
                        <a:t>Clostridoides difficile</a:t>
                      </a:r>
                      <a:r>
                        <a:rPr lang="nl-NL" sz="1000" dirty="0">
                          <a:solidFill>
                            <a:schemeClr val="tx1"/>
                          </a:solidFill>
                          <a:effectLst/>
                        </a:rPr>
                        <a:t> infection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nl-NL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nl-NL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nl-NL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nl-NL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nl-NL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791233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193F6E39-203E-4901-BDA7-7E9043351021}"/>
              </a:ext>
            </a:extLst>
          </p:cNvPr>
          <p:cNvSpPr/>
          <p:nvPr/>
        </p:nvSpPr>
        <p:spPr>
          <a:xfrm>
            <a:off x="5123243" y="740666"/>
            <a:ext cx="41024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b="1" dirty="0"/>
              <a:t>Current degree of automation of surveillance of HAIs:</a:t>
            </a:r>
            <a:endParaRPr lang="en-GB" sz="12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488626D-CC32-4AF5-BA0C-4FBEBDF9912F}"/>
              </a:ext>
            </a:extLst>
          </p:cNvPr>
          <p:cNvSpPr/>
          <p:nvPr/>
        </p:nvSpPr>
        <p:spPr>
          <a:xfrm>
            <a:off x="5123243" y="3645024"/>
            <a:ext cx="32383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b="1" dirty="0"/>
              <a:t>Feasibility of automated HAI surveillance:</a:t>
            </a:r>
            <a:endParaRPr lang="en-GB" sz="12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C361BFFC-352C-49C8-949A-C0E32F1088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4722324"/>
              </p:ext>
            </p:extLst>
          </p:nvPr>
        </p:nvGraphicFramePr>
        <p:xfrm>
          <a:off x="5199248" y="3933056"/>
          <a:ext cx="4343573" cy="2849880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2399358">
                  <a:extLst>
                    <a:ext uri="{9D8B030D-6E8A-4147-A177-3AD203B41FA5}">
                      <a16:colId xmlns:a16="http://schemas.microsoft.com/office/drawing/2014/main" val="176388162"/>
                    </a:ext>
                  </a:extLst>
                </a:gridCol>
                <a:gridCol w="881724">
                  <a:extLst>
                    <a:ext uri="{9D8B030D-6E8A-4147-A177-3AD203B41FA5}">
                      <a16:colId xmlns:a16="http://schemas.microsoft.com/office/drawing/2014/main" val="2633839284"/>
                    </a:ext>
                  </a:extLst>
                </a:gridCol>
                <a:gridCol w="1062491">
                  <a:extLst>
                    <a:ext uri="{9D8B030D-6E8A-4147-A177-3AD203B41FA5}">
                      <a16:colId xmlns:a16="http://schemas.microsoft.com/office/drawing/2014/main" val="852657898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Data source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Data exist in a digital subsystem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Data are structured and well-defined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187699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Surgical procedures (procedure code such as ICD-10, date of surgery)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173341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Admission and discharge dates, hospital level 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239625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Admission and discharge dates, unit level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560579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Use of central lines 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(date of insertion/extraction, type)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05025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Use of mechanical ventilation (start date, end date)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385169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Use of urinary catheters*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(date of insertion/extraction)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07816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Microbiology culture results (culture result, date, specimen type)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427324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Antimicrobial prescriptions (ATC code, start date, end date)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8973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532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 descr="ECDC-Logo_4c_e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50813"/>
            <a:ext cx="7143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920750" y="96813"/>
            <a:ext cx="8713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ECDC point prevalence survey of healthcare-associated infections and antimicrobial use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Form H3. Hospital data 3/4</a:t>
            </a:r>
          </a:p>
        </p:txBody>
      </p:sp>
      <p:sp>
        <p:nvSpPr>
          <p:cNvPr id="7172" name="Rectangle 8"/>
          <p:cNvSpPr>
            <a:spLocks noChangeArrowheads="1"/>
          </p:cNvSpPr>
          <p:nvPr/>
        </p:nvSpPr>
        <p:spPr bwMode="auto">
          <a:xfrm>
            <a:off x="200025" y="836613"/>
            <a:ext cx="4320927" cy="830997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defTabSz="652463" eaLnBrk="0" hangingPunct="0">
              <a:spcBef>
                <a:spcPct val="20000"/>
              </a:spcBef>
              <a:buChar char="•"/>
              <a:tabLst>
                <a:tab pos="1173163" algn="l"/>
                <a:tab pos="2146300" algn="l"/>
                <a:tab pos="3140075" algn="l"/>
              </a:tabLst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652463" eaLnBrk="0" hangingPunct="0">
              <a:spcBef>
                <a:spcPct val="20000"/>
              </a:spcBef>
              <a:buChar char="–"/>
              <a:tabLst>
                <a:tab pos="1173163" algn="l"/>
                <a:tab pos="2146300" algn="l"/>
                <a:tab pos="3140075" algn="l"/>
              </a:tabLst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652463" eaLnBrk="0" hangingPunct="0">
              <a:spcBef>
                <a:spcPct val="20000"/>
              </a:spcBef>
              <a:buChar char="•"/>
              <a:tabLst>
                <a:tab pos="1173163" algn="l"/>
                <a:tab pos="2146300" algn="l"/>
                <a:tab pos="3140075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652463" eaLnBrk="0" hangingPunct="0">
              <a:spcBef>
                <a:spcPct val="20000"/>
              </a:spcBef>
              <a:buChar char="–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652463" eaLnBrk="0" hangingPunct="0">
              <a:spcBef>
                <a:spcPct val="20000"/>
              </a:spcBef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1200" dirty="0"/>
              <a:t>Hospital code:		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1200" b="1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200" b="1" dirty="0"/>
              <a:t>Survey dates:  From  __ / __ /____  To:  </a:t>
            </a:r>
            <a:r>
              <a:rPr lang="en-US" altLang="en-US" sz="1200" dirty="0"/>
              <a:t> </a:t>
            </a:r>
            <a:r>
              <a:rPr lang="en-US" altLang="en-US" sz="1200" b="1" dirty="0"/>
              <a:t>__ / __  /</a:t>
            </a:r>
            <a:r>
              <a:rPr lang="en-US" altLang="en-US" sz="1200" dirty="0"/>
              <a:t> </a:t>
            </a:r>
            <a:r>
              <a:rPr lang="en-US" altLang="en-US" sz="1200" b="1" dirty="0"/>
              <a:t> ____</a:t>
            </a:r>
            <a:endParaRPr lang="en-US" altLang="en-US" sz="12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200" dirty="0"/>
              <a:t>	        </a:t>
            </a:r>
            <a:r>
              <a:rPr lang="en-US" altLang="en-US" sz="1200" i="1" dirty="0"/>
              <a:t>dd / mm / </a:t>
            </a:r>
            <a:r>
              <a:rPr lang="en-US" altLang="en-US" sz="1200" i="1" dirty="0" err="1"/>
              <a:t>yyyy</a:t>
            </a:r>
            <a:r>
              <a:rPr lang="en-US" altLang="en-US" sz="1200" i="1" dirty="0"/>
              <a:t>       dd / mm / </a:t>
            </a:r>
            <a:r>
              <a:rPr lang="en-US" altLang="en-US" sz="1200" i="1" dirty="0" err="1"/>
              <a:t>yyyy</a:t>
            </a:r>
            <a:r>
              <a:rPr lang="en-US" altLang="en-US" sz="1200" i="1" dirty="0"/>
              <a:t> </a:t>
            </a:r>
          </a:p>
        </p:txBody>
      </p:sp>
      <p:sp>
        <p:nvSpPr>
          <p:cNvPr id="4101" name="Rectangle 9"/>
          <p:cNvSpPr>
            <a:spLocks noChangeArrowheads="1"/>
          </p:cNvSpPr>
          <p:nvPr/>
        </p:nvSpPr>
        <p:spPr bwMode="auto">
          <a:xfrm>
            <a:off x="1352550" y="908050"/>
            <a:ext cx="72072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4102" name="Rectangle 289"/>
          <p:cNvSpPr>
            <a:spLocks noChangeArrowheads="1"/>
          </p:cNvSpPr>
          <p:nvPr/>
        </p:nvSpPr>
        <p:spPr bwMode="auto">
          <a:xfrm>
            <a:off x="214682" y="5998059"/>
            <a:ext cx="9590966" cy="738664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defTabSz="652463" eaLnBrk="0" hangingPunct="0">
              <a:spcBef>
                <a:spcPct val="20000"/>
              </a:spcBef>
              <a:buChar char="•"/>
              <a:tabLst>
                <a:tab pos="1252538" algn="l"/>
                <a:tab pos="2146300" algn="l"/>
                <a:tab pos="31400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52463" eaLnBrk="0" hangingPunct="0">
              <a:spcBef>
                <a:spcPct val="20000"/>
              </a:spcBef>
              <a:buChar char="–"/>
              <a:tabLst>
                <a:tab pos="1252538" algn="l"/>
                <a:tab pos="2146300" algn="l"/>
                <a:tab pos="31400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52463" eaLnBrk="0" hangingPunct="0">
              <a:spcBef>
                <a:spcPct val="20000"/>
              </a:spcBef>
              <a:buChar char="•"/>
              <a:tabLst>
                <a:tab pos="1252538" algn="l"/>
                <a:tab pos="2146300" algn="l"/>
                <a:tab pos="31400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52463" eaLnBrk="0" hangingPunct="0">
              <a:spcBef>
                <a:spcPct val="20000"/>
              </a:spcBef>
              <a:buChar char="–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52463" eaLnBrk="0" hangingPunct="0">
              <a:spcBef>
                <a:spcPct val="20000"/>
              </a:spcBef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Comments/observations for the current hospital PPS: _</a:t>
            </a:r>
            <a:r>
              <a:rPr lang="en-US" altLang="en-US" sz="1400" dirty="0">
                <a:solidFill>
                  <a:srgbClr val="000000"/>
                </a:solidFill>
              </a:rPr>
              <a:t>_________________________________________________________</a:t>
            </a:r>
          </a:p>
          <a:p>
            <a:pPr eaLnBrk="1" hangingPunct="1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r>
              <a:rPr lang="en-US" altLang="en-US" sz="1400" dirty="0">
                <a:solidFill>
                  <a:srgbClr val="000000"/>
                </a:solidFill>
              </a:rPr>
              <a:t>______________________________________________________________________________________________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endParaRPr lang="en-US" altLang="en-US" sz="1400" dirty="0">
              <a:solidFill>
                <a:srgbClr val="00000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6F36E4B-C441-4033-A543-27C0F73C3A68}"/>
              </a:ext>
            </a:extLst>
          </p:cNvPr>
          <p:cNvSpPr/>
          <p:nvPr/>
        </p:nvSpPr>
        <p:spPr>
          <a:xfrm>
            <a:off x="214682" y="1988840"/>
            <a:ext cx="9705976" cy="4139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AutoNum type="arabicPeriod"/>
            </a:pPr>
            <a:r>
              <a:rPr lang="en-GB" sz="1200" b="1" dirty="0">
                <a:latin typeface="+mj-lt"/>
              </a:rPr>
              <a:t>Do you use multimodal strategies to implement IPC interventions?   O</a:t>
            </a:r>
            <a:r>
              <a:rPr lang="en-GB" sz="1200" dirty="0">
                <a:latin typeface="+mj-lt"/>
              </a:rPr>
              <a:t> No  </a:t>
            </a:r>
            <a:r>
              <a:rPr lang="en-GB" sz="1200" b="1" dirty="0">
                <a:latin typeface="+mj-lt"/>
              </a:rPr>
              <a:t>O</a:t>
            </a:r>
            <a:r>
              <a:rPr lang="en-GB" sz="1200" dirty="0">
                <a:latin typeface="+mj-lt"/>
              </a:rPr>
              <a:t> Yes  </a:t>
            </a:r>
            <a:r>
              <a:rPr lang="en-GB" sz="1200" b="1" dirty="0">
                <a:latin typeface="+mj-lt"/>
              </a:rPr>
              <a:t>O</a:t>
            </a:r>
            <a:r>
              <a:rPr lang="en-GB" sz="1200" dirty="0">
                <a:latin typeface="+mj-lt"/>
              </a:rPr>
              <a:t> Unknown</a:t>
            </a:r>
          </a:p>
          <a:p>
            <a:pPr marL="228600" indent="-228600">
              <a:spcBef>
                <a:spcPts val="600"/>
              </a:spcBef>
              <a:buAutoNum type="arabicPeriod"/>
            </a:pPr>
            <a:r>
              <a:rPr lang="en-GB" sz="1200" b="1" dirty="0">
                <a:latin typeface="+mj-lt"/>
              </a:rPr>
              <a:t>Do your multimodal strategies include any or all of the following elements:</a:t>
            </a:r>
          </a:p>
          <a:p>
            <a:pPr marL="182563" indent="-90488"/>
            <a:r>
              <a:rPr lang="en-GB" sz="1200" b="1" dirty="0">
                <a:latin typeface="+mj-lt"/>
              </a:rPr>
              <a:t>- System change: </a:t>
            </a:r>
            <a:r>
              <a:rPr lang="en-GB" sz="1100" b="1" dirty="0">
                <a:latin typeface="+mj-lt"/>
              </a:rPr>
              <a:t>O</a:t>
            </a:r>
            <a:r>
              <a:rPr lang="en-GB" sz="1100" dirty="0">
                <a:latin typeface="+mj-lt"/>
              </a:rPr>
              <a:t> Element not included in multimodal strategies </a:t>
            </a:r>
            <a:r>
              <a:rPr lang="en-GB" sz="1100" b="1" dirty="0">
                <a:latin typeface="+mj-lt"/>
              </a:rPr>
              <a:t>O</a:t>
            </a:r>
            <a:r>
              <a:rPr lang="en-GB" sz="1100" dirty="0">
                <a:latin typeface="+mj-lt"/>
              </a:rPr>
              <a:t> Interventions to ensure the necessary infrastructure and continuous availability of supplies are in place </a:t>
            </a:r>
            <a:r>
              <a:rPr lang="en-GB" sz="1100" b="1" dirty="0">
                <a:latin typeface="+mj-lt"/>
              </a:rPr>
              <a:t>O</a:t>
            </a:r>
            <a:r>
              <a:rPr lang="en-GB" sz="1100" dirty="0">
                <a:latin typeface="+mj-lt"/>
              </a:rPr>
              <a:t> Interventions to ensure the necessary infrastructure and continuous availability of supplies are in place and addressing ergonomics and accessibility (e.g.  best placement of central venous catheter set and tray)</a:t>
            </a:r>
          </a:p>
          <a:p>
            <a:pPr marL="182563" indent="-90488"/>
            <a:r>
              <a:rPr lang="en-GB" sz="1200" b="1" dirty="0">
                <a:latin typeface="+mj-lt"/>
              </a:rPr>
              <a:t>- Education and training: </a:t>
            </a:r>
            <a:r>
              <a:rPr lang="en-GB" sz="1100" b="1" dirty="0">
                <a:latin typeface="+mj-lt"/>
              </a:rPr>
              <a:t>O</a:t>
            </a:r>
            <a:r>
              <a:rPr lang="en-GB" sz="1100" dirty="0">
                <a:latin typeface="+mj-lt"/>
              </a:rPr>
              <a:t> Element not included in multimodal strategies </a:t>
            </a:r>
            <a:r>
              <a:rPr lang="en-GB" sz="1100" b="1" dirty="0">
                <a:latin typeface="+mj-lt"/>
              </a:rPr>
              <a:t>O</a:t>
            </a:r>
            <a:r>
              <a:rPr lang="en-GB" sz="1100" dirty="0">
                <a:latin typeface="+mj-lt"/>
              </a:rPr>
              <a:t> Written information and/or oral instruction and/or e-learning </a:t>
            </a:r>
            <a:r>
              <a:rPr lang="en-GB" sz="1100" i="1" dirty="0">
                <a:latin typeface="+mj-lt"/>
              </a:rPr>
              <a:t>only</a:t>
            </a:r>
            <a:r>
              <a:rPr lang="en-GB" sz="1100" dirty="0">
                <a:latin typeface="+mj-lt"/>
              </a:rPr>
              <a:t>              </a:t>
            </a:r>
            <a:r>
              <a:rPr lang="en-GB" sz="1100" b="1" dirty="0">
                <a:latin typeface="+mj-lt"/>
              </a:rPr>
              <a:t>O</a:t>
            </a:r>
            <a:r>
              <a:rPr lang="en-GB" sz="1100" dirty="0">
                <a:latin typeface="+mj-lt"/>
              </a:rPr>
              <a:t> Additional interactive training sessions (includes simulation and/or bedside training)</a:t>
            </a:r>
          </a:p>
          <a:p>
            <a:pPr marL="182563" indent="-90488"/>
            <a:r>
              <a:rPr lang="en-GB" sz="1200" b="1" dirty="0">
                <a:latin typeface="+mj-lt"/>
              </a:rPr>
              <a:t>- Monitoring and feedback: </a:t>
            </a:r>
            <a:r>
              <a:rPr lang="en-GB" sz="1100" b="1" dirty="0">
                <a:latin typeface="+mj-lt"/>
              </a:rPr>
              <a:t>O</a:t>
            </a:r>
            <a:r>
              <a:rPr lang="en-GB" sz="1100" dirty="0">
                <a:latin typeface="+mj-lt"/>
              </a:rPr>
              <a:t> Element not included in multimodal strategies </a:t>
            </a:r>
            <a:r>
              <a:rPr lang="en-GB" sz="1100" b="1" dirty="0">
                <a:latin typeface="+mj-lt"/>
              </a:rPr>
              <a:t>O</a:t>
            </a:r>
            <a:r>
              <a:rPr lang="en-GB" sz="1100" dirty="0">
                <a:latin typeface="+mj-lt"/>
              </a:rPr>
              <a:t> Monitoring compliance with process or outcome indicators (e.g. audits of hand hygiene or catheter practices) </a:t>
            </a:r>
            <a:r>
              <a:rPr lang="en-GB" sz="1100" b="1" dirty="0">
                <a:latin typeface="+mj-lt"/>
              </a:rPr>
              <a:t>O</a:t>
            </a:r>
            <a:r>
              <a:rPr lang="en-GB" sz="1100" dirty="0">
                <a:latin typeface="+mj-lt"/>
              </a:rPr>
              <a:t> Monitoring compliance and providing timely feedback of monitoring results to healthcare workers and key players</a:t>
            </a:r>
          </a:p>
          <a:p>
            <a:pPr marL="182563" indent="-90488"/>
            <a:r>
              <a:rPr lang="en-GB" sz="1200" b="1" dirty="0">
                <a:latin typeface="+mj-lt"/>
              </a:rPr>
              <a:t>- Communications and reminders: </a:t>
            </a:r>
            <a:r>
              <a:rPr lang="en-GB" sz="1100" b="1" dirty="0">
                <a:latin typeface="+mj-lt"/>
              </a:rPr>
              <a:t>O</a:t>
            </a:r>
            <a:r>
              <a:rPr lang="en-GB" sz="1100" dirty="0">
                <a:latin typeface="+mj-lt"/>
              </a:rPr>
              <a:t> Element not included in multimodal strategies </a:t>
            </a:r>
            <a:r>
              <a:rPr lang="en-GB" sz="1100" b="1" dirty="0">
                <a:latin typeface="+mj-lt"/>
              </a:rPr>
              <a:t>O</a:t>
            </a:r>
            <a:r>
              <a:rPr lang="en-GB" sz="1100" dirty="0">
                <a:latin typeface="+mj-lt"/>
              </a:rPr>
              <a:t> Reminders, posters, or other advocacy/awareness-raising tools to promote the intervention </a:t>
            </a:r>
            <a:r>
              <a:rPr lang="en-GB" sz="1100" b="1" dirty="0">
                <a:latin typeface="+mj-lt"/>
              </a:rPr>
              <a:t>O</a:t>
            </a:r>
            <a:r>
              <a:rPr lang="en-GB" sz="1100" dirty="0">
                <a:latin typeface="+mj-lt"/>
              </a:rPr>
              <a:t> Additional methods/initiatives to improve team communication across units and disciplines (e.g., by establishing regular case conferences and feedback rounds)</a:t>
            </a:r>
          </a:p>
          <a:p>
            <a:pPr marL="182563" indent="-90488"/>
            <a:r>
              <a:rPr lang="en-GB" sz="1200" b="1" dirty="0">
                <a:latin typeface="+mj-lt"/>
              </a:rPr>
              <a:t>- Safety climate and culture change: </a:t>
            </a:r>
            <a:r>
              <a:rPr lang="en-GB" sz="1100" b="1" dirty="0">
                <a:latin typeface="+mj-lt"/>
              </a:rPr>
              <a:t>O</a:t>
            </a:r>
            <a:r>
              <a:rPr lang="en-GB" sz="1100" dirty="0">
                <a:latin typeface="+mj-lt"/>
              </a:rPr>
              <a:t> Element not included in multimodal strategies </a:t>
            </a:r>
            <a:r>
              <a:rPr lang="en-GB" sz="1100" b="1" dirty="0">
                <a:latin typeface="+mj-lt"/>
              </a:rPr>
              <a:t>O</a:t>
            </a:r>
            <a:r>
              <a:rPr lang="en-GB" sz="1100" dirty="0">
                <a:latin typeface="+mj-lt"/>
              </a:rPr>
              <a:t> Managers/leaders show visible support and act as champions and role models, promoting an adaptive approach and strengthening a culture that supports IPC, patient safety and quality </a:t>
            </a:r>
            <a:r>
              <a:rPr lang="en-GB" sz="1100" b="1" dirty="0">
                <a:latin typeface="+mj-lt"/>
              </a:rPr>
              <a:t>O</a:t>
            </a:r>
            <a:r>
              <a:rPr lang="en-GB" sz="1100" dirty="0">
                <a:latin typeface="+mj-lt"/>
              </a:rPr>
              <a:t> Additionally, teams and individuals are empowered so that they perceive ownership of the intervention (e.g., by participatory feedback rounds)</a:t>
            </a:r>
            <a:endParaRPr lang="en-GB" sz="1100" b="1" dirty="0">
              <a:latin typeface="+mj-lt"/>
            </a:endParaRPr>
          </a:p>
          <a:p>
            <a:pPr marL="228600" indent="-228600">
              <a:spcBef>
                <a:spcPts val="600"/>
              </a:spcBef>
              <a:buFont typeface="+mj-lt"/>
              <a:buAutoNum type="arabicPeriod" startAt="3"/>
            </a:pPr>
            <a:r>
              <a:rPr lang="en-GB" sz="1200" b="1" dirty="0"/>
              <a:t>Is a multidisciplinary team used to implement IPC multimodal strategies?  O</a:t>
            </a:r>
            <a:r>
              <a:rPr lang="en-GB" sz="1200" dirty="0"/>
              <a:t> No  </a:t>
            </a:r>
            <a:r>
              <a:rPr lang="en-GB" sz="1200" b="1" dirty="0"/>
              <a:t>O</a:t>
            </a:r>
            <a:r>
              <a:rPr lang="en-GB" sz="1200" dirty="0"/>
              <a:t> Yes </a:t>
            </a:r>
            <a:r>
              <a:rPr lang="en-GB" sz="1200" b="1" dirty="0"/>
              <a:t>O</a:t>
            </a:r>
            <a:r>
              <a:rPr lang="en-GB" sz="1200" dirty="0"/>
              <a:t> Unknown</a:t>
            </a:r>
            <a:endParaRPr lang="en-GB" sz="1200" dirty="0">
              <a:latin typeface="+mj-lt"/>
            </a:endParaRPr>
          </a:p>
          <a:p>
            <a:pPr marL="228600" indent="-228600">
              <a:spcBef>
                <a:spcPts val="600"/>
              </a:spcBef>
              <a:buAutoNum type="arabicPeriod" startAt="3"/>
            </a:pPr>
            <a:r>
              <a:rPr lang="en-GB" sz="1200" b="1" dirty="0">
                <a:latin typeface="+mj-lt"/>
              </a:rPr>
              <a:t>Do you regularly link to colleagues from quality improvement and patient safety to develop and promote IPC multimodal strategies?  O</a:t>
            </a:r>
            <a:r>
              <a:rPr lang="en-GB" sz="1200" dirty="0">
                <a:latin typeface="+mj-lt"/>
              </a:rPr>
              <a:t> No  </a:t>
            </a:r>
            <a:r>
              <a:rPr lang="en-GB" sz="1200" b="1" dirty="0">
                <a:latin typeface="+mj-lt"/>
              </a:rPr>
              <a:t>O</a:t>
            </a:r>
            <a:r>
              <a:rPr lang="en-GB" sz="1200" dirty="0">
                <a:latin typeface="+mj-lt"/>
              </a:rPr>
              <a:t> Yes </a:t>
            </a:r>
            <a:r>
              <a:rPr lang="en-GB" sz="1200" b="1" dirty="0">
                <a:latin typeface="+mj-lt"/>
              </a:rPr>
              <a:t>O</a:t>
            </a:r>
            <a:r>
              <a:rPr lang="en-GB" sz="1200" dirty="0">
                <a:latin typeface="+mj-lt"/>
              </a:rPr>
              <a:t> Unknown</a:t>
            </a:r>
          </a:p>
          <a:p>
            <a:pPr marL="228600" indent="-228600">
              <a:spcBef>
                <a:spcPts val="600"/>
              </a:spcBef>
              <a:buAutoNum type="arabicPeriod" startAt="3"/>
            </a:pPr>
            <a:r>
              <a:rPr lang="en-GB" sz="1200" b="1" dirty="0">
                <a:latin typeface="+mj-lt"/>
              </a:rPr>
              <a:t>Do these strategies include bundles or checklists? O</a:t>
            </a:r>
            <a:r>
              <a:rPr lang="en-GB" sz="1200" dirty="0">
                <a:latin typeface="+mj-lt"/>
              </a:rPr>
              <a:t> No </a:t>
            </a:r>
            <a:r>
              <a:rPr lang="en-GB" sz="1200" b="1" dirty="0">
                <a:latin typeface="+mj-lt"/>
              </a:rPr>
              <a:t>O</a:t>
            </a:r>
            <a:r>
              <a:rPr lang="en-GB" sz="1200" dirty="0">
                <a:latin typeface="+mj-lt"/>
              </a:rPr>
              <a:t> Yes </a:t>
            </a:r>
            <a:r>
              <a:rPr lang="en-GB" sz="1200" b="1" dirty="0">
                <a:latin typeface="+mj-lt"/>
              </a:rPr>
              <a:t>O</a:t>
            </a:r>
            <a:r>
              <a:rPr lang="en-GB" sz="1200" dirty="0">
                <a:latin typeface="+mj-lt"/>
              </a:rPr>
              <a:t> Unknown</a:t>
            </a:r>
          </a:p>
          <a:p>
            <a:pPr marL="228600" indent="-228600">
              <a:buAutoNum type="arabicPeriod" startAt="3"/>
            </a:pPr>
            <a:endParaRPr lang="en-GB" sz="1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81FF31-B4A3-4E48-BFA4-1D3796BEF191}"/>
              </a:ext>
            </a:extLst>
          </p:cNvPr>
          <p:cNvSpPr/>
          <p:nvPr/>
        </p:nvSpPr>
        <p:spPr>
          <a:xfrm>
            <a:off x="200024" y="1739047"/>
            <a:ext cx="790667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>
                <a:solidFill>
                  <a:srgbClr val="669900"/>
                </a:solidFill>
              </a:rPr>
              <a:t>Multimodal strategies for implementation of IPC interventions (WHO core component 5)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039C7E-176B-4475-9067-723BB38C0764}"/>
              </a:ext>
            </a:extLst>
          </p:cNvPr>
          <p:cNvSpPr/>
          <p:nvPr/>
        </p:nvSpPr>
        <p:spPr>
          <a:xfrm>
            <a:off x="5010164" y="929311"/>
            <a:ext cx="44073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/>
              <a:t>Optional: Full WHO IPCAF questionnaire provided</a:t>
            </a:r>
          </a:p>
          <a:p>
            <a:r>
              <a:rPr lang="en-GB" sz="1200" b="1" dirty="0"/>
              <a:t>O Yes O No </a:t>
            </a:r>
          </a:p>
          <a:p>
            <a:r>
              <a:rPr lang="en-GB" sz="1200" dirty="0"/>
              <a:t>If No, please complete the questions 1-5 below</a:t>
            </a:r>
          </a:p>
        </p:txBody>
      </p:sp>
    </p:spTree>
    <p:extLst>
      <p:ext uri="{BB962C8B-B14F-4D97-AF65-F5344CB8AC3E}">
        <p14:creationId xmlns:p14="http://schemas.microsoft.com/office/powerpoint/2010/main" val="3288552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 descr="ECDC-Logo_4c_e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50813"/>
            <a:ext cx="7143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920750" y="115888"/>
            <a:ext cx="8713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ECDC point prevalence survey of healthcare-associated infections and antimicrobial use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Form H4. Hospital data 4/4</a:t>
            </a:r>
          </a:p>
        </p:txBody>
      </p:sp>
      <p:sp>
        <p:nvSpPr>
          <p:cNvPr id="5124" name="Rectangle 657"/>
          <p:cNvSpPr>
            <a:spLocks noChangeArrowheads="1"/>
          </p:cNvSpPr>
          <p:nvPr/>
        </p:nvSpPr>
        <p:spPr bwMode="auto">
          <a:xfrm>
            <a:off x="560388" y="879103"/>
            <a:ext cx="9001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1200" dirty="0"/>
              <a:t>Hospital code:		                 </a:t>
            </a:r>
            <a:r>
              <a:rPr lang="en-US" altLang="en-US" sz="1200" b="1" dirty="0"/>
              <a:t>Survey dates:  From  __ / __ /____  To:  </a:t>
            </a:r>
            <a:r>
              <a:rPr lang="en-US" altLang="en-US" sz="1200" dirty="0"/>
              <a:t> </a:t>
            </a:r>
            <a:r>
              <a:rPr lang="en-US" altLang="en-US" sz="1200" b="1" dirty="0"/>
              <a:t>__ / __  /</a:t>
            </a:r>
            <a:r>
              <a:rPr lang="en-US" altLang="en-US" sz="1200" dirty="0"/>
              <a:t> </a:t>
            </a:r>
            <a:r>
              <a:rPr lang="en-US" altLang="en-US" sz="1200" b="1" dirty="0"/>
              <a:t> ____</a:t>
            </a:r>
            <a:endParaRPr lang="en-US" altLang="en-US" sz="12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200" dirty="0"/>
              <a:t>	       				         </a:t>
            </a:r>
            <a:r>
              <a:rPr lang="en-US" altLang="en-US" sz="1200" i="1" dirty="0" err="1"/>
              <a:t>dd</a:t>
            </a:r>
            <a:r>
              <a:rPr lang="en-US" altLang="en-US" sz="1200" i="1" dirty="0"/>
              <a:t> / mm / </a:t>
            </a:r>
            <a:r>
              <a:rPr lang="en-US" altLang="en-US" sz="1200" i="1" dirty="0" err="1"/>
              <a:t>yyyy</a:t>
            </a:r>
            <a:r>
              <a:rPr lang="en-US" altLang="en-US" sz="1200" i="1" dirty="0"/>
              <a:t>       </a:t>
            </a:r>
            <a:r>
              <a:rPr lang="en-US" altLang="en-US" sz="1200" i="1" dirty="0" err="1"/>
              <a:t>dd</a:t>
            </a:r>
            <a:r>
              <a:rPr lang="en-US" altLang="en-US" sz="1200" i="1" dirty="0"/>
              <a:t> / mm / </a:t>
            </a:r>
            <a:r>
              <a:rPr lang="en-US" altLang="en-US" sz="1200" i="1" dirty="0" err="1"/>
              <a:t>yyyy</a:t>
            </a:r>
            <a:r>
              <a:rPr lang="en-US" altLang="en-US" sz="1200" i="1" dirty="0"/>
              <a:t> </a:t>
            </a:r>
          </a:p>
        </p:txBody>
      </p:sp>
      <p:sp>
        <p:nvSpPr>
          <p:cNvPr id="5125" name="Rectangle 659"/>
          <p:cNvSpPr>
            <a:spLocks noChangeArrowheads="1"/>
          </p:cNvSpPr>
          <p:nvPr/>
        </p:nvSpPr>
        <p:spPr bwMode="auto">
          <a:xfrm>
            <a:off x="1856656" y="908844"/>
            <a:ext cx="1008063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5157" name="Rectangle 950"/>
          <p:cNvSpPr>
            <a:spLocks noChangeArrowheads="1"/>
          </p:cNvSpPr>
          <p:nvPr/>
        </p:nvSpPr>
        <p:spPr bwMode="auto">
          <a:xfrm>
            <a:off x="557213" y="6309320"/>
            <a:ext cx="9220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spcAft>
                <a:spcPct val="10000"/>
              </a:spcAft>
              <a:buNone/>
            </a:pPr>
            <a:r>
              <a:rPr lang="en-US" altLang="en-US" sz="1000" dirty="0"/>
              <a:t>AHR = Alcohol-based hand rub; Variables ‘</a:t>
            </a:r>
            <a:r>
              <a:rPr lang="en-US" altLang="en-US" sz="1000" dirty="0">
                <a:latin typeface="Arial" charset="0"/>
                <a:cs typeface="Arial" charset="0"/>
              </a:rPr>
              <a:t>Number of beds assessed for presence of AHR dispensers’ and ‘Number of beds assessed for occupancy at 00:01 on the day of PPS’ are denominator data, typically same number as the total number of beds in the hospital; ICU=intensive care unit. </a:t>
            </a:r>
          </a:p>
        </p:txBody>
      </p:sp>
      <p:graphicFrame>
        <p:nvGraphicFramePr>
          <p:cNvPr id="11" name="Group 5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9301569"/>
              </p:ext>
            </p:extLst>
          </p:nvPr>
        </p:nvGraphicFramePr>
        <p:xfrm>
          <a:off x="852446" y="1692295"/>
          <a:ext cx="6476818" cy="2174334"/>
        </p:xfrm>
        <a:graphic>
          <a:graphicData uri="http://schemas.openxmlformats.org/drawingml/2006/table">
            <a:tbl>
              <a:tblPr/>
              <a:tblGrid>
                <a:gridCol w="5137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96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7081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Number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Inc./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(1)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74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beds with AHR dispensers at point of care</a:t>
                      </a:r>
                    </a:p>
                  </a:txBody>
                  <a:tcPr marL="35992" marR="35992" marT="35994" marB="35994" anchor="b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67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beds assessed for presence of AHR dispensers</a:t>
                      </a:r>
                    </a:p>
                  </a:txBody>
                  <a:tcPr marL="35992" marR="35992" marT="35994" marB="35994" anchor="b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67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patient rooms in hospital</a:t>
                      </a:r>
                    </a:p>
                  </a:txBody>
                  <a:tcPr marL="35992" marR="35992" marT="35994" marB="35994" anchor="b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451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single patient rooms in hospital</a:t>
                      </a:r>
                    </a:p>
                  </a:txBody>
                  <a:tcPr marL="35992" marR="35992" marT="35994" marB="35994" anchor="b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4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beds occupied at 00:01 on the day of PPS </a:t>
                      </a:r>
                    </a:p>
                  </a:txBody>
                  <a:tcPr marL="35992" marR="35992" marT="35994" marB="35994" anchor="b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9460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beds assessed for occupancy at 00:01 on the day of PPS </a:t>
                      </a:r>
                    </a:p>
                  </a:txBody>
                  <a:tcPr marL="35992" marR="35992" marT="35994" marB="35994" anchor="b" horzOverflow="overflow">
                    <a:lnL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204" name="Rectangle 1"/>
          <p:cNvSpPr>
            <a:spLocks noChangeArrowheads="1"/>
          </p:cNvSpPr>
          <p:nvPr/>
        </p:nvSpPr>
        <p:spPr bwMode="auto">
          <a:xfrm>
            <a:off x="521320" y="5053481"/>
            <a:ext cx="7076232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en-US" sz="1200" dirty="0"/>
              <a:t>Is there a formal procedure to review the appropriateness of an antimicrobial within 72 hours from the initial order in the hospital (</a:t>
            </a:r>
            <a:r>
              <a:rPr lang="en-US" altLang="en-US" sz="1200" b="1" dirty="0"/>
              <a:t>post-prescription review</a:t>
            </a:r>
            <a:r>
              <a:rPr lang="en-US" altLang="en-US" sz="1200" dirty="0"/>
              <a:t>)? 	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en-US" sz="1200" dirty="0"/>
              <a:t>O Yes, in all wards O Yes, in selected wards only O Yes, in ICU only</a:t>
            </a:r>
            <a:r>
              <a:rPr lang="en-US" altLang="en-US" sz="1200" b="1" dirty="0"/>
              <a:t> </a:t>
            </a:r>
            <a:r>
              <a:rPr lang="en-US" altLang="en-US" sz="1200" dirty="0"/>
              <a:t>O No</a:t>
            </a:r>
            <a:endParaRPr lang="en-US" altLang="en-US" sz="1200" b="1" dirty="0"/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521320" y="4296044"/>
            <a:ext cx="8444384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en-US" sz="1200" dirty="0"/>
              <a:t>In your hospital, do healthcare workers (HCWs) carry AHR dispensers (e.g. in their pockets) ? (if yes, please estimate percentage) 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en-US" sz="1200" dirty="0"/>
              <a:t>O No   O &gt;0-25% of HCWs   O &gt;25-50% of HCWs   O &gt;50-75% of HCWs   O &gt;75% of HCWs O Yes, percentage unknown</a:t>
            </a:r>
            <a:endParaRPr lang="en-US" altLang="en-US" sz="1200" b="1" dirty="0"/>
          </a:p>
        </p:txBody>
      </p:sp>
      <p:sp>
        <p:nvSpPr>
          <p:cNvPr id="2" name="Rectangle 1"/>
          <p:cNvSpPr/>
          <p:nvPr/>
        </p:nvSpPr>
        <p:spPr>
          <a:xfrm>
            <a:off x="521320" y="1370630"/>
            <a:ext cx="407194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200" dirty="0"/>
              <a:t>Optional: ward indicators collected at hospital-wide level: </a:t>
            </a:r>
            <a:endParaRPr lang="en-GB" sz="1200" dirty="0"/>
          </a:p>
        </p:txBody>
      </p:sp>
      <p:sp>
        <p:nvSpPr>
          <p:cNvPr id="13" name="Rectangle 389"/>
          <p:cNvSpPr>
            <a:spLocks noChangeArrowheads="1"/>
          </p:cNvSpPr>
          <p:nvPr/>
        </p:nvSpPr>
        <p:spPr bwMode="auto">
          <a:xfrm>
            <a:off x="742607" y="3882899"/>
            <a:ext cx="6696496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</a:rPr>
              <a:t>(1) Data were collected for</a:t>
            </a:r>
            <a:r>
              <a:rPr lang="en-US" altLang="en-US" sz="1000" b="1" dirty="0">
                <a:solidFill>
                  <a:srgbClr val="000000"/>
                </a:solidFill>
              </a:rPr>
              <a:t> </a:t>
            </a:r>
            <a:r>
              <a:rPr lang="en-US" altLang="en-US" sz="1000" dirty="0">
                <a:solidFill>
                  <a:srgbClr val="000000"/>
                </a:solidFill>
              </a:rPr>
              <a:t>Included wards only (</a:t>
            </a:r>
            <a:r>
              <a:rPr lang="en-US" altLang="en-US" sz="1000" b="1" dirty="0" err="1">
                <a:solidFill>
                  <a:srgbClr val="000000"/>
                </a:solidFill>
              </a:rPr>
              <a:t>Inc</a:t>
            </a:r>
            <a:r>
              <a:rPr lang="en-US" altLang="en-US" sz="1000" dirty="0">
                <a:solidFill>
                  <a:srgbClr val="000000"/>
                </a:solidFill>
              </a:rPr>
              <a:t> = recommended) or for the total hospital (</a:t>
            </a:r>
            <a:r>
              <a:rPr lang="en-US" altLang="en-US" sz="1000" b="1" dirty="0">
                <a:solidFill>
                  <a:srgbClr val="000000"/>
                </a:solidFill>
              </a:rPr>
              <a:t>Tot</a:t>
            </a:r>
            <a:r>
              <a:rPr lang="en-US" altLang="en-US" sz="1000" dirty="0">
                <a:solidFill>
                  <a:srgbClr val="000000"/>
                </a:solidFill>
              </a:rPr>
              <a:t>); if all wards were included in PPS (</a:t>
            </a:r>
            <a:r>
              <a:rPr lang="en-US" altLang="en-US" sz="1000" dirty="0" err="1">
                <a:solidFill>
                  <a:srgbClr val="000000"/>
                </a:solidFill>
              </a:rPr>
              <a:t>Inc</a:t>
            </a:r>
            <a:r>
              <a:rPr lang="en-US" altLang="en-US" sz="1000" dirty="0">
                <a:solidFill>
                  <a:srgbClr val="000000"/>
                </a:solidFill>
              </a:rPr>
              <a:t>=Tot), mark “</a:t>
            </a:r>
            <a:r>
              <a:rPr lang="en-US" altLang="en-US" sz="1000" dirty="0" err="1">
                <a:solidFill>
                  <a:srgbClr val="000000"/>
                </a:solidFill>
              </a:rPr>
              <a:t>Inc</a:t>
            </a:r>
            <a:r>
              <a:rPr lang="en-US" altLang="en-US" sz="1000" dirty="0">
                <a:solidFill>
                  <a:srgbClr val="000000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9395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 descr="ECDC-Logo_4c_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50813"/>
            <a:ext cx="7143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920750" y="115888"/>
            <a:ext cx="8713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ECDC point prevalence survey of healthcare-associated infections and antimicrobial use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Form W. Ward data</a:t>
            </a:r>
          </a:p>
        </p:txBody>
      </p:sp>
      <p:sp>
        <p:nvSpPr>
          <p:cNvPr id="5124" name="Rectangle 657"/>
          <p:cNvSpPr>
            <a:spLocks noChangeArrowheads="1"/>
          </p:cNvSpPr>
          <p:nvPr/>
        </p:nvSpPr>
        <p:spPr bwMode="auto">
          <a:xfrm>
            <a:off x="560388" y="908050"/>
            <a:ext cx="9001125" cy="1932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</a:rPr>
              <a:t>Hospital code </a:t>
            </a:r>
            <a:r>
              <a:rPr lang="en-US" altLang="en-US" sz="1200" dirty="0">
                <a:solidFill>
                  <a:srgbClr val="000000"/>
                </a:solidFill>
              </a:rPr>
              <a:t>[__________]            </a:t>
            </a:r>
            <a:r>
              <a:rPr lang="en-US" altLang="en-US" sz="1200" b="1" dirty="0">
                <a:solidFill>
                  <a:srgbClr val="000000"/>
                </a:solidFill>
              </a:rPr>
              <a:t>Ward name (abbr.) /Unit Id </a:t>
            </a:r>
            <a:r>
              <a:rPr lang="en-US" altLang="en-US" sz="1200" dirty="0">
                <a:solidFill>
                  <a:srgbClr val="000000"/>
                </a:solidFill>
              </a:rPr>
              <a:t>[__________]         </a:t>
            </a:r>
            <a:r>
              <a:rPr lang="en-US" altLang="en-US" sz="1200" b="1" dirty="0">
                <a:solidFill>
                  <a:srgbClr val="000000"/>
                </a:solidFill>
              </a:rPr>
              <a:t>Survey date</a:t>
            </a:r>
            <a:r>
              <a:rPr lang="en-US" altLang="en-US" sz="1200" baseline="30000" dirty="0">
                <a:solidFill>
                  <a:srgbClr val="000000"/>
                </a:solidFill>
              </a:rPr>
              <a:t>1</a:t>
            </a:r>
            <a:r>
              <a:rPr lang="en-US" altLang="en-US" sz="1200" b="1" dirty="0">
                <a:solidFill>
                  <a:srgbClr val="000000"/>
                </a:solidFill>
              </a:rPr>
              <a:t>:         ___  / ___  /  _______ 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5000"/>
              </a:spcBef>
              <a:spcAft>
                <a:spcPts val="600"/>
              </a:spcAft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	             						                  </a:t>
            </a:r>
            <a:r>
              <a:rPr lang="en-US" altLang="en-US" sz="1200" i="1" dirty="0" err="1">
                <a:solidFill>
                  <a:srgbClr val="000000"/>
                </a:solidFill>
              </a:rPr>
              <a:t>dd</a:t>
            </a:r>
            <a:r>
              <a:rPr lang="en-US" altLang="en-US" sz="1200" i="1" dirty="0">
                <a:solidFill>
                  <a:srgbClr val="000000"/>
                </a:solidFill>
              </a:rPr>
              <a:t> / mm / </a:t>
            </a:r>
            <a:r>
              <a:rPr lang="en-US" altLang="en-US" sz="1200" i="1" dirty="0" err="1">
                <a:solidFill>
                  <a:srgbClr val="000000"/>
                </a:solidFill>
              </a:rPr>
              <a:t>yyyy</a:t>
            </a:r>
            <a:r>
              <a:rPr lang="en-US" altLang="en-US" sz="1200" dirty="0">
                <a:solidFill>
                  <a:srgbClr val="000000"/>
                </a:solidFill>
              </a:rPr>
              <a:t>   </a:t>
            </a:r>
          </a:p>
          <a:p>
            <a:pPr eaLnBrk="1" hangingPunct="1">
              <a:spcBef>
                <a:spcPct val="5000"/>
              </a:spcBef>
              <a:spcAft>
                <a:spcPts val="600"/>
              </a:spcAft>
              <a:buFontTx/>
              <a:buNone/>
            </a:pPr>
            <a:r>
              <a:rPr lang="en-US" altLang="en-US" sz="1200" b="1" dirty="0"/>
              <a:t>Ward specialty</a:t>
            </a:r>
            <a:r>
              <a:rPr lang="en-US" altLang="en-US" sz="1200" baseline="30000" dirty="0"/>
              <a:t>2</a:t>
            </a:r>
            <a:r>
              <a:rPr lang="en-US" altLang="en-US" sz="1200" dirty="0"/>
              <a:t>  </a:t>
            </a:r>
            <a:r>
              <a:rPr lang="en-US" altLang="en-US" sz="1200" dirty="0">
                <a:sym typeface="Wingdings" panose="05000000000000000000" pitchFamily="2" charset="2"/>
              </a:rPr>
              <a:t> PED  NEO  ICU  MED  SUR  G/O  GER  PSY  RHB  LTC  OTH  MIX</a:t>
            </a:r>
            <a:endParaRPr lang="en-US" altLang="en-US" sz="1200" dirty="0"/>
          </a:p>
          <a:p>
            <a:pPr eaLnBrk="1" hangingPunct="1">
              <a:spcBef>
                <a:spcPts val="600"/>
              </a:spcBef>
              <a:spcAft>
                <a:spcPct val="30000"/>
              </a:spcAft>
              <a:buFontTx/>
              <a:buNone/>
            </a:pPr>
            <a:r>
              <a:rPr lang="en-US" altLang="en-US" sz="1200" dirty="0"/>
              <a:t>Hospital site code (optional)  [__________] </a:t>
            </a:r>
          </a:p>
          <a:p>
            <a:pPr eaLnBrk="1" hangingPunct="1">
              <a:spcBef>
                <a:spcPts val="600"/>
              </a:spcBef>
              <a:spcAft>
                <a:spcPct val="30000"/>
              </a:spcAft>
              <a:buFontTx/>
              <a:buNone/>
            </a:pPr>
            <a:r>
              <a:rPr lang="en-US" altLang="en-US" sz="1200" b="1" dirty="0"/>
              <a:t>Total number of patients in ward</a:t>
            </a:r>
            <a:r>
              <a:rPr lang="en-US" altLang="en-US" sz="1200" baseline="30000" dirty="0"/>
              <a:t>3 </a:t>
            </a:r>
            <a:r>
              <a:rPr lang="en-US" altLang="en-US" sz="1200" dirty="0"/>
              <a:t>[__________] </a:t>
            </a:r>
            <a:endParaRPr lang="en-US" altLang="en-US" sz="1200" baseline="30000" dirty="0"/>
          </a:p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en-US" sz="1200" b="1" dirty="0"/>
              <a:t>Number of patients by consultant/patient specialty </a:t>
            </a:r>
          </a:p>
          <a:p>
            <a:pPr eaLnBrk="1" hangingPunct="1">
              <a:spcBef>
                <a:spcPts val="0"/>
              </a:spcBef>
              <a:spcAft>
                <a:spcPct val="30000"/>
              </a:spcAft>
              <a:buFontTx/>
              <a:buNone/>
            </a:pPr>
            <a:r>
              <a:rPr lang="en-US" altLang="en-US" sz="1200" b="1" dirty="0"/>
              <a:t>(LIGHT option only):</a:t>
            </a:r>
          </a:p>
        </p:txBody>
      </p:sp>
      <p:graphicFrame>
        <p:nvGraphicFramePr>
          <p:cNvPr id="7099" name="Group 955"/>
          <p:cNvGraphicFramePr>
            <a:graphicFrameLocks noGrp="1"/>
          </p:cNvGraphicFramePr>
          <p:nvPr/>
        </p:nvGraphicFramePr>
        <p:xfrm>
          <a:off x="632520" y="2885426"/>
          <a:ext cx="3816350" cy="2378073"/>
        </p:xfrm>
        <a:graphic>
          <a:graphicData uri="http://schemas.openxmlformats.org/drawingml/2006/table">
            <a:tbl>
              <a:tblPr/>
              <a:tblGrid>
                <a:gridCol w="1844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1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Consultant/patient Specialty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patients in ward</a:t>
                      </a:r>
                      <a:r>
                        <a:rPr kumimoji="0" lang="en-US" altLang="en-US" sz="12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200" b="0" i="0" u="none" strike="noStrike" cap="none" normalizeH="0" baseline="300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40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40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40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40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40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40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40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91422" marR="91422"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157" name="Rectangle 950"/>
          <p:cNvSpPr>
            <a:spLocks noChangeArrowheads="1"/>
          </p:cNvSpPr>
          <p:nvPr/>
        </p:nvSpPr>
        <p:spPr bwMode="auto">
          <a:xfrm>
            <a:off x="562807" y="5348211"/>
            <a:ext cx="9220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spcAft>
                <a:spcPct val="10000"/>
              </a:spcAft>
              <a:buFontTx/>
              <a:buNone/>
            </a:pPr>
            <a:r>
              <a:rPr lang="en-US" altLang="en-US" sz="1000" baseline="30000" dirty="0"/>
              <a:t>1 </a:t>
            </a:r>
            <a:r>
              <a:rPr lang="en-US" altLang="en-US" sz="1000" dirty="0"/>
              <a:t>Patients on the same ward should be included on a single day if possible; </a:t>
            </a:r>
            <a:r>
              <a:rPr lang="en-US" altLang="en-US" sz="1000" baseline="30000" dirty="0"/>
              <a:t>2 </a:t>
            </a:r>
            <a:r>
              <a:rPr lang="en-US" altLang="en-US" sz="1000" dirty="0"/>
              <a:t>Main ward specialty: &gt;=80% of patients belong to this specialty, otherwise choose mixed  </a:t>
            </a:r>
            <a:r>
              <a:rPr lang="en-US" altLang="en-US" sz="1000" baseline="30000" dirty="0"/>
              <a:t>3 </a:t>
            </a:r>
            <a:r>
              <a:rPr lang="en-US" altLang="en-US" sz="1000" dirty="0"/>
              <a:t>Optional for standard, mandatory for light protocol option;</a:t>
            </a:r>
            <a:r>
              <a:rPr lang="en-US" altLang="en-US" sz="1000" baseline="30000" dirty="0"/>
              <a:t> 3-4</a:t>
            </a:r>
            <a:r>
              <a:rPr lang="en-US" altLang="en-US" sz="1000" dirty="0"/>
              <a:t> number of patients admitted to the ward before or at 8:00 AM and not discharged from the ward at time of the survey; </a:t>
            </a:r>
            <a:r>
              <a:rPr lang="en-US" altLang="en-US" sz="1000" baseline="30000" dirty="0"/>
              <a:t>5 </a:t>
            </a:r>
            <a:r>
              <a:rPr lang="en-US" altLang="en-US" sz="1000" dirty="0"/>
              <a:t>Year: year of data, previous year or most recent available year; </a:t>
            </a:r>
            <a:r>
              <a:rPr lang="en-US" altLang="en-US" sz="1000" baseline="30000" dirty="0"/>
              <a:t>6 </a:t>
            </a:r>
            <a:r>
              <a:rPr lang="en-US" altLang="en-US" sz="1000" dirty="0"/>
              <a:t>Alcohol hand rub solution in liters delivered to the ward during the same year; N = number; AHR=alcohol hand rub; HCW=healthcare worker.</a:t>
            </a:r>
          </a:p>
        </p:txBody>
      </p:sp>
      <p:graphicFrame>
        <p:nvGraphicFramePr>
          <p:cNvPr id="11" name="Group 59"/>
          <p:cNvGraphicFramePr>
            <a:graphicFrameLocks/>
          </p:cNvGraphicFramePr>
          <p:nvPr/>
        </p:nvGraphicFramePr>
        <p:xfrm>
          <a:off x="4759251" y="2341951"/>
          <a:ext cx="4825554" cy="2936875"/>
        </p:xfrm>
        <a:graphic>
          <a:graphicData uri="http://schemas.openxmlformats.org/drawingml/2006/table">
            <a:tbl>
              <a:tblPr/>
              <a:tblGrid>
                <a:gridCol w="3601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6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4368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Number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Year</a:t>
                      </a:r>
                      <a:r>
                        <a:rPr kumimoji="0" lang="en-US" altLang="en-US" sz="12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9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patient-days in ward / year</a:t>
                      </a:r>
                      <a:endParaRPr kumimoji="0" lang="en-US" altLang="en-US" sz="12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9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Alcohol hand rub consumption in ward liters/year</a:t>
                      </a:r>
                      <a:r>
                        <a:rPr kumimoji="0" lang="en-US" altLang="en-US" sz="12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917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of hand hygiene opportunities observed /year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917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beds in ward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7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74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of beds with AHR dispensers at point of care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4917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HCWs on ward at time of PPS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769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HCWs on ward carrying AHR dispensers 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67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rooms in ward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2451">
                <a:tc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single rooms in ward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94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of beds occupied at 00:01 on the day of PPS </a:t>
                      </a: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5992" marR="35992" marT="35994" marB="3599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1" marB="36001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204" name="Rectangle 1"/>
          <p:cNvSpPr>
            <a:spLocks noChangeArrowheads="1"/>
          </p:cNvSpPr>
          <p:nvPr/>
        </p:nvSpPr>
        <p:spPr bwMode="auto">
          <a:xfrm>
            <a:off x="4759251" y="1626453"/>
            <a:ext cx="4953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en-US" altLang="en-US" sz="1200" dirty="0"/>
              <a:t>Is there a formal procedure to review the appropriateness of an antimicrobial within 72 hours from the initial order in this ward (</a:t>
            </a:r>
            <a:r>
              <a:rPr lang="en-US" altLang="en-US" sz="1200" b="1" dirty="0"/>
              <a:t>post-prescription review</a:t>
            </a:r>
            <a:r>
              <a:rPr lang="en-US" altLang="en-US" sz="1200" dirty="0"/>
              <a:t>)? 	O Yes O No</a:t>
            </a:r>
            <a:endParaRPr lang="en-US" altLang="en-US" sz="1200" b="1" dirty="0"/>
          </a:p>
        </p:txBody>
      </p:sp>
      <p:sp>
        <p:nvSpPr>
          <p:cNvPr id="12" name="Rectangle 289"/>
          <p:cNvSpPr>
            <a:spLocks noChangeArrowheads="1"/>
          </p:cNvSpPr>
          <p:nvPr/>
        </p:nvSpPr>
        <p:spPr bwMode="auto">
          <a:xfrm>
            <a:off x="632520" y="6140809"/>
            <a:ext cx="9073008" cy="600559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noAutofit/>
          </a:bodyPr>
          <a:lstStyle>
            <a:lvl1pPr defTabSz="652463" eaLnBrk="0" hangingPunct="0">
              <a:spcBef>
                <a:spcPct val="20000"/>
              </a:spcBef>
              <a:buChar char="•"/>
              <a:tabLst>
                <a:tab pos="1252538" algn="l"/>
                <a:tab pos="2146300" algn="l"/>
                <a:tab pos="31400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52463" eaLnBrk="0" hangingPunct="0">
              <a:spcBef>
                <a:spcPct val="20000"/>
              </a:spcBef>
              <a:buChar char="–"/>
              <a:tabLst>
                <a:tab pos="1252538" algn="l"/>
                <a:tab pos="2146300" algn="l"/>
                <a:tab pos="31400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52463" eaLnBrk="0" hangingPunct="0">
              <a:spcBef>
                <a:spcPct val="20000"/>
              </a:spcBef>
              <a:buChar char="•"/>
              <a:tabLst>
                <a:tab pos="1252538" algn="l"/>
                <a:tab pos="2146300" algn="l"/>
                <a:tab pos="31400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52463" eaLnBrk="0" hangingPunct="0">
              <a:spcBef>
                <a:spcPct val="20000"/>
              </a:spcBef>
              <a:buChar char="–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52463" eaLnBrk="0" hangingPunct="0">
              <a:spcBef>
                <a:spcPct val="20000"/>
              </a:spcBef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2538" algn="l"/>
                <a:tab pos="214630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Comments/observations: </a:t>
            </a:r>
            <a:r>
              <a:rPr lang="en-US" altLang="en-US" sz="1200" dirty="0">
                <a:solidFill>
                  <a:srgbClr val="FF0000"/>
                </a:solidFill>
              </a:rPr>
              <a:t>   </a:t>
            </a:r>
            <a:r>
              <a:rPr lang="en-US" altLang="en-US" sz="1400" dirty="0">
                <a:solidFill>
                  <a:srgbClr val="000000"/>
                </a:solidFill>
              </a:rPr>
              <a:t>_________________________________________________________________________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 </a:t>
            </a:r>
            <a:endParaRPr lang="en-US" altLang="en-US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276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 descr="ECDC-Logo_4c_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50813"/>
            <a:ext cx="7143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920750" y="115888"/>
            <a:ext cx="8713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ECDC point prevalence survey of healthcare-associated infections and antimicrobial use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/>
              <a:t>Form N. National/regional data</a:t>
            </a:r>
          </a:p>
        </p:txBody>
      </p:sp>
      <p:sp>
        <p:nvSpPr>
          <p:cNvPr id="8196" name="Rectangle 7"/>
          <p:cNvSpPr>
            <a:spLocks noChangeArrowheads="1"/>
          </p:cNvSpPr>
          <p:nvPr/>
        </p:nvSpPr>
        <p:spPr bwMode="auto">
          <a:xfrm>
            <a:off x="200025" y="981075"/>
            <a:ext cx="4465638" cy="2012859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652463" eaLnBrk="0" hangingPunct="0">
              <a:spcBef>
                <a:spcPct val="20000"/>
              </a:spcBef>
              <a:buChar char="•"/>
              <a:tabLst>
                <a:tab pos="1173163" algn="l"/>
                <a:tab pos="2152650" algn="l"/>
                <a:tab pos="31400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52463" eaLnBrk="0" hangingPunct="0">
              <a:spcBef>
                <a:spcPct val="20000"/>
              </a:spcBef>
              <a:buChar char="–"/>
              <a:tabLst>
                <a:tab pos="1173163" algn="l"/>
                <a:tab pos="2152650" algn="l"/>
                <a:tab pos="31400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52463" eaLnBrk="0" hangingPunct="0">
              <a:spcBef>
                <a:spcPct val="20000"/>
              </a:spcBef>
              <a:buChar char="•"/>
              <a:tabLst>
                <a:tab pos="1173163" algn="l"/>
                <a:tab pos="2152650" algn="l"/>
                <a:tab pos="31400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52463" eaLnBrk="0" hangingPunct="0">
              <a:spcBef>
                <a:spcPct val="20000"/>
              </a:spcBef>
              <a:buChar char="–"/>
              <a:tabLst>
                <a:tab pos="1173163" algn="l"/>
                <a:tab pos="215265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52463" eaLnBrk="0" hangingPunct="0">
              <a:spcBef>
                <a:spcPct val="20000"/>
              </a:spcBef>
              <a:buChar char="»"/>
              <a:tabLst>
                <a:tab pos="1173163" algn="l"/>
                <a:tab pos="215265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5265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5265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5265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5265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Country Code: _____             Network ID/Data Source: _____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</a:rPr>
              <a:t>Date start PPS :  __ / __ /____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National/regional PPS coordination </a:t>
            </a:r>
            <a:r>
              <a:rPr lang="en-US" altLang="en-US" sz="1200" dirty="0" err="1">
                <a:solidFill>
                  <a:srgbClr val="000000"/>
                </a:solidFill>
              </a:rPr>
              <a:t>centre</a:t>
            </a:r>
            <a:r>
              <a:rPr lang="en-US" altLang="en-US" sz="1200" dirty="0">
                <a:solidFill>
                  <a:srgbClr val="000000"/>
                </a:solidFill>
              </a:rPr>
              <a:t>/institute: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________________________________________________</a:t>
            </a:r>
          </a:p>
          <a:p>
            <a:pPr eaLnBrk="1" hangingPunct="1">
              <a:spcBef>
                <a:spcPct val="40000"/>
              </a:spcBef>
              <a:spcAft>
                <a:spcPct val="10000"/>
              </a:spcAft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National/regional PPS coordination </a:t>
            </a:r>
            <a:r>
              <a:rPr lang="en-US" altLang="en-US" sz="1200" dirty="0" err="1">
                <a:solidFill>
                  <a:srgbClr val="000000"/>
                </a:solidFill>
              </a:rPr>
              <a:t>programme</a:t>
            </a:r>
            <a:r>
              <a:rPr lang="en-US" altLang="en-US" sz="1200" dirty="0">
                <a:solidFill>
                  <a:srgbClr val="000000"/>
                </a:solidFill>
              </a:rPr>
              <a:t>/unit: </a:t>
            </a:r>
          </a:p>
          <a:p>
            <a:pPr eaLnBrk="1" hangingPunct="1">
              <a:spcBef>
                <a:spcPct val="40000"/>
              </a:spcBef>
              <a:spcAft>
                <a:spcPct val="10000"/>
              </a:spcAft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Name: ____________________________________________</a:t>
            </a:r>
          </a:p>
          <a:p>
            <a:pPr eaLnBrk="1" hangingPunct="1">
              <a:spcBef>
                <a:spcPct val="40000"/>
              </a:spcBef>
              <a:spcAft>
                <a:spcPct val="10000"/>
              </a:spcAft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Website: __________________________________________</a:t>
            </a:r>
          </a:p>
        </p:txBody>
      </p:sp>
      <p:graphicFrame>
        <p:nvGraphicFramePr>
          <p:cNvPr id="7350" name="Group 1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926172"/>
              </p:ext>
            </p:extLst>
          </p:nvPr>
        </p:nvGraphicFramePr>
        <p:xfrm>
          <a:off x="4808538" y="981075"/>
          <a:ext cx="4824412" cy="3063878"/>
        </p:xfrm>
        <a:graphic>
          <a:graphicData uri="http://schemas.openxmlformats.org/drawingml/2006/table">
            <a:tbl>
              <a:tblPr/>
              <a:tblGrid>
                <a:gridCol w="2881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89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N</a:t>
                      </a: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Year data</a:t>
                      </a: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40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N of acute care hospitals (“sites”)</a:t>
                      </a:r>
                    </a:p>
                  </a:txBody>
                  <a:tcPr marT="45716" marB="45716" anchor="b" horzOverflow="overflow">
                    <a:lnL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69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 administrative hospital groups</a:t>
                      </a:r>
                    </a:p>
                  </a:txBody>
                  <a:tcPr marT="45716" marB="45716" anchor="b" horzOverflow="overflow">
                    <a:lnL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69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N of beds in acute care hospitals</a:t>
                      </a:r>
                    </a:p>
                  </a:txBody>
                  <a:tcPr marT="45716" marB="45716" anchor="b" horzOverflow="overflow">
                    <a:lnL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69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N of acute care beds</a:t>
                      </a:r>
                    </a:p>
                  </a:txBody>
                  <a:tcPr marT="45716" marB="45716" anchor="b" horzOverflow="overflow">
                    <a:lnL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69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discharges/admissions, all</a:t>
                      </a:r>
                    </a:p>
                  </a:txBody>
                  <a:tcPr marT="45716" marB="45716" anchor="b" horzOverflow="overflow">
                    <a:lnL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4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discharges/admissions, acute care beds only</a:t>
                      </a:r>
                    </a:p>
                  </a:txBody>
                  <a:tcPr marT="45716" marB="45716" anchor="b" horzOverflow="overflow">
                    <a:lnL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969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patient-days, all</a:t>
                      </a:r>
                    </a:p>
                  </a:txBody>
                  <a:tcPr marT="45716" marB="45716" anchor="b" horzOverflow="overflow">
                    <a:lnL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969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of patient-days, acute care beds only</a:t>
                      </a:r>
                    </a:p>
                  </a:txBody>
                  <a:tcPr marT="45716" marB="45716" anchor="b" horzOverflow="overflow">
                    <a:lnL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239" name="Rectangle 152"/>
          <p:cNvSpPr>
            <a:spLocks noChangeArrowheads="1"/>
          </p:cNvSpPr>
          <p:nvPr/>
        </p:nvSpPr>
        <p:spPr bwMode="auto">
          <a:xfrm>
            <a:off x="200025" y="4496755"/>
            <a:ext cx="9432925" cy="2210432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noAutofit/>
          </a:bodyPr>
          <a:lstStyle>
            <a:lvl1pPr defTabSz="652463" eaLnBrk="0" hangingPunct="0">
              <a:spcBef>
                <a:spcPct val="20000"/>
              </a:spcBef>
              <a:buChar char="•"/>
              <a:tabLst>
                <a:tab pos="1428750" algn="l"/>
                <a:tab pos="2146300" algn="l"/>
                <a:tab pos="2959100" algn="l"/>
                <a:tab pos="3581400" algn="l"/>
                <a:tab pos="5562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52463" eaLnBrk="0" hangingPunct="0">
              <a:spcBef>
                <a:spcPct val="20000"/>
              </a:spcBef>
              <a:buChar char="–"/>
              <a:tabLst>
                <a:tab pos="1428750" algn="l"/>
                <a:tab pos="2146300" algn="l"/>
                <a:tab pos="2959100" algn="l"/>
                <a:tab pos="3581400" algn="l"/>
                <a:tab pos="5562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52463" eaLnBrk="0" hangingPunct="0">
              <a:spcBef>
                <a:spcPct val="20000"/>
              </a:spcBef>
              <a:buChar char="•"/>
              <a:tabLst>
                <a:tab pos="1428750" algn="l"/>
                <a:tab pos="2146300" algn="l"/>
                <a:tab pos="2959100" algn="l"/>
                <a:tab pos="3581400" algn="l"/>
                <a:tab pos="5562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52463" eaLnBrk="0" hangingPunct="0">
              <a:spcBef>
                <a:spcPct val="20000"/>
              </a:spcBef>
              <a:buChar char="–"/>
              <a:tabLst>
                <a:tab pos="1428750" algn="l"/>
                <a:tab pos="2146300" algn="l"/>
                <a:tab pos="2959100" algn="l"/>
                <a:tab pos="3581400" algn="l"/>
                <a:tab pos="5562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52463" eaLnBrk="0" hangingPunct="0">
              <a:spcBef>
                <a:spcPct val="20000"/>
              </a:spcBef>
              <a:buChar char="»"/>
              <a:tabLst>
                <a:tab pos="1428750" algn="l"/>
                <a:tab pos="2146300" algn="l"/>
                <a:tab pos="2959100" algn="l"/>
                <a:tab pos="3581400" algn="l"/>
                <a:tab pos="5562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428750" algn="l"/>
                <a:tab pos="2146300" algn="l"/>
                <a:tab pos="2959100" algn="l"/>
                <a:tab pos="3581400" algn="l"/>
                <a:tab pos="5562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428750" algn="l"/>
                <a:tab pos="2146300" algn="l"/>
                <a:tab pos="2959100" algn="l"/>
                <a:tab pos="3581400" algn="l"/>
                <a:tab pos="5562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428750" algn="l"/>
                <a:tab pos="2146300" algn="l"/>
                <a:tab pos="2959100" algn="l"/>
                <a:tab pos="3581400" algn="l"/>
                <a:tab pos="5562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428750" algn="l"/>
                <a:tab pos="2146300" algn="l"/>
                <a:tab pos="2959100" algn="l"/>
                <a:tab pos="3581400" algn="l"/>
                <a:tab pos="5562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</a:rPr>
              <a:t>Method of sampling/recruitment of hospitals (more than 1 answer possible)</a:t>
            </a:r>
            <a:r>
              <a:rPr lang="en-US" altLang="en-US" sz="1200" dirty="0">
                <a:solidFill>
                  <a:srgbClr val="000000"/>
                </a:solidFill>
              </a:rPr>
              <a:t>: 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O representative systematic random sample    	O other representative sample 	O convenience sample (selection)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O all hospitals invited   			O voluntary participation   		O mandatory participation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spcAft>
                <a:spcPct val="40000"/>
              </a:spcAft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Total number of hospitals in PPS:        	Light (unit-based) protocol ____  	 Standard (patient-based) protocol _____</a:t>
            </a:r>
          </a:p>
          <a:p>
            <a:pPr eaLnBrk="1" hangingPunct="1">
              <a:spcBef>
                <a:spcPct val="0"/>
              </a:spcBef>
              <a:spcAft>
                <a:spcPct val="40000"/>
              </a:spcAft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Number of hospitals submitted to ECDC:	Light (unit-based) protocol ____  	 Standard (patient-based) protocol _____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Comments/observations: _____________________________________________________________________________________________________________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_____________________________________________________________________________________________________________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9B041C6-A701-4361-8823-C213E262C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" y="3052847"/>
            <a:ext cx="4465638" cy="1384995"/>
          </a:xfrm>
          <a:prstGeom prst="rect">
            <a:avLst/>
          </a:prstGeom>
          <a:noFill/>
          <a:ln w="28575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652463" eaLnBrk="0" hangingPunct="0">
              <a:spcBef>
                <a:spcPct val="20000"/>
              </a:spcBef>
              <a:buChar char="•"/>
              <a:tabLst>
                <a:tab pos="1173163" algn="l"/>
                <a:tab pos="2152650" algn="l"/>
                <a:tab pos="31400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52463" eaLnBrk="0" hangingPunct="0">
              <a:spcBef>
                <a:spcPct val="20000"/>
              </a:spcBef>
              <a:buChar char="–"/>
              <a:tabLst>
                <a:tab pos="1173163" algn="l"/>
                <a:tab pos="2152650" algn="l"/>
                <a:tab pos="31400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52463" eaLnBrk="0" hangingPunct="0">
              <a:spcBef>
                <a:spcPct val="20000"/>
              </a:spcBef>
              <a:buChar char="•"/>
              <a:tabLst>
                <a:tab pos="1173163" algn="l"/>
                <a:tab pos="2152650" algn="l"/>
                <a:tab pos="31400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52463" eaLnBrk="0" hangingPunct="0">
              <a:spcBef>
                <a:spcPct val="20000"/>
              </a:spcBef>
              <a:buChar char="–"/>
              <a:tabLst>
                <a:tab pos="1173163" algn="l"/>
                <a:tab pos="215265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52463" eaLnBrk="0" hangingPunct="0">
              <a:spcBef>
                <a:spcPct val="20000"/>
              </a:spcBef>
              <a:buChar char="»"/>
              <a:tabLst>
                <a:tab pos="1173163" algn="l"/>
                <a:tab pos="215265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5265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5265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5265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52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173163" algn="l"/>
                <a:tab pos="2152650" algn="l"/>
                <a:tab pos="3140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/>
              <a:t>National COVID-19 vaccine regimen considered as full vaccination of healthcare workers at the time of the PPS: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O A: full baseline vaccination O A + one additional dose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O 2 additional doses O &gt;=3 additional doses; O other, please specify: ___________________________________________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__________________________________________________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CDC_Subject_whatTaxHTField0 xmlns="5853e249-3efc-412b-93d1-e2f4d7003703">
      <Terms xmlns="http://schemas.microsoft.com/office/infopath/2007/PartnerControls">
        <TermInfo xmlns="http://schemas.microsoft.com/office/infopath/2007/PartnerControls">
          <TermName xmlns="http://schemas.microsoft.com/office/infopath/2007/PartnerControls">healthcare-associated infections</TermName>
          <TermId xmlns="http://schemas.microsoft.com/office/infopath/2007/PartnerControls">097c24a6-e628-450f-8f0c-0dfc54490eed</TermId>
        </TermInfo>
      </Terms>
    </ECDC_Subject_whatTaxHTField0>
    <ECDC_Description xmlns="http://schemas.microsoft.com/sharepoint/v3" xsi:nil="true"/>
    <ECDC_DMS_Previous_Location xmlns="5853e249-3efc-412b-93d1-e2f4d7003703" xsi:nil="true"/>
    <TaxKeywordTaxHTField xmlns="d23a570b-d7a9-49ca-a34c-8afb8206b4bf">
      <Terms xmlns="http://schemas.microsoft.com/office/infopath/2007/PartnerControls"/>
    </TaxKeywordTaxHTField>
    <TaxCatchAll xmlns="d23a570b-d7a9-49ca-a34c-8afb8206b4bf">
      <Value>1340</Value>
      <Value>345</Value>
      <Value>49</Value>
    </TaxCatchAll>
    <ECDC_DMS_Group xmlns="5853e249-3efc-412b-93d1-e2f4d7003703">Publications</ECDC_DMS_Group>
    <ECDC_DMS_Previous_Creation_Date xmlns="5853e249-3efc-412b-93d1-e2f4d7003703">2016-10-12T08:27:00+00:00</ECDC_DMS_Previous_Creation_Date>
    <ff0459edc9514eb0baaeb2ab50aaa8de xmlns="d23a570b-d7a9-49ca-a34c-8afb8206b4bf">
      <Terms xmlns="http://schemas.microsoft.com/office/infopath/2007/PartnerControls"/>
    </ff0459edc9514eb0baaeb2ab50aaa8de>
    <ECDC_Target_audienceTaxHTField0 xmlns="5853e249-3efc-412b-93d1-e2f4d7003703">
      <Terms xmlns="http://schemas.microsoft.com/office/infopath/2007/PartnerControls"/>
    </ECDC_Target_audienceTaxHTField0>
    <ECDC_DMS_Communication_Document_Type0 xmlns="5853e249-3efc-412b-93d1-e2f4d7003703">
      <Terms xmlns="http://schemas.microsoft.com/office/infopath/2007/PartnerControls">
        <TermInfo xmlns="http://schemas.microsoft.com/office/infopath/2007/PartnerControls">
          <TermName xmlns="http://schemas.microsoft.com/office/infopath/2007/PartnerControls">image</TermName>
          <TermId xmlns="http://schemas.microsoft.com/office/infopath/2007/PartnerControls">26287ee7-4694-4cb1-a932-7ca08cf6dc0e</TermId>
        </TermInfo>
      </Terms>
    </ECDC_DMS_Communication_Document_Type0>
    <m4f2abd528a9430bb1514981700fe204 xmlns="d23a570b-d7a9-49ca-a34c-8afb8206b4bf">
      <Terms xmlns="http://schemas.microsoft.com/office/infopath/2007/PartnerControls">
        <TermInfo xmlns="http://schemas.microsoft.com/office/infopath/2007/PartnerControls">
          <TermName xmlns="http://schemas.microsoft.com/office/infopath/2007/PartnerControls">Publications</TermName>
          <TermId xmlns="http://schemas.microsoft.com/office/infopath/2007/PartnerControls">5ba51513-6ee6-4aab-abac-3d87b7b8a9c3</TermId>
        </TermInfo>
      </Terms>
    </m4f2abd528a9430bb1514981700fe204>
    <ECDC_DMS_Section xmlns="5853e249-3efc-412b-93d1-e2f4d7003703">Communication Support</ECDC_DMS_Section>
    <ECDC_DMS_Project0 xmlns="5853e249-3efc-412b-93d1-e2f4d7003703">
      <Terms xmlns="http://schemas.microsoft.com/office/infopath/2007/PartnerControls"/>
    </ECDC_DMS_Project0>
    <ECDC_DMS_Country0 xmlns="5853e249-3efc-412b-93d1-e2f4d7003703">
      <Terms xmlns="http://schemas.microsoft.com/office/infopath/2007/PartnerControls"/>
    </ECDC_DMS_Country0>
    <ECDC_DMS_Meeting_Date xmlns="d23a570b-d7a9-49ca-a34c-8afb8206b4bf" xsi:nil="true"/>
    <ECDC_DMS_Author xmlns="5853e249-3efc-412b-93d1-e2f4d7003703">
      <UserInfo>
        <DisplayName>Uwe Kreisel</DisplayName>
        <AccountId>197</AccountId>
        <AccountType/>
      </UserInfo>
    </ECDC_DMS_Author>
    <ECDC_Subject_doesTaxHTField0 xmlns="5853e249-3efc-412b-93d1-e2f4d7003703">
      <Terms xmlns="http://schemas.microsoft.com/office/infopath/2007/PartnerControls"/>
    </ECDC_Subject_doesTaxHTField0>
    <ECDC_DMS_MIS_Activity_code0 xmlns="5853e249-3efc-412b-93d1-e2f4d7003703">
      <Terms xmlns="http://schemas.microsoft.com/office/infopath/2007/PartnerControls"/>
    </ECDC_DMS_MIS_Activity_code0>
    <ECDC_DMS_Is_Public xmlns="5853e249-3efc-412b-93d1-e2f4d7003703">false</ECDC_DMS_Is_Public>
    <ECDC_Subject_whoTaxHTField0 xmlns="5853e249-3efc-412b-93d1-e2f4d7003703">
      <Terms xmlns="http://schemas.microsoft.com/office/infopath/2007/PartnerControls"/>
    </ECDC_Subject_whoTaxHTField0>
    <bf6f88d3567d49708e6ddfea625f3427 xmlns="d23a570b-d7a9-49ca-a34c-8afb8206b4bf">
      <Terms xmlns="http://schemas.microsoft.com/office/infopath/2007/PartnerControls"/>
    </bf6f88d3567d49708e6ddfea625f3427>
  </documentManagement>
</p:properties>
</file>

<file path=customXml/item2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3.xml><?xml version="1.0" encoding="utf-8"?>
<?mso-contentType ?>
<SharedContentType xmlns="Microsoft.SharePoint.Taxonomy.ContentTypeSync" SourceId="de887f88-4a24-49db-a549-4c3cbb517053" ContentTypeId="0x010100F92FB91056B24E40ACCE93A804002EFF001822ADB6403249B6AC60D10F8970E85E0002324C79913E41DFAC45BE82D1D0F324" PreviousValue="tru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Communication" ma:contentTypeID="0x010100F92FB91056B24E40ACCE93A804002EFF001822ADB6403249B6AC60D10F8970E85E0002324C79913E41DFAC45BE82D1D0F324002665D754CEA35D49A205CF49138C8367" ma:contentTypeVersion="210" ma:contentTypeDescription="The main level of classification for the document" ma:contentTypeScope="" ma:versionID="34c403a55674d6e04d122ec602fb7a14">
  <xsd:schema xmlns:xsd="http://www.w3.org/2001/XMLSchema" xmlns:xs="http://www.w3.org/2001/XMLSchema" xmlns:p="http://schemas.microsoft.com/office/2006/metadata/properties" xmlns:ns1="http://schemas.microsoft.com/sharepoint/v3" xmlns:ns2="5853e249-3efc-412b-93d1-e2f4d7003703" xmlns:ns3="d23a570b-d7a9-49ca-a34c-8afb8206b4bf" targetNamespace="http://schemas.microsoft.com/office/2006/metadata/properties" ma:root="true" ma:fieldsID="fd9f3325e2fe9eccdeb878b42edde710" ns1:_="" ns2:_="" ns3:_="">
    <xsd:import namespace="http://schemas.microsoft.com/sharepoint/v3"/>
    <xsd:import namespace="5853e249-3efc-412b-93d1-e2f4d7003703"/>
    <xsd:import namespace="d23a570b-d7a9-49ca-a34c-8afb8206b4bf"/>
    <xsd:element name="properties">
      <xsd:complexType>
        <xsd:sequence>
          <xsd:element name="documentManagement">
            <xsd:complexType>
              <xsd:all>
                <xsd:element ref="ns1:ECDC_Description" minOccurs="0"/>
                <xsd:element ref="ns2:ECDC_DMS_Author" minOccurs="0"/>
                <xsd:element ref="ns3:ECDC_DMS_Meeting_Date" minOccurs="0"/>
                <xsd:element ref="ns2:ECDC_DMS_Section" minOccurs="0"/>
                <xsd:element ref="ns2:ECDC_DMS_Group" minOccurs="0"/>
                <xsd:element ref="ns2:ECDC_DMS_Is_Public" minOccurs="0"/>
                <xsd:element ref="ns2:ECDC_DMS_Previous_Location" minOccurs="0"/>
                <xsd:element ref="ns2:ECDC_DMS_Previous_Creation_Date" minOccurs="0"/>
                <xsd:element ref="ns3:TaxCatchAll" minOccurs="0"/>
                <xsd:element ref="ns3:m4f2abd528a9430bb1514981700fe204" minOccurs="0"/>
                <xsd:element ref="ns2:ECDC_DMS_Communication_Document_Type0" minOccurs="0"/>
                <xsd:element ref="ns2:ECDC_Subject_whatTaxHTField0" minOccurs="0"/>
                <xsd:element ref="ns2:ECDC_Subject_doesTaxHTField0" minOccurs="0"/>
                <xsd:element ref="ns2:ECDC_Subject_whoTaxHTField0" minOccurs="0"/>
                <xsd:element ref="ns3:ff0459edc9514eb0baaeb2ab50aaa8de" minOccurs="0"/>
                <xsd:element ref="ns3:TaxKeywordTaxHTField" minOccurs="0"/>
                <xsd:element ref="ns2:ECDC_DMS_Project0" minOccurs="0"/>
                <xsd:element ref="ns3:bf6f88d3567d49708e6ddfea625f3427" minOccurs="0"/>
                <xsd:element ref="ns2:ECDC_DMS_MIS_Activity_code0" minOccurs="0"/>
                <xsd:element ref="ns2:ECDC_DMS_Country0" minOccurs="0"/>
                <xsd:element ref="ns2:ECDC_Target_audienceTaxHTField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ECDC_Description" ma:index="2" nillable="true" ma:displayName="Description" ma:internalName="ECDC_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53e249-3efc-412b-93d1-e2f4d7003703" elementFormDefault="qualified">
    <xsd:import namespace="http://schemas.microsoft.com/office/2006/documentManagement/types"/>
    <xsd:import namespace="http://schemas.microsoft.com/office/infopath/2007/PartnerControls"/>
    <xsd:element name="ECDC_DMS_Author" ma:index="3" nillable="true" ma:displayName="Owner" ma:description="An ECDC user or group(s) of users that are responsible for the document" ma:format="Hyperlink" ma:internalName="ECDC_DMS_Author" ma:readOnly="false" ma:showField="Titl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CDC_DMS_Section" ma:index="19" nillable="true" ma:displayName="Section" ma:description="Indicates the creator users ECDC Unit" ma:hidden="true" ma:internalName="ECDC_DMS_Section" ma:readOnly="false">
      <xsd:simpleType>
        <xsd:restriction base="dms:Text"/>
      </xsd:simpleType>
    </xsd:element>
    <xsd:element name="ECDC_DMS_Group" ma:index="20" nillable="true" ma:displayName="Group" ma:description="Indicates the creator users ECDC Group" ma:hidden="true" ma:internalName="ECDC_DMS_Group" ma:readOnly="false">
      <xsd:simpleType>
        <xsd:restriction base="dms:Text"/>
      </xsd:simpleType>
    </xsd:element>
    <xsd:element name="ECDC_DMS_Is_Public" ma:index="21" nillable="true" ma:displayName="Is Public" ma:default="0" ma:description="The document could be made available in external systems (Eg: Portal)" ma:hidden="true" ma:internalName="ECDC_DMS_Is_Public" ma:readOnly="false">
      <xsd:simpleType>
        <xsd:restriction base="dms:Boolean"/>
      </xsd:simpleType>
    </xsd:element>
    <xsd:element name="ECDC_DMS_Previous_Location" ma:index="22" nillable="true" ma:displayName="Previous Location" ma:description="Some useful information about where the document was stored before (Eg: Shared Drives, Unit Drives, etc.)" ma:hidden="true" ma:internalName="ECDC_DMS_Previous_Location" ma:readOnly="false">
      <xsd:simpleType>
        <xsd:restriction base="dms:Text"/>
      </xsd:simpleType>
    </xsd:element>
    <xsd:element name="ECDC_DMS_Previous_Creation_Date" ma:index="23" nillable="true" ma:displayName="Previous Creation Date" ma:default="[today]" ma:description="An earlier publication date or a previous relevant date of the document" ma:hidden="true" ma:internalName="ECDC_DMS_Previous_Creation_Date" ma:readOnly="false">
      <xsd:simpleType>
        <xsd:restriction base="dms:DateTime"/>
      </xsd:simpleType>
    </xsd:element>
    <xsd:element name="ECDC_DMS_Communication_Document_Type0" ma:index="27" ma:taxonomy="true" ma:internalName="ECDC_DMS_Communication_Document_Type0" ma:taxonomyFieldName="ECDC_DMS_Communication_Document_Type" ma:displayName="Document Type" ma:readOnly="false" ma:default="" ma:fieldId="{8ddf4bec-7711-41e1-8e54-79ea39be2c7b}" ma:taxonomyMulti="true" ma:sspId="de887f88-4a24-49db-a549-4c3cbb517053" ma:termSetId="05694767-788d-4e99-ad07-3dd6ddb61ccc" ma:anchorId="74563048-c069-443f-b0de-6caea0b44661" ma:open="false" ma:isKeyword="false">
      <xsd:complexType>
        <xsd:sequence>
          <xsd:element ref="pc:Terms" minOccurs="0" maxOccurs="1"/>
        </xsd:sequence>
      </xsd:complexType>
    </xsd:element>
    <xsd:element name="ECDC_Subject_whatTaxHTField0" ma:index="28" ma:taxonomy="true" ma:internalName="ECDC_Subject_whatTaxHTField0" ma:taxonomyFieldName="ECDC_Subject_what" ma:displayName="Topic" ma:default="" ma:fieldId="{7525aafd-95ab-48e0-925f-ead7584e2866}" ma:taxonomyMulti="true" ma:sspId="de887f88-4a24-49db-a549-4c3cbb517053" ma:termSetId="b09c8666-4e2c-4f19-91e4-8f1fe34bccc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CDC_Subject_doesTaxHTField0" ma:index="29" nillable="true" ma:taxonomy="true" ma:internalName="ECDC_Subject_doesTaxHTField0" ma:taxonomyFieldName="ECDC_Subject_does" ma:displayName="Activity" ma:default="" ma:fieldId="{f4f89794-25e3-44dd-a94e-7e4212ed52cb}" ma:taxonomyMulti="true" ma:sspId="de887f88-4a24-49db-a549-4c3cbb517053" ma:termSetId="380f87da-0f7e-4cf1-ad09-525006c4d1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CDC_Subject_whoTaxHTField0" ma:index="30" nillable="true" ma:taxonomy="true" ma:internalName="ECDC_Subject_whoTaxHTField0" ma:taxonomyFieldName="ECDC_Subject_who" ma:displayName="Actor" ma:default="" ma:fieldId="{abe70a07-b4c4-4a08-b47f-19f4275c5dd3}" ma:taxonomyMulti="true" ma:sspId="de887f88-4a24-49db-a549-4c3cbb517053" ma:termSetId="725f5f6f-0471-44ec-8ccb-6de6d3e4909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CDC_DMS_Project0" ma:index="33" nillable="true" ma:taxonomy="true" ma:internalName="ECDC_DMS_Project0" ma:taxonomyFieldName="ECDC_DMS_Project" ma:displayName="Project" ma:readOnly="false" ma:default="" ma:fieldId="{951a5c61-3e7d-4f5e-ad41-b76025ccfaa6}" ma:taxonomyMulti="true" ma:sspId="de887f88-4a24-49db-a549-4c3cbb517053" ma:termSetId="83bc1c21-e08b-4faa-97f2-3f7a70f36fc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CDC_DMS_MIS_Activity_code0" ma:index="35" nillable="true" ma:taxonomy="true" ma:internalName="ECDC_DMS_MIS_Activity_code0" ma:taxonomyFieldName="ECDC_DMS_MIS_Activity_code" ma:displayName="MIS Activity code" ma:readOnly="false" ma:default="" ma:fieldId="{8cb6b235-d851-4acc-9843-ae912a313215}" ma:taxonomyMulti="true" ma:sspId="de887f88-4a24-49db-a549-4c3cbb517053" ma:termSetId="141081f5-dfc8-474c-9d5b-c9b39840f64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CDC_DMS_Country0" ma:index="36" nillable="true" ma:taxonomy="true" ma:internalName="ECDC_DMS_Country0" ma:taxonomyFieldName="ECDC_DMS_Country" ma:displayName="Country" ma:readOnly="false" ma:default="" ma:fieldId="{55706165-e828-40c8-8ef4-7f53aaba5845}" ma:taxonomyMulti="true" ma:sspId="de887f88-4a24-49db-a549-4c3cbb517053" ma:termSetId="1ff710a1-673a-41e0-bfbc-1a0da05ecc9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CDC_Target_audienceTaxHTField0" ma:index="37" nillable="true" ma:taxonomy="true" ma:internalName="ECDC_Target_audienceTaxHTField0" ma:taxonomyFieldName="ECDC_Target_audience" ma:displayName="Target audience" ma:default="" ma:fieldId="{234ea4f9-252c-4d49-a519-4a376f3ed4d7}" ma:taxonomyMulti="true" ma:sspId="de887f88-4a24-49db-a549-4c3cbb517053" ma:termSetId="de5002ed-06b4-47ae-8592-fd6a24aa93a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3a570b-d7a9-49ca-a34c-8afb8206b4bf" elementFormDefault="qualified">
    <xsd:import namespace="http://schemas.microsoft.com/office/2006/documentManagement/types"/>
    <xsd:import namespace="http://schemas.microsoft.com/office/infopath/2007/PartnerControls"/>
    <xsd:element name="ECDC_DMS_Meeting_Date" ma:index="10" nillable="true" ma:displayName="Meeting date" ma:description="The date of meeting (1) the document belongs to or (2) was discussed, reviewed or approved." ma:format="DateOnly" ma:internalName="ECDC_DMS_Meeting_Date" ma:readOnly="false">
      <xsd:simpleType>
        <xsd:restriction base="dms:DateTime"/>
      </xsd:simpleType>
    </xsd:element>
    <xsd:element name="TaxCatchAll" ma:index="25" nillable="true" ma:displayName="Taxonomy Catch All Column" ma:hidden="true" ma:list="{3e5925a3-a52f-4d08-a0f0-da9b33f289cc}" ma:internalName="TaxCatchAll" ma:showField="CatchAllData" ma:web="5853e249-3efc-412b-93d1-e2f4d70037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4f2abd528a9430bb1514981700fe204" ma:index="26" ma:taxonomy="true" ma:internalName="m4f2abd528a9430bb1514981700fe204" ma:taxonomyFieldName="ECDC_DMS_Organigramme" ma:displayName="ECDC Organigramme" ma:readOnly="false" ma:fieldId="{64f2abd5-28a9-430b-b151-4981700fe204}" ma:taxonomyMulti="true" ma:sspId="de887f88-4a24-49db-a549-4c3cbb517053" ma:termSetId="0a8715e9-9613-4f3d-9487-c066723ad7a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f0459edc9514eb0baaeb2ab50aaa8de" ma:index="31" nillable="true" ma:taxonomy="true" ma:internalName="ff0459edc9514eb0baaeb2ab50aaa8de" ma:taxonomyFieldName="Meeting_x0020_Code" ma:displayName="Meeting Code" ma:readOnly="false" ma:default="" ma:fieldId="{ff0459ed-c951-4eb0-baae-b2ab50aaa8de}" ma:sspId="de887f88-4a24-49db-a549-4c3cbb517053" ma:termSetId="edec69b4-0510-43be-8a98-012c8d4b4d6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KeywordTaxHTField" ma:index="32" nillable="true" ma:taxonomy="true" ma:internalName="TaxKeywordTaxHTField" ma:taxonomyFieldName="TaxKeyword" ma:displayName="Additional Keywords" ma:fieldId="{23f27201-bee3-471e-b2e7-b64fd8b7ca38}" ma:taxonomyMulti="true" ma:sspId="de887f88-4a24-49db-a549-4c3cbb51705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bf6f88d3567d49708e6ddfea625f3427" ma:index="34" nillable="true" ma:taxonomy="true" ma:internalName="bf6f88d3567d49708e6ddfea625f3427" ma:taxonomyFieldName="DMS_x0020_Product" ma:displayName="Product" ma:readOnly="false" ma:default="" ma:fieldId="{bf6f88d3-567d-4970-8e6d-dfea625f3427}" ma:taxonomyMulti="true" ma:sspId="de887f88-4a24-49db-a549-4c3cbb517053" ma:termSetId="765c2105-95ad-4131-ade8-84f64ee0a1c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0E75790B-D469-4BE8-929F-B1C65E627D91}">
  <ds:schemaRefs>
    <ds:schemaRef ds:uri="http://schemas.microsoft.com/office/2006/metadata/properties"/>
    <ds:schemaRef ds:uri="http://schemas.microsoft.com/office/infopath/2007/PartnerControls"/>
    <ds:schemaRef ds:uri="5853e249-3efc-412b-93d1-e2f4d7003703"/>
    <ds:schemaRef ds:uri="http://schemas.microsoft.com/sharepoint/v3"/>
    <ds:schemaRef ds:uri="d23a570b-d7a9-49ca-a34c-8afb8206b4bf"/>
  </ds:schemaRefs>
</ds:datastoreItem>
</file>

<file path=customXml/itemProps2.xml><?xml version="1.0" encoding="utf-8"?>
<ds:datastoreItem xmlns:ds="http://schemas.openxmlformats.org/officeDocument/2006/customXml" ds:itemID="{373D8DD1-A10E-4802-90BF-BDE0C1EEA25E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9707B7C6-14E1-4C3D-AC86-4BBE4AEFC3EF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18014913-3973-40A8-A2CC-603D760F8B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853e249-3efc-412b-93d1-e2f4d7003703"/>
    <ds:schemaRef ds:uri="d23a570b-d7a9-49ca-a34c-8afb8206b4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602133FA-5464-4455-BB71-C14CD5F5638D}">
  <ds:schemaRefs>
    <ds:schemaRef ds:uri="http://schemas.microsoft.com/sharepoint/v3/contenttype/forms"/>
  </ds:schemaRefs>
</ds:datastoreItem>
</file>

<file path=customXml/itemProps6.xml><?xml version="1.0" encoding="utf-8"?>
<ds:datastoreItem xmlns:ds="http://schemas.openxmlformats.org/officeDocument/2006/customXml" ds:itemID="{C1A7B212-DC37-4973-B4B0-C50088D67D24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173384</TotalTime>
  <Words>3958</Words>
  <Application>Microsoft Office PowerPoint</Application>
  <PresentationFormat>A4 Paper (210x297 mm)</PresentationFormat>
  <Paragraphs>460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Tahoma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IPH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PPS of HAIs and antimicrobial use in European acute care hospitals, protocol version 5.3, Sep 2016</dc:title>
  <dc:creator>cs</dc:creator>
  <cp:keywords/>
  <cp:lastModifiedBy>Carl Suetens</cp:lastModifiedBy>
  <cp:revision>799</cp:revision>
  <cp:lastPrinted>2015-10-21T06:31:41Z</cp:lastPrinted>
  <dcterms:created xsi:type="dcterms:W3CDTF">2010-11-06T12:04:28Z</dcterms:created>
  <dcterms:modified xsi:type="dcterms:W3CDTF">2022-09-30T17:41:22Z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CDC_Abstract">
    <vt:lpwstr>&lt;div&gt;&lt;/div&gt;</vt:lpwstr>
  </property>
  <property fmtid="{D5CDD505-2E9C-101B-9397-08002B2CF9AE}" pid="3" name="ECDC_Publisher">
    <vt:lpwstr>ECDC</vt:lpwstr>
  </property>
  <property fmtid="{D5CDD505-2E9C-101B-9397-08002B2CF9AE}" pid="4" name="EPIET_DocumentType">
    <vt:lpwstr/>
  </property>
  <property fmtid="{D5CDD505-2E9C-101B-9397-08002B2CF9AE}" pid="5" name="ECDC_Copyright">
    <vt:lpwstr>ECDC</vt:lpwstr>
  </property>
  <property fmtid="{D5CDD505-2E9C-101B-9397-08002B2CF9AE}" pid="6" name="ContentType">
    <vt:lpwstr>ECDC_Document</vt:lpwstr>
  </property>
  <property fmtid="{D5CDD505-2E9C-101B-9397-08002B2CF9AE}" pid="7" name="ECDC_DocumentType">
    <vt:lpwstr>Document</vt:lpwstr>
  </property>
  <property fmtid="{D5CDD505-2E9C-101B-9397-08002B2CF9AE}" pid="8" name="ContentTypeId">
    <vt:lpwstr>0x010100F92FB91056B24E40ACCE93A804002EFF001822ADB6403249B6AC60D10F8970E85E0002324C79913E41DFAC45BE82D1D0F324002665D754CEA35D49A205CF49138C8367</vt:lpwstr>
  </property>
  <property fmtid="{D5CDD505-2E9C-101B-9397-08002B2CF9AE}" pid="9" name="ECDC_DMS_Organigramme">
    <vt:lpwstr>345;#Publications|5ba51513-6ee6-4aab-abac-3d87b7b8a9c3</vt:lpwstr>
  </property>
  <property fmtid="{D5CDD505-2E9C-101B-9397-08002B2CF9AE}" pid="10" name="_dlc_DocId">
    <vt:lpwstr>DMSPHC-1414929164-70</vt:lpwstr>
  </property>
  <property fmtid="{D5CDD505-2E9C-101B-9397-08002B2CF9AE}" pid="11" name="_dlc_DocIdUrl">
    <vt:lpwstr>http://dms.ecdcnet.europa.eu/sites/phc/externalcomms/publications/_layouts/15/DocIdRedir.aspx?ID=DMSPHC-1414929164-70, DMSPHC-1414929164-70</vt:lpwstr>
  </property>
  <property fmtid="{D5CDD505-2E9C-101B-9397-08002B2CF9AE}" pid="12" name="_dlc_DocIdItemGuid">
    <vt:lpwstr>e3f8a2c5-3e98-4213-a212-de79c9210b71</vt:lpwstr>
  </property>
  <property fmtid="{D5CDD505-2E9C-101B-9397-08002B2CF9AE}" pid="13" name="ECDC_Subject_does">
    <vt:lpwstr/>
  </property>
  <property fmtid="{D5CDD505-2E9C-101B-9397-08002B2CF9AE}" pid="14" name="TaxKeyword">
    <vt:lpwstr/>
  </property>
  <property fmtid="{D5CDD505-2E9C-101B-9397-08002B2CF9AE}" pid="15" name="DMS Product">
    <vt:lpwstr/>
  </property>
  <property fmtid="{D5CDD505-2E9C-101B-9397-08002B2CF9AE}" pid="16" name="ECDC_Target_audience">
    <vt:lpwstr/>
  </property>
  <property fmtid="{D5CDD505-2E9C-101B-9397-08002B2CF9AE}" pid="17" name="ECDC_DMS_Country">
    <vt:lpwstr/>
  </property>
  <property fmtid="{D5CDD505-2E9C-101B-9397-08002B2CF9AE}" pid="18" name="ECDC_DMS_MIS_Activity_code">
    <vt:lpwstr/>
  </property>
  <property fmtid="{D5CDD505-2E9C-101B-9397-08002B2CF9AE}" pid="19" name="Meeting Code">
    <vt:lpwstr/>
  </property>
  <property fmtid="{D5CDD505-2E9C-101B-9397-08002B2CF9AE}" pid="20" name="ECDC_Subject_who">
    <vt:lpwstr/>
  </property>
  <property fmtid="{D5CDD505-2E9C-101B-9397-08002B2CF9AE}" pid="21" name="ECDC_DMS_Project">
    <vt:lpwstr/>
  </property>
  <property fmtid="{D5CDD505-2E9C-101B-9397-08002B2CF9AE}" pid="22" name="ECDC_Subject_what">
    <vt:lpwstr>49;#healthcare-associated infections|097c24a6-e628-450f-8f0c-0dfc54490eed</vt:lpwstr>
  </property>
  <property fmtid="{D5CDD505-2E9C-101B-9397-08002B2CF9AE}" pid="23" name="ECDC_DMS_Communication_Document_Type">
    <vt:lpwstr>1340;#image|26287ee7-4694-4cb1-a932-7ca08cf6dc0e</vt:lpwstr>
  </property>
</Properties>
</file>