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5113000" cy="21374100"/>
  <p:notesSz cx="6858000" cy="9144000"/>
  <p:embeddedFontLst>
    <p:embeddedFont>
      <p:font typeface="Arial" panose="020B0604020202020204" pitchFamily="34" charset="0"/>
      <p:regular r:id="rId3"/>
    </p:embeddedFont>
    <p:embeddedFont>
      <p:font typeface="Arial Bold" panose="020B07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>
        <p:scale>
          <a:sx n="98" d="100"/>
          <a:sy n="98" d="100"/>
        </p:scale>
        <p:origin x="-418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ne Gilbro" userId="733bff5b-f06d-4450-9471-ea5e3209ef43" providerId="ADAL" clId="{76FD8107-8EF5-4343-A02B-EC52822E37DD}"/>
    <pc:docChg chg="modSld">
      <pc:chgData name="Signe Gilbro" userId="733bff5b-f06d-4450-9471-ea5e3209ef43" providerId="ADAL" clId="{76FD8107-8EF5-4343-A02B-EC52822E37DD}" dt="2023-05-29T10:29:09.899" v="1" actId="1076"/>
      <pc:docMkLst>
        <pc:docMk/>
      </pc:docMkLst>
      <pc:sldChg chg="modSp mod">
        <pc:chgData name="Signe Gilbro" userId="733bff5b-f06d-4450-9471-ea5e3209ef43" providerId="ADAL" clId="{76FD8107-8EF5-4343-A02B-EC52822E37DD}" dt="2023-05-29T10:29:09.899" v="1" actId="1076"/>
        <pc:sldMkLst>
          <pc:docMk/>
          <pc:sldMk cId="0" sldId="257"/>
        </pc:sldMkLst>
        <pc:spChg chg="mod">
          <ac:chgData name="Signe Gilbro" userId="733bff5b-f06d-4450-9471-ea5e3209ef43" providerId="ADAL" clId="{76FD8107-8EF5-4343-A02B-EC52822E37DD}" dt="2023-05-29T10:27:37.890" v="0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Signe Gilbro" userId="733bff5b-f06d-4450-9471-ea5e3209ef43" providerId="ADAL" clId="{76FD8107-8EF5-4343-A02B-EC52822E37DD}" dt="2023-05-29T10:29:09.899" v="1" actId="1076"/>
          <ac:spMkLst>
            <pc:docMk/>
            <pc:sldMk cId="0" sldId="257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0F698C-BEC3-780C-826A-D2BFBAFEAB6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169150" y="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113000" cy="21374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13840" y="1193800"/>
            <a:ext cx="2834293" cy="130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>
                <a:solidFill>
                  <a:srgbClr val="F5921C"/>
                </a:solidFill>
                <a:latin typeface="Arial Bold"/>
              </a:rPr>
              <a:t>MPOX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34160" y="2454264"/>
            <a:ext cx="6233177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dirty="0">
                <a:solidFill>
                  <a:srgbClr val="0049AD"/>
                </a:solidFill>
                <a:latin typeface="Arial Bold"/>
              </a:rPr>
              <a:t>Learning about </a:t>
            </a:r>
            <a:r>
              <a:rPr lang="en-US" sz="2700" dirty="0" err="1">
                <a:solidFill>
                  <a:srgbClr val="0049AD"/>
                </a:solidFill>
                <a:latin typeface="Arial Bold"/>
              </a:rPr>
              <a:t>mpox</a:t>
            </a:r>
            <a:r>
              <a:rPr lang="en-US" sz="2700" dirty="0">
                <a:solidFill>
                  <a:srgbClr val="0049AD"/>
                </a:solidFill>
                <a:latin typeface="Arial Bold"/>
              </a:rPr>
              <a:t> can help you protect yourself and your community</a:t>
            </a:r>
            <a:r>
              <a:rPr lang="en-US" sz="2700" dirty="0">
                <a:solidFill>
                  <a:srgbClr val="0070C0"/>
                </a:solidFill>
                <a:latin typeface="Arial Bold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13839" y="4047664"/>
            <a:ext cx="6233177" cy="54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>
                <a:solidFill>
                  <a:srgbClr val="F5921C"/>
                </a:solidFill>
                <a:latin typeface="Arial Bold"/>
              </a:rPr>
              <a:t>HOW CAN I PROTECT MYSELF?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13838" y="8260612"/>
            <a:ext cx="8605521" cy="102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>
                <a:solidFill>
                  <a:srgbClr val="F5921C"/>
                </a:solidFill>
                <a:latin typeface="Arial Bold"/>
              </a:rPr>
              <a:t>WHAT ARE THE SYMPTOMS I SHOULD LOOK OUT FOR?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13839" y="13017551"/>
            <a:ext cx="9415647" cy="544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9"/>
              </a:lnSpc>
            </a:pPr>
            <a:r>
              <a:rPr lang="en-US" sz="3099">
                <a:solidFill>
                  <a:srgbClr val="F5921C"/>
                </a:solidFill>
                <a:latin typeface="Arial Bold"/>
              </a:rPr>
              <a:t>WHAT SHOULD I DO IF I SUSPECT I HAVE MPOX?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81269" y="19070716"/>
            <a:ext cx="5696018" cy="1270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0"/>
              </a:lnSpc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Follow the advice of health authorities and trusted international organizations.</a:t>
            </a:r>
          </a:p>
          <a:p>
            <a:pPr algn="l">
              <a:lnSpc>
                <a:spcPts val="1920"/>
              </a:lnSpc>
            </a:pPr>
            <a:endParaRPr lang="en-US" sz="1600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1920"/>
              </a:lnSpc>
            </a:pPr>
            <a:r>
              <a:rPr lang="en-US" sz="1600">
                <a:solidFill>
                  <a:srgbClr val="000000"/>
                </a:solidFill>
                <a:latin typeface="Arial Bold"/>
              </a:rPr>
              <a:t>Things are not always what they seem online: scan the QR code to access reliable information from a trusted source.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65961" y="18880695"/>
            <a:ext cx="1574800" cy="15748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513838" y="4646326"/>
            <a:ext cx="8439473" cy="3280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Arial"/>
              </a:rPr>
              <a:t>To catch mpox, you need skin-to-skin contact, including during sex, with someone who has mpox or  through contact with their contaminated belongings.</a:t>
            </a:r>
          </a:p>
          <a:p>
            <a:pPr algn="l">
              <a:lnSpc>
                <a:spcPts val="2999"/>
              </a:lnSpc>
            </a:pPr>
            <a:endParaRPr lang="en-US" sz="2499">
              <a:solidFill>
                <a:srgbClr val="000000"/>
              </a:solidFill>
              <a:latin typeface="Arial"/>
            </a:endParaRPr>
          </a:p>
          <a:p>
            <a:pPr algn="l">
              <a:lnSpc>
                <a:spcPts val="2999"/>
              </a:lnSpc>
            </a:pPr>
            <a:r>
              <a:rPr lang="en-US" sz="2499">
                <a:solidFill>
                  <a:srgbClr val="000000"/>
                </a:solidFill>
                <a:latin typeface="Arial"/>
              </a:rPr>
              <a:t>To reduce the risk of contracting mpox: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"/>
              </a:rPr>
              <a:t>Practice safer sex.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"/>
              </a:rPr>
              <a:t>Keep your hands clean.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"/>
              </a:rPr>
              <a:t>Talk to your healthcare provider about getting vaccinated.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55374" y="9397743"/>
            <a:ext cx="7762240" cy="3280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Rash with blisters on any part of the body (starting on mouth, anus or the genitals).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Inflammation and pain in the rectum.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Swollen lymph nodes.             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Fever.</a:t>
            </a:r>
          </a:p>
          <a:p>
            <a:pPr marL="301625" lvl="1" indent="-150812" algn="l">
              <a:lnSpc>
                <a:spcPts val="2999"/>
              </a:lnSpc>
            </a:pPr>
            <a:endParaRPr lang="en-US" sz="2499" dirty="0">
              <a:solidFill>
                <a:srgbClr val="000000"/>
              </a:solidFill>
              <a:latin typeface="Arial"/>
            </a:endParaRPr>
          </a:p>
          <a:p>
            <a:pPr marL="301625" lvl="1" indent="-150812" algn="l">
              <a:lnSpc>
                <a:spcPts val="2999"/>
              </a:lnSpc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These symptoms can be accompanied by headaches, muscle aches, and low energy.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53261" y="14097470"/>
            <a:ext cx="8346263" cy="5049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Seek medical advice and get tested. 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If possible, avoid close physical contact or ensure lesions are covered when in close proximity to others.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Take a break from sex.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Ask close contacts and sexual partners if they have similar symptoms.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Keep good hand hygiene.</a:t>
            </a:r>
          </a:p>
          <a:p>
            <a:pPr marL="301625" lvl="1" indent="-150812" algn="l">
              <a:lnSpc>
                <a:spcPts val="29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/>
              </a:rPr>
              <a:t>If you have been exposed to someone with </a:t>
            </a:r>
            <a:r>
              <a:rPr lang="en-US" sz="2499" dirty="0" err="1">
                <a:solidFill>
                  <a:srgbClr val="000000"/>
                </a:solidFill>
                <a:latin typeface="Arial"/>
              </a:rPr>
              <a:t>mpox</a:t>
            </a:r>
            <a:r>
              <a:rPr lang="en-US" sz="2499" dirty="0">
                <a:solidFill>
                  <a:srgbClr val="000000"/>
                </a:solidFill>
                <a:latin typeface="Arial"/>
              </a:rPr>
              <a:t>, seek medical advice even if you don’t have symptoms. You may be eligible for vaccination that will lower the risk of infection and developing severe disease. </a:t>
            </a:r>
          </a:p>
          <a:p>
            <a:pPr marL="301625" lvl="1" indent="-150812" algn="l">
              <a:lnSpc>
                <a:spcPts val="2999"/>
              </a:lnSpc>
            </a:pPr>
            <a:endParaRPr lang="en-US" sz="249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13839" y="3491777"/>
            <a:ext cx="1584550" cy="214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39"/>
              </a:lnSpc>
            </a:pPr>
            <a:r>
              <a:rPr lang="en-US" sz="1200">
                <a:solidFill>
                  <a:srgbClr val="000000"/>
                </a:solidFill>
                <a:latin typeface="Arial Bold"/>
              </a:rPr>
              <a:t>Updated 17 May 2023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 l="79" r="79"/>
          <a:stretch>
            <a:fillRect/>
          </a:stretch>
        </p:blipFill>
        <p:spPr>
          <a:xfrm>
            <a:off x="8664328" y="1615712"/>
            <a:ext cx="1552866" cy="138874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 t="30" b="30"/>
          <a:stretch>
            <a:fillRect/>
          </a:stretch>
        </p:blipFill>
        <p:spPr>
          <a:xfrm>
            <a:off x="10670973" y="1482636"/>
            <a:ext cx="3058324" cy="1669845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513839" y="20499684"/>
            <a:ext cx="9611361" cy="36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000000"/>
                </a:solidFill>
                <a:latin typeface="Arial"/>
              </a:rPr>
              <a:t>© World Health Organization Regional office for Europe and the European Centre for Disease Prevention and Control, 2023 Some rights reserved. This work is available under the Creative Commons Attribution- 3.0 IGO licence (CC BY-3.0 IGO; Creative Commons — Attribution 3.0 IGO — CC BY 3.0 IGO).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ad73702-409c-4046-ae59-cc4bea334507}" enabled="0" method="" siteId="{6ad73702-409c-4046-ae59-cc4bea33450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315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Mpox-poster_Enjoy-yourself-safely_Editable_17 May 23.pptx</dc:title>
  <dc:creator>Signe Gilbro</dc:creator>
  <cp:lastModifiedBy>Signe Gilbro</cp:lastModifiedBy>
  <cp:revision>2</cp:revision>
  <dcterms:created xsi:type="dcterms:W3CDTF">2006-08-16T00:00:00Z</dcterms:created>
  <dcterms:modified xsi:type="dcterms:W3CDTF">2023-05-29T10:29:18Z</dcterms:modified>
  <dc:identifier>DAFjFsSqQUI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ECDC NORMAL</vt:lpwstr>
  </property>
</Properties>
</file>