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0274300" cy="10274300"/>
  <p:notesSz cx="6858000" cy="9144000"/>
  <p:embeddedFontLst>
    <p:embeddedFont>
      <p:font typeface="Arial" panose="020B0604020202020204" pitchFamily="34" charset="0"/>
      <p:regular r:id="rId8"/>
    </p:embeddedFont>
    <p:embeddedFont>
      <p:font typeface="Arial Bold" panose="020B0704020202020204" pitchFamily="3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54" d="100"/>
          <a:sy n="54" d="100"/>
        </p:scale>
        <p:origin x="2102" y="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gne Gilbro" userId="733bff5b-f06d-4450-9471-ea5e3209ef43" providerId="ADAL" clId="{EA5774D7-651D-4162-9714-9E4A875DBD05}"/>
    <pc:docChg chg="modSld">
      <pc:chgData name="Signe Gilbro" userId="733bff5b-f06d-4450-9471-ea5e3209ef43" providerId="ADAL" clId="{EA5774D7-651D-4162-9714-9E4A875DBD05}" dt="2023-05-29T10:52:56.429" v="0" actId="1076"/>
      <pc:docMkLst>
        <pc:docMk/>
      </pc:docMkLst>
      <pc:sldChg chg="modSp mod">
        <pc:chgData name="Signe Gilbro" userId="733bff5b-f06d-4450-9471-ea5e3209ef43" providerId="ADAL" clId="{EA5774D7-651D-4162-9714-9E4A875DBD05}" dt="2023-05-29T10:52:56.429" v="0" actId="1076"/>
        <pc:sldMkLst>
          <pc:docMk/>
          <pc:sldMk cId="0" sldId="258"/>
        </pc:sldMkLst>
        <pc:picChg chg="mod">
          <ac:chgData name="Signe Gilbro" userId="733bff5b-f06d-4450-9471-ea5e3209ef43" providerId="ADAL" clId="{EA5774D7-651D-4162-9714-9E4A875DBD05}" dt="2023-05-29T10:52:56.429" v="0" actId="1076"/>
          <ac:picMkLst>
            <pc:docMk/>
            <pc:sldMk cId="0" sldId="258"/>
            <ac:picMk id="2" creationId="{00000000-0000-0000-0000-000000000000}"/>
          </ac:picMkLst>
        </pc:picChg>
      </pc:sldChg>
    </pc:docChg>
  </pc:docChgLst>
  <pc:docChgLst>
    <pc:chgData name="Signe Gilbro" userId="733bff5b-f06d-4450-9471-ea5e3209ef43" providerId="ADAL" clId="{AA742F7B-7AD0-404F-A1CB-0C37AD7B3374}"/>
    <pc:docChg chg="modSld">
      <pc:chgData name="Signe Gilbro" userId="733bff5b-f06d-4450-9471-ea5e3209ef43" providerId="ADAL" clId="{AA742F7B-7AD0-404F-A1CB-0C37AD7B3374}" dt="2023-05-29T07:53:02.963" v="0" actId="1076"/>
      <pc:docMkLst>
        <pc:docMk/>
      </pc:docMkLst>
      <pc:sldChg chg="modSp mod">
        <pc:chgData name="Signe Gilbro" userId="733bff5b-f06d-4450-9471-ea5e3209ef43" providerId="ADAL" clId="{AA742F7B-7AD0-404F-A1CB-0C37AD7B3374}" dt="2023-05-29T07:53:02.963" v="0" actId="1076"/>
        <pc:sldMkLst>
          <pc:docMk/>
          <pc:sldMk cId="0" sldId="258"/>
        </pc:sldMkLst>
        <pc:picChg chg="mod">
          <ac:chgData name="Signe Gilbro" userId="733bff5b-f06d-4450-9471-ea5e3209ef43" providerId="ADAL" clId="{AA742F7B-7AD0-404F-A1CB-0C37AD7B3374}" dt="2023-05-29T07:53:02.963" v="0" actId="1076"/>
          <ac:picMkLst>
            <pc:docMk/>
            <pc:sldMk cId="0" sldId="258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0298E-12E3-1D4E-1CC1-C16785ABF08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74980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274300" cy="10274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689354" y="4791941"/>
            <a:ext cx="4906705" cy="1818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FFFFFF"/>
                </a:solidFill>
                <a:latin typeface="Arial Bold"/>
              </a:rPr>
              <a:t>Swipe right to learn about </a:t>
            </a:r>
            <a:r>
              <a:rPr lang="en-US" sz="2799">
                <a:solidFill>
                  <a:srgbClr val="FFDE59"/>
                </a:solidFill>
                <a:latin typeface="Arial Bold"/>
              </a:rPr>
              <a:t>MPOX</a:t>
            </a:r>
            <a:r>
              <a:rPr lang="en-US" sz="2799">
                <a:solidFill>
                  <a:srgbClr val="FFFFFF"/>
                </a:solidFill>
                <a:latin typeface="Arial Bold"/>
              </a:rPr>
              <a:t> and get health advice to protect yourself and others.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30" b="30"/>
          <a:stretch>
            <a:fillRect/>
          </a:stretch>
        </p:blipFill>
        <p:spPr>
          <a:xfrm>
            <a:off x="7523811" y="8734567"/>
            <a:ext cx="2402718" cy="131188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08917" y="2673439"/>
            <a:ext cx="7667578" cy="1809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en-US" sz="5500">
                <a:solidFill>
                  <a:srgbClr val="FFDE59"/>
                </a:solidFill>
                <a:latin typeface="Arial Bold"/>
              </a:rPr>
              <a:t>MPOX: WHAT</a:t>
            </a:r>
          </a:p>
          <a:p>
            <a:pPr algn="ctr">
              <a:lnSpc>
                <a:spcPts val="5940"/>
              </a:lnSpc>
            </a:pPr>
            <a:r>
              <a:rPr lang="en-US" sz="5500">
                <a:solidFill>
                  <a:srgbClr val="FFDE59"/>
                </a:solidFill>
                <a:latin typeface="Arial Bold"/>
              </a:rPr>
              <a:t>YOU NEED TO KNOW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33" b="33"/>
          <a:stretch>
            <a:fillRect/>
          </a:stretch>
        </p:blipFill>
        <p:spPr>
          <a:xfrm>
            <a:off x="5957726" y="8836925"/>
            <a:ext cx="1229688" cy="109472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64094" y="9647189"/>
            <a:ext cx="3361295" cy="32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2000" spc="-79">
                <a:solidFill>
                  <a:srgbClr val="FFDE59"/>
                </a:solidFill>
                <a:latin typeface="Open Sans"/>
              </a:rPr>
              <a:t>Updated 17 May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14299"/>
            <a:ext cx="10274300" cy="10274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1203" y="3038400"/>
            <a:ext cx="4754664" cy="6201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799" dirty="0">
                <a:solidFill>
                  <a:srgbClr val="FFFFFF"/>
                </a:solidFill>
                <a:latin typeface="Arial"/>
              </a:rPr>
              <a:t>The most common symptoms include:</a:t>
            </a:r>
          </a:p>
          <a:p>
            <a:pPr algn="l">
              <a:lnSpc>
                <a:spcPts val="3024"/>
              </a:lnSpc>
            </a:pPr>
            <a:endParaRPr lang="en-US" sz="2799" dirty="0">
              <a:solidFill>
                <a:srgbClr val="FFFFFF"/>
              </a:solidFill>
              <a:latin typeface="Arial"/>
            </a:endParaRPr>
          </a:p>
          <a:p>
            <a:pPr marL="337820" lvl="1" indent="-168910" algn="l">
              <a:lnSpc>
                <a:spcPts val="3024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Arial"/>
              </a:rPr>
              <a:t>Rash</a:t>
            </a:r>
          </a:p>
          <a:p>
            <a:pPr marL="337820" lvl="1" indent="-168910" algn="l">
              <a:lnSpc>
                <a:spcPts val="3024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Arial"/>
              </a:rPr>
              <a:t>Swollen lymph nodes</a:t>
            </a:r>
          </a:p>
          <a:p>
            <a:pPr marL="337820" lvl="1" indent="-168910" algn="l">
              <a:lnSpc>
                <a:spcPts val="3024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Arial"/>
              </a:rPr>
              <a:t>Fever</a:t>
            </a:r>
          </a:p>
          <a:p>
            <a:pPr marL="337820" lvl="1" indent="-168910" algn="l">
              <a:lnSpc>
                <a:spcPts val="3024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Arial"/>
              </a:rPr>
              <a:t>Headache</a:t>
            </a:r>
          </a:p>
          <a:p>
            <a:pPr marL="337820" lvl="1" indent="-168910" algn="l">
              <a:lnSpc>
                <a:spcPts val="3024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Arial"/>
              </a:rPr>
              <a:t>Muscle aches</a:t>
            </a:r>
          </a:p>
          <a:p>
            <a:pPr marL="337820" lvl="1" indent="-168910" algn="l">
              <a:lnSpc>
                <a:spcPts val="3024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Arial"/>
              </a:rPr>
              <a:t>Back and rectal pain</a:t>
            </a:r>
          </a:p>
          <a:p>
            <a:pPr marL="337820" lvl="1" indent="-168910" algn="l">
              <a:lnSpc>
                <a:spcPts val="3024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Arial"/>
              </a:rPr>
              <a:t>Low energy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1203" y="652295"/>
            <a:ext cx="8855433" cy="202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92"/>
              </a:lnSpc>
            </a:pPr>
            <a:r>
              <a:rPr lang="en-US" sz="4900" dirty="0">
                <a:solidFill>
                  <a:srgbClr val="FFDE59"/>
                </a:solidFill>
                <a:latin typeface="Arial Bold"/>
              </a:rPr>
              <a:t>What are the </a:t>
            </a:r>
            <a:r>
              <a:rPr lang="en-US" sz="4900" dirty="0" err="1">
                <a:solidFill>
                  <a:srgbClr val="FFDE59"/>
                </a:solidFill>
                <a:latin typeface="Arial Bold"/>
              </a:rPr>
              <a:t>mpox</a:t>
            </a:r>
            <a:r>
              <a:rPr lang="en-US" sz="4900" dirty="0">
                <a:solidFill>
                  <a:srgbClr val="FFDE59"/>
                </a:solidFill>
                <a:latin typeface="Arial Bold"/>
              </a:rPr>
              <a:t> symptoms I should look out for?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64094" y="9647189"/>
            <a:ext cx="3361295" cy="32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2000" spc="-79">
                <a:solidFill>
                  <a:srgbClr val="FFDE59"/>
                </a:solidFill>
                <a:latin typeface="Open Sans"/>
              </a:rPr>
              <a:t>Updated 17 May 2023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30" b="30"/>
          <a:stretch>
            <a:fillRect/>
          </a:stretch>
        </p:blipFill>
        <p:spPr>
          <a:xfrm>
            <a:off x="7523811" y="8734567"/>
            <a:ext cx="2402718" cy="13118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t="33" b="33"/>
          <a:stretch>
            <a:fillRect/>
          </a:stretch>
        </p:blipFill>
        <p:spPr>
          <a:xfrm>
            <a:off x="5957726" y="8836925"/>
            <a:ext cx="1229688" cy="10947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274300" cy="10274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40347" y="2860347"/>
            <a:ext cx="4010919" cy="2847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FFFFFF"/>
                </a:solidFill>
                <a:latin typeface="Arial"/>
              </a:rPr>
              <a:t>You can get mpox if you have </a:t>
            </a:r>
            <a:r>
              <a:rPr lang="en-US" sz="2799">
                <a:solidFill>
                  <a:srgbClr val="FFFFFF"/>
                </a:solidFill>
                <a:latin typeface="Arial Bold"/>
              </a:rPr>
              <a:t>close contact with someone who has mpox</a:t>
            </a:r>
            <a:r>
              <a:rPr lang="en-US" sz="2799">
                <a:solidFill>
                  <a:srgbClr val="FFFFFF"/>
                </a:solidFill>
                <a:latin typeface="Arial"/>
              </a:rPr>
              <a:t>, or with a contaminated object.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1203" y="652295"/>
            <a:ext cx="8163007" cy="160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92"/>
              </a:lnSpc>
            </a:pPr>
            <a:r>
              <a:rPr lang="en-US" sz="4900">
                <a:solidFill>
                  <a:srgbClr val="FFDE59"/>
                </a:solidFill>
                <a:latin typeface="Arial Bold"/>
              </a:rPr>
              <a:t>How is mpox spread?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30" b="30"/>
          <a:stretch>
            <a:fillRect/>
          </a:stretch>
        </p:blipFill>
        <p:spPr>
          <a:xfrm>
            <a:off x="7523811" y="8734567"/>
            <a:ext cx="2402718" cy="13118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33" b="33"/>
          <a:stretch>
            <a:fillRect/>
          </a:stretch>
        </p:blipFill>
        <p:spPr>
          <a:xfrm>
            <a:off x="5957726" y="8836925"/>
            <a:ext cx="1229688" cy="109472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64094" y="9647189"/>
            <a:ext cx="3361295" cy="32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2000" spc="-79">
                <a:solidFill>
                  <a:srgbClr val="FFDE59"/>
                </a:solidFill>
                <a:latin typeface="Open Sans"/>
              </a:rPr>
              <a:t>Updated 17 May 2023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8592" y="5218152"/>
            <a:ext cx="4285003" cy="2847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FFFFFF"/>
                </a:solidFill>
                <a:latin typeface="Arial"/>
              </a:rPr>
              <a:t>Mpox spreads most easily during </a:t>
            </a:r>
            <a:r>
              <a:rPr lang="en-US" sz="2799">
                <a:solidFill>
                  <a:srgbClr val="FFFFFF"/>
                </a:solidFill>
                <a:latin typeface="Arial Bold"/>
              </a:rPr>
              <a:t>direct skin-to-skin contact, </a:t>
            </a:r>
            <a:r>
              <a:rPr lang="en-US" sz="2799">
                <a:solidFill>
                  <a:srgbClr val="FFFFFF"/>
                </a:solidFill>
                <a:latin typeface="Arial"/>
              </a:rPr>
              <a:t>including during sex.</a:t>
            </a:r>
          </a:p>
          <a:p>
            <a:pPr algn="l">
              <a:lnSpc>
                <a:spcPts val="3024"/>
              </a:lnSpc>
            </a:pPr>
            <a:endParaRPr lang="en-US" sz="2799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274300" cy="10274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30" b="30"/>
          <a:stretch>
            <a:fillRect/>
          </a:stretch>
        </p:blipFill>
        <p:spPr>
          <a:xfrm>
            <a:off x="7523811" y="8734567"/>
            <a:ext cx="2402718" cy="13118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33" b="33"/>
          <a:stretch>
            <a:fillRect/>
          </a:stretch>
        </p:blipFill>
        <p:spPr>
          <a:xfrm>
            <a:off x="5957726" y="8836925"/>
            <a:ext cx="1229688" cy="10947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921" r="921"/>
          <a:stretch>
            <a:fillRect/>
          </a:stretch>
        </p:blipFill>
        <p:spPr>
          <a:xfrm>
            <a:off x="711343" y="6676955"/>
            <a:ext cx="1120325" cy="8252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1161" r="1161"/>
          <a:stretch>
            <a:fillRect/>
          </a:stretch>
        </p:blipFill>
        <p:spPr>
          <a:xfrm>
            <a:off x="711343" y="5473782"/>
            <a:ext cx="1120325" cy="9018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50496" y="7751254"/>
            <a:ext cx="1042018" cy="98331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61203" y="652295"/>
            <a:ext cx="8163007" cy="160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92"/>
              </a:lnSpc>
            </a:pPr>
            <a:r>
              <a:rPr lang="en-US" sz="4900">
                <a:solidFill>
                  <a:srgbClr val="FFDE59"/>
                </a:solidFill>
                <a:latin typeface="Arial Bold"/>
              </a:rPr>
              <a:t>How can I protect myself and my community? 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09041" y="2574314"/>
            <a:ext cx="7170620" cy="94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FFFFFF"/>
                </a:solidFill>
                <a:latin typeface="Arial"/>
              </a:rPr>
              <a:t>Keep having conversations with peers and sexual partners about mpox, and stay up-to-date with the latest information.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09041" y="6469487"/>
            <a:ext cx="7121750" cy="125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FFFFFF"/>
                </a:solidFill>
                <a:latin typeface="Arial"/>
              </a:rPr>
              <a:t>If you have or suspect you may have mpox, contact your health provider or sexual health clinic. 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30411" y="4024753"/>
            <a:ext cx="7170620" cy="94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FFFFFF"/>
                </a:solidFill>
                <a:latin typeface="Arial"/>
              </a:rPr>
              <a:t>If you have or suspect having mpox, take a break from sexual activities until scabs are no longer present.   </a:t>
            </a:r>
          </a:p>
          <a:p>
            <a:pPr algn="l">
              <a:lnSpc>
                <a:spcPts val="3359"/>
              </a:lnSpc>
            </a:pPr>
            <a:endParaRPr lang="en-US" sz="2799">
              <a:solidFill>
                <a:srgbClr val="FFFFFF"/>
              </a:solidFill>
              <a:latin typeface="Arial"/>
            </a:endParaRPr>
          </a:p>
          <a:p>
            <a:pPr algn="l">
              <a:lnSpc>
                <a:spcPts val="3024"/>
              </a:lnSpc>
            </a:pPr>
            <a:endParaRPr lang="en-US" sz="2799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006211" y="7777412"/>
            <a:ext cx="7170620" cy="94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FFFFFF"/>
                </a:solidFill>
                <a:latin typeface="Arial"/>
              </a:rPr>
              <a:t>Keep your hands clean, using soap and water, or an alcohol-based sanitizer.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4094" y="9647189"/>
            <a:ext cx="3361295" cy="32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2000" spc="-79">
                <a:solidFill>
                  <a:srgbClr val="FFDE59"/>
                </a:solidFill>
                <a:latin typeface="Open Sans"/>
              </a:rPr>
              <a:t>Updated 17 May 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30411" y="5651644"/>
            <a:ext cx="7645792" cy="48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FFFFFF"/>
                </a:solidFill>
                <a:latin typeface="Arial"/>
              </a:rPr>
              <a:t>If vaccination is available to you, get vaccinated.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274300" cy="10274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6787" y="2460297"/>
            <a:ext cx="5566423" cy="3085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7820" lvl="1" indent="-16891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Arial"/>
              </a:rPr>
              <a:t>Seek medical advice by contacting your health care provider.</a:t>
            </a:r>
          </a:p>
          <a:p>
            <a:pPr marL="337820" lvl="1" indent="-16891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Arial"/>
              </a:rPr>
              <a:t>Get tested.</a:t>
            </a:r>
          </a:p>
          <a:p>
            <a:pPr marL="337820" lvl="1" indent="-16891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Arial"/>
              </a:rPr>
              <a:t>If possible, self-isolate and avoid close contact with others.</a:t>
            </a:r>
          </a:p>
          <a:p>
            <a:pPr marL="337820" lvl="1" indent="-168910" algn="l">
              <a:lnSpc>
                <a:spcPts val="3359"/>
              </a:lnSpc>
            </a:pPr>
            <a:endParaRPr lang="en-US" sz="2799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1203" y="652295"/>
            <a:ext cx="8163007" cy="160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92"/>
              </a:lnSpc>
            </a:pPr>
            <a:r>
              <a:rPr lang="en-US" sz="4900">
                <a:solidFill>
                  <a:srgbClr val="FFDE59"/>
                </a:solidFill>
                <a:latin typeface="Arial Bold"/>
              </a:rPr>
              <a:t>What to do if I suspect I have mpox?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15775" y="5525489"/>
            <a:ext cx="8163007" cy="3094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6420" lvl="1" indent="-28321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Arial"/>
              </a:rPr>
              <a:t>If self-isolation is not possible and you have lesions, ensure they are covered when in close proximity to others</a:t>
            </a:r>
            <a:r>
              <a:rPr lang="en-US" sz="2799">
                <a:solidFill>
                  <a:srgbClr val="FF0000"/>
                </a:solidFill>
                <a:latin typeface="Arial"/>
              </a:rPr>
              <a:t>.</a:t>
            </a:r>
          </a:p>
          <a:p>
            <a:pPr marL="566420" lvl="1" indent="-28321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Arial"/>
              </a:rPr>
              <a:t>Take a break from sexual activities until  you have a negative test result.</a:t>
            </a:r>
          </a:p>
          <a:p>
            <a:pPr marL="566420" lvl="1" indent="-28321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Arial"/>
              </a:rPr>
              <a:t>Ask your close contacts and sexual partners if they have similar symptoms.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30" b="30"/>
          <a:stretch>
            <a:fillRect/>
          </a:stretch>
        </p:blipFill>
        <p:spPr>
          <a:xfrm>
            <a:off x="7523811" y="8734567"/>
            <a:ext cx="2402718" cy="13118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t="33" b="33"/>
          <a:stretch>
            <a:fillRect/>
          </a:stretch>
        </p:blipFill>
        <p:spPr>
          <a:xfrm>
            <a:off x="5957726" y="8836925"/>
            <a:ext cx="1229688" cy="109472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64094" y="9647189"/>
            <a:ext cx="3361295" cy="32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2000" spc="-79">
                <a:solidFill>
                  <a:srgbClr val="FFDE59"/>
                </a:solidFill>
                <a:latin typeface="Open Sans"/>
              </a:rPr>
              <a:t>Updated 17 May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274300" cy="10274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1203" y="652295"/>
            <a:ext cx="8163007" cy="160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92"/>
              </a:lnSpc>
            </a:pPr>
            <a:r>
              <a:rPr lang="en-US" sz="4900">
                <a:solidFill>
                  <a:srgbClr val="FFDE59"/>
                </a:solidFill>
                <a:latin typeface="Arial Bold"/>
              </a:rPr>
              <a:t>What to do if I have mpox?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0782" y="2440113"/>
            <a:ext cx="8163007" cy="4886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7820" lvl="1" indent="-16891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Arial"/>
              </a:rPr>
              <a:t>If possible, self-isolate and follow the advice of health authorities.</a:t>
            </a:r>
          </a:p>
          <a:p>
            <a:pPr marL="337820" lvl="1" indent="-16891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Arial"/>
              </a:rPr>
              <a:t>If self-isolation is not possible and you have lesions, ensure they are covered when in close proximity to others.</a:t>
            </a:r>
          </a:p>
          <a:p>
            <a:pPr marL="337820" lvl="1" indent="-16891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Arial"/>
              </a:rPr>
              <a:t>Avoid contact with pregnant women, young children, and immunocompromised people until you have recovered. </a:t>
            </a:r>
          </a:p>
          <a:p>
            <a:pPr marL="337820" lvl="1" indent="-16891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Arial"/>
              </a:rPr>
              <a:t>Take a break from sexual activity until scabs are no longer present.</a:t>
            </a:r>
          </a:p>
          <a:p>
            <a:pPr marL="337820" lvl="1" indent="-16891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Arial"/>
              </a:rPr>
              <a:t>Share details of close and sexual contacts with health authorities or inform your contacts yourself.</a:t>
            </a:r>
          </a:p>
          <a:p>
            <a:pPr marL="337820" lvl="1" indent="-168910" algn="l">
              <a:lnSpc>
                <a:spcPts val="3024"/>
              </a:lnSpc>
            </a:pPr>
            <a:endParaRPr lang="en-US" sz="2799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30" b="30"/>
          <a:stretch>
            <a:fillRect/>
          </a:stretch>
        </p:blipFill>
        <p:spPr>
          <a:xfrm>
            <a:off x="7523811" y="8734567"/>
            <a:ext cx="2402718" cy="13118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33" b="33"/>
          <a:stretch>
            <a:fillRect/>
          </a:stretch>
        </p:blipFill>
        <p:spPr>
          <a:xfrm>
            <a:off x="5957726" y="8836925"/>
            <a:ext cx="1229688" cy="109472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64094" y="9647189"/>
            <a:ext cx="3361295" cy="32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2000" spc="-79">
                <a:solidFill>
                  <a:srgbClr val="FFDE59"/>
                </a:solidFill>
                <a:latin typeface="Open Sans"/>
              </a:rPr>
              <a:t>Updated 17 May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379</Words>
  <Application>Microsoft Office PowerPoint</Application>
  <PresentationFormat>Custom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Open Sans</vt:lpstr>
      <vt:lpstr>Arial</vt:lpstr>
      <vt:lpstr>Arial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Know-Mpox_Social-Media-Tiles_Editable.pptx_17 May 23.pptx</dc:title>
  <dc:creator>Signe Gilbro</dc:creator>
  <cp:lastModifiedBy>Signe Gilbro</cp:lastModifiedBy>
  <cp:revision>5</cp:revision>
  <dcterms:created xsi:type="dcterms:W3CDTF">2006-08-16T00:00:00Z</dcterms:created>
  <dcterms:modified xsi:type="dcterms:W3CDTF">2023-05-29T10:53:09Z</dcterms:modified>
  <dc:identifier>DAFjFsGc9Z4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</vt:lpwstr>
  </property>
  <property fmtid="{D5CDD505-2E9C-101B-9397-08002B2CF9AE}" pid="3" name="ClassificationContentMarkingHeaderText">
    <vt:lpwstr>ECDC NORMAL</vt:lpwstr>
  </property>
</Properties>
</file>