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6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493295B-7244-4D5E-EDE3-9633C8353294}" name="Jesper Lundgren" initials="JL" userId="S::jesper.lundgren@ecdc.europa.eu::aa18c247-b6d9-4999-9a4c-b4c96f253ede" providerId="AD"/>
  <p188:author id="{A6B30C6A-1A59-772F-EE0A-A2B709FEE5B3}" name="Signe Gilbro" initials="SG" userId="S::Signe.Gilbro@ecdc.europa.eu::733bff5b-f06d-4450-9471-ea5e3209ef43" providerId="AD"/>
  <p188:author id="{D2C1426B-7416-9A18-3505-8721EFB544C6}" name="Ettore Severi" initials="ES" userId="S::ettore.severi@ecdc.europa.eu::93247d3b-e82e-4501-a8e8-697cc80107ad" providerId="AD"/>
  <p188:author id="{4B36DB91-EE4C-ADEF-4F5D-6DFA211C1B5A}" name="Joana Haussig" initials="JH" userId="S::joana.haussig@ecdc.europa.eu::3e8b305a-6232-4e1f-948d-e33af5b7f55f" providerId="AD"/>
  <p188:author id="{064A25CC-EFEB-8250-561B-C331FDFB5069}" name="Katya Andrusz" initials="KA" userId="S::katya.andrusz@ecdc.europa.eu::a2852a85-6db6-4127-a105-8308492a8917" providerId="AD"/>
  <p188:author id="{4D0D4AEA-948D-3CDC-7F9D-9DFF511DB157}" name="Rumila Edward" initials="RE" userId="S::rumila.edward@ecdc.europa.eu::21a953d1-a26e-4400-8f69-2274f59baac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4F64"/>
    <a:srgbClr val="DAE1E9"/>
    <a:srgbClr val="62BB46"/>
    <a:srgbClr val="D79340"/>
    <a:srgbClr val="52B6C5"/>
    <a:srgbClr val="B5D3E1"/>
    <a:srgbClr val="409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186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DBEC7D-472E-4E83-9C9D-426781255D23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A19978-3F21-4A10-9CE7-28E24CE86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179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A19978-3F21-4A10-9CE7-28E24CE86BA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619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876196"/>
            <a:ext cx="7560309" cy="8816340"/>
          </a:xfrm>
          <a:custGeom>
            <a:avLst/>
            <a:gdLst/>
            <a:ahLst/>
            <a:cxnLst/>
            <a:rect l="l" t="t" r="r" b="b"/>
            <a:pathLst>
              <a:path w="7560309" h="8816340">
                <a:moveTo>
                  <a:pt x="0" y="8815806"/>
                </a:moveTo>
                <a:lnTo>
                  <a:pt x="7559992" y="8815806"/>
                </a:lnTo>
                <a:lnTo>
                  <a:pt x="7559992" y="0"/>
                </a:lnTo>
                <a:lnTo>
                  <a:pt x="0" y="0"/>
                </a:lnTo>
                <a:lnTo>
                  <a:pt x="0" y="8815806"/>
                </a:lnTo>
                <a:close/>
              </a:path>
            </a:pathLst>
          </a:custGeom>
          <a:solidFill>
            <a:srgbClr val="D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6544" y="187356"/>
            <a:ext cx="5434965" cy="528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BC0173-166A-9C8D-E85F-3E66A628223A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2973388" y="10477500"/>
            <a:ext cx="16351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Classified as ECDC NORMAL 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sv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FD484F2-D6AB-212B-0F9A-1DB40E8523D7}"/>
              </a:ext>
            </a:extLst>
          </p:cNvPr>
          <p:cNvSpPr/>
          <p:nvPr/>
        </p:nvSpPr>
        <p:spPr>
          <a:xfrm>
            <a:off x="0" y="1876437"/>
            <a:ext cx="7556500" cy="7993252"/>
          </a:xfrm>
          <a:prstGeom prst="rect">
            <a:avLst/>
          </a:prstGeom>
          <a:solidFill>
            <a:srgbClr val="DAE1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bject 6"/>
          <p:cNvSpPr txBox="1"/>
          <p:nvPr/>
        </p:nvSpPr>
        <p:spPr>
          <a:xfrm>
            <a:off x="237191" y="1966585"/>
            <a:ext cx="3519924" cy="286488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490855">
              <a:lnSpc>
                <a:spcPct val="150000"/>
              </a:lnSpc>
              <a:spcBef>
                <a:spcPts val="200"/>
              </a:spcBef>
            </a:pPr>
            <a:r>
              <a:rPr lang="en-GB" sz="2200" b="1" spc="-30">
                <a:solidFill>
                  <a:srgbClr val="114F64"/>
                </a:solidFill>
                <a:latin typeface="Arial"/>
                <a:cs typeface="Arial"/>
              </a:rPr>
              <a:t>What is it?</a:t>
            </a:r>
          </a:p>
          <a:p>
            <a:pPr marL="359410" marR="34925" indent="-285750" algn="l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250" spc="-2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Ebola disease is a </a:t>
            </a:r>
            <a:r>
              <a:rPr lang="en-GB" sz="1250" b="1" spc="-2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rare but serious </a:t>
            </a:r>
            <a:r>
              <a:rPr lang="en-GB" sz="1250" spc="-2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disease.</a:t>
            </a:r>
          </a:p>
          <a:p>
            <a:pPr marL="359410" marR="34925" indent="-285750" algn="l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250">
                <a:solidFill>
                  <a:schemeClr val="tx1"/>
                </a:solidFill>
                <a:latin typeface="Arial"/>
                <a:cs typeface="Arial"/>
              </a:rPr>
              <a:t>This outbreak was first identified in the Democratic Republic of the Congo (DRC)., where most cases have so far been diagnosed.</a:t>
            </a:r>
          </a:p>
          <a:p>
            <a:pPr marL="359410" marR="34925" indent="-285750" algn="l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250">
                <a:solidFill>
                  <a:schemeClr val="tx1"/>
                </a:solidFill>
                <a:latin typeface="Arial"/>
                <a:cs typeface="Arial"/>
              </a:rPr>
              <a:t>The current outbreak is caused by the </a:t>
            </a:r>
            <a:r>
              <a:rPr lang="en-GB" sz="1250" b="1">
                <a:solidFill>
                  <a:schemeClr val="tx1"/>
                </a:solidFill>
                <a:latin typeface="Arial"/>
                <a:cs typeface="Arial"/>
              </a:rPr>
              <a:t>Bundibugyo species</a:t>
            </a:r>
            <a:r>
              <a:rPr lang="en-GB" sz="1250">
                <a:solidFill>
                  <a:schemeClr val="tx1"/>
                </a:solidFill>
                <a:latin typeface="Arial"/>
                <a:cs typeface="Arial"/>
              </a:rPr>
              <a:t>, for which there is no approved vaccine or targeted treatment.</a:t>
            </a:r>
          </a:p>
          <a:p>
            <a:pPr marL="359410" marR="34925" indent="-285750" algn="l">
              <a:spcBef>
                <a:spcPts val="400"/>
              </a:spcBef>
              <a:buClr>
                <a:srgbClr val="000000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300">
                <a:solidFill>
                  <a:schemeClr val="tx1"/>
                </a:solidFill>
                <a:latin typeface="Arial"/>
                <a:cs typeface="Arial"/>
              </a:rPr>
              <a:t>This virus naturally occurs in certain wild animals, including bats, monkeys, and antelopes</a:t>
            </a:r>
            <a:endParaRPr lang="en-GB" sz="125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7191" y="5003898"/>
            <a:ext cx="3663009" cy="202106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490855">
              <a:lnSpc>
                <a:spcPct val="150000"/>
              </a:lnSpc>
              <a:spcBef>
                <a:spcPts val="100"/>
              </a:spcBef>
            </a:pPr>
            <a:r>
              <a:rPr lang="en-GB" sz="2200" b="1" spc="-75">
                <a:solidFill>
                  <a:srgbClr val="114F64"/>
                </a:solidFill>
                <a:latin typeface="Arial"/>
                <a:cs typeface="Arial"/>
              </a:rPr>
              <a:t>What are the symptoms?</a:t>
            </a:r>
            <a:endParaRPr lang="en-GB" sz="2200">
              <a:solidFill>
                <a:srgbClr val="114F64"/>
              </a:solidFill>
              <a:latin typeface="Arial"/>
              <a:cs typeface="Arial"/>
            </a:endParaRPr>
          </a:p>
          <a:p>
            <a:pPr marL="359410" marR="143510" indent="-285750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250">
                <a:solidFill>
                  <a:schemeClr val="tx1"/>
                </a:solidFill>
                <a:latin typeface="Arial"/>
                <a:cs typeface="Arial"/>
              </a:rPr>
              <a:t>It can take </a:t>
            </a:r>
            <a:r>
              <a:rPr lang="en-GB" sz="1250" b="1">
                <a:solidFill>
                  <a:schemeClr val="tx1"/>
                </a:solidFill>
                <a:latin typeface="Arial"/>
                <a:cs typeface="Arial"/>
              </a:rPr>
              <a:t>2 to 21 days </a:t>
            </a:r>
            <a:r>
              <a:rPr lang="en-GB" sz="1250">
                <a:solidFill>
                  <a:schemeClr val="tx1"/>
                </a:solidFill>
                <a:latin typeface="Arial"/>
                <a:cs typeface="Arial"/>
              </a:rPr>
              <a:t>after a person is infected before they become ill.</a:t>
            </a:r>
          </a:p>
          <a:p>
            <a:pPr marL="359410" marR="143510" indent="-285750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250">
                <a:solidFill>
                  <a:schemeClr val="tx1"/>
                </a:solidFill>
                <a:latin typeface="Arial"/>
                <a:cs typeface="Arial"/>
              </a:rPr>
              <a:t>Symptoms often begin with fever, headache, and joint or muscle pain.</a:t>
            </a:r>
          </a:p>
          <a:p>
            <a:pPr marL="359410" marR="143510" indent="-285750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250">
                <a:solidFill>
                  <a:schemeClr val="tx1"/>
                </a:solidFill>
                <a:latin typeface="Arial"/>
                <a:cs typeface="Arial"/>
              </a:rPr>
              <a:t>As the disease progresses, people may also develop a sore throat, nausea, vomiting, diarrhoea, and internal or external bleeding</a:t>
            </a:r>
            <a:r>
              <a:rPr lang="en-GB" sz="1250" dirty="0">
                <a:latin typeface="Arial"/>
                <a:cs typeface="Arial"/>
              </a:rPr>
              <a:t>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082864" y="1916326"/>
            <a:ext cx="3272304" cy="2264723"/>
          </a:xfrm>
          <a:prstGeom prst="rect">
            <a:avLst/>
          </a:prstGeom>
        </p:spPr>
        <p:txBody>
          <a:bodyPr vert="horz" wrap="square" lIns="0" tIns="63500" rIns="0" bIns="0" rtlCol="0" anchor="t">
            <a:spAutoFit/>
          </a:bodyPr>
          <a:lstStyle/>
          <a:p>
            <a:pPr marL="508000" marR="403225">
              <a:lnSpc>
                <a:spcPct val="150000"/>
              </a:lnSpc>
              <a:spcBef>
                <a:spcPts val="500"/>
              </a:spcBef>
            </a:pPr>
            <a:r>
              <a:rPr lang="en-GB" sz="2000" b="1" spc="-5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lang="en-GB" sz="2200" b="1" spc="-50">
                <a:solidFill>
                  <a:srgbClr val="114F64"/>
                </a:solidFill>
                <a:latin typeface="Arial"/>
                <a:cs typeface="Arial"/>
              </a:rPr>
              <a:t>Am I at risk?</a:t>
            </a:r>
            <a:endParaRPr lang="en-GB" sz="2200">
              <a:solidFill>
                <a:srgbClr val="114F64"/>
              </a:solidFill>
              <a:latin typeface="Arial"/>
              <a:cs typeface="Arial"/>
            </a:endParaRPr>
          </a:p>
          <a:p>
            <a:pPr marL="361315" marR="109220" indent="-285750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250">
                <a:solidFill>
                  <a:schemeClr val="tx1"/>
                </a:solidFill>
                <a:latin typeface="Arial"/>
                <a:ea typeface="Roboto"/>
                <a:cs typeface="Arial"/>
              </a:rPr>
              <a:t>You can only become infected through contact with the blood or other bodily fluids of an infected person or animal (whether living or dead).</a:t>
            </a:r>
            <a:r>
              <a:rPr sz="1250" dirty="0">
                <a:solidFill>
                  <a:schemeClr val="tx1"/>
                </a:solidFill>
                <a:latin typeface="Arial"/>
                <a:ea typeface="Roboto"/>
                <a:cs typeface="Arial"/>
              </a:rPr>
              <a:t> </a:t>
            </a:r>
            <a:endParaRPr lang="sv-SE" sz="1250">
              <a:solidFill>
                <a:schemeClr val="tx1"/>
              </a:solidFill>
              <a:latin typeface="Arial"/>
              <a:ea typeface="Roboto"/>
              <a:cs typeface="Arial"/>
            </a:endParaRPr>
          </a:p>
          <a:p>
            <a:pPr marL="361315" marR="109220" indent="-28575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25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The virus is </a:t>
            </a:r>
            <a:r>
              <a:rPr lang="en-GB" sz="1250" b="1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NOT</a:t>
            </a:r>
            <a:r>
              <a:rPr lang="en-GB" sz="125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spread through the air and is also generally not transmitted by coughing or sneezing.</a:t>
            </a:r>
          </a:p>
          <a:p>
            <a:pPr marL="361315" marR="109220" indent="-28575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tabLst>
                <a:tab pos="120650" algn="l"/>
              </a:tabLst>
            </a:pPr>
            <a:endParaRPr lang="en-GB" sz="1250">
              <a:solidFill>
                <a:schemeClr val="tx1"/>
              </a:solidFill>
              <a:latin typeface="Arial"/>
              <a:ea typeface="Roboto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0" y="12"/>
            <a:ext cx="7560309" cy="1927300"/>
          </a:xfrm>
          <a:custGeom>
            <a:avLst/>
            <a:gdLst/>
            <a:ahLst/>
            <a:cxnLst/>
            <a:rect l="l" t="t" r="r" b="b"/>
            <a:pathLst>
              <a:path w="7560309" h="1876425">
                <a:moveTo>
                  <a:pt x="7559992" y="0"/>
                </a:moveTo>
                <a:lnTo>
                  <a:pt x="0" y="0"/>
                </a:lnTo>
                <a:lnTo>
                  <a:pt x="0" y="1876183"/>
                </a:lnTo>
                <a:lnTo>
                  <a:pt x="7559992" y="1876183"/>
                </a:lnTo>
                <a:lnTo>
                  <a:pt x="7559992" y="0"/>
                </a:lnTo>
                <a:close/>
              </a:path>
            </a:pathLst>
          </a:custGeom>
          <a:solidFill>
            <a:srgbClr val="114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 descr="$PPTXTitle"/>
          <p:cNvSpPr txBox="1">
            <a:spLocks noGrp="1"/>
          </p:cNvSpPr>
          <p:nvPr>
            <p:ph type="title"/>
          </p:nvPr>
        </p:nvSpPr>
        <p:spPr>
          <a:xfrm>
            <a:off x="273050" y="157773"/>
            <a:ext cx="5434965" cy="320601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GB" sz="2000">
                <a:solidFill>
                  <a:schemeClr val="bg1"/>
                </a:solidFill>
              </a:rPr>
              <a:t>Ebola disease 2026</a:t>
            </a:r>
            <a:endParaRPr lang="en-GB" sz="2000" spc="-20">
              <a:solidFill>
                <a:schemeClr val="bg1"/>
              </a:solidFill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6264" y="536235"/>
            <a:ext cx="6328239" cy="1177245"/>
          </a:xfrm>
          <a:prstGeom prst="rect">
            <a:avLst/>
          </a:prstGeom>
        </p:spPr>
        <p:txBody>
          <a:bodyPr vert="horz" wrap="square" lIns="0" tIns="73660" rIns="0" bIns="0" rtlCol="0" anchor="t">
            <a:spAutoFit/>
          </a:bodyPr>
          <a:lstStyle/>
          <a:p>
            <a:pPr marR="5080">
              <a:lnSpc>
                <a:spcPts val="2400"/>
              </a:lnSpc>
              <a:spcBef>
                <a:spcPts val="700"/>
              </a:spcBef>
            </a:pPr>
            <a:r>
              <a:rPr lang="en-GB" sz="3200" b="1" spc="-30">
                <a:solidFill>
                  <a:srgbClr val="FFFFFF"/>
                </a:solidFill>
                <a:latin typeface="Arial"/>
                <a:cs typeface="Arial"/>
              </a:rPr>
              <a:t>ARE YOU ARRIVING FROM </a:t>
            </a:r>
          </a:p>
          <a:p>
            <a:pPr marR="5080">
              <a:lnSpc>
                <a:spcPts val="2400"/>
              </a:lnSpc>
              <a:spcBef>
                <a:spcPts val="700"/>
              </a:spcBef>
            </a:pPr>
            <a:r>
              <a:rPr lang="en-GB" sz="3200" b="1" spc="-30">
                <a:solidFill>
                  <a:srgbClr val="FFFFFF"/>
                </a:solidFill>
                <a:latin typeface="Arial"/>
                <a:cs typeface="Arial"/>
              </a:rPr>
              <a:t>DRC OR UGANDA? </a:t>
            </a:r>
          </a:p>
          <a:p>
            <a:pPr marR="5080">
              <a:lnSpc>
                <a:spcPts val="2400"/>
              </a:lnSpc>
              <a:spcBef>
                <a:spcPts val="700"/>
              </a:spcBef>
            </a:pPr>
            <a:r>
              <a:rPr lang="en-GB" sz="2000" b="1" spc="-30">
                <a:solidFill>
                  <a:schemeClr val="bg1"/>
                </a:solidFill>
                <a:latin typeface="Arial"/>
                <a:cs typeface="Arial"/>
              </a:rPr>
              <a:t>THEN THIS INFORMATION IS FOR YOU!</a:t>
            </a:r>
            <a:endParaRPr lang="en-GB" sz="200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20" name="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57580" y="150437"/>
            <a:ext cx="859702" cy="766877"/>
          </a:xfrm>
          <a:prstGeom prst="rect">
            <a:avLst/>
          </a:prstGeom>
        </p:spPr>
      </p:pic>
      <p:sp>
        <p:nvSpPr>
          <p:cNvPr id="39" name="object 15">
            <a:extLst>
              <a:ext uri="{FF2B5EF4-FFF2-40B4-BE49-F238E27FC236}">
                <a16:creationId xmlns:a16="http://schemas.microsoft.com/office/drawing/2014/main" id="{907750A0-9B20-5BAF-2E45-76AF2322D0F8}"/>
              </a:ext>
            </a:extLst>
          </p:cNvPr>
          <p:cNvSpPr/>
          <p:nvPr/>
        </p:nvSpPr>
        <p:spPr>
          <a:xfrm>
            <a:off x="-1905" y="8601947"/>
            <a:ext cx="7560309" cy="2080374"/>
          </a:xfrm>
          <a:custGeom>
            <a:avLst/>
            <a:gdLst/>
            <a:ahLst/>
            <a:cxnLst/>
            <a:rect l="l" t="t" r="r" b="b"/>
            <a:pathLst>
              <a:path w="7560309" h="1876425">
                <a:moveTo>
                  <a:pt x="7559992" y="0"/>
                </a:moveTo>
                <a:lnTo>
                  <a:pt x="0" y="0"/>
                </a:lnTo>
                <a:lnTo>
                  <a:pt x="0" y="1876183"/>
                </a:lnTo>
                <a:lnTo>
                  <a:pt x="7559992" y="1876183"/>
                </a:lnTo>
                <a:lnTo>
                  <a:pt x="7559992" y="0"/>
                </a:lnTo>
                <a:close/>
              </a:path>
            </a:pathLst>
          </a:custGeom>
          <a:solidFill>
            <a:srgbClr val="114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A0701C0-5808-26C5-99B3-E541329332A8}"/>
              </a:ext>
            </a:extLst>
          </p:cNvPr>
          <p:cNvSpPr txBox="1"/>
          <p:nvPr/>
        </p:nvSpPr>
        <p:spPr>
          <a:xfrm>
            <a:off x="693820" y="8785769"/>
            <a:ext cx="3381387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Bef>
                <a:spcPts val="100"/>
              </a:spcBef>
            </a:pPr>
            <a:r>
              <a:rPr lang="en-GB" sz="1300" b="1" spc="-75">
                <a:solidFill>
                  <a:schemeClr val="bg1"/>
                </a:solidFill>
                <a:latin typeface="Arial"/>
                <a:cs typeface="Arial"/>
              </a:rPr>
              <a:t>The risk to the general population in Europe from the current Ebola disease outbreak in DRC and Uganda remains very low.</a:t>
            </a:r>
            <a:endParaRPr lang="en-GB" sz="13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88CAB8C-EF3C-700D-3C26-327848A673D1}"/>
              </a:ext>
            </a:extLst>
          </p:cNvPr>
          <p:cNvSpPr txBox="1"/>
          <p:nvPr/>
        </p:nvSpPr>
        <p:spPr>
          <a:xfrm>
            <a:off x="4631241" y="8785769"/>
            <a:ext cx="2885591" cy="6924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>
              <a:spcBef>
                <a:spcPts val="100"/>
              </a:spcBef>
            </a:pPr>
            <a:r>
              <a:rPr lang="en-GB" sz="1300" b="1" spc="-75" dirty="0">
                <a:solidFill>
                  <a:schemeClr val="bg1"/>
                </a:solidFill>
                <a:latin typeface="Arial"/>
                <a:cs typeface="Arial"/>
              </a:rPr>
              <a:t>A person with Ebola disease only </a:t>
            </a:r>
            <a:r>
              <a:rPr lang="en-GB" sz="1300" b="1" spc="-75">
                <a:solidFill>
                  <a:schemeClr val="bg1"/>
                </a:solidFill>
                <a:latin typeface="Arial"/>
                <a:cs typeface="Arial"/>
              </a:rPr>
              <a:t>becomes infectious from the time when they start showing symptoms. </a:t>
            </a:r>
            <a:endParaRPr lang="en-GB" sz="1300" b="1" spc="-7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6A82DEB-C9F6-3B86-47FE-3DD5B73270D8}"/>
              </a:ext>
            </a:extLst>
          </p:cNvPr>
          <p:cNvSpPr txBox="1"/>
          <p:nvPr/>
        </p:nvSpPr>
        <p:spPr>
          <a:xfrm>
            <a:off x="196850" y="9842500"/>
            <a:ext cx="3420620" cy="671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Bef>
                <a:spcPts val="100"/>
              </a:spcBef>
            </a:pPr>
            <a:r>
              <a:rPr lang="en-GB" sz="1200" b="1" spc="-75">
                <a:solidFill>
                  <a:schemeClr val="bg1"/>
                </a:solidFill>
                <a:latin typeface="Arial"/>
                <a:cs typeface="Arial"/>
              </a:rPr>
              <a:t>Find out more from your national health</a:t>
            </a:r>
          </a:p>
          <a:p>
            <a:pPr algn="l">
              <a:lnSpc>
                <a:spcPct val="100000"/>
              </a:lnSpc>
              <a:spcBef>
                <a:spcPts val="100"/>
              </a:spcBef>
            </a:pPr>
            <a:r>
              <a:rPr lang="en-GB" sz="1200" b="1" spc="-75">
                <a:solidFill>
                  <a:schemeClr val="bg1"/>
                </a:solidFill>
                <a:latin typeface="Arial"/>
                <a:cs typeface="Arial"/>
              </a:rPr>
              <a:t>authorities and on the ECDC website:</a:t>
            </a:r>
          </a:p>
          <a:p>
            <a:pPr algn="l">
              <a:lnSpc>
                <a:spcPct val="100000"/>
              </a:lnSpc>
              <a:spcBef>
                <a:spcPts val="100"/>
              </a:spcBef>
            </a:pPr>
            <a:r>
              <a:rPr lang="en-GB" sz="1200" spc="-75">
                <a:solidFill>
                  <a:schemeClr val="bg1"/>
                </a:solidFill>
                <a:latin typeface="Arial"/>
                <a:cs typeface="Arial"/>
              </a:rPr>
              <a:t>www.ecdc.europa.eu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2FED4AFE-B86E-8743-F739-8CB7BFA0ADA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7530" y="9824241"/>
            <a:ext cx="689752" cy="689752"/>
          </a:xfrm>
          <a:prstGeom prst="rect">
            <a:avLst/>
          </a:prstGeom>
        </p:spPr>
      </p:pic>
      <p:sp>
        <p:nvSpPr>
          <p:cNvPr id="49" name="object 7">
            <a:extLst>
              <a:ext uri="{FF2B5EF4-FFF2-40B4-BE49-F238E27FC236}">
                <a16:creationId xmlns:a16="http://schemas.microsoft.com/office/drawing/2014/main" id="{568E5C3D-F071-3164-C4F0-B394DD7532F9}"/>
              </a:ext>
            </a:extLst>
          </p:cNvPr>
          <p:cNvSpPr txBox="1"/>
          <p:nvPr/>
        </p:nvSpPr>
        <p:spPr>
          <a:xfrm>
            <a:off x="3989063" y="5806523"/>
            <a:ext cx="3360642" cy="262892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360000" indent="-2844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250" spc="-2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 your health closely and self-isolate if you are showing any symptoms.</a:t>
            </a:r>
          </a:p>
          <a:p>
            <a:pPr marL="359410" indent="-283845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250" spc="-25">
                <a:solidFill>
                  <a:schemeClr val="tx1"/>
                </a:solidFill>
                <a:latin typeface="Arial"/>
                <a:cs typeface="Arial"/>
              </a:rPr>
              <a:t>If you believe you have symptoms, contact your </a:t>
            </a:r>
            <a:r>
              <a:rPr lang="en-GB" sz="1250" b="1" spc="-25">
                <a:solidFill>
                  <a:schemeClr val="tx1"/>
                </a:solidFill>
                <a:latin typeface="Arial"/>
                <a:cs typeface="Arial"/>
              </a:rPr>
              <a:t>family doctor or emergency health service </a:t>
            </a:r>
            <a:r>
              <a:rPr lang="en-GB" sz="1250" spc="-25">
                <a:solidFill>
                  <a:schemeClr val="tx1"/>
                </a:solidFill>
                <a:latin typeface="Arial"/>
                <a:cs typeface="Arial"/>
              </a:rPr>
              <a:t>by phone immediately. Do not visit your healthcare provider in person!</a:t>
            </a:r>
          </a:p>
          <a:p>
            <a:pPr marL="359410" indent="-283845">
              <a:spcBef>
                <a:spcPts val="400"/>
              </a:spcBef>
              <a:buClr>
                <a:srgbClr val="000000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250" spc="-25">
                <a:solidFill>
                  <a:schemeClr val="tx1"/>
                </a:solidFill>
                <a:latin typeface="Arial"/>
                <a:cs typeface="Arial"/>
              </a:rPr>
              <a:t>Make sure to mention:</a:t>
            </a:r>
          </a:p>
          <a:p>
            <a:pPr marL="540000" lvl="6" indent="-180000" algn="l">
              <a:spcBef>
                <a:spcPts val="400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tabLst>
                <a:tab pos="120650" algn="l"/>
              </a:tabLst>
            </a:pPr>
            <a:r>
              <a:rPr lang="en-GB" sz="1250" spc="-2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exact symptoms</a:t>
            </a:r>
          </a:p>
          <a:p>
            <a:pPr marL="540000" lvl="6" indent="-180000" algn="l">
              <a:spcBef>
                <a:spcPts val="400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tabLst>
                <a:tab pos="120650" algn="l"/>
              </a:tabLst>
            </a:pPr>
            <a:r>
              <a:rPr lang="en-GB" sz="1250" spc="-2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you have been travelling</a:t>
            </a:r>
          </a:p>
          <a:p>
            <a:pPr marL="540000" lvl="6" indent="-180000" algn="l">
              <a:spcBef>
                <a:spcPts val="400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tabLst>
                <a:tab pos="120650" algn="l"/>
              </a:tabLst>
            </a:pPr>
            <a:r>
              <a:rPr lang="en-GB" sz="1250" spc="-2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Whether you have been in contact with anyone infected</a:t>
            </a:r>
          </a:p>
          <a:p>
            <a:pPr marL="360000" lvl="6" indent="-284400" algn="l">
              <a:spcBef>
                <a:spcPts val="400"/>
              </a:spcBef>
              <a:buClr>
                <a:schemeClr val="tx1"/>
              </a:buClr>
              <a:buSzPct val="100000"/>
              <a:buBlip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tabLst>
                <a:tab pos="120650" algn="l"/>
              </a:tabLst>
            </a:pPr>
            <a:r>
              <a:rPr lang="en-GB" sz="1250" b="1" spc="-2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not treated, Ebola disease is often fatal.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10C263F-AA69-E3C7-0787-0CF7D69281D9}"/>
              </a:ext>
            </a:extLst>
          </p:cNvPr>
          <p:cNvSpPr txBox="1"/>
          <p:nvPr/>
        </p:nvSpPr>
        <p:spPr>
          <a:xfrm>
            <a:off x="4584284" y="5125986"/>
            <a:ext cx="2772328" cy="6822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80" rtl="0">
              <a:lnSpc>
                <a:spcPts val="2300"/>
              </a:lnSpc>
              <a:spcBef>
                <a:spcPts val="100"/>
              </a:spcBef>
            </a:pPr>
            <a:r>
              <a:rPr lang="en-GB" sz="2200" b="1" i="0" u="none" strike="noStrike" baseline="0">
                <a:solidFill>
                  <a:srgbClr val="114F64"/>
                </a:solidFill>
                <a:latin typeface="Arial" panose="020B0604020202020204" pitchFamily="34" charset="0"/>
              </a:rPr>
              <a:t>What should I do when I get home?</a:t>
            </a:r>
            <a:endParaRPr lang="en-GB" sz="2200" spc="-25">
              <a:solidFill>
                <a:srgbClr val="114F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21"/>
          <p:cNvSpPr/>
          <p:nvPr/>
        </p:nvSpPr>
        <p:spPr>
          <a:xfrm rot="5400000" flipH="1">
            <a:off x="3755391" y="1179232"/>
            <a:ext cx="45719" cy="7556502"/>
          </a:xfrm>
          <a:custGeom>
            <a:avLst/>
            <a:gdLst/>
            <a:ahLst/>
            <a:cxnLst/>
            <a:rect l="l" t="t" r="r" b="b"/>
            <a:pathLst>
              <a:path w="36195" h="7684134">
                <a:moveTo>
                  <a:pt x="35991" y="0"/>
                </a:moveTo>
                <a:lnTo>
                  <a:pt x="0" y="0"/>
                </a:lnTo>
                <a:lnTo>
                  <a:pt x="0" y="7683601"/>
                </a:lnTo>
                <a:lnTo>
                  <a:pt x="35991" y="7683601"/>
                </a:lnTo>
                <a:lnTo>
                  <a:pt x="35991" y="0"/>
                </a:lnTo>
                <a:close/>
              </a:path>
            </a:pathLst>
          </a:custGeom>
          <a:solidFill>
            <a:srgbClr val="114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21">
            <a:extLst>
              <a:ext uri="{FF2B5EF4-FFF2-40B4-BE49-F238E27FC236}">
                <a16:creationId xmlns:a16="http://schemas.microsoft.com/office/drawing/2014/main" id="{FDDD7CA0-C363-6550-5D51-8DFC0B72CC23}"/>
              </a:ext>
            </a:extLst>
          </p:cNvPr>
          <p:cNvSpPr/>
          <p:nvPr/>
        </p:nvSpPr>
        <p:spPr>
          <a:xfrm rot="5400000">
            <a:off x="3755389" y="5859790"/>
            <a:ext cx="45719" cy="7564121"/>
          </a:xfrm>
          <a:custGeom>
            <a:avLst/>
            <a:gdLst/>
            <a:ahLst/>
            <a:cxnLst/>
            <a:rect l="l" t="t" r="r" b="b"/>
            <a:pathLst>
              <a:path w="36195" h="7684134">
                <a:moveTo>
                  <a:pt x="35991" y="0"/>
                </a:moveTo>
                <a:lnTo>
                  <a:pt x="0" y="0"/>
                </a:lnTo>
                <a:lnTo>
                  <a:pt x="0" y="7683601"/>
                </a:lnTo>
                <a:lnTo>
                  <a:pt x="35991" y="7683601"/>
                </a:lnTo>
                <a:lnTo>
                  <a:pt x="35991" y="0"/>
                </a:lnTo>
                <a:close/>
              </a:path>
            </a:pathLst>
          </a:custGeom>
          <a:solidFill>
            <a:srgbClr val="62BB46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3922D196-CD9F-8C64-7BC6-6D29881A780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006850" y="8759184"/>
            <a:ext cx="690580" cy="69058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599FF3AE-4EEF-2E06-7CB1-7DCD8EFB6AD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002070" y="1862509"/>
            <a:ext cx="690580" cy="690580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72FA4691-DF08-CA46-596E-AECB0401CF5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6407" y="4927107"/>
            <a:ext cx="690580" cy="690580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05DBFB03-8E8C-FDE4-6825-395374E1D5B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9668" y="1890926"/>
            <a:ext cx="690580" cy="690580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AA2EFB33-0B93-FD4C-5615-3F00C9839E2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006850" y="4949444"/>
            <a:ext cx="690580" cy="690580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2FC28243-EAE9-00CB-B937-80BA27A5747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9668" y="8759184"/>
            <a:ext cx="690580" cy="6905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14c281f0-fdb2-43d6-8bd5-8268950107ba" ContentTypeId="0x010100EE95EE7DB3A482488E68FA4A7091999F" PreviousValue="false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e73b3f6-a427-4a99-886e-da32c6de835d">
      <Value>2</Value>
      <Value>1</Value>
    </TaxCatchAll>
    <cbaf9fdaaf87475a8d0ae10d3e79318e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50127695-0d4f-4ac1-ab93-ebc716c3e584</TermId>
        </TermInfo>
      </Terms>
    </cbaf9fdaaf87475a8d0ae10d3e79318e>
    <b489bfe21c7249aba6a1ae186fa4e51c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Draft</TermName>
          <TermId xmlns="http://schemas.microsoft.com/office/infopath/2007/PartnerControls">bed60e9a-f1b8-4691-a7e2-534f78067ff3</TermId>
        </TermInfo>
      </Terms>
    </b489bfe21c7249aba6a1ae186fa4e51c>
    <ECMX_SUMMARY xmlns="4240f11c-4df2-4a37-9be1-bdf0d4dfc218" xsi:nil="true"/>
    <ECMX_ADDITIONALINFO xmlns="4240f11c-4df2-4a37-9be1-bdf0d4dfc218" xsi:nil="true"/>
    <ECMX_OWNER xmlns="fe73b3f6-a427-4a99-886e-da32c6de835d">
      <UserInfo>
        <DisplayName/>
        <AccountId xsi:nil="true"/>
        <AccountType/>
      </UserInfo>
    </ECMX_OWNER>
    <kf1264ba1b22407abef15b09c01e8cf0 xmlns="fe73b3f6-a427-4a99-886e-da32c6de835d">
      <Terms xmlns="http://schemas.microsoft.com/office/infopath/2007/PartnerControls"/>
    </kf1264ba1b22407abef15b09c01e8cf0>
    <o13d78bceb4b4178ab3c456bf4db706a xmlns="fe73b3f6-a427-4a99-886e-da32c6de835d">
      <Terms xmlns="http://schemas.microsoft.com/office/infopath/2007/PartnerControls"/>
    </o13d78bceb4b4178ab3c456bf4db706a>
    <ECMX_PUBLISHDATE xmlns="4240f11c-4df2-4a37-9be1-bdf0d4dfc218" xsi:nil="true"/>
    <ECMX_BUSINESSID xmlns="4240f11c-4df2-4a37-9be1-bdf0d4dfc218" xsi:nil="true"/>
    <c67668d6730c4bc2a26c654fc875ab99 xmlns="fe73b3f6-a427-4a99-886e-da32c6de835d">
      <Terms xmlns="http://schemas.microsoft.com/office/infopath/2007/PartnerControls"/>
    </c67668d6730c4bc2a26c654fc875ab99>
    <na274824997947589a1bfdfb0b645b50 xmlns="fe73b3f6-a427-4a99-886e-da32c6de835d">
      <Terms xmlns="http://schemas.microsoft.com/office/infopath/2007/PartnerControls"/>
    </na274824997947589a1bfdfb0b645b50>
    <ECMX_OPERATIONALID xmlns="4240f11c-4df2-4a37-9be1-bdf0d4dfc218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Standard Document" ma:contentTypeID="0x010100EE95EE7DB3A482488E68FA4A7091999F00E9E88A449575E24AAD017D04A46B9265" ma:contentTypeVersion="15" ma:contentTypeDescription="Create a new document." ma:contentTypeScope="" ma:versionID="196c4593140ac752a7e29ffce112aab7">
  <xsd:schema xmlns:xsd="http://www.w3.org/2001/XMLSchema" xmlns:xs="http://www.w3.org/2001/XMLSchema" xmlns:p="http://schemas.microsoft.com/office/2006/metadata/properties" xmlns:ns2="4240f11c-4df2-4a37-9be1-bdf0d4dfc218" xmlns:ns3="fe73b3f6-a427-4a99-886e-da32c6de835d" targetNamespace="http://schemas.microsoft.com/office/2006/metadata/properties" ma:root="true" ma:fieldsID="8a9ce14a63ba68dc4a2fdcd07ec2e4dc" ns2:_="" ns3:_="">
    <xsd:import namespace="4240f11c-4df2-4a37-9be1-bdf0d4dfc218"/>
    <xsd:import namespace="fe73b3f6-a427-4a99-886e-da32c6de835d"/>
    <xsd:element name="properties">
      <xsd:complexType>
        <xsd:sequence>
          <xsd:element name="documentManagement">
            <xsd:complexType>
              <xsd:all>
                <xsd:element ref="ns2:ECMX_SUMMARY" minOccurs="0"/>
                <xsd:element ref="ns3:c67668d6730c4bc2a26c654fc875ab99" minOccurs="0"/>
                <xsd:element ref="ns3:TaxCatchAll" minOccurs="0"/>
                <xsd:element ref="ns3:TaxCatchAllLabel" minOccurs="0"/>
                <xsd:element ref="ns3:o13d78bceb4b4178ab3c456bf4db706a" minOccurs="0"/>
                <xsd:element ref="ns3:na274824997947589a1bfdfb0b645b50" minOccurs="0"/>
                <xsd:element ref="ns3:kf1264ba1b22407abef15b09c01e8cf0" minOccurs="0"/>
                <xsd:element ref="ns3:b489bfe21c7249aba6a1ae186fa4e51c" minOccurs="0"/>
                <xsd:element ref="ns3:cbaf9fdaaf87475a8d0ae10d3e79318e" minOccurs="0"/>
                <xsd:element ref="ns2:ECMX_PUBLISHDATE" minOccurs="0"/>
                <xsd:element ref="ns2:ECMX_BUSINESSID" minOccurs="0"/>
                <xsd:element ref="ns2:ECMX_OPERATIONALID" minOccurs="0"/>
                <xsd:element ref="ns2:ECMX_ADDITIONALINFO" minOccurs="0"/>
                <xsd:element ref="ns3:ECMX_OWN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0f11c-4df2-4a37-9be1-bdf0d4dfc218" elementFormDefault="qualified">
    <xsd:import namespace="http://schemas.microsoft.com/office/2006/documentManagement/types"/>
    <xsd:import namespace="http://schemas.microsoft.com/office/infopath/2007/PartnerControls"/>
    <xsd:element name="ECMX_SUMMARY" ma:index="8" nillable="true" ma:displayName="Summary" ma:description="Short and distinct description of the document" ma:internalName="ECMX_SUMMARY">
      <xsd:simpleType>
        <xsd:restriction base="dms:Note">
          <xsd:maxLength value="255"/>
        </xsd:restriction>
      </xsd:simpleType>
    </xsd:element>
    <xsd:element name="ECMX_PUBLISHDATE" ma:index="23" nillable="true" ma:displayName="Publish Date" ma:description="Enter the date of publication or finalisation of this document" ma:format="DateOnly" ma:internalName="ECMX_PUBLISHDATE">
      <xsd:simpleType>
        <xsd:restriction base="dms:DateTime"/>
      </xsd:simpleType>
    </xsd:element>
    <xsd:element name="ECMX_BUSINESSID" ma:index="24" nillable="true" ma:displayName="Business ID" ma:description="Enter the business identifier of the document such as ECDC/IP/25" ma:internalName="ECMX_BUSINESSID">
      <xsd:simpleType>
        <xsd:restriction base="dms:Text">
          <xsd:maxLength value="255"/>
        </xsd:restriction>
      </xsd:simpleType>
    </xsd:element>
    <xsd:element name="ECMX_OPERATIONALID" ma:index="25" nillable="true" ma:displayName="Operational ID" ma:description="Enter the operational or workflow identifier such as 104.2.2.1" ma:internalName="ECMX_OPERATIONALID">
      <xsd:simpleType>
        <xsd:restriction base="dms:Text">
          <xsd:maxLength value="255"/>
        </xsd:restriction>
      </xsd:simpleType>
    </xsd:element>
    <xsd:element name="ECMX_ADDITIONALINFO" ma:index="26" nillable="true" ma:displayName="Additional Info" ma:description="Provide any additional notes or information about the document" ma:internalName="ECMX_ADDITIONALINFO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73b3f6-a427-4a99-886e-da32c6de835d" elementFormDefault="qualified">
    <xsd:import namespace="http://schemas.microsoft.com/office/2006/documentManagement/types"/>
    <xsd:import namespace="http://schemas.microsoft.com/office/infopath/2007/PartnerControls"/>
    <xsd:element name="c67668d6730c4bc2a26c654fc875ab99" ma:index="9" nillable="true" ma:taxonomy="true" ma:internalName="c67668d6730c4bc2a26c654fc875ab99" ma:taxonomyFieldName="ECMX_CATEGORYLABEL" ma:displayName="Category Label" ma:fieldId="{c67668d6-730c-4bc2-a26c-654fc875ab99}" ma:taxonomyMulti="true" ma:sspId="14c281f0-fdb2-43d6-8bd5-8268950107ba" ma:termSetId="c558570e-7e10-421a-aae8-97c91a67507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a0d2c8f0-7250-4c09-8917-c4befca81a1f}" ma:internalName="TaxCatchAll" ma:showField="CatchAllData" ma:web="ab41e61d-5c9e-45fe-9fd9-c0fcfa543e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a0d2c8f0-7250-4c09-8917-c4befca81a1f}" ma:internalName="TaxCatchAllLabel" ma:readOnly="true" ma:showField="CatchAllDataLabel" ma:web="ab41e61d-5c9e-45fe-9fd9-c0fcfa543e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13d78bceb4b4178ab3c456bf4db706a" ma:index="13" nillable="true" ma:taxonomy="true" ma:internalName="o13d78bceb4b4178ab3c456bf4db706a" ma:taxonomyFieldName="ECMX_DOCUMENTTYPE" ma:displayName="Document Type" ma:fieldId="{813d78bc-eb4b-4178-ab3c-456bf4db706a}" ma:sspId="14c281f0-fdb2-43d6-8bd5-8268950107ba" ma:termSetId="c389c416-3255-4b96-b67a-477bf9d78a2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a274824997947589a1bfdfb0b645b50" ma:index="15" nillable="true" ma:taxonomy="true" ma:internalName="na274824997947589a1bfdfb0b645b50" ma:taxonomyFieldName="ECMX_ENTITY" ma:displayName="Entity" ma:fieldId="{7a274824-9979-4758-9a1b-fdfb0b645b50}" ma:sspId="14c281f0-fdb2-43d6-8bd5-8268950107ba" ma:termSetId="642df4da-6b01-472d-8f33-07d3ed3a3ad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f1264ba1b22407abef15b09c01e8cf0" ma:index="17" nillable="true" ma:taxonomy="true" ma:internalName="kf1264ba1b22407abef15b09c01e8cf0" ma:taxonomyFieldName="ECMX_DISEASEPATHOGEN" ma:displayName="Disease/Pathogen" ma:fieldId="{4f1264ba-1b22-407a-bef1-5b09c01e8cf0}" ma:sspId="14c281f0-fdb2-43d6-8bd5-8268950107ba" ma:termSetId="0299f09b-7697-48da-88c2-893786836ca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489bfe21c7249aba6a1ae186fa4e51c" ma:index="19" nillable="true" ma:taxonomy="true" ma:internalName="b489bfe21c7249aba6a1ae186fa4e51c" ma:taxonomyFieldName="ECMX_DOCUMENTSTATUS" ma:displayName="Document Status" ma:default="1;#Draft|bed60e9a-f1b8-4691-a7e2-534f78067ff3" ma:fieldId="{b489bfe2-1c72-49ab-a6a1-ae186fa4e51c}" ma:sspId="14c281f0-fdb2-43d6-8bd5-8268950107ba" ma:termSetId="142c0697-2f33-49ef-84e0-8a01165d72a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baf9fdaaf87475a8d0ae10d3e79318e" ma:index="21" nillable="true" ma:taxonomy="true" ma:internalName="cbaf9fdaaf87475a8d0ae10d3e79318e" ma:taxonomyFieldName="ECMX_LIFECYCLE" ma:displayName="Lifecycle" ma:default="2;#Active|50127695-0d4f-4ac1-ab93-ebc716c3e584" ma:fieldId="{cbaf9fda-af87-475a-8d0a-e10d3e79318e}" ma:sspId="14c281f0-fdb2-43d6-8bd5-8268950107ba" ma:termSetId="84fb9b37-c2b8-4969-9234-b37fe8170d9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MX_OWNER" ma:index="27" nillable="true" ma:displayName="Owner" ma:list="UserInfo" ma:SharePointGroup="0" ma:internalName="ECMX_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EF1031-04EB-4764-AE63-7EFB0FDDF04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47BC40-D8EF-4BE0-BD05-8E513AD99C5D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E3B98B44-D5A1-4E9D-BD20-3E9BBFF3A9B7}">
  <ds:schemaRefs>
    <ds:schemaRef ds:uri="4240f11c-4df2-4a37-9be1-bdf0d4dfc218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fe73b3f6-a427-4a99-886e-da32c6de835d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E6B439E0-27AE-4C68-BE7F-C0789D5507DE}">
  <ds:schemaRefs>
    <ds:schemaRef ds:uri="4240f11c-4df2-4a37-9be1-bdf0d4dfc218"/>
    <ds:schemaRef ds:uri="fe73b3f6-a427-4a99-886e-da32c6de835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5d6aa37e-3a89-4bd8-9367-95b8219209ae}" enabled="1" method="Standard" siteId="{6ad73702-409c-4046-ae59-cc4bea33450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347</Words>
  <Application>Microsoft Office PowerPoint</Application>
  <PresentationFormat>Custom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Ebola disease 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Katya Andrusz</dc:creator>
  <cp:lastModifiedBy>Signe Gilbro</cp:lastModifiedBy>
  <cp:revision>33</cp:revision>
  <dcterms:created xsi:type="dcterms:W3CDTF">2026-05-18T15:23:21Z</dcterms:created>
  <dcterms:modified xsi:type="dcterms:W3CDTF">2026-06-03T06:36:18Z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2026-05-18T00:00:00Z</vt:filetime>
  </property>
  <property fmtid="{D5CDD505-2E9C-101B-9397-08002B2CF9AE}" pid="3" name="Creator">
    <vt:lpwstr>Adobe InDesign 21.3 (Windows)</vt:lpwstr>
  </property>
  <property fmtid="{D5CDD505-2E9C-101B-9397-08002B2CF9AE}" pid="4" name="LastSaved">
    <vt:filetime>2026-05-18T00:00:00Z</vt:filetime>
  </property>
  <property fmtid="{D5CDD505-2E9C-101B-9397-08002B2CF9AE}" pid="5" name="Producer">
    <vt:lpwstr>Adobe PDF Library 18.0</vt:lpwstr>
  </property>
  <property fmtid="{D5CDD505-2E9C-101B-9397-08002B2CF9AE}" pid="6" name="ClassificationContentMarkingFooterLocations">
    <vt:lpwstr>Office Theme:8</vt:lpwstr>
  </property>
  <property fmtid="{D5CDD505-2E9C-101B-9397-08002B2CF9AE}" pid="7" name="ClassificationContentMarkingFooterText">
    <vt:lpwstr>Classified as ECDC NORMAL </vt:lpwstr>
  </property>
  <property fmtid="{D5CDD505-2E9C-101B-9397-08002B2CF9AE}" pid="8" name="ContentTypeId">
    <vt:lpwstr>0x010100EE95EE7DB3A482488E68FA4A7091999F00E9E88A449575E24AAD017D04A46B9265</vt:lpwstr>
  </property>
  <property fmtid="{D5CDD505-2E9C-101B-9397-08002B2CF9AE}" pid="9" name="ECMX_LIFECYCLE">
    <vt:lpwstr>2;#Active|50127695-0d4f-4ac1-ab93-ebc716c3e584</vt:lpwstr>
  </property>
  <property fmtid="{D5CDD505-2E9C-101B-9397-08002B2CF9AE}" pid="10" name="ECMX_DOCUMENTSTATUS">
    <vt:lpwstr>1;#Draft|bed60e9a-f1b8-4691-a7e2-534f78067ff3</vt:lpwstr>
  </property>
  <property fmtid="{D5CDD505-2E9C-101B-9397-08002B2CF9AE}" pid="11" name="ECMX_ENTITY">
    <vt:lpwstr/>
  </property>
  <property fmtid="{D5CDD505-2E9C-101B-9397-08002B2CF9AE}" pid="12" name="MediaServiceImageTags">
    <vt:lpwstr/>
  </property>
  <property fmtid="{D5CDD505-2E9C-101B-9397-08002B2CF9AE}" pid="13" name="lcf76f155ced4ddcb4097134ff3c332f">
    <vt:lpwstr/>
  </property>
  <property fmtid="{D5CDD505-2E9C-101B-9397-08002B2CF9AE}" pid="14" name="ECMX_DISEASEPATHOGEN">
    <vt:lpwstr/>
  </property>
  <property fmtid="{D5CDD505-2E9C-101B-9397-08002B2CF9AE}" pid="15" name="ECMX_DOCUMENTTYPE">
    <vt:lpwstr/>
  </property>
  <property fmtid="{D5CDD505-2E9C-101B-9397-08002B2CF9AE}" pid="16" name="ECMX_CATEGORYLABEL">
    <vt:lpwstr/>
  </property>
  <property fmtid="{D5CDD505-2E9C-101B-9397-08002B2CF9AE}" pid="17" name="SARMS Document ModifiedBy">
    <vt:lpwstr>Katya Andrusz</vt:lpwstr>
  </property>
  <property fmtid="{D5CDD505-2E9C-101B-9397-08002B2CF9AE}" pid="18" name="SARMS Document CreatedBy">
    <vt:lpwstr>Katya Andrusz</vt:lpwstr>
  </property>
  <property fmtid="{D5CDD505-2E9C-101B-9397-08002B2CF9AE}" pid="19" name="SARMS Document Format">
    <vt:lpwstr>Main output</vt:lpwstr>
  </property>
</Properties>
</file>