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0"/>
  </p:notesMasterIdLst>
  <p:sldIdLst>
    <p:sldId id="2147471178" r:id="rId7"/>
    <p:sldId id="2147471179" r:id="rId8"/>
    <p:sldId id="2147471180" r:id="rId9"/>
    <p:sldId id="2147471181" r:id="rId10"/>
    <p:sldId id="2147471182" r:id="rId11"/>
    <p:sldId id="2147471183" r:id="rId12"/>
    <p:sldId id="2147471184" r:id="rId13"/>
    <p:sldId id="2147471185" r:id="rId14"/>
    <p:sldId id="2147471186" r:id="rId15"/>
    <p:sldId id="2147471187" r:id="rId16"/>
    <p:sldId id="2147471188" r:id="rId17"/>
    <p:sldId id="2147471189" r:id="rId18"/>
    <p:sldId id="214747119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8F1045-5EB0-45F6-002D-0A783B4F95E6}" name="Juliana Reyes" initials="JR" userId="S::Juliana.Reyes@ecdc.europa.eu::5929c9c2-bce6-4d5d-8950-9b8a219e1737" providerId="AD"/>
  <p188:author id="{8249F14D-D0AC-746B-135C-E62503B80E35}" name="Marieke van der Werf" initials="Mv" userId="S::Marieke.vanderWerf@ecdc.europa.eu::1e24bfb6-7cbc-4c0e-9017-f2a420c643ec" providerId="AD"/>
  <p188:author id="{9D880087-4BB9-F6DB-A548-F946E854566E}" name="Anastasia Pharris" initials="AP" userId="S::Anastasia.Pharris@ecdc.europa.eu::0e2f6954-7491-443c-bfa0-62bad654e75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99AAB4-3789-4CE5-92F8-59A585A3AA93}" v="1" dt="2025-11-28T08:22:51.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na Reyes" userId="5929c9c2-bce6-4d5d-8950-9b8a219e1737" providerId="ADAL" clId="{261DE77C-5478-4761-871E-B572C49258A2}"/>
    <pc:docChg chg="custSel delSld modSld">
      <pc:chgData name="Juliana Reyes" userId="5929c9c2-bce6-4d5d-8950-9b8a219e1737" providerId="ADAL" clId="{261DE77C-5478-4761-871E-B572C49258A2}" dt="2025-12-02T15:46:56.506" v="75" actId="1038"/>
      <pc:docMkLst>
        <pc:docMk/>
      </pc:docMkLst>
      <pc:sldChg chg="modSp mod">
        <pc:chgData name="Juliana Reyes" userId="5929c9c2-bce6-4d5d-8950-9b8a219e1737" providerId="ADAL" clId="{261DE77C-5478-4761-871E-B572C49258A2}" dt="2025-11-28T08:24:25.107" v="53" actId="14100"/>
        <pc:sldMkLst>
          <pc:docMk/>
          <pc:sldMk cId="474517858" sldId="2147471178"/>
        </pc:sldMkLst>
        <pc:spChg chg="mod">
          <ac:chgData name="Juliana Reyes" userId="5929c9c2-bce6-4d5d-8950-9b8a219e1737" providerId="ADAL" clId="{261DE77C-5478-4761-871E-B572C49258A2}" dt="2025-11-28T08:24:25.107" v="53" actId="14100"/>
          <ac:spMkLst>
            <pc:docMk/>
            <pc:sldMk cId="474517858" sldId="2147471178"/>
            <ac:spMk id="5" creationId="{00000000-0000-0000-0000-000000000000}"/>
          </ac:spMkLst>
        </pc:spChg>
        <pc:spChg chg="mod">
          <ac:chgData name="Juliana Reyes" userId="5929c9c2-bce6-4d5d-8950-9b8a219e1737" providerId="ADAL" clId="{261DE77C-5478-4761-871E-B572C49258A2}" dt="2025-11-28T08:24:07.471" v="35" actId="20577"/>
          <ac:spMkLst>
            <pc:docMk/>
            <pc:sldMk cId="474517858" sldId="2147471178"/>
            <ac:spMk id="9" creationId="{80A0A53C-669A-C4AB-DAB3-44AFF386B4F5}"/>
          </ac:spMkLst>
        </pc:spChg>
      </pc:sldChg>
      <pc:sldChg chg="addSp delSp modSp mod">
        <pc:chgData name="Juliana Reyes" userId="5929c9c2-bce6-4d5d-8950-9b8a219e1737" providerId="ADAL" clId="{261DE77C-5478-4761-871E-B572C49258A2}" dt="2025-12-02T15:46:56.506" v="75" actId="1038"/>
        <pc:sldMkLst>
          <pc:docMk/>
          <pc:sldMk cId="0" sldId="2147471180"/>
        </pc:sldMkLst>
        <pc:picChg chg="add mod ord">
          <ac:chgData name="Juliana Reyes" userId="5929c9c2-bce6-4d5d-8950-9b8a219e1737" providerId="ADAL" clId="{261DE77C-5478-4761-871E-B572C49258A2}" dt="2025-12-02T15:46:56.506" v="75" actId="1038"/>
          <ac:picMkLst>
            <pc:docMk/>
            <pc:sldMk cId="0" sldId="2147471180"/>
            <ac:picMk id="5" creationId="{3D6FBC57-9A2E-82B7-46BA-18FC3C3685CC}"/>
          </ac:picMkLst>
        </pc:picChg>
        <pc:picChg chg="del">
          <ac:chgData name="Juliana Reyes" userId="5929c9c2-bce6-4d5d-8950-9b8a219e1737" providerId="ADAL" clId="{261DE77C-5478-4761-871E-B572C49258A2}" dt="2025-12-02T15:46:33.382" v="68" actId="478"/>
          <ac:picMkLst>
            <pc:docMk/>
            <pc:sldMk cId="0" sldId="2147471180"/>
            <ac:picMk id="13" creationId="{50A4ECDE-FFBB-C01F-D5DE-AA72839AA889}"/>
          </ac:picMkLst>
        </pc:picChg>
      </pc:sldChg>
      <pc:sldChg chg="del">
        <pc:chgData name="Juliana Reyes" userId="5929c9c2-bce6-4d5d-8950-9b8a219e1737" providerId="ADAL" clId="{261DE77C-5478-4761-871E-B572C49258A2}" dt="2025-11-28T08:24:50.421" v="54" actId="47"/>
        <pc:sldMkLst>
          <pc:docMk/>
          <pc:sldMk cId="1110329568" sldId="2147471191"/>
        </pc:sldMkLst>
      </pc:sldChg>
      <pc:sldChg chg="del">
        <pc:chgData name="Juliana Reyes" userId="5929c9c2-bce6-4d5d-8950-9b8a219e1737" providerId="ADAL" clId="{261DE77C-5478-4761-871E-B572C49258A2}" dt="2025-11-28T08:24:51.293" v="55" actId="47"/>
        <pc:sldMkLst>
          <pc:docMk/>
          <pc:sldMk cId="1898480175" sldId="2147471192"/>
        </pc:sldMkLst>
      </pc:sldChg>
      <pc:sldChg chg="del">
        <pc:chgData name="Juliana Reyes" userId="5929c9c2-bce6-4d5d-8950-9b8a219e1737" providerId="ADAL" clId="{261DE77C-5478-4761-871E-B572C49258A2}" dt="2025-11-28T08:24:51.896" v="56" actId="47"/>
        <pc:sldMkLst>
          <pc:docMk/>
          <pc:sldMk cId="1043470356" sldId="2147471193"/>
        </pc:sldMkLst>
      </pc:sldChg>
      <pc:sldChg chg="del">
        <pc:chgData name="Juliana Reyes" userId="5929c9c2-bce6-4d5d-8950-9b8a219e1737" providerId="ADAL" clId="{261DE77C-5478-4761-871E-B572C49258A2}" dt="2025-11-28T08:24:52.613" v="57" actId="47"/>
        <pc:sldMkLst>
          <pc:docMk/>
          <pc:sldMk cId="3963061343" sldId="2147471194"/>
        </pc:sldMkLst>
      </pc:sldChg>
      <pc:sldChg chg="del">
        <pc:chgData name="Juliana Reyes" userId="5929c9c2-bce6-4d5d-8950-9b8a219e1737" providerId="ADAL" clId="{261DE77C-5478-4761-871E-B572C49258A2}" dt="2025-11-28T08:24:53.086" v="58" actId="47"/>
        <pc:sldMkLst>
          <pc:docMk/>
          <pc:sldMk cId="1668405336" sldId="2147471195"/>
        </pc:sldMkLst>
      </pc:sldChg>
      <pc:sldChg chg="del">
        <pc:chgData name="Juliana Reyes" userId="5929c9c2-bce6-4d5d-8950-9b8a219e1737" providerId="ADAL" clId="{261DE77C-5478-4761-871E-B572C49258A2}" dt="2025-11-28T08:24:53.741" v="59" actId="47"/>
        <pc:sldMkLst>
          <pc:docMk/>
          <pc:sldMk cId="2866670272" sldId="2147471196"/>
        </pc:sldMkLst>
      </pc:sldChg>
      <pc:sldChg chg="del">
        <pc:chgData name="Juliana Reyes" userId="5929c9c2-bce6-4d5d-8950-9b8a219e1737" providerId="ADAL" clId="{261DE77C-5478-4761-871E-B572C49258A2}" dt="2025-11-28T08:24:55.702" v="60" actId="47"/>
        <pc:sldMkLst>
          <pc:docMk/>
          <pc:sldMk cId="2799370389" sldId="2147471197"/>
        </pc:sldMkLst>
      </pc:sldChg>
      <pc:sldChg chg="del">
        <pc:chgData name="Juliana Reyes" userId="5929c9c2-bce6-4d5d-8950-9b8a219e1737" providerId="ADAL" clId="{261DE77C-5478-4761-871E-B572C49258A2}" dt="2025-11-28T08:24:57.067" v="61" actId="47"/>
        <pc:sldMkLst>
          <pc:docMk/>
          <pc:sldMk cId="0" sldId="2147471198"/>
        </pc:sldMkLst>
      </pc:sldChg>
      <pc:sldChg chg="del">
        <pc:chgData name="Juliana Reyes" userId="5929c9c2-bce6-4d5d-8950-9b8a219e1737" providerId="ADAL" clId="{261DE77C-5478-4761-871E-B572C49258A2}" dt="2025-11-28T08:24:58.674" v="62" actId="47"/>
        <pc:sldMkLst>
          <pc:docMk/>
          <pc:sldMk cId="861351370" sldId="2147471199"/>
        </pc:sldMkLst>
      </pc:sldChg>
      <pc:sldChg chg="del">
        <pc:chgData name="Juliana Reyes" userId="5929c9c2-bce6-4d5d-8950-9b8a219e1737" providerId="ADAL" clId="{261DE77C-5478-4761-871E-B572C49258A2}" dt="2025-11-28T08:24:59.651" v="63" actId="47"/>
        <pc:sldMkLst>
          <pc:docMk/>
          <pc:sldMk cId="1494370750" sldId="2147471200"/>
        </pc:sldMkLst>
      </pc:sldChg>
      <pc:sldChg chg="del">
        <pc:chgData name="Juliana Reyes" userId="5929c9c2-bce6-4d5d-8950-9b8a219e1737" providerId="ADAL" clId="{261DE77C-5478-4761-871E-B572C49258A2}" dt="2025-11-28T08:25:00.368" v="64" actId="47"/>
        <pc:sldMkLst>
          <pc:docMk/>
          <pc:sldMk cId="0" sldId="2147471201"/>
        </pc:sldMkLst>
      </pc:sldChg>
      <pc:sldChg chg="del">
        <pc:chgData name="Juliana Reyes" userId="5929c9c2-bce6-4d5d-8950-9b8a219e1737" providerId="ADAL" clId="{261DE77C-5478-4761-871E-B572C49258A2}" dt="2025-11-28T08:25:01.426" v="65" actId="47"/>
        <pc:sldMkLst>
          <pc:docMk/>
          <pc:sldMk cId="0" sldId="2147471202"/>
        </pc:sldMkLst>
      </pc:sldChg>
      <pc:sldChg chg="del">
        <pc:chgData name="Juliana Reyes" userId="5929c9c2-bce6-4d5d-8950-9b8a219e1737" providerId="ADAL" clId="{261DE77C-5478-4761-871E-B572C49258A2}" dt="2025-11-28T08:25:02.139" v="66" actId="47"/>
        <pc:sldMkLst>
          <pc:docMk/>
          <pc:sldMk cId="3181580664" sldId="2147471203"/>
        </pc:sldMkLst>
      </pc:sldChg>
      <pc:sldChg chg="del">
        <pc:chgData name="Juliana Reyes" userId="5929c9c2-bce6-4d5d-8950-9b8a219e1737" providerId="ADAL" clId="{261DE77C-5478-4761-871E-B572C49258A2}" dt="2025-11-28T08:25:02.839" v="67" actId="47"/>
        <pc:sldMkLst>
          <pc:docMk/>
          <pc:sldMk cId="0" sldId="2147471204"/>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https://ecdc365.sharepoint.com/teams/iorg_dvd_sbt/Storage/Surveillance/HIV/HIV%20surveillance%20reports/HIV%20report%202025/7.%20Figures/WHO_2024_HIV_report_2025.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87102029376472"/>
          <c:y val="0.16894812729414407"/>
          <c:w val="0.81461106881916856"/>
          <c:h val="0.63768186699443796"/>
        </c:manualLayout>
      </c:layout>
      <c:areaChart>
        <c:grouping val="stacked"/>
        <c:varyColors val="0"/>
        <c:ser>
          <c:idx val="1"/>
          <c:order val="0"/>
          <c:tx>
            <c:strRef>
              <c:f>'Fig A'!$C$3</c:f>
              <c:strCache>
                <c:ptCount val="1"/>
                <c:pt idx="0">
                  <c:v>Low</c:v>
                </c:pt>
              </c:strCache>
            </c:strRef>
          </c:tx>
          <c:spPr>
            <a:noFill/>
          </c:spPr>
          <c:cat>
            <c:numRef>
              <c:f>'Fig A'!$A$4:$A$13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'Fig A'!$C$4:$C$13</c:f>
              <c:numCache>
                <c:formatCode>0</c:formatCode>
                <c:ptCount val="10"/>
                <c:pt idx="0">
                  <c:v>137356.20747999998</c:v>
                </c:pt>
                <c:pt idx="1">
                  <c:v>135858.65335000004</c:v>
                </c:pt>
                <c:pt idx="2">
                  <c:v>134150.25962999993</c:v>
                </c:pt>
                <c:pt idx="3">
                  <c:v>132533.75818999999</c:v>
                </c:pt>
                <c:pt idx="4">
                  <c:v>131692.50326999999</c:v>
                </c:pt>
                <c:pt idx="5">
                  <c:v>130056.98617999996</c:v>
                </c:pt>
                <c:pt idx="6">
                  <c:v>128426.80192000003</c:v>
                </c:pt>
                <c:pt idx="7">
                  <c:v>128183.17184000005</c:v>
                </c:pt>
                <c:pt idx="8">
                  <c:v>128546.21850000003</c:v>
                </c:pt>
                <c:pt idx="9">
                  <c:v>127183.61651999997</c:v>
                </c:pt>
              </c:numCache>
            </c:numRef>
          </c:val>
          <c:extLst>
            <c:ext xmlns:c16="http://schemas.microsoft.com/office/drawing/2014/chart" uri="{C3380CC4-5D6E-409C-BE32-E72D297353CC}">
              <c16:uniqueId val="{00000000-9379-474F-802F-A991BD7D37C3}"/>
            </c:ext>
          </c:extLst>
        </c:ser>
        <c:dLbls>
          <c:showLegendKey val="0"/>
          <c:showVal val="0"/>
          <c:showCatName val="0"/>
          <c:showSerName val="0"/>
          <c:showPercent val="0"/>
          <c:showBubbleSize val="0"/>
        </c:dLbls>
        <c:axId val="-1472735760"/>
        <c:axId val="-1472735216"/>
      </c:areaChart>
      <c:lineChart>
        <c:grouping val="standard"/>
        <c:varyColors val="0"/>
        <c:ser>
          <c:idx val="2"/>
          <c:order val="1"/>
          <c:tx>
            <c:strRef>
              <c:f>'Fig A'!$D$3</c:f>
              <c:strCache>
                <c:ptCount val="1"/>
                <c:pt idx="0">
                  <c:v>High</c:v>
                </c:pt>
              </c:strCache>
            </c:strRef>
          </c:tx>
          <c:spPr>
            <a:ln>
              <a:noFill/>
            </a:ln>
          </c:spPr>
          <c:marker>
            <c:symbol val="none"/>
          </c:marker>
          <c:cat>
            <c:numRef>
              <c:f>'Fig A'!$A$4:$A$13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'Fig A'!$D$4:$D$13</c:f>
              <c:numCache>
                <c:formatCode>0</c:formatCode>
                <c:ptCount val="10"/>
                <c:pt idx="0">
                  <c:v>175910.25757000002</c:v>
                </c:pt>
                <c:pt idx="1">
                  <c:v>174936.89245000004</c:v>
                </c:pt>
                <c:pt idx="2">
                  <c:v>173627.05481999993</c:v>
                </c:pt>
                <c:pt idx="3">
                  <c:v>172306.81564999992</c:v>
                </c:pt>
                <c:pt idx="4">
                  <c:v>171527.79317999998</c:v>
                </c:pt>
                <c:pt idx="5">
                  <c:v>170291.34706999999</c:v>
                </c:pt>
                <c:pt idx="6">
                  <c:v>169250.61481</c:v>
                </c:pt>
                <c:pt idx="7">
                  <c:v>171035.62991000002</c:v>
                </c:pt>
                <c:pt idx="8">
                  <c:v>173047.43458999996</c:v>
                </c:pt>
                <c:pt idx="9">
                  <c:v>173284.85387999995</c:v>
                </c:pt>
              </c:numCache>
            </c:numRef>
          </c:val>
          <c:smooth val="0"/>
          <c:extLst>
            <c:ext xmlns:c16="http://schemas.microsoft.com/office/drawing/2014/chart" uri="{C3380CC4-5D6E-409C-BE32-E72D297353CC}">
              <c16:uniqueId val="{00000001-9379-474F-802F-A991BD7D37C3}"/>
            </c:ext>
          </c:extLst>
        </c:ser>
        <c:ser>
          <c:idx val="5"/>
          <c:order val="2"/>
          <c:tx>
            <c:strRef>
              <c:f>'Fig A'!$G$3</c:f>
              <c:strCache>
                <c:ptCount val="1"/>
                <c:pt idx="0">
                  <c:v> EU/EEA estimated infections</c:v>
                </c:pt>
              </c:strCache>
            </c:strRef>
          </c:tx>
          <c:spPr>
            <a:ln w="57150">
              <a:solidFill>
                <a:srgbClr val="92D050"/>
              </a:solidFill>
            </a:ln>
          </c:spPr>
          <c:marker>
            <c:symbol val="none"/>
          </c:marker>
          <c:cat>
            <c:numRef>
              <c:f>'Fig A'!$A$4:$A$13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'Fig A'!$G$4:$G$13</c:f>
              <c:numCache>
                <c:formatCode>0</c:formatCode>
                <c:ptCount val="10"/>
                <c:pt idx="0">
                  <c:v>21806.346399999999</c:v>
                </c:pt>
                <c:pt idx="1">
                  <c:v>21264.657479999998</c:v>
                </c:pt>
                <c:pt idx="2">
                  <c:v>20694.899730000005</c:v>
                </c:pt>
                <c:pt idx="3">
                  <c:v>20139.432439999997</c:v>
                </c:pt>
                <c:pt idx="4">
                  <c:v>19906.669990000002</c:v>
                </c:pt>
                <c:pt idx="5">
                  <c:v>19077.788039999996</c:v>
                </c:pt>
                <c:pt idx="6">
                  <c:v>18771.060829999999</c:v>
                </c:pt>
                <c:pt idx="7">
                  <c:v>18994.080629999997</c:v>
                </c:pt>
                <c:pt idx="8">
                  <c:v>19572.446759999999</c:v>
                </c:pt>
                <c:pt idx="9">
                  <c:v>19437.527999999995</c:v>
                </c:pt>
              </c:numCache>
            </c:numRef>
          </c:val>
          <c:smooth val="0"/>
          <c:extLst>
            <c:ext xmlns:c16="http://schemas.microsoft.com/office/drawing/2014/chart" uri="{C3380CC4-5D6E-409C-BE32-E72D297353CC}">
              <c16:uniqueId val="{00000002-9379-474F-802F-A991BD7D37C3}"/>
            </c:ext>
          </c:extLst>
        </c:ser>
        <c:ser>
          <c:idx val="6"/>
          <c:order val="3"/>
          <c:tx>
            <c:strRef>
              <c:f>'Fig A'!$H$3</c:f>
              <c:strCache>
                <c:ptCount val="1"/>
                <c:pt idx="0">
                  <c:v>EU/EEA diagnoses</c:v>
                </c:pt>
              </c:strCache>
            </c:strRef>
          </c:tx>
          <c:spPr>
            <a:ln w="57150">
              <a:solidFill>
                <a:srgbClr val="00B050"/>
              </a:solidFill>
            </a:ln>
          </c:spPr>
          <c:marker>
            <c:symbol val="none"/>
          </c:marker>
          <c:cat>
            <c:numRef>
              <c:f>'Fig A'!$A$4:$A$13</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'Fig A'!$H$4:$H$13</c:f>
              <c:numCache>
                <c:formatCode>General</c:formatCode>
                <c:ptCount val="10"/>
                <c:pt idx="0">
                  <c:v>28010</c:v>
                </c:pt>
                <c:pt idx="1">
                  <c:v>27560</c:v>
                </c:pt>
                <c:pt idx="2">
                  <c:v>27101</c:v>
                </c:pt>
                <c:pt idx="3">
                  <c:v>25111</c:v>
                </c:pt>
                <c:pt idx="4">
                  <c:v>24988</c:v>
                </c:pt>
                <c:pt idx="5">
                  <c:v>18405</c:v>
                </c:pt>
                <c:pt idx="6">
                  <c:v>19619</c:v>
                </c:pt>
                <c:pt idx="7">
                  <c:v>25376</c:v>
                </c:pt>
                <c:pt idx="8">
                  <c:v>25616</c:v>
                </c:pt>
                <c:pt idx="9">
                  <c:v>24051</c:v>
                </c:pt>
              </c:numCache>
            </c:numRef>
          </c:val>
          <c:smooth val="0"/>
          <c:extLst>
            <c:ext xmlns:c16="http://schemas.microsoft.com/office/drawing/2014/chart" uri="{C3380CC4-5D6E-409C-BE32-E72D297353CC}">
              <c16:uniqueId val="{00000003-9379-474F-802F-A991BD7D37C3}"/>
            </c:ext>
          </c:extLst>
        </c:ser>
        <c:dLbls>
          <c:showLegendKey val="0"/>
          <c:showVal val="0"/>
          <c:showCatName val="0"/>
          <c:showSerName val="0"/>
          <c:showPercent val="0"/>
          <c:showBubbleSize val="0"/>
        </c:dLbls>
        <c:marker val="1"/>
        <c:smooth val="0"/>
        <c:axId val="-1472735760"/>
        <c:axId val="-1472735216"/>
      </c:lineChart>
      <c:catAx>
        <c:axId val="-1472735760"/>
        <c:scaling>
          <c:orientation val="minMax"/>
        </c:scaling>
        <c:delete val="0"/>
        <c:axPos val="b"/>
        <c:title>
          <c:tx>
            <c:rich>
              <a:bodyPr/>
              <a:lstStyle/>
              <a:p>
                <a:pPr>
                  <a:defRPr sz="1400"/>
                </a:pPr>
                <a:r>
                  <a:rPr lang="en-US" sz="1400" dirty="0"/>
                  <a:t>Year of diagnoses/new infections</a:t>
                </a:r>
              </a:p>
            </c:rich>
          </c:tx>
          <c:layout>
            <c:manualLayout>
              <c:xMode val="edge"/>
              <c:yMode val="edge"/>
              <c:x val="0.36242376702820217"/>
              <c:y val="0.9132492484725887"/>
            </c:manualLayout>
          </c:layout>
          <c:overlay val="0"/>
        </c:title>
        <c:numFmt formatCode="General" sourceLinked="1"/>
        <c:majorTickMark val="out"/>
        <c:minorTickMark val="none"/>
        <c:tickLblPos val="nextTo"/>
        <c:txPr>
          <a:bodyPr rot="0" vert="horz"/>
          <a:lstStyle/>
          <a:p>
            <a:pPr>
              <a:defRPr sz="1400"/>
            </a:pPr>
            <a:endParaRPr lang="en-US"/>
          </a:p>
        </c:txPr>
        <c:crossAx val="-1472735216"/>
        <c:crosses val="autoZero"/>
        <c:auto val="1"/>
        <c:lblAlgn val="ctr"/>
        <c:lblOffset val="100"/>
        <c:noMultiLvlLbl val="0"/>
      </c:catAx>
      <c:valAx>
        <c:axId val="-1472735216"/>
        <c:scaling>
          <c:orientation val="minMax"/>
          <c:max val="30000"/>
        </c:scaling>
        <c:delete val="0"/>
        <c:axPos val="l"/>
        <c:title>
          <c:tx>
            <c:rich>
              <a:bodyPr/>
              <a:lstStyle/>
              <a:p>
                <a:pPr>
                  <a:defRPr sz="1400"/>
                </a:pPr>
                <a:r>
                  <a:rPr lang="en-US" sz="1400" b="0" i="0" baseline="0">
                    <a:effectLst/>
                  </a:rPr>
                  <a:t>Number of reported new HIV diagnoses and </a:t>
                </a:r>
                <a:endParaRPr lang="en-US" sz="1400">
                  <a:effectLst/>
                </a:endParaRPr>
              </a:p>
              <a:p>
                <a:pPr>
                  <a:defRPr sz="1400"/>
                </a:pPr>
                <a:r>
                  <a:rPr lang="en-US" sz="1400" b="0" i="0" baseline="0">
                    <a:effectLst/>
                  </a:rPr>
                  <a:t>estimated new HIV infections</a:t>
                </a:r>
                <a:endParaRPr lang="en-US" sz="1400">
                  <a:effectLst/>
                </a:endParaRPr>
              </a:p>
            </c:rich>
          </c:tx>
          <c:layout>
            <c:manualLayout>
              <c:xMode val="edge"/>
              <c:yMode val="edge"/>
              <c:x val="1.1059692045580058E-2"/>
              <c:y val="0.18135336732003202"/>
            </c:manualLayout>
          </c:layout>
          <c:overlay val="0"/>
        </c:title>
        <c:numFmt formatCode="0" sourceLinked="1"/>
        <c:majorTickMark val="out"/>
        <c:minorTickMark val="none"/>
        <c:tickLblPos val="nextTo"/>
        <c:txPr>
          <a:bodyPr rot="0" vert="horz"/>
          <a:lstStyle/>
          <a:p>
            <a:pPr>
              <a:defRPr sz="1400"/>
            </a:pPr>
            <a:endParaRPr lang="en-US"/>
          </a:p>
        </c:txPr>
        <c:crossAx val="-1472735760"/>
        <c:crosses val="autoZero"/>
        <c:crossBetween val="between"/>
      </c:valAx>
    </c:plotArea>
    <c:legend>
      <c:legendPos val="t"/>
      <c:legendEntry>
        <c:idx val="0"/>
        <c:delete val="1"/>
      </c:legendEntry>
      <c:legendEntry>
        <c:idx val="1"/>
        <c:delete val="1"/>
      </c:legendEntry>
      <c:layout>
        <c:manualLayout>
          <c:xMode val="edge"/>
          <c:yMode val="edge"/>
          <c:x val="0.19089732248430014"/>
          <c:y val="1.9863438857852266E-2"/>
          <c:w val="0.75910264832023933"/>
          <c:h val="0.13708685855608832"/>
        </c:manualLayout>
      </c:layout>
      <c:overlay val="0"/>
      <c:txPr>
        <a:bodyPr/>
        <a:lstStyle/>
        <a:p>
          <a:pPr>
            <a:defRPr sz="1400"/>
          </a:pPr>
          <a:endParaRPr lang="en-US"/>
        </a:p>
      </c:txPr>
    </c:legend>
    <c:plotVisOnly val="1"/>
    <c:dispBlanksAs val="gap"/>
    <c:showDLblsOverMax val="0"/>
  </c:chart>
  <c:spPr>
    <a:ln>
      <a:noFill/>
    </a:ln>
  </c:spPr>
  <c:txPr>
    <a:bodyPr/>
    <a:lstStyle/>
    <a:p>
      <a:pPr>
        <a:defRPr sz="1000" b="0" i="0" u="none" strike="noStrike" baseline="0">
          <a:solidFill>
            <a:srgbClr val="000000"/>
          </a:solidFill>
          <a:latin typeface="Arial Narrow" panose="020B0606020202030204" pitchFamily="34" charset="0"/>
          <a:ea typeface="Calibri"/>
          <a:cs typeface="Calibri"/>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81A288-7DD5-4B54-A223-C06744F61248}" type="datetimeFigureOut">
              <a:rPr lang="en-GB" smtClean="0"/>
              <a:t>02/12/2025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9F9FD-FA0A-4DCA-830D-180F236A6DA6}" type="slidenum">
              <a:rPr lang="en-GB" smtClean="0"/>
              <a:t>‹#›</a:t>
            </a:fld>
            <a:endParaRPr lang="en-GB"/>
          </a:p>
        </p:txBody>
      </p:sp>
    </p:spTree>
    <p:extLst>
      <p:ext uri="{BB962C8B-B14F-4D97-AF65-F5344CB8AC3E}">
        <p14:creationId xmlns:p14="http://schemas.microsoft.com/office/powerpoint/2010/main" val="277426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cid:image001.png@01D86F70.71A8D560" TargetMode="Externa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cid:image001.png@01D86F70.71A8D560"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4286250" y="3598863"/>
            <a:ext cx="7421037" cy="514350"/>
          </a:xfrm>
        </p:spPr>
        <p:txBody>
          <a:bodyPr/>
          <a:lstStyle>
            <a:lvl1pPr>
              <a:defRPr sz="2400" b="0">
                <a:solidFill>
                  <a:schemeClr val="bg1"/>
                </a:solidFill>
                <a:latin typeface="Tahoma" pitchFamily="34" charset="0"/>
                <a:cs typeface="Tahoma" pitchFamily="34" charset="0"/>
              </a:defRPr>
            </a:lvl1pPr>
          </a:lstStyle>
          <a:p>
            <a:r>
              <a:rPr lang="it-IT"/>
              <a:t>Fare clic per modificare lo stile del titolo dello schema</a:t>
            </a:r>
            <a:endParaRPr lang="en-GB"/>
          </a:p>
        </p:txBody>
      </p:sp>
      <p:sp>
        <p:nvSpPr>
          <p:cNvPr id="181251" name="Rectangle 3"/>
          <p:cNvSpPr>
            <a:spLocks noGrp="1" noChangeArrowheads="1"/>
          </p:cNvSpPr>
          <p:nvPr>
            <p:ph type="subTitle" idx="1"/>
          </p:nvPr>
        </p:nvSpPr>
        <p:spPr>
          <a:xfrm>
            <a:off x="4286250" y="4318000"/>
            <a:ext cx="7421039" cy="1421618"/>
          </a:xfrm>
        </p:spPr>
        <p:txBody>
          <a:bodyPr/>
          <a:lstStyle>
            <a:lvl1pPr marL="0" indent="0">
              <a:lnSpc>
                <a:spcPct val="90000"/>
              </a:lnSpc>
              <a:spcBef>
                <a:spcPts val="0"/>
              </a:spcBef>
              <a:spcAft>
                <a:spcPts val="0"/>
              </a:spcAft>
              <a:defRPr sz="3000" b="1">
                <a:solidFill>
                  <a:schemeClr val="bg1"/>
                </a:solidFill>
                <a:latin typeface="Tahoma" pitchFamily="34" charset="0"/>
                <a:cs typeface="Tahoma" pitchFamily="34" charset="0"/>
              </a:defRPr>
            </a:lvl1pPr>
          </a:lstStyle>
          <a:p>
            <a:r>
              <a:rPr lang="it-IT"/>
              <a:t>Fare clic per modificare lo stile del sottotitolo dello schema</a:t>
            </a:r>
            <a:endParaRPr lang="en-GB"/>
          </a:p>
        </p:txBody>
      </p:sp>
      <p:sp>
        <p:nvSpPr>
          <p:cNvPr id="2" name="Slide Number Placeholder 1"/>
          <p:cNvSpPr>
            <a:spLocks noGrp="1"/>
          </p:cNvSpPr>
          <p:nvPr>
            <p:ph type="sldNum" sz="quarter" idx="10"/>
          </p:nvPr>
        </p:nvSpPr>
        <p:spPr>
          <a:xfrm>
            <a:off x="9108000" y="6480002"/>
            <a:ext cx="2556000" cy="365125"/>
          </a:xfrm>
        </p:spPr>
        <p:txBody>
          <a:bodyPr/>
          <a:lstStyle>
            <a:lvl1pPr>
              <a:defRPr>
                <a:solidFill>
                  <a:schemeClr val="bg1"/>
                </a:solidFill>
              </a:defRPr>
            </a:lvl1pPr>
          </a:lstStyle>
          <a:p>
            <a:fld id="{60F1D92E-4CEF-463A-BABB-F3E13F8EAF9F}" type="slidenum">
              <a:rPr lang="it-IT" smtClean="0"/>
              <a:t>‹#›</a:t>
            </a:fld>
            <a:endParaRPr lang="it-IT"/>
          </a:p>
        </p:txBody>
      </p:sp>
      <p:grpSp>
        <p:nvGrpSpPr>
          <p:cNvPr id="4" name="Group 3">
            <a:extLst>
              <a:ext uri="{FF2B5EF4-FFF2-40B4-BE49-F238E27FC236}">
                <a16:creationId xmlns:a16="http://schemas.microsoft.com/office/drawing/2014/main" id="{929CD8F7-9314-4DE2-92F4-C894F7B87474}"/>
              </a:ext>
            </a:extLst>
          </p:cNvPr>
          <p:cNvGrpSpPr/>
          <p:nvPr/>
        </p:nvGrpSpPr>
        <p:grpSpPr>
          <a:xfrm>
            <a:off x="-11443" y="0"/>
            <a:ext cx="12192000" cy="6858000"/>
            <a:chOff x="-11443" y="0"/>
            <a:chExt cx="12192000" cy="6858000"/>
          </a:xfrm>
        </p:grpSpPr>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43" y="0"/>
              <a:ext cx="12192000" cy="6858000"/>
            </a:xfrm>
            <a:prstGeom prst="rect">
              <a:avLst/>
            </a:prstGeom>
            <a:noFill/>
          </p:spPr>
        </p:pic>
        <p:grpSp>
          <p:nvGrpSpPr>
            <p:cNvPr id="3" name="Group 2">
              <a:extLst>
                <a:ext uri="{FF2B5EF4-FFF2-40B4-BE49-F238E27FC236}">
                  <a16:creationId xmlns:a16="http://schemas.microsoft.com/office/drawing/2014/main" id="{B6CEC5C9-7948-45B8-B6FB-77B93E8F55B9}"/>
                </a:ext>
              </a:extLst>
            </p:cNvPr>
            <p:cNvGrpSpPr/>
            <p:nvPr/>
          </p:nvGrpSpPr>
          <p:grpSpPr>
            <a:xfrm>
              <a:off x="8684693" y="214160"/>
              <a:ext cx="3402613" cy="1613139"/>
              <a:chOff x="8684693" y="214160"/>
              <a:chExt cx="3402613" cy="1613139"/>
            </a:xfrm>
          </p:grpSpPr>
          <p:pic>
            <p:nvPicPr>
              <p:cNvPr id="12" name="Picture 11">
                <a:extLst>
                  <a:ext uri="{FF2B5EF4-FFF2-40B4-BE49-F238E27FC236}">
                    <a16:creationId xmlns:a16="http://schemas.microsoft.com/office/drawing/2014/main" id="{6DC94493-A0F5-46A4-9BA9-443201EF24D7}"/>
                  </a:ext>
                </a:extLst>
              </p:cNvPr>
              <p:cNvPicPr>
                <a:picLocks noChangeAspect="1"/>
              </p:cNvPicPr>
              <p:nvPr/>
            </p:nvPicPr>
            <p:blipFill>
              <a:blip r:embed="rId3"/>
              <a:stretch>
                <a:fillRect/>
              </a:stretch>
            </p:blipFill>
            <p:spPr>
              <a:xfrm>
                <a:off x="8684693" y="214160"/>
                <a:ext cx="3402613" cy="1613139"/>
              </a:xfrm>
              <a:prstGeom prst="rect">
                <a:avLst/>
              </a:prstGeom>
            </p:spPr>
          </p:pic>
          <p:pic>
            <p:nvPicPr>
              <p:cNvPr id="1029" name="Picture 2">
                <a:extLst>
                  <a:ext uri="{FF2B5EF4-FFF2-40B4-BE49-F238E27FC236}">
                    <a16:creationId xmlns:a16="http://schemas.microsoft.com/office/drawing/2014/main" id="{A1847620-1CF6-4457-B79C-1A1D3151F2BF}"/>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9023230" y="450092"/>
                <a:ext cx="2501660" cy="1218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452449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Content Placeholder 2"/>
          <p:cNvSpPr>
            <a:spLocks noGrp="1"/>
          </p:cNvSpPr>
          <p:nvPr>
            <p:ph idx="1"/>
          </p:nvPr>
        </p:nvSpPr>
        <p:spPr/>
        <p:txBody>
          <a:bodyPr/>
          <a:lstStyle>
            <a:lvl1pPr>
              <a:lnSpc>
                <a:spcPct val="90000"/>
              </a:lnSpc>
              <a:spcBef>
                <a:spcPts val="225"/>
              </a:spcBef>
              <a:spcAft>
                <a:spcPts val="450"/>
              </a:spcAft>
              <a:defRPr sz="1800"/>
            </a:lvl1pPr>
            <a:lvl2pPr marL="202396" indent="-202396">
              <a:lnSpc>
                <a:spcPct val="90000"/>
              </a:lnSpc>
              <a:spcBef>
                <a:spcPts val="225"/>
              </a:spcBef>
              <a:spcAft>
                <a:spcPts val="450"/>
              </a:spcAft>
              <a:buFont typeface="Arial" pitchFamily="34" charset="0"/>
              <a:buChar char="•"/>
              <a:tabLst>
                <a:tab pos="202396" algn="l"/>
              </a:tabLst>
              <a:defRPr sz="1800">
                <a:latin typeface="Tahoma" pitchFamily="34" charset="0"/>
                <a:cs typeface="Tahoma" pitchFamily="34" charset="0"/>
              </a:defRPr>
            </a:lvl2pPr>
            <a:lvl3pPr marL="405984" indent="-203587">
              <a:lnSpc>
                <a:spcPct val="90000"/>
              </a:lnSpc>
              <a:spcBef>
                <a:spcPts val="225"/>
              </a:spcBef>
              <a:spcAft>
                <a:spcPts val="450"/>
              </a:spcAft>
              <a:buFont typeface="Tahoma" pitchFamily="34" charset="0"/>
              <a:buChar char="–"/>
              <a:tabLst>
                <a:tab pos="405984" algn="l"/>
              </a:tabLst>
              <a:defRPr sz="1800">
                <a:latin typeface="Tahoma" pitchFamily="34" charset="0"/>
                <a:cs typeface="Tahoma" pitchFamily="34" charset="0"/>
              </a:defRPr>
            </a:lvl3pPr>
            <a:lvl5pPr>
              <a:buNone/>
              <a:defRPr/>
            </a:lvl5pPr>
          </a:lstStyle>
          <a:p>
            <a:pPr lvl="0"/>
            <a:r>
              <a:rPr lang="it-IT"/>
              <a:t>Modifica gli stili del testo dello schema</a:t>
            </a:r>
          </a:p>
          <a:p>
            <a:pPr lvl="1"/>
            <a:r>
              <a:rPr lang="it-IT"/>
              <a:t>Secondo livello</a:t>
            </a:r>
          </a:p>
          <a:p>
            <a:pPr lvl="2"/>
            <a:r>
              <a:rPr lang="it-IT"/>
              <a:t>Terzo livello</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60F1D92E-4CEF-463A-BABB-F3E13F8EAF9F}" type="slidenum">
              <a:rPr lang="it-IT" smtClean="0"/>
              <a:t>‹#›</a:t>
            </a:fld>
            <a:endParaRPr lang="it-IT"/>
          </a:p>
        </p:txBody>
      </p:sp>
      <p:grpSp>
        <p:nvGrpSpPr>
          <p:cNvPr id="8" name="Group 7">
            <a:extLst>
              <a:ext uri="{FF2B5EF4-FFF2-40B4-BE49-F238E27FC236}">
                <a16:creationId xmlns:a16="http://schemas.microsoft.com/office/drawing/2014/main" id="{8C4DBA95-4005-4682-AD2C-6F36E407BEF0}"/>
              </a:ext>
            </a:extLst>
          </p:cNvPr>
          <p:cNvGrpSpPr/>
          <p:nvPr/>
        </p:nvGrpSpPr>
        <p:grpSpPr>
          <a:xfrm>
            <a:off x="9903392" y="1"/>
            <a:ext cx="2277002" cy="1079500"/>
            <a:chOff x="9903392" y="1"/>
            <a:chExt cx="2277002" cy="1079500"/>
          </a:xfrm>
        </p:grpSpPr>
        <p:pic>
          <p:nvPicPr>
            <p:cNvPr id="7" name="Picture 6">
              <a:extLst>
                <a:ext uri="{FF2B5EF4-FFF2-40B4-BE49-F238E27FC236}">
                  <a16:creationId xmlns:a16="http://schemas.microsoft.com/office/drawing/2014/main" id="{96216246-3C82-4CB6-AE93-FFCD345B8078}"/>
                </a:ext>
              </a:extLst>
            </p:cNvPr>
            <p:cNvPicPr>
              <a:picLocks noChangeAspect="1"/>
            </p:cNvPicPr>
            <p:nvPr/>
          </p:nvPicPr>
          <p:blipFill>
            <a:blip r:embed="rId2"/>
            <a:stretch>
              <a:fillRect/>
            </a:stretch>
          </p:blipFill>
          <p:spPr>
            <a:xfrm>
              <a:off x="9903392" y="1"/>
              <a:ext cx="2277002" cy="1079500"/>
            </a:xfrm>
            <a:prstGeom prst="rect">
              <a:avLst/>
            </a:prstGeom>
          </p:spPr>
        </p:pic>
        <p:pic>
          <p:nvPicPr>
            <p:cNvPr id="6" name="Picture 2">
              <a:extLst>
                <a:ext uri="{FF2B5EF4-FFF2-40B4-BE49-F238E27FC236}">
                  <a16:creationId xmlns:a16="http://schemas.microsoft.com/office/drawing/2014/main" id="{EE223E1C-B7D0-431C-9004-51335B61650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104370" y="146795"/>
              <a:ext cx="1696054" cy="82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9058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2"/>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it-IT"/>
              <a:t>Fare clic per modificare lo stile del titolo dello schema</a:t>
            </a:r>
            <a:endParaRPr lang="en-GB"/>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text styles</a:t>
            </a:r>
          </a:p>
          <a:p>
            <a:pPr lvl="1"/>
            <a:r>
              <a:rPr lang="en-US"/>
              <a:t>Second level</a:t>
            </a:r>
          </a:p>
          <a:p>
            <a:pPr lvl="2"/>
            <a:r>
              <a:rPr lang="en-US"/>
              <a:t>Third level</a:t>
            </a:r>
          </a:p>
          <a:p>
            <a:pPr lvl="0"/>
            <a:endParaRPr lang="en-GB"/>
          </a:p>
        </p:txBody>
      </p:sp>
      <p:sp>
        <p:nvSpPr>
          <p:cNvPr id="10" name="Slide Number Placeholder 9"/>
          <p:cNvSpPr>
            <a:spLocks noGrp="1"/>
          </p:cNvSpPr>
          <p:nvPr>
            <p:ph type="sldNum" sz="quarter" idx="4"/>
          </p:nvPr>
        </p:nvSpPr>
        <p:spPr>
          <a:xfrm>
            <a:off x="9108000" y="6480017"/>
            <a:ext cx="2556000" cy="365125"/>
          </a:xfrm>
          <a:prstGeom prst="rect">
            <a:avLst/>
          </a:prstGeom>
        </p:spPr>
        <p:txBody>
          <a:bodyPr vert="horz" lIns="91440" tIns="36000" rIns="91440" bIns="36000" rtlCol="0" anchor="ctr" anchorCtr="0"/>
          <a:lstStyle>
            <a:lvl1pPr algn="r">
              <a:lnSpc>
                <a:spcPct val="100000"/>
              </a:lnSpc>
              <a:defRPr sz="900" b="0">
                <a:solidFill>
                  <a:schemeClr val="bg1"/>
                </a:solidFill>
              </a:defRPr>
            </a:lvl1pPr>
          </a:lstStyle>
          <a:p>
            <a:fld id="{60F1D92E-4CEF-463A-BABB-F3E13F8EAF9F}" type="slidenum">
              <a:rPr lang="it-IT" smtClean="0"/>
              <a:t>‹#›</a:t>
            </a:fld>
            <a:endParaRPr lang="it-IT"/>
          </a:p>
        </p:txBody>
      </p:sp>
    </p:spTree>
    <p:extLst>
      <p:ext uri="{BB962C8B-B14F-4D97-AF65-F5344CB8AC3E}">
        <p14:creationId xmlns:p14="http://schemas.microsoft.com/office/powerpoint/2010/main" val="89275848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lnSpc>
          <a:spcPct val="90000"/>
        </a:lnSpc>
        <a:spcBef>
          <a:spcPct val="0"/>
        </a:spcBef>
        <a:spcAft>
          <a:spcPct val="0"/>
        </a:spcAft>
        <a:defRPr sz="21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100" b="1">
          <a:solidFill>
            <a:srgbClr val="333333"/>
          </a:solidFill>
          <a:latin typeface="Tahoma" pitchFamily="34" charset="0"/>
        </a:defRPr>
      </a:lvl2pPr>
      <a:lvl3pPr algn="l" rtl="0" eaLnBrk="1" fontAlgn="base" hangingPunct="1">
        <a:lnSpc>
          <a:spcPct val="90000"/>
        </a:lnSpc>
        <a:spcBef>
          <a:spcPct val="0"/>
        </a:spcBef>
        <a:spcAft>
          <a:spcPct val="0"/>
        </a:spcAft>
        <a:defRPr sz="2100" b="1">
          <a:solidFill>
            <a:srgbClr val="333333"/>
          </a:solidFill>
          <a:latin typeface="Tahoma" pitchFamily="34" charset="0"/>
        </a:defRPr>
      </a:lvl3pPr>
      <a:lvl4pPr algn="l" rtl="0" eaLnBrk="1" fontAlgn="base" hangingPunct="1">
        <a:lnSpc>
          <a:spcPct val="90000"/>
        </a:lnSpc>
        <a:spcBef>
          <a:spcPct val="0"/>
        </a:spcBef>
        <a:spcAft>
          <a:spcPct val="0"/>
        </a:spcAft>
        <a:defRPr sz="2100" b="1">
          <a:solidFill>
            <a:srgbClr val="333333"/>
          </a:solidFill>
          <a:latin typeface="Tahoma" pitchFamily="34" charset="0"/>
        </a:defRPr>
      </a:lvl4pPr>
      <a:lvl5pPr algn="l" rtl="0" eaLnBrk="1" fontAlgn="base" hangingPunct="1">
        <a:lnSpc>
          <a:spcPct val="90000"/>
        </a:lnSpc>
        <a:spcBef>
          <a:spcPct val="0"/>
        </a:spcBef>
        <a:spcAft>
          <a:spcPct val="0"/>
        </a:spcAft>
        <a:defRPr sz="2100" b="1">
          <a:solidFill>
            <a:srgbClr val="333333"/>
          </a:solidFill>
          <a:latin typeface="Tahoma" pitchFamily="34" charset="0"/>
        </a:defRPr>
      </a:lvl5pPr>
      <a:lvl6pPr marL="342884" algn="l" rtl="0" eaLnBrk="1" fontAlgn="base" hangingPunct="1">
        <a:lnSpc>
          <a:spcPct val="90000"/>
        </a:lnSpc>
        <a:spcBef>
          <a:spcPct val="0"/>
        </a:spcBef>
        <a:spcAft>
          <a:spcPct val="0"/>
        </a:spcAft>
        <a:defRPr sz="2100" b="1">
          <a:solidFill>
            <a:srgbClr val="333333"/>
          </a:solidFill>
          <a:latin typeface="Tahoma" pitchFamily="34" charset="0"/>
        </a:defRPr>
      </a:lvl6pPr>
      <a:lvl7pPr marL="685766" algn="l" rtl="0" eaLnBrk="1" fontAlgn="base" hangingPunct="1">
        <a:lnSpc>
          <a:spcPct val="90000"/>
        </a:lnSpc>
        <a:spcBef>
          <a:spcPct val="0"/>
        </a:spcBef>
        <a:spcAft>
          <a:spcPct val="0"/>
        </a:spcAft>
        <a:defRPr sz="2100" b="1">
          <a:solidFill>
            <a:srgbClr val="333333"/>
          </a:solidFill>
          <a:latin typeface="Tahoma" pitchFamily="34" charset="0"/>
        </a:defRPr>
      </a:lvl7pPr>
      <a:lvl8pPr marL="1028649" algn="l" rtl="0" eaLnBrk="1" fontAlgn="base" hangingPunct="1">
        <a:lnSpc>
          <a:spcPct val="90000"/>
        </a:lnSpc>
        <a:spcBef>
          <a:spcPct val="0"/>
        </a:spcBef>
        <a:spcAft>
          <a:spcPct val="0"/>
        </a:spcAft>
        <a:defRPr sz="2100" b="1">
          <a:solidFill>
            <a:srgbClr val="333333"/>
          </a:solidFill>
          <a:latin typeface="Tahoma" pitchFamily="34" charset="0"/>
        </a:defRPr>
      </a:lvl8pPr>
      <a:lvl9pPr marL="1371532" algn="l" rtl="0" eaLnBrk="1" fontAlgn="base" hangingPunct="1">
        <a:lnSpc>
          <a:spcPct val="90000"/>
        </a:lnSpc>
        <a:spcBef>
          <a:spcPct val="0"/>
        </a:spcBef>
        <a:spcAft>
          <a:spcPct val="0"/>
        </a:spcAft>
        <a:defRPr sz="2100" b="1">
          <a:solidFill>
            <a:srgbClr val="333333"/>
          </a:solidFill>
          <a:latin typeface="Tahoma" pitchFamily="34" charset="0"/>
        </a:defRPr>
      </a:lvl9pPr>
    </p:titleStyle>
    <p:bodyStyle>
      <a:lvl1pPr marL="0" indent="0" algn="l" rtl="0" eaLnBrk="1" fontAlgn="base" hangingPunct="1">
        <a:lnSpc>
          <a:spcPct val="90000"/>
        </a:lnSpc>
        <a:spcBef>
          <a:spcPts val="225"/>
        </a:spcBef>
        <a:spcAft>
          <a:spcPts val="450"/>
        </a:spcAft>
        <a:buFont typeface="Wingdings" pitchFamily="2" charset="2"/>
        <a:tabLst/>
        <a:defRPr sz="1800">
          <a:solidFill>
            <a:schemeClr val="tx1"/>
          </a:solidFill>
          <a:latin typeface="Tahoma" pitchFamily="34" charset="0"/>
          <a:ea typeface="+mn-ea"/>
          <a:cs typeface="Tahoma" pitchFamily="34" charset="0"/>
        </a:defRPr>
      </a:lvl1pPr>
      <a:lvl2pPr marL="202396" indent="-202396" algn="l" rtl="0" eaLnBrk="1" fontAlgn="base" hangingPunct="1">
        <a:lnSpc>
          <a:spcPct val="90000"/>
        </a:lnSpc>
        <a:spcBef>
          <a:spcPct val="0"/>
        </a:spcBef>
        <a:spcAft>
          <a:spcPts val="225"/>
        </a:spcAft>
        <a:buFont typeface="Arial" pitchFamily="34" charset="0"/>
        <a:buChar char="•"/>
        <a:defRPr sz="1800">
          <a:solidFill>
            <a:schemeClr val="tx1"/>
          </a:solidFill>
          <a:latin typeface="+mn-lt"/>
        </a:defRPr>
      </a:lvl2pPr>
      <a:lvl3pPr marL="405984" indent="-203587" algn="l" rtl="0" eaLnBrk="1" fontAlgn="base" hangingPunct="1">
        <a:lnSpc>
          <a:spcPct val="90000"/>
        </a:lnSpc>
        <a:spcBef>
          <a:spcPct val="20000"/>
        </a:spcBef>
        <a:spcAft>
          <a:spcPts val="225"/>
        </a:spcAft>
        <a:buFont typeface="Tahoma" pitchFamily="34" charset="0"/>
        <a:buChar char="–"/>
        <a:defRPr sz="1800">
          <a:solidFill>
            <a:schemeClr val="tx1"/>
          </a:solidFill>
          <a:latin typeface="+mn-lt"/>
        </a:defRPr>
      </a:lvl3pPr>
      <a:lvl4pPr marL="1200090" indent="-171442" algn="l" rtl="0" eaLnBrk="1" fontAlgn="base" hangingPunct="1">
        <a:spcBef>
          <a:spcPct val="20000"/>
        </a:spcBef>
        <a:spcAft>
          <a:spcPct val="0"/>
        </a:spcAft>
        <a:defRPr sz="1200">
          <a:solidFill>
            <a:schemeClr val="tx1"/>
          </a:solidFill>
          <a:latin typeface="+mn-lt"/>
        </a:defRPr>
      </a:lvl4pPr>
      <a:lvl5pPr marL="1542974" indent="-171442" algn="l" rtl="0" eaLnBrk="1" fontAlgn="base" hangingPunct="1">
        <a:spcBef>
          <a:spcPct val="20000"/>
        </a:spcBef>
        <a:spcAft>
          <a:spcPct val="0"/>
        </a:spcAft>
        <a:buChar char="»"/>
        <a:defRPr sz="1200">
          <a:solidFill>
            <a:schemeClr val="tx1"/>
          </a:solidFill>
          <a:latin typeface="+mn-lt"/>
        </a:defRPr>
      </a:lvl5pPr>
      <a:lvl6pPr marL="1885856" indent="-171442" algn="l" rtl="0" eaLnBrk="1" fontAlgn="base" hangingPunct="1">
        <a:spcBef>
          <a:spcPct val="20000"/>
        </a:spcBef>
        <a:spcAft>
          <a:spcPct val="0"/>
        </a:spcAft>
        <a:buChar char="»"/>
        <a:defRPr sz="1200">
          <a:solidFill>
            <a:schemeClr val="tx1"/>
          </a:solidFill>
          <a:latin typeface="+mn-lt"/>
        </a:defRPr>
      </a:lvl6pPr>
      <a:lvl7pPr marL="2228739" indent="-171442" algn="l" rtl="0" eaLnBrk="1" fontAlgn="base" hangingPunct="1">
        <a:spcBef>
          <a:spcPct val="20000"/>
        </a:spcBef>
        <a:spcAft>
          <a:spcPct val="0"/>
        </a:spcAft>
        <a:buChar char="»"/>
        <a:defRPr sz="1200">
          <a:solidFill>
            <a:schemeClr val="tx1"/>
          </a:solidFill>
          <a:latin typeface="+mn-lt"/>
        </a:defRPr>
      </a:lvl7pPr>
      <a:lvl8pPr marL="2571622" indent="-171442" algn="l" rtl="0" eaLnBrk="1" fontAlgn="base" hangingPunct="1">
        <a:spcBef>
          <a:spcPct val="20000"/>
        </a:spcBef>
        <a:spcAft>
          <a:spcPct val="0"/>
        </a:spcAft>
        <a:buChar char="»"/>
        <a:defRPr sz="1200">
          <a:solidFill>
            <a:schemeClr val="tx1"/>
          </a:solidFill>
          <a:latin typeface="+mn-lt"/>
        </a:defRPr>
      </a:lvl8pPr>
      <a:lvl9pPr marL="2914505" indent="-171442"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ecdc.europa.eu/en/publications-data/hivaids-surveillance-europe-2025-2024-data"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ecdc.europa.eu/en/publications-data/hivaids-surveillance-europe-2025-2024-dat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p:nvPr>
        </p:nvSpPr>
        <p:spPr>
          <a:xfrm>
            <a:off x="4290218" y="4823460"/>
            <a:ext cx="6858000" cy="1422400"/>
          </a:xfrm>
        </p:spPr>
        <p:txBody>
          <a:bodyPr/>
          <a:lstStyle/>
          <a:p>
            <a:r>
              <a:rPr lang="en-GB" sz="1800" i="1" dirty="0">
                <a:solidFill>
                  <a:schemeClr val="tx1"/>
                </a:solidFill>
              </a:rPr>
              <a:t>Findings from the joint report HIV and AIDS surveillance Europe by ECDC and WHO Regional Office for Europe</a:t>
            </a:r>
          </a:p>
          <a:p>
            <a:r>
              <a:rPr lang="en-GB" sz="1800" dirty="0">
                <a:solidFill>
                  <a:schemeClr val="tx1">
                    <a:lumMod val="65000"/>
                    <a:lumOff val="35000"/>
                  </a:schemeClr>
                </a:solidFill>
              </a:rPr>
              <a:t> </a:t>
            </a:r>
            <a:endParaRPr lang="en-GB" sz="1800" dirty="0">
              <a:solidFill>
                <a:schemeClr val="tx1"/>
              </a:solidFill>
            </a:endParaRPr>
          </a:p>
          <a:p>
            <a:r>
              <a:rPr lang="en-GB" sz="1800" dirty="0">
                <a:solidFill>
                  <a:schemeClr val="tx1"/>
                </a:solidFill>
              </a:rPr>
              <a:t>Stockholm, 28 November 2025</a:t>
            </a:r>
          </a:p>
          <a:p>
            <a:pPr marL="0" marR="0" algn="l">
              <a:lnSpc>
                <a:spcPct val="100000"/>
              </a:lnSpc>
              <a:spcBef>
                <a:spcPts val="0"/>
              </a:spcBef>
              <a:spcAft>
                <a:spcPts val="0"/>
              </a:spcAft>
              <a:buNone/>
            </a:pPr>
            <a:endParaRPr sz="1800" b="1" i="0" u="none" strike="noStrike" cap="none" dirty="0">
              <a:solidFill>
                <a:srgbClr val="000000">
                  <a:alpha val="100000"/>
                </a:srgbClr>
              </a:solidFill>
              <a:latin typeface="Tahoma"/>
              <a:cs typeface="Tahoma"/>
              <a:sym typeface="Tahoma"/>
            </a:endParaRPr>
          </a:p>
        </p:txBody>
      </p:sp>
      <p:sp>
        <p:nvSpPr>
          <p:cNvPr id="9" name="Title 1">
            <a:extLst>
              <a:ext uri="{FF2B5EF4-FFF2-40B4-BE49-F238E27FC236}">
                <a16:creationId xmlns:a16="http://schemas.microsoft.com/office/drawing/2014/main" id="{80A0A53C-669A-C4AB-DAB3-44AFF386B4F5}"/>
              </a:ext>
            </a:extLst>
          </p:cNvPr>
          <p:cNvSpPr>
            <a:spLocks noGrp="1"/>
          </p:cNvSpPr>
          <p:nvPr>
            <p:ph type="subTitle" idx="1"/>
          </p:nvPr>
        </p:nvSpPr>
        <p:spPr>
          <a:xfrm>
            <a:off x="4290218" y="3048000"/>
            <a:ext cx="7421563" cy="1422400"/>
          </a:xfrm>
        </p:spPr>
        <p:txBody>
          <a:bodyPr/>
          <a:lstStyle/>
          <a:p>
            <a:pPr algn="ctr"/>
            <a:r>
              <a:rPr lang="en-GB" sz="3600" b="1" dirty="0">
                <a:solidFill>
                  <a:schemeClr val="tx1">
                    <a:lumMod val="85000"/>
                    <a:lumOff val="15000"/>
                  </a:schemeClr>
                </a:solidFill>
                <a:latin typeface="Calibri" panose="020F0502020204030204" pitchFamily="34" charset="0"/>
              </a:rPr>
              <a:t>HIV and AIDS Surveillance 2025  </a:t>
            </a:r>
            <a:br>
              <a:rPr lang="en-GB" sz="3600" b="1" dirty="0">
                <a:solidFill>
                  <a:schemeClr val="tx1">
                    <a:lumMod val="85000"/>
                    <a:lumOff val="15000"/>
                  </a:schemeClr>
                </a:solidFill>
                <a:latin typeface="Calibri" panose="020F0502020204030204" pitchFamily="34" charset="0"/>
              </a:rPr>
            </a:br>
            <a:r>
              <a:rPr lang="en-GB" sz="2800" b="1" dirty="0">
                <a:solidFill>
                  <a:schemeClr val="tx1">
                    <a:lumMod val="85000"/>
                    <a:lumOff val="15000"/>
                  </a:schemeClr>
                </a:solidFill>
                <a:latin typeface="Calibri" panose="020F0502020204030204" pitchFamily="34" charset="0"/>
              </a:rPr>
              <a:t>2024 data</a:t>
            </a:r>
          </a:p>
          <a:p>
            <a:pPr algn="ctr"/>
            <a:r>
              <a:rPr lang="en-GB" sz="2800" dirty="0">
                <a:solidFill>
                  <a:schemeClr val="tx1">
                    <a:lumMod val="85000"/>
                    <a:lumOff val="15000"/>
                  </a:schemeClr>
                </a:solidFill>
                <a:latin typeface="Calibri" panose="020F0502020204030204" pitchFamily="34" charset="0"/>
              </a:rPr>
              <a:t>In the EU/EEA region </a:t>
            </a:r>
            <a:endParaRPr lang="en-GB" sz="2800" b="1" dirty="0">
              <a:solidFill>
                <a:schemeClr val="tx1">
                  <a:lumMod val="85000"/>
                  <a:lumOff val="15000"/>
                </a:schemeClr>
              </a:solidFill>
              <a:latin typeface="Calibri" panose="020F0502020204030204" pitchFamily="34" charset="0"/>
            </a:endParaRPr>
          </a:p>
        </p:txBody>
      </p:sp>
    </p:spTree>
    <p:extLst>
      <p:ext uri="{BB962C8B-B14F-4D97-AF65-F5344CB8AC3E}">
        <p14:creationId xmlns:p14="http://schemas.microsoft.com/office/powerpoint/2010/main" val="474517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00000" y="360000"/>
            <a:ext cx="8229600" cy="914400"/>
          </a:xfrm>
        </p:spPr>
        <p:txBody>
          <a:bodyPr/>
          <a:lstStyle/>
          <a:p>
            <a:pPr marL="0" marR="0" algn="l">
              <a:lnSpc>
                <a:spcPct val="100000"/>
              </a:lnSpc>
              <a:spcBef>
                <a:spcPts val="0"/>
              </a:spcBef>
              <a:spcAft>
                <a:spcPts val="0"/>
              </a:spcAft>
              <a:buNone/>
            </a:pPr>
            <a:r>
              <a:rPr sz="2800" b="1" i="0" u="none" strike="noStrike" cap="none" dirty="0">
                <a:solidFill>
                  <a:srgbClr val="000000">
                    <a:alpha val="100000"/>
                  </a:srgbClr>
                </a:solidFill>
                <a:latin typeface="Tahoma"/>
                <a:cs typeface="Tahoma"/>
                <a:sym typeface="Tahoma"/>
              </a:rPr>
              <a:t>Linkage to care following HIV diagnosis, EU/EEA, 2024</a:t>
            </a:r>
          </a:p>
        </p:txBody>
      </p:sp>
      <p:pic>
        <p:nvPicPr>
          <p:cNvPr id="3" name="Content Placeholder 2"/>
          <p:cNvPicPr>
            <a:picLocks noGrp="1"/>
          </p:cNvPicPr>
          <p:nvPr>
            <p:ph/>
          </p:nvPr>
        </p:nvPicPr>
        <p:blipFill>
          <a:blip r:embed="rId2"/>
          <a:srcRect t="8275"/>
          <a:stretch>
            <a:fillRect/>
          </a:stretch>
        </p:blipFill>
        <p:spPr>
          <a:xfrm>
            <a:off x="720000" y="1620000"/>
            <a:ext cx="7753440" cy="4124960"/>
          </a:xfrm>
          <a:prstGeom prst="rect">
            <a:avLst/>
          </a:prstGeom>
        </p:spPr>
      </p:pic>
      <p:sp>
        <p:nvSpPr>
          <p:cNvPr id="4" name="Content Placeholder 3"/>
          <p:cNvSpPr>
            <a:spLocks noGrp="1"/>
          </p:cNvSpPr>
          <p:nvPr>
            <p:ph/>
          </p:nvPr>
        </p:nvSpPr>
        <p:spPr>
          <a:xfrm>
            <a:off x="457200" y="6035040"/>
            <a:ext cx="10744200" cy="457200"/>
          </a:xfrm>
        </p:spPr>
        <p:txBody>
          <a:bodyPr/>
          <a:lstStyle/>
          <a:p>
            <a:pPr marL="0" marR="0" algn="l">
              <a:lnSpc>
                <a:spcPct val="100000"/>
              </a:lnSpc>
              <a:spcBef>
                <a:spcPts val="0"/>
              </a:spcBef>
              <a:spcAft>
                <a:spcPts val="0"/>
              </a:spcAft>
              <a:buNone/>
            </a:pPr>
            <a:r>
              <a:rPr sz="1000" b="0" i="0" u="none" strike="noStrike" cap="none">
                <a:solidFill>
                  <a:srgbClr val="7F7F7F">
                    <a:alpha val="100000"/>
                  </a:srgbClr>
                </a:solidFill>
                <a:latin typeface="Tahoma"/>
                <a:cs typeface="Tahoma"/>
                <a:sym typeface="Tahoma"/>
              </a:rPr>
              <a:t>Note: Cases with no data or missing data on CD4 cell count or date of diagnosis, previous positive cases and those who died within 91 days of diagnosis are excluded from this figure.</a:t>
            </a:r>
          </a:p>
        </p:txBody>
      </p:sp>
      <p:sp>
        <p:nvSpPr>
          <p:cNvPr id="5" name="Content Placeholder 4"/>
          <p:cNvSpPr>
            <a:spLocks noGrp="1"/>
          </p:cNvSpPr>
          <p:nvPr>
            <p:ph/>
          </p:nvPr>
        </p:nvSpPr>
        <p:spPr>
          <a:xfrm>
            <a:off x="8640001" y="1620000"/>
            <a:ext cx="3135440" cy="1228642"/>
          </a:xfr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lIns="108000" tIns="108000" rIns="108000" bIns="108000">
            <a:spAutoFit/>
          </a:bodyPr>
          <a:lstStyle/>
          <a:p>
            <a:pPr marL="285750" indent="-285750">
              <a:lnSpc>
                <a:spcPct val="100000"/>
              </a:lnSpc>
              <a:spcBef>
                <a:spcPts val="100"/>
              </a:spcBef>
              <a:spcAft>
                <a:spcPts val="100"/>
              </a:spcAft>
              <a:buFont typeface="Arial" panose="020B0604020202020204" pitchFamily="34" charset="0"/>
              <a:buChar char="•"/>
            </a:pPr>
            <a:r>
              <a:rPr lang="en-GB" sz="1600" kern="1200" dirty="0">
                <a:solidFill>
                  <a:schemeClr val="tx1"/>
                </a:solidFill>
                <a:sym typeface="Tahoma"/>
              </a:rPr>
              <a:t>53.6</a:t>
            </a:r>
            <a:r>
              <a:rPr sz="1600" kern="1200" dirty="0">
                <a:solidFill>
                  <a:schemeClr val="tx1"/>
                </a:solidFill>
                <a:sym typeface="Tahoma"/>
              </a:rPr>
              <a:t>% </a:t>
            </a:r>
            <a:r>
              <a:rPr sz="1600" b="0" kern="1200" dirty="0">
                <a:solidFill>
                  <a:schemeClr val="tx1"/>
                </a:solidFill>
                <a:sym typeface="Tahoma"/>
              </a:rPr>
              <a:t>linked to care </a:t>
            </a:r>
            <a:r>
              <a:rPr lang="en-GB" sz="1600" b="0" kern="1200" dirty="0">
                <a:solidFill>
                  <a:schemeClr val="tx1"/>
                </a:solidFill>
                <a:sym typeface="Tahoma"/>
              </a:rPr>
              <a:t>within 4 days after diagnosis  </a:t>
            </a:r>
            <a:r>
              <a:rPr sz="1600" b="0" kern="1200" dirty="0">
                <a:solidFill>
                  <a:schemeClr val="tx1"/>
                </a:solidFill>
                <a:sym typeface="Tahoma"/>
              </a:rPr>
              <a:t>
</a:t>
            </a:r>
            <a:r>
              <a:rPr lang="en-GB" sz="1600" kern="1200" dirty="0">
                <a:solidFill>
                  <a:schemeClr val="tx1"/>
                </a:solidFill>
                <a:sym typeface="Tahoma"/>
              </a:rPr>
              <a:t>97.0</a:t>
            </a:r>
            <a:r>
              <a:rPr sz="1600" kern="1200" dirty="0">
                <a:solidFill>
                  <a:schemeClr val="tx1"/>
                </a:solidFill>
                <a:sym typeface="Tahoma"/>
              </a:rPr>
              <a:t>% </a:t>
            </a:r>
            <a:r>
              <a:rPr sz="1600" b="0" kern="1200" dirty="0">
                <a:solidFill>
                  <a:schemeClr val="tx1"/>
                </a:solidFill>
                <a:sym typeface="Tahoma"/>
              </a:rPr>
              <a:t>linked within 3 months</a:t>
            </a:r>
          </a:p>
        </p:txBody>
      </p:sp>
      <p:sp>
        <p:nvSpPr>
          <p:cNvPr id="10" name="Content Placeholder 4">
            <a:extLst>
              <a:ext uri="{FF2B5EF4-FFF2-40B4-BE49-F238E27FC236}">
                <a16:creationId xmlns:a16="http://schemas.microsoft.com/office/drawing/2014/main" id="{1A24DFBA-E157-9A52-BE0E-6C432946817B}"/>
              </a:ext>
            </a:extLst>
          </p:cNvPr>
          <p:cNvSpPr txBox="1">
            <a:spLocks/>
          </p:cNvSpPr>
          <p:nvPr/>
        </p:nvSpPr>
        <p:spPr>
          <a:xfrm>
            <a:off x="363598" y="6403178"/>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00000" y="360000"/>
            <a:ext cx="8229600" cy="914400"/>
          </a:xfrm>
        </p:spPr>
        <p:txBody>
          <a:bodyPr/>
          <a:lstStyle/>
          <a:p>
            <a:pPr marL="0" marR="0" algn="l">
              <a:lnSpc>
                <a:spcPct val="100000"/>
              </a:lnSpc>
              <a:spcBef>
                <a:spcPts val="0"/>
              </a:spcBef>
              <a:spcAft>
                <a:spcPts val="0"/>
              </a:spcAft>
              <a:buNone/>
            </a:pPr>
            <a:r>
              <a:rPr sz="2800" b="1" i="0" u="none" strike="noStrike" cap="none" dirty="0">
                <a:solidFill>
                  <a:srgbClr val="000000">
                    <a:alpha val="100000"/>
                  </a:srgbClr>
                </a:solidFill>
                <a:latin typeface="Tahoma"/>
                <a:cs typeface="Tahoma"/>
                <a:sym typeface="Tahoma"/>
              </a:rPr>
              <a:t>HIV diagnoses, by transmission mode EU/EEA, 2015 - 2024</a:t>
            </a:r>
          </a:p>
        </p:txBody>
      </p:sp>
      <p:pic>
        <p:nvPicPr>
          <p:cNvPr id="3" name="Content Placeholder 2"/>
          <p:cNvPicPr>
            <a:picLocks noGrp="1"/>
          </p:cNvPicPr>
          <p:nvPr>
            <p:ph/>
          </p:nvPr>
        </p:nvPicPr>
        <p:blipFill>
          <a:blip r:embed="rId2"/>
          <a:stretch>
            <a:fillRect/>
          </a:stretch>
        </p:blipFill>
        <p:spPr>
          <a:xfrm>
            <a:off x="720000" y="1620000"/>
            <a:ext cx="8139520" cy="4313440"/>
          </a:xfrm>
          <a:prstGeom prst="rect">
            <a:avLst/>
          </a:prstGeom>
        </p:spPr>
      </p:pic>
      <p:sp>
        <p:nvSpPr>
          <p:cNvPr id="4" name="Content Placeholder 3"/>
          <p:cNvSpPr>
            <a:spLocks noGrp="1"/>
          </p:cNvSpPr>
          <p:nvPr>
            <p:ph/>
          </p:nvPr>
        </p:nvSpPr>
        <p:spPr>
          <a:xfrm>
            <a:off x="457200" y="6126480"/>
            <a:ext cx="10744200" cy="457200"/>
          </a:xfrm>
        </p:spPr>
        <p:txBody>
          <a:bodyPr/>
          <a:lstStyle/>
          <a:p>
            <a:pPr marL="0" marR="0" algn="l">
              <a:lnSpc>
                <a:spcPct val="100000"/>
              </a:lnSpc>
              <a:spcBef>
                <a:spcPts val="0"/>
              </a:spcBef>
              <a:spcAft>
                <a:spcPts val="0"/>
              </a:spcAft>
              <a:buNone/>
            </a:pPr>
            <a:r>
              <a:rPr sz="1000" b="0" i="0" u="none" strike="noStrike" cap="none" dirty="0">
                <a:solidFill>
                  <a:srgbClr val="7F7F7F">
                    <a:alpha val="100000"/>
                  </a:srgbClr>
                </a:solidFill>
                <a:latin typeface="Tahoma"/>
                <a:cs typeface="Tahoma"/>
                <a:sym typeface="Tahoma"/>
              </a:rPr>
              <a:t>Note: </a:t>
            </a:r>
            <a:r>
              <a:rPr lang="en-GB" sz="1000" b="0" i="0" u="none" strike="noStrike" cap="none" dirty="0">
                <a:solidFill>
                  <a:srgbClr val="7F7F7F">
                    <a:alpha val="100000"/>
                  </a:srgbClr>
                </a:solidFill>
                <a:latin typeface="Tahoma"/>
                <a:cs typeface="Tahoma"/>
                <a:sym typeface="Tahoma"/>
              </a:rPr>
              <a:t>D</a:t>
            </a:r>
            <a:r>
              <a:rPr sz="1000" b="0" i="0" u="none" strike="noStrike" cap="none" dirty="0" err="1">
                <a:solidFill>
                  <a:srgbClr val="7F7F7F">
                    <a:alpha val="100000"/>
                  </a:srgbClr>
                </a:solidFill>
                <a:latin typeface="Tahoma"/>
                <a:cs typeface="Tahoma"/>
                <a:sym typeface="Tahoma"/>
              </a:rPr>
              <a:t>iagnoses</a:t>
            </a:r>
            <a:r>
              <a:rPr sz="1000" b="0" i="0" u="none" strike="noStrike" cap="none" dirty="0">
                <a:solidFill>
                  <a:srgbClr val="7F7F7F">
                    <a:alpha val="100000"/>
                  </a:srgbClr>
                </a:solidFill>
                <a:latin typeface="Tahoma"/>
                <a:cs typeface="Tahoma"/>
                <a:sym typeface="Tahoma"/>
              </a:rPr>
              <a:t> reported by Estonia, Latvia, Poland were excluded due to incomplete reporting on transmission mode during a portion of the previous decade.</a:t>
            </a:r>
          </a:p>
        </p:txBody>
      </p:sp>
      <p:sp>
        <p:nvSpPr>
          <p:cNvPr id="5" name="Content Placeholder 4"/>
          <p:cNvSpPr>
            <a:spLocks noGrp="1"/>
          </p:cNvSpPr>
          <p:nvPr>
            <p:ph/>
          </p:nvPr>
        </p:nvSpPr>
        <p:spPr>
          <a:xfrm>
            <a:off x="9540000" y="1620000"/>
            <a:ext cx="2268000" cy="2160000"/>
          </a:xfrm>
          <a:noFill/>
          <a:ln w="25400">
            <a:solidFill>
              <a:schemeClr val="bg1">
                <a:lumMod val="75000"/>
              </a:schemeClr>
            </a:solidFill>
            <a:miter lim="800000"/>
            <a:headEnd/>
            <a:tailEnd/>
          </a:ln>
          <a:effectLst/>
        </p:spPr>
        <p:txBody>
          <a:bodyPr vert="horz" wrap="square" lIns="108000" tIns="108000" rIns="108000" bIns="108000" numCol="1" anchor="t" anchorCtr="0" compatLnSpc="1">
            <a:prstTxWarp prst="textNoShape">
              <a:avLst/>
            </a:prstTxWarp>
          </a:bodyPr>
          <a:lstStyle/>
          <a:p>
            <a:pPr>
              <a:lnSpc>
                <a:spcPct val="100000"/>
              </a:lnSpc>
              <a:spcBef>
                <a:spcPts val="100"/>
              </a:spcBef>
              <a:spcAft>
                <a:spcPts val="100"/>
              </a:spcAft>
            </a:pPr>
            <a:r>
              <a:rPr sz="1600" b="0" kern="1200" dirty="0">
                <a:solidFill>
                  <a:schemeClr val="tx1"/>
                </a:solidFill>
                <a:latin typeface="+mn-lt"/>
                <a:ea typeface="+mn-ea"/>
                <a:cs typeface="+mn-cs"/>
                <a:sym typeface="Tahoma"/>
              </a:rPr>
              <a:t>The HIV epidemic is predominantly driven by </a:t>
            </a:r>
            <a:r>
              <a:rPr sz="1600" kern="1200" dirty="0">
                <a:solidFill>
                  <a:schemeClr val="tx1"/>
                </a:solidFill>
                <a:latin typeface="+mn-lt"/>
                <a:ea typeface="+mn-ea"/>
                <a:cs typeface="+mn-cs"/>
                <a:sym typeface="Tahoma"/>
              </a:rPr>
              <a:t>sexual transmission, accounting for 9</a:t>
            </a:r>
            <a:r>
              <a:rPr lang="en-GB" sz="1600" kern="1200" dirty="0">
                <a:solidFill>
                  <a:schemeClr val="tx1"/>
                </a:solidFill>
                <a:latin typeface="+mn-lt"/>
                <a:ea typeface="+mn-ea"/>
                <a:cs typeface="+mn-cs"/>
                <a:sym typeface="Tahoma"/>
              </a:rPr>
              <a:t>4</a:t>
            </a:r>
            <a:r>
              <a:rPr sz="1600" kern="1200" dirty="0">
                <a:solidFill>
                  <a:schemeClr val="tx1"/>
                </a:solidFill>
                <a:latin typeface="+mn-lt"/>
                <a:ea typeface="+mn-ea"/>
                <a:cs typeface="+mn-cs"/>
                <a:sym typeface="Tahoma"/>
              </a:rPr>
              <a:t>% </a:t>
            </a:r>
            <a:r>
              <a:rPr sz="1600" b="0" kern="1200" dirty="0">
                <a:solidFill>
                  <a:schemeClr val="tx1"/>
                </a:solidFill>
                <a:latin typeface="+mn-lt"/>
                <a:ea typeface="+mn-ea"/>
                <a:cs typeface="+mn-cs"/>
                <a:sym typeface="Tahoma"/>
              </a:rPr>
              <a:t>of diagnoses</a:t>
            </a:r>
            <a:r>
              <a:rPr lang="en-GB" sz="1600" b="0" kern="1200" dirty="0">
                <a:solidFill>
                  <a:schemeClr val="tx1"/>
                </a:solidFill>
                <a:latin typeface="+mn-lt"/>
                <a:ea typeface="+mn-ea"/>
                <a:cs typeface="+mn-cs"/>
                <a:sym typeface="Tahoma"/>
              </a:rPr>
              <a:t> where route of transmission is known</a:t>
            </a:r>
            <a:endParaRPr sz="1600" b="0" kern="1200" dirty="0">
              <a:solidFill>
                <a:schemeClr val="tx1"/>
              </a:solidFill>
              <a:latin typeface="+mn-lt"/>
              <a:ea typeface="+mn-ea"/>
              <a:cs typeface="+mn-cs"/>
              <a:sym typeface="Tahoma"/>
            </a:endParaRPr>
          </a:p>
        </p:txBody>
      </p:sp>
      <p:sp>
        <p:nvSpPr>
          <p:cNvPr id="10" name="Content Placeholder 4">
            <a:extLst>
              <a:ext uri="{FF2B5EF4-FFF2-40B4-BE49-F238E27FC236}">
                <a16:creationId xmlns:a16="http://schemas.microsoft.com/office/drawing/2014/main" id="{63189E62-C32D-9BEC-9A07-4F2FDDF9D294}"/>
              </a:ext>
            </a:extLst>
          </p:cNvPr>
          <p:cNvSpPr txBox="1">
            <a:spLocks/>
          </p:cNvSpPr>
          <p:nvPr/>
        </p:nvSpPr>
        <p:spPr>
          <a:xfrm>
            <a:off x="322958" y="6484458"/>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00000" y="360000"/>
            <a:ext cx="8447200" cy="914400"/>
          </a:xfrm>
        </p:spPr>
        <p:txBody>
          <a:bodyPr/>
          <a:lstStyle/>
          <a:p>
            <a:pPr marL="0" marR="0" algn="l">
              <a:lnSpc>
                <a:spcPct val="100000"/>
              </a:lnSpc>
              <a:spcBef>
                <a:spcPts val="0"/>
              </a:spcBef>
              <a:spcAft>
                <a:spcPts val="0"/>
              </a:spcAft>
              <a:buNone/>
            </a:pPr>
            <a:r>
              <a:rPr sz="2800" b="1" i="0" u="none" strike="noStrike" cap="none" dirty="0">
                <a:solidFill>
                  <a:srgbClr val="000000">
                    <a:alpha val="100000"/>
                  </a:srgbClr>
                </a:solidFill>
                <a:latin typeface="Tahoma"/>
                <a:cs typeface="Tahoma"/>
                <a:sym typeface="Tahoma"/>
              </a:rPr>
              <a:t>Heterosexual transmission is becoming a key mode of HIV transmission in the EU/EEA, 2024</a:t>
            </a:r>
          </a:p>
        </p:txBody>
      </p:sp>
      <p:pic>
        <p:nvPicPr>
          <p:cNvPr id="3" name="Content Placeholder 2"/>
          <p:cNvPicPr>
            <a:picLocks noGrp="1"/>
          </p:cNvPicPr>
          <p:nvPr>
            <p:ph/>
          </p:nvPr>
        </p:nvPicPr>
        <p:blipFill>
          <a:blip r:embed="rId2"/>
          <a:stretch>
            <a:fillRect/>
          </a:stretch>
        </p:blipFill>
        <p:spPr>
          <a:xfrm>
            <a:off x="720000" y="1620000"/>
            <a:ext cx="8046720" cy="4572000"/>
          </a:xfrm>
          <a:prstGeom prst="rect">
            <a:avLst/>
          </a:prstGeom>
        </p:spPr>
      </p:pic>
      <p:sp>
        <p:nvSpPr>
          <p:cNvPr id="9" name="Content Placeholder 2">
            <a:extLst>
              <a:ext uri="{FF2B5EF4-FFF2-40B4-BE49-F238E27FC236}">
                <a16:creationId xmlns:a16="http://schemas.microsoft.com/office/drawing/2014/main" id="{EDF75D74-FE67-31F5-5DA3-B96EF01AE0B8}"/>
              </a:ext>
            </a:extLst>
          </p:cNvPr>
          <p:cNvSpPr>
            <a:spLocks noGrp="1"/>
          </p:cNvSpPr>
          <p:nvPr>
            <p:ph idx="1"/>
          </p:nvPr>
        </p:nvSpPr>
        <p:spPr>
          <a:xfrm>
            <a:off x="8640000" y="1620000"/>
            <a:ext cx="3096000" cy="2772000"/>
          </a:xfrm>
          <a:ln w="25400">
            <a:solidFill>
              <a:schemeClr val="bg1">
                <a:lumMod val="75000"/>
              </a:schemeClr>
            </a:solidFill>
          </a:ln>
        </p:spPr>
        <p:txBody>
          <a:bodyPr lIns="108000" tIns="108000" rIns="108000" bIns="108000"/>
          <a:lstStyle/>
          <a:p>
            <a:pPr marL="180000">
              <a:lnSpc>
                <a:spcPct val="100000"/>
              </a:lnSpc>
              <a:spcBef>
                <a:spcPts val="100"/>
              </a:spcBef>
              <a:spcAft>
                <a:spcPts val="100"/>
              </a:spcAft>
            </a:pPr>
            <a:r>
              <a:rPr lang="en-GB" sz="1600" kern="1200" dirty="0">
                <a:latin typeface="+mn-lt"/>
                <a:cs typeface="+mn-cs"/>
              </a:rPr>
              <a:t>Among diagnoses with known mode of transmission: </a:t>
            </a:r>
          </a:p>
          <a:p>
            <a:pPr marL="180000" indent="-195263">
              <a:lnSpc>
                <a:spcPct val="100000"/>
              </a:lnSpc>
              <a:spcBef>
                <a:spcPts val="100"/>
              </a:spcBef>
              <a:spcAft>
                <a:spcPts val="100"/>
              </a:spcAft>
              <a:buFont typeface="Arial" panose="020B0604020202020204" pitchFamily="34" charset="0"/>
              <a:buChar char="•"/>
            </a:pPr>
            <a:r>
              <a:rPr lang="en-GB" sz="1600" kern="1200" dirty="0">
                <a:latin typeface="+mn-lt"/>
                <a:cs typeface="+mn-cs"/>
              </a:rPr>
              <a:t>Sex between men accounts for </a:t>
            </a:r>
            <a:r>
              <a:rPr lang="en-GB" sz="1600" b="1" kern="1200" dirty="0">
                <a:latin typeface="+mn-lt"/>
                <a:cs typeface="+mn-cs"/>
              </a:rPr>
              <a:t>48.3% </a:t>
            </a:r>
            <a:r>
              <a:rPr lang="en-GB" sz="1600" kern="1200" dirty="0">
                <a:latin typeface="+mn-lt"/>
                <a:cs typeface="+mn-cs"/>
              </a:rPr>
              <a:t>and exceeds 50% in six countries</a:t>
            </a:r>
          </a:p>
          <a:p>
            <a:pPr marL="180000" indent="-195263">
              <a:lnSpc>
                <a:spcPct val="100000"/>
              </a:lnSpc>
              <a:spcBef>
                <a:spcPts val="100"/>
              </a:spcBef>
              <a:spcAft>
                <a:spcPts val="100"/>
              </a:spcAft>
              <a:buFont typeface="Arial" panose="020B0604020202020204" pitchFamily="34" charset="0"/>
              <a:buChar char="•"/>
            </a:pPr>
            <a:r>
              <a:rPr lang="en-GB" sz="1600" kern="1200" dirty="0">
                <a:latin typeface="+mn-lt"/>
                <a:cs typeface="+mn-cs"/>
              </a:rPr>
              <a:t>Heterosexual transmission accounts for </a:t>
            </a:r>
            <a:r>
              <a:rPr lang="en-GB" sz="1600" b="1" kern="1200" dirty="0">
                <a:latin typeface="+mn-lt"/>
                <a:cs typeface="+mn-cs"/>
              </a:rPr>
              <a:t>45.7% </a:t>
            </a:r>
            <a:r>
              <a:rPr lang="en-GB" sz="1600" kern="1200" dirty="0">
                <a:latin typeface="+mn-lt"/>
                <a:cs typeface="+mn-cs"/>
              </a:rPr>
              <a:t>and exceeds 50% in 13 countries </a:t>
            </a:r>
          </a:p>
          <a:p>
            <a:pPr marL="180000" indent="-195263">
              <a:lnSpc>
                <a:spcPct val="100000"/>
              </a:lnSpc>
              <a:spcBef>
                <a:spcPts val="100"/>
              </a:spcBef>
              <a:spcAft>
                <a:spcPts val="100"/>
              </a:spcAft>
              <a:buFont typeface="Arial" panose="020B0604020202020204" pitchFamily="34" charset="0"/>
              <a:buChar char="•"/>
            </a:pPr>
            <a:r>
              <a:rPr lang="en-GB" sz="1600" kern="1200" dirty="0">
                <a:latin typeface="+mn-lt"/>
                <a:cs typeface="+mn-cs"/>
              </a:rPr>
              <a:t>Injecting drug use accounts for </a:t>
            </a:r>
            <a:r>
              <a:rPr lang="en-GB" sz="1600" b="1" kern="1200" dirty="0">
                <a:latin typeface="+mn-lt"/>
                <a:cs typeface="+mn-cs"/>
              </a:rPr>
              <a:t>4.7%</a:t>
            </a:r>
          </a:p>
        </p:txBody>
      </p:sp>
      <p:sp>
        <p:nvSpPr>
          <p:cNvPr id="8" name="Content Placeholder 4">
            <a:extLst>
              <a:ext uri="{FF2B5EF4-FFF2-40B4-BE49-F238E27FC236}">
                <a16:creationId xmlns:a16="http://schemas.microsoft.com/office/drawing/2014/main" id="{D85F8D55-3E11-F93C-8D80-E5FA8B13C3E6}"/>
              </a:ext>
            </a:extLst>
          </p:cNvPr>
          <p:cNvSpPr txBox="1">
            <a:spLocks/>
          </p:cNvSpPr>
          <p:nvPr/>
        </p:nvSpPr>
        <p:spPr>
          <a:xfrm>
            <a:off x="457200" y="6484458"/>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00000" y="360000"/>
            <a:ext cx="8229600" cy="914400"/>
          </a:xfrm>
        </p:spPr>
        <p:txBody>
          <a:bodyPr/>
          <a:lstStyle/>
          <a:p>
            <a:pPr marL="0" marR="0" algn="l">
              <a:lnSpc>
                <a:spcPct val="100000"/>
              </a:lnSpc>
              <a:spcBef>
                <a:spcPts val="0"/>
              </a:spcBef>
              <a:spcAft>
                <a:spcPts val="0"/>
              </a:spcAft>
              <a:buNone/>
            </a:pPr>
            <a:r>
              <a:rPr sz="2800" b="1" i="0" u="none" strike="noStrike" cap="none" dirty="0">
                <a:solidFill>
                  <a:srgbClr val="000000">
                    <a:alpha val="100000"/>
                  </a:srgbClr>
                </a:solidFill>
                <a:latin typeface="Tahoma"/>
                <a:cs typeface="Tahoma"/>
                <a:sym typeface="Tahoma"/>
              </a:rPr>
              <a:t>Increasingly diverse region of origin among those diagnosed with HIV in the EU/EEA, 2024</a:t>
            </a:r>
          </a:p>
        </p:txBody>
      </p:sp>
      <p:pic>
        <p:nvPicPr>
          <p:cNvPr id="3" name="Content Placeholder 2"/>
          <p:cNvPicPr>
            <a:picLocks noGrp="1"/>
          </p:cNvPicPr>
          <p:nvPr>
            <p:ph/>
          </p:nvPr>
        </p:nvPicPr>
        <p:blipFill>
          <a:blip r:embed="rId2"/>
          <a:stretch>
            <a:fillRect/>
          </a:stretch>
        </p:blipFill>
        <p:spPr>
          <a:xfrm>
            <a:off x="501048" y="2272571"/>
            <a:ext cx="7555832" cy="4086427"/>
          </a:xfrm>
          <a:prstGeom prst="rect">
            <a:avLst/>
          </a:prstGeom>
        </p:spPr>
      </p:pic>
      <p:sp>
        <p:nvSpPr>
          <p:cNvPr id="8" name="TextBox 7">
            <a:extLst>
              <a:ext uri="{FF2B5EF4-FFF2-40B4-BE49-F238E27FC236}">
                <a16:creationId xmlns:a16="http://schemas.microsoft.com/office/drawing/2014/main" id="{D8F0986A-CD50-E8B8-C72B-0F8F5BB97437}"/>
              </a:ext>
            </a:extLst>
          </p:cNvPr>
          <p:cNvSpPr txBox="1"/>
          <p:nvPr/>
        </p:nvSpPr>
        <p:spPr>
          <a:xfrm>
            <a:off x="7565992" y="1440000"/>
            <a:ext cx="4124960" cy="1823677"/>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lIns="108000" tIns="108000" rIns="108000" bIns="108000" rtlCol="0">
            <a:spAutoFit/>
          </a:bodyPr>
          <a:lstStyle/>
          <a:p>
            <a:pPr marL="180000" marR="0" lvl="0" indent="0" algn="l" defTabSz="914400" rtl="0" eaLnBrk="1" fontAlgn="base" latinLnBrk="0" hangingPunct="1">
              <a:lnSpc>
                <a:spcPct val="100000"/>
              </a:lnSpc>
              <a:spcBef>
                <a:spcPts val="100"/>
              </a:spcBef>
              <a:spcAft>
                <a:spcPts val="1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a:ea typeface="+mn-ea"/>
                <a:cs typeface="+mn-cs"/>
              </a:rPr>
              <a:t>32.2%</a:t>
            </a:r>
            <a:r>
              <a:rPr kumimoji="0" lang="en-GB" sz="1600" b="0" i="0" u="none" strike="noStrike" kern="1200" cap="none" spc="0" normalizeH="0" baseline="0" noProof="0" dirty="0">
                <a:ln>
                  <a:noFill/>
                </a:ln>
                <a:solidFill>
                  <a:prstClr val="black"/>
                </a:solidFill>
                <a:effectLst/>
                <a:uLnTx/>
                <a:uFillTx/>
                <a:latin typeface="Tahoma"/>
                <a:ea typeface="+mn-ea"/>
                <a:cs typeface="+mn-cs"/>
              </a:rPr>
              <a:t>	Sub-Saharan Africa</a:t>
            </a:r>
          </a:p>
          <a:p>
            <a:pPr marL="180000" marR="0" lvl="0" indent="0" algn="l" defTabSz="914400" rtl="0" eaLnBrk="1" fontAlgn="base" latinLnBrk="0" hangingPunct="1">
              <a:lnSpc>
                <a:spcPct val="100000"/>
              </a:lnSpc>
              <a:spcBef>
                <a:spcPts val="100"/>
              </a:spcBef>
              <a:spcAft>
                <a:spcPts val="1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a:ea typeface="+mn-ea"/>
                <a:cs typeface="+mn-cs"/>
              </a:rPr>
              <a:t>26.4%</a:t>
            </a:r>
            <a:r>
              <a:rPr kumimoji="0" lang="en-GB" sz="1600" b="0" i="0" u="none" strike="noStrike" kern="1200" cap="none" spc="0" normalizeH="0" baseline="0" noProof="0" dirty="0">
                <a:ln>
                  <a:noFill/>
                </a:ln>
                <a:solidFill>
                  <a:prstClr val="black"/>
                </a:solidFill>
                <a:effectLst/>
                <a:uLnTx/>
                <a:uFillTx/>
                <a:latin typeface="Tahoma"/>
                <a:ea typeface="+mn-ea"/>
                <a:cs typeface="+mn-cs"/>
              </a:rPr>
              <a:t>	Central and Eastern Europe </a:t>
            </a:r>
          </a:p>
          <a:p>
            <a:pPr marL="180000" marR="0" lvl="0" indent="0" algn="l" defTabSz="914400" rtl="0" eaLnBrk="1" fontAlgn="base" latinLnBrk="0" hangingPunct="1">
              <a:lnSpc>
                <a:spcPct val="100000"/>
              </a:lnSpc>
              <a:spcBef>
                <a:spcPts val="100"/>
              </a:spcBef>
              <a:spcAft>
                <a:spcPts val="1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a:ea typeface="+mn-ea"/>
                <a:cs typeface="+mn-cs"/>
              </a:rPr>
              <a:t>24.4%</a:t>
            </a:r>
            <a:r>
              <a:rPr kumimoji="0" lang="en-GB" sz="1600" b="0" i="0" u="none" strike="noStrike" kern="1200" cap="none" spc="0" normalizeH="0" baseline="0" noProof="0" dirty="0">
                <a:ln>
                  <a:noFill/>
                </a:ln>
                <a:solidFill>
                  <a:prstClr val="black"/>
                </a:solidFill>
                <a:effectLst/>
                <a:uLnTx/>
                <a:uFillTx/>
                <a:latin typeface="Tahoma"/>
                <a:ea typeface="+mn-ea"/>
                <a:cs typeface="+mn-cs"/>
              </a:rPr>
              <a:t>	Latin America and the Caribbean</a:t>
            </a:r>
          </a:p>
          <a:p>
            <a:pPr marL="180000" marR="0" lvl="0" indent="0" algn="l" defTabSz="914400" rtl="0" eaLnBrk="1" fontAlgn="base" latinLnBrk="0" hangingPunct="1">
              <a:lnSpc>
                <a:spcPct val="100000"/>
              </a:lnSpc>
              <a:spcBef>
                <a:spcPts val="100"/>
              </a:spcBef>
              <a:spcAft>
                <a:spcPts val="1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a:ea typeface="+mn-ea"/>
                <a:cs typeface="+mn-cs"/>
              </a:rPr>
              <a:t>5.3%</a:t>
            </a:r>
            <a:r>
              <a:rPr kumimoji="0" lang="en-GB" sz="1600" b="0" i="0" u="none" strike="noStrike" kern="1200" cap="none" spc="0" normalizeH="0" baseline="0" noProof="0" dirty="0">
                <a:ln>
                  <a:noFill/>
                </a:ln>
                <a:solidFill>
                  <a:prstClr val="black"/>
                </a:solidFill>
                <a:effectLst/>
                <a:uLnTx/>
                <a:uFillTx/>
                <a:latin typeface="Tahoma"/>
                <a:ea typeface="+mn-ea"/>
                <a:cs typeface="+mn-cs"/>
              </a:rPr>
              <a:t>	South and South-East Asia</a:t>
            </a:r>
          </a:p>
          <a:p>
            <a:pPr marL="180000" marR="0" lvl="0" indent="0" algn="l" defTabSz="914400" rtl="0" eaLnBrk="1" fontAlgn="base" latinLnBrk="0" hangingPunct="1">
              <a:lnSpc>
                <a:spcPct val="100000"/>
              </a:lnSpc>
              <a:spcBef>
                <a:spcPts val="100"/>
              </a:spcBef>
              <a:spcAft>
                <a:spcPts val="1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a:ea typeface="+mn-ea"/>
                <a:cs typeface="+mn-cs"/>
              </a:rPr>
              <a:t>5.2%</a:t>
            </a:r>
            <a:r>
              <a:rPr kumimoji="0" lang="en-GB" sz="1600" b="0" i="0" u="none" strike="noStrike" kern="1200" cap="none" spc="0" normalizeH="0" baseline="0" noProof="0" dirty="0">
                <a:ln>
                  <a:noFill/>
                </a:ln>
                <a:solidFill>
                  <a:prstClr val="black"/>
                </a:solidFill>
                <a:effectLst/>
                <a:uLnTx/>
                <a:uFillTx/>
                <a:latin typeface="Tahoma"/>
                <a:ea typeface="+mn-ea"/>
                <a:cs typeface="+mn-cs"/>
              </a:rPr>
              <a:t>	Western Europe</a:t>
            </a:r>
          </a:p>
          <a:p>
            <a:pPr marL="180000" marR="0" lvl="0" indent="0" algn="l" defTabSz="914400" rtl="0" eaLnBrk="1" fontAlgn="base" latinLnBrk="0" hangingPunct="1">
              <a:lnSpc>
                <a:spcPct val="100000"/>
              </a:lnSpc>
              <a:spcBef>
                <a:spcPts val="100"/>
              </a:spcBef>
              <a:spcAft>
                <a:spcPts val="1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Tahoma"/>
                <a:ea typeface="+mn-ea"/>
                <a:cs typeface="+mn-cs"/>
              </a:rPr>
              <a:t>6.5%</a:t>
            </a:r>
            <a:r>
              <a:rPr kumimoji="0" lang="en-GB" sz="1600" b="0" i="0" u="none" strike="noStrike" kern="1200" cap="none" spc="0" normalizeH="0" baseline="0" noProof="0" dirty="0">
                <a:ln>
                  <a:noFill/>
                </a:ln>
                <a:solidFill>
                  <a:prstClr val="black"/>
                </a:solidFill>
                <a:effectLst/>
                <a:uLnTx/>
                <a:uFillTx/>
                <a:latin typeface="Tahoma"/>
                <a:ea typeface="+mn-ea"/>
                <a:cs typeface="+mn-cs"/>
              </a:rPr>
              <a:t>	Other regions </a:t>
            </a:r>
          </a:p>
        </p:txBody>
      </p:sp>
      <p:sp>
        <p:nvSpPr>
          <p:cNvPr id="4" name="TextBox 3">
            <a:extLst>
              <a:ext uri="{FF2B5EF4-FFF2-40B4-BE49-F238E27FC236}">
                <a16:creationId xmlns:a16="http://schemas.microsoft.com/office/drawing/2014/main" id="{8FEED617-3661-71D8-3629-963C3DB9537C}"/>
              </a:ext>
            </a:extLst>
          </p:cNvPr>
          <p:cNvSpPr txBox="1"/>
          <p:nvPr/>
        </p:nvSpPr>
        <p:spPr>
          <a:xfrm>
            <a:off x="2014147" y="1620000"/>
            <a:ext cx="3832952" cy="523220"/>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333E48"/>
                </a:solidFill>
                <a:effectLst/>
                <a:uLnTx/>
                <a:uFillTx/>
                <a:latin typeface="Tahoma"/>
                <a:ea typeface="+mn-ea"/>
                <a:cs typeface="+mn-cs"/>
              </a:rPr>
              <a:t>55.7% </a:t>
            </a:r>
            <a:r>
              <a:rPr kumimoji="0" lang="en-GB" sz="1400" b="0" i="0" u="none" strike="noStrike" kern="1200" cap="none" spc="0" normalizeH="0" baseline="0" noProof="0" dirty="0">
                <a:ln>
                  <a:noFill/>
                </a:ln>
                <a:solidFill>
                  <a:srgbClr val="333E48"/>
                </a:solidFill>
                <a:effectLst/>
                <a:uLnTx/>
                <a:uFillTx/>
                <a:latin typeface="Tahoma"/>
                <a:ea typeface="+mn-ea"/>
                <a:cs typeface="+mn-cs"/>
              </a:rPr>
              <a:t>of those with known origin information were migrants</a:t>
            </a:r>
          </a:p>
        </p:txBody>
      </p:sp>
      <p:sp>
        <p:nvSpPr>
          <p:cNvPr id="10" name="Content Placeholder 4">
            <a:extLst>
              <a:ext uri="{FF2B5EF4-FFF2-40B4-BE49-F238E27FC236}">
                <a16:creationId xmlns:a16="http://schemas.microsoft.com/office/drawing/2014/main" id="{CF11E2B6-63F4-4985-596F-ED86001126E4}"/>
              </a:ext>
            </a:extLst>
          </p:cNvPr>
          <p:cNvSpPr txBox="1">
            <a:spLocks/>
          </p:cNvSpPr>
          <p:nvPr/>
        </p:nvSpPr>
        <p:spPr>
          <a:xfrm>
            <a:off x="749678" y="6488349"/>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360000"/>
            <a:ext cx="7315200" cy="914400"/>
          </a:xfrm>
        </p:spPr>
        <p:txBody>
          <a:bodyPr>
            <a:normAutofit/>
          </a:bodyPr>
          <a:lstStyle/>
          <a:p>
            <a:pPr>
              <a:lnSpc>
                <a:spcPct val="100000"/>
              </a:lnSpc>
              <a:spcBef>
                <a:spcPts val="0"/>
              </a:spcBef>
            </a:pPr>
            <a:r>
              <a:rPr lang="en-US" sz="2800" dirty="0">
                <a:solidFill>
                  <a:srgbClr val="000000"/>
                </a:solidFill>
                <a:latin typeface="Tahoma"/>
                <a:ea typeface="Tahoma"/>
                <a:cs typeface="Tahoma"/>
                <a:sym typeface="Tahoma"/>
              </a:rPr>
              <a:t>Reported </a:t>
            </a:r>
            <a:r>
              <a:rPr lang="en-US" sz="2800" i="0" u="none" strike="noStrike" cap="none" dirty="0">
                <a:solidFill>
                  <a:srgbClr val="000000"/>
                </a:solidFill>
                <a:latin typeface="Tahoma"/>
                <a:ea typeface="Tahoma"/>
                <a:cs typeface="Tahoma"/>
                <a:sym typeface="Tahoma"/>
              </a:rPr>
              <a:t>HIV diagnoses</a:t>
            </a:r>
            <a:r>
              <a:rPr lang="en-US" sz="2800" dirty="0">
                <a:solidFill>
                  <a:srgbClr val="000000"/>
                </a:solidFill>
                <a:latin typeface="Tahoma"/>
                <a:ea typeface="Tahoma"/>
                <a:cs typeface="Tahoma"/>
                <a:sym typeface="Tahoma"/>
              </a:rPr>
              <a:t>,</a:t>
            </a:r>
            <a:r>
              <a:rPr lang="en-US" sz="2800" i="0" u="none" strike="noStrike" cap="none" dirty="0">
                <a:solidFill>
                  <a:srgbClr val="000000"/>
                </a:solidFill>
                <a:latin typeface="Tahoma"/>
                <a:ea typeface="Tahoma"/>
                <a:cs typeface="Tahoma"/>
                <a:sym typeface="Tahoma"/>
              </a:rPr>
              <a:t> EU/EEA, 2024</a:t>
            </a:r>
            <a:endParaRPr lang="en-US" sz="2800" dirty="0">
              <a:solidFill>
                <a:srgbClr val="000000"/>
              </a:solidFill>
              <a:latin typeface="Tahoma"/>
              <a:ea typeface="Tahoma"/>
              <a:cs typeface="Tahoma"/>
            </a:endParaRPr>
          </a:p>
        </p:txBody>
      </p:sp>
      <p:graphicFrame>
        <p:nvGraphicFramePr>
          <p:cNvPr id="3" name="Table 2"/>
          <p:cNvGraphicFramePr>
            <a:graphicFrameLocks noGrp="1"/>
          </p:cNvGraphicFramePr>
          <p:nvPr/>
        </p:nvGraphicFramePr>
        <p:xfrm>
          <a:off x="1251283" y="1433909"/>
          <a:ext cx="5122177" cy="4851400"/>
        </p:xfrm>
        <a:graphic>
          <a:graphicData uri="http://schemas.openxmlformats.org/drawingml/2006/table">
            <a:tbl>
              <a:tblPr/>
              <a:tblGrid>
                <a:gridCol w="4254636">
                  <a:extLst>
                    <a:ext uri="{9D8B030D-6E8A-4147-A177-3AD203B41FA5}">
                      <a16:colId xmlns:a16="http://schemas.microsoft.com/office/drawing/2014/main" val="20000"/>
                    </a:ext>
                  </a:extLst>
                </a:gridCol>
                <a:gridCol w="867541">
                  <a:extLst>
                    <a:ext uri="{9D8B030D-6E8A-4147-A177-3AD203B41FA5}">
                      <a16:colId xmlns:a16="http://schemas.microsoft.com/office/drawing/2014/main" val="20001"/>
                    </a:ext>
                  </a:extLst>
                </a:gridCol>
              </a:tblGrid>
              <a:tr h="0">
                <a:tc gridSpan="2">
                  <a:txBody>
                    <a:bodyPr/>
                    <a:lstStyle/>
                    <a:p>
                      <a:pPr marL="63500" marR="63500" algn="l">
                        <a:lnSpc>
                          <a:spcPct val="100000"/>
                        </a:lnSpc>
                        <a:spcBef>
                          <a:spcPts val="500"/>
                        </a:spcBef>
                        <a:spcAft>
                          <a:spcPts val="500"/>
                        </a:spcAft>
                        <a:buNone/>
                      </a:pPr>
                      <a:r>
                        <a:rPr lang="en-GB" sz="1400" b="1" i="0" u="none" strike="noStrike" cap="none" dirty="0">
                          <a:solidFill>
                            <a:srgbClr val="000000">
                              <a:alpha val="100000"/>
                            </a:srgbClr>
                          </a:solidFill>
                          <a:latin typeface="Arial"/>
                          <a:cs typeface="Arial"/>
                          <a:sym typeface="Arial"/>
                        </a:rPr>
                        <a:t>Reported HIV diagnoses</a:t>
                      </a:r>
                      <a:endParaRPr sz="1400" b="1" i="0" u="none" strike="noStrike" cap="none" dirty="0">
                        <a:solidFill>
                          <a:srgbClr val="000000">
                            <a:alpha val="100000"/>
                          </a:srgbClr>
                        </a:solidFill>
                        <a:latin typeface="Arial"/>
                        <a:cs typeface="Arial"/>
                        <a:sym typeface="Arial"/>
                      </a:endParaRP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7CBDC1">
                        <a:alpha val="100000"/>
                      </a:srgbClr>
                    </a:solidFill>
                  </a:tcPr>
                </a:tc>
                <a:tc hMerge="1">
                  <a:txBody>
                    <a:bodyPr/>
                    <a:lstStyle/>
                    <a:p>
                      <a:pPr marL="63500" marR="63500" algn="l">
                        <a:lnSpc>
                          <a:spcPct val="100000"/>
                        </a:lnSpc>
                        <a:spcBef>
                          <a:spcPts val="500"/>
                        </a:spcBef>
                        <a:spcAft>
                          <a:spcPts val="500"/>
                        </a:spcAft>
                        <a:buNone/>
                      </a:pPr>
                      <a:endParaRPr sz="1400" b="0" i="0" u="none" strike="noStrike" cap="none" dirty="0">
                        <a:solidFill>
                          <a:srgbClr val="000000">
                            <a:alpha val="100000"/>
                          </a:srgbClr>
                        </a:solidFill>
                        <a:latin typeface="Arial"/>
                        <a:cs typeface="Arial"/>
                        <a:sym typeface="Arial"/>
                      </a:endParaRP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7CBDC1">
                        <a:alpha val="100000"/>
                      </a:srgbClr>
                    </a:solidFill>
                  </a:tcPr>
                </a:tc>
                <a:extLst>
                  <a:ext uri="{0D108BD9-81ED-4DB2-BD59-A6C34878D82A}">
                    <a16:rowId xmlns:a16="http://schemas.microsoft.com/office/drawing/2014/main" val="10000"/>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Reporting countries/number of countries</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solidFill>
                      <a:prstDash val="solid"/>
                      <a:round/>
                      <a:headEnd type="none" w="med" len="med"/>
                      <a:tailEnd type="none" w="med" len="med"/>
                    </a:lnT>
                    <a:lnB w="12700" cap="flat" cmpd="sng" algn="ctr">
                      <a:solidFill>
                        <a:srgbClr val="FFFFFF">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30/30</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solidFill>
                      <a:prstDash val="solid"/>
                      <a:round/>
                      <a:headEnd type="none" w="med" len="med"/>
                      <a:tailEnd type="none" w="med" len="med"/>
                    </a:lnT>
                    <a:lnB w="12700" cap="flat" cmpd="sng" algn="ctr">
                      <a:solidFill>
                        <a:srgbClr val="FFFFFF">
                          <a:alpha val="100000"/>
                        </a:srgbClr>
                      </a:solidFill>
                      <a:prstDash val="solid"/>
                    </a:lnB>
                    <a:solidFill>
                      <a:srgbClr val="FFFFFF">
                        <a:alpha val="0"/>
                      </a:srgbClr>
                    </a:solidFill>
                  </a:tcPr>
                </a:tc>
                <a:extLst>
                  <a:ext uri="{0D108BD9-81ED-4DB2-BD59-A6C34878D82A}">
                    <a16:rowId xmlns:a16="http://schemas.microsoft.com/office/drawing/2014/main" val="10001"/>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Number of new HIV diagnoses</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24</a:t>
                      </a:r>
                      <a:r>
                        <a:rPr lang="en-GB" sz="1400" b="0" i="0" u="none" strike="noStrike" cap="none">
                          <a:solidFill>
                            <a:srgbClr val="000000">
                              <a:alpha val="100000"/>
                            </a:srgbClr>
                          </a:solidFill>
                          <a:latin typeface="Arial"/>
                          <a:cs typeface="Arial"/>
                          <a:sym typeface="Arial"/>
                        </a:rPr>
                        <a:t> </a:t>
                      </a:r>
                      <a:r>
                        <a:rPr sz="1400" b="0" i="0" u="none" strike="noStrike" cap="none">
                          <a:solidFill>
                            <a:srgbClr val="000000">
                              <a:alpha val="100000"/>
                            </a:srgbClr>
                          </a:solidFill>
                          <a:latin typeface="Arial"/>
                          <a:cs typeface="Arial"/>
                          <a:sym typeface="Arial"/>
                        </a:rPr>
                        <a:t>164</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extLst>
                  <a:ext uri="{0D108BD9-81ED-4DB2-BD59-A6C34878D82A}">
                    <a16:rowId xmlns:a16="http://schemas.microsoft.com/office/drawing/2014/main" val="10002"/>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Rate of HIV diagnoses per 100 000 population</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5.3</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extLst>
                  <a:ext uri="{0D108BD9-81ED-4DB2-BD59-A6C34878D82A}">
                    <a16:rowId xmlns:a16="http://schemas.microsoft.com/office/drawing/2014/main" val="10003"/>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Male-to-female ratio</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2.8</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04"/>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Percentage new HIV diagnoses CD4 &lt; 350 cells/mm</a:t>
                      </a:r>
                      <a:r>
                        <a:rPr sz="1400" b="0" i="0" u="none" strike="noStrike" cap="none" baseline="30000">
                          <a:solidFill>
                            <a:srgbClr val="000000">
                              <a:alpha val="100000"/>
                            </a:srgbClr>
                          </a:solidFill>
                          <a:latin typeface="Arial"/>
                          <a:cs typeface="Arial"/>
                          <a:sym typeface="Arial"/>
                        </a:rPr>
                        <a:t>3</a:t>
                      </a:r>
                    </a:p>
                  </a:txBody>
                  <a:tcPr marL="0" marR="0" marT="63500" marB="63500" anchor="ctr">
                    <a:lnL w="12700" cap="flat" cmpd="sng" algn="ctr">
                      <a:solidFill>
                        <a:srgbClr val="FFFFFF">
                          <a:alpha val="100000"/>
                        </a:srgbClr>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alpha val="100000"/>
                        </a:srgbClr>
                      </a:solidFill>
                      <a:prstDash val="solid"/>
                    </a:lnB>
                    <a:solidFill>
                      <a:srgbClr val="FFFFFF">
                        <a:alpha val="0"/>
                      </a:srgbClr>
                    </a:solidFill>
                  </a:tcPr>
                </a:tc>
                <a:tc>
                  <a:txBody>
                    <a:bodyPr/>
                    <a:lstStyle/>
                    <a:p>
                      <a:pPr marL="63500" marR="63500" algn="ctr" defTabSz="685766" rtl="0" eaLnBrk="1" fontAlgn="b" latinLnBrk="0" hangingPunct="1">
                        <a:lnSpc>
                          <a:spcPct val="100000"/>
                        </a:lnSpc>
                        <a:spcBef>
                          <a:spcPts val="500"/>
                        </a:spcBef>
                        <a:spcAft>
                          <a:spcPts val="500"/>
                        </a:spcAft>
                        <a:buNone/>
                      </a:pPr>
                      <a:r>
                        <a:rPr sz="1400" b="0" i="0" u="none" strike="noStrike" kern="1200" cap="none">
                          <a:solidFill>
                            <a:srgbClr val="000000">
                              <a:alpha val="100000"/>
                            </a:srgbClr>
                          </a:solidFill>
                          <a:latin typeface="Arial"/>
                          <a:ea typeface="+mn-ea"/>
                          <a:cs typeface="Arial"/>
                          <a:sym typeface="Arial"/>
                        </a:rPr>
                        <a:t>48.0</a:t>
                      </a:r>
                    </a:p>
                  </a:txBody>
                  <a:tcPr marL="0" marR="0" marT="63500" marB="63500" anchor="ctr">
                    <a:lnL w="12700" cap="flat" cmpd="sng" algn="ctr">
                      <a:solidFill>
                        <a:srgbClr val="FFFFFF"/>
                      </a:solidFill>
                      <a:prstDash val="solid"/>
                      <a:round/>
                      <a:headEnd type="none" w="med" len="med"/>
                      <a:tailEnd type="none" w="med" len="med"/>
                    </a:lnL>
                    <a:lnR w="12700" cap="flat" cmpd="sng" algn="ctr">
                      <a:solidFill>
                        <a:srgbClr val="FFFFFF">
                          <a:alpha val="100000"/>
                        </a:srgbClr>
                      </a:solidFill>
                      <a:prstDash val="solid"/>
                    </a:lnR>
                    <a:lnT w="12700" cap="flat" cmpd="sng" algn="ctr">
                      <a:solidFill>
                        <a:srgbClr val="FFFFFF"/>
                      </a:solidFill>
                      <a:prstDash val="solid"/>
                      <a:round/>
                      <a:headEnd type="none" w="med" len="med"/>
                      <a:tailEnd type="none" w="med" len="med"/>
                    </a:lnT>
                    <a:lnB w="12700" cap="flat" cmpd="sng" algn="ctr">
                      <a:solidFill>
                        <a:srgbClr val="FFFFFF">
                          <a:alpha val="100000"/>
                        </a:srgbClr>
                      </a:solidFill>
                      <a:prstDash val="solid"/>
                    </a:lnB>
                    <a:solidFill>
                      <a:srgbClr val="FFFFFF">
                        <a:alpha val="0"/>
                      </a:srgbClr>
                    </a:solidFill>
                  </a:tcPr>
                </a:tc>
                <a:extLst>
                  <a:ext uri="{0D108BD9-81ED-4DB2-BD59-A6C34878D82A}">
                    <a16:rowId xmlns:a16="http://schemas.microsoft.com/office/drawing/2014/main" val="10005"/>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Percentage of migrants</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tc>
                  <a:txBody>
                    <a:bodyPr/>
                    <a:lstStyle/>
                    <a:p>
                      <a:pPr marL="63500" marR="63500" algn="ctr">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47.2</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extLst>
                  <a:ext uri="{0D108BD9-81ED-4DB2-BD59-A6C34878D82A}">
                    <a16:rowId xmlns:a16="http://schemas.microsoft.com/office/drawing/2014/main" val="10006"/>
                  </a:ext>
                </a:extLst>
              </a:tr>
              <a:tr h="0">
                <a:tc gridSpan="2">
                  <a:txBody>
                    <a:bodyPr/>
                    <a:lstStyle/>
                    <a:p>
                      <a:pPr marL="63500" marR="63500" algn="l">
                        <a:lnSpc>
                          <a:spcPct val="100000"/>
                        </a:lnSpc>
                        <a:spcBef>
                          <a:spcPts val="500"/>
                        </a:spcBef>
                        <a:spcAft>
                          <a:spcPts val="500"/>
                        </a:spcAft>
                        <a:buNone/>
                      </a:pPr>
                      <a:r>
                        <a:rPr sz="1400" b="1" i="0" u="none" strike="noStrike" cap="none" dirty="0">
                          <a:solidFill>
                            <a:srgbClr val="000000">
                              <a:alpha val="100000"/>
                            </a:srgbClr>
                          </a:solidFill>
                          <a:latin typeface="Arial"/>
                          <a:cs typeface="Arial"/>
                          <a:sym typeface="Arial"/>
                        </a:rPr>
                        <a:t>Reported transmission mode</a:t>
                      </a:r>
                      <a:r>
                        <a:rPr lang="en-GB" sz="1400" b="1" i="0" u="none" strike="noStrike" cap="none" dirty="0">
                          <a:solidFill>
                            <a:srgbClr val="000000">
                              <a:alpha val="100000"/>
                            </a:srgbClr>
                          </a:solidFill>
                          <a:latin typeface="Arial"/>
                          <a:cs typeface="Arial"/>
                          <a:sym typeface="Arial"/>
                        </a:rPr>
                        <a:t>, when mode of transmission was known</a:t>
                      </a:r>
                      <a:r>
                        <a:rPr sz="1400" b="1" i="0" u="none" strike="noStrike" cap="none" dirty="0">
                          <a:solidFill>
                            <a:srgbClr val="000000">
                              <a:alpha val="100000"/>
                            </a:srgbClr>
                          </a:solidFill>
                          <a:latin typeface="Arial"/>
                          <a:cs typeface="Arial"/>
                          <a:sym typeface="Arial"/>
                        </a:rPr>
                        <a:t> (%)</a:t>
                      </a: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7CBDC1">
                        <a:alpha val="100000"/>
                      </a:srgbClr>
                    </a:solidFill>
                  </a:tcPr>
                </a:tc>
                <a:tc hMerge="1">
                  <a:txBody>
                    <a:bodyPr/>
                    <a:lstStyle/>
                    <a:p>
                      <a:pPr marL="63500" marR="63500" algn="ctr">
                        <a:lnSpc>
                          <a:spcPct val="100000"/>
                        </a:lnSpc>
                        <a:spcBef>
                          <a:spcPts val="500"/>
                        </a:spcBef>
                        <a:spcAft>
                          <a:spcPts val="500"/>
                        </a:spcAft>
                        <a:buNone/>
                      </a:pPr>
                      <a:endParaRPr sz="1400" b="1" i="0" u="none" strike="noStrike" cap="none" dirty="0">
                        <a:solidFill>
                          <a:srgbClr val="000000">
                            <a:alpha val="100000"/>
                          </a:srgbClr>
                        </a:solidFill>
                        <a:latin typeface="Arial"/>
                        <a:cs typeface="Arial"/>
                        <a:sym typeface="Arial"/>
                      </a:endParaRPr>
                    </a:p>
                  </a:txBody>
                  <a:tcPr marL="0" marR="0" marT="63500" marB="63500" anchor="ctr">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solidFill>
                      <a:prstDash val="solid"/>
                      <a:round/>
                      <a:headEnd type="none" w="med" len="med"/>
                      <a:tailEnd type="none" w="med" len="med"/>
                    </a:lnB>
                    <a:solidFill>
                      <a:srgbClr val="7CBDC1">
                        <a:alpha val="100000"/>
                      </a:srgbClr>
                    </a:solidFill>
                  </a:tcPr>
                </a:tc>
                <a:extLst>
                  <a:ext uri="{0D108BD9-81ED-4DB2-BD59-A6C34878D82A}">
                    <a16:rowId xmlns:a16="http://schemas.microsoft.com/office/drawing/2014/main" val="10007"/>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Sex between men</a:t>
                      </a:r>
                    </a:p>
                  </a:txBody>
                  <a:tcPr marL="0" marR="0" marT="63500" marB="63500" anchor="ctr">
                    <a:lnL w="12700" cap="flat" cmpd="sng" algn="ctr">
                      <a:solidFill>
                        <a:srgbClr val="FFFFFF">
                          <a:alpha val="100000"/>
                        </a:srgbClr>
                      </a:solidFill>
                      <a:prstDash val="solid"/>
                    </a:lnL>
                    <a:lnR w="12700" cap="flat" cmpd="sng" algn="ctr">
                      <a:solidFill>
                        <a:srgbClr val="FFFFFF"/>
                      </a:solidFill>
                      <a:prstDash val="solid"/>
                      <a:round/>
                      <a:headEnd type="none" w="med" len="med"/>
                      <a:tailEnd type="none" w="med" len="me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tc>
                  <a:txBody>
                    <a:bodyPr/>
                    <a:lstStyle/>
                    <a:p>
                      <a:pPr marL="63500" marR="63500" algn="ctr" defTabSz="685766" rtl="0" eaLnBrk="1" fontAlgn="b" latinLnBrk="0" hangingPunct="1">
                        <a:lnSpc>
                          <a:spcPct val="100000"/>
                        </a:lnSpc>
                        <a:spcBef>
                          <a:spcPts val="500"/>
                        </a:spcBef>
                        <a:spcAft>
                          <a:spcPts val="500"/>
                        </a:spcAft>
                        <a:buNone/>
                      </a:pPr>
                      <a:r>
                        <a:rPr lang="en-GB" sz="1400" b="0" i="0" u="none" strike="noStrike" kern="1200" cap="none">
                          <a:solidFill>
                            <a:srgbClr val="000000">
                              <a:alpha val="100000"/>
                            </a:srgbClr>
                          </a:solidFill>
                          <a:latin typeface="Arial"/>
                          <a:ea typeface="+mn-ea"/>
                          <a:cs typeface="Arial"/>
                        </a:rPr>
                        <a:t>48.3</a:t>
                      </a:r>
                    </a:p>
                  </a:txBody>
                  <a:tcPr marL="0" marR="0" marT="0" marB="0" anchor="b">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extLst>
                  <a:ext uri="{0D108BD9-81ED-4DB2-BD59-A6C34878D82A}">
                    <a16:rowId xmlns:a16="http://schemas.microsoft.com/office/drawing/2014/main" val="10008"/>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Heterosexual transmission (men)</a:t>
                      </a:r>
                    </a:p>
                  </a:txBody>
                  <a:tcPr marL="0" marR="0" marT="63500" marB="63500" anchor="ctr">
                    <a:lnL w="12700" cap="flat" cmpd="sng" algn="ctr">
                      <a:solidFill>
                        <a:srgbClr val="FFFFFF">
                          <a:alpha val="100000"/>
                        </a:srgbClr>
                      </a:solidFill>
                      <a:prstDash val="solid"/>
                    </a:lnL>
                    <a:lnR w="12700" cap="flat" cmpd="sng" algn="ctr">
                      <a:solidFill>
                        <a:srgbClr val="FFFFFF"/>
                      </a:solidFill>
                      <a:prstDash val="solid"/>
                      <a:round/>
                      <a:headEnd type="none" w="med" len="med"/>
                      <a:tailEnd type="none" w="med" len="me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tc>
                  <a:txBody>
                    <a:bodyPr/>
                    <a:lstStyle/>
                    <a:p>
                      <a:pPr marL="63500" marR="63500" algn="ctr" defTabSz="685766" rtl="0" eaLnBrk="1" fontAlgn="b" latinLnBrk="0" hangingPunct="1">
                        <a:lnSpc>
                          <a:spcPct val="100000"/>
                        </a:lnSpc>
                        <a:spcBef>
                          <a:spcPts val="500"/>
                        </a:spcBef>
                        <a:spcAft>
                          <a:spcPts val="500"/>
                        </a:spcAft>
                        <a:buNone/>
                      </a:pPr>
                      <a:r>
                        <a:rPr lang="en-GB" sz="1400" b="0" i="0" u="none" strike="noStrike" kern="1200" cap="none">
                          <a:solidFill>
                            <a:srgbClr val="000000">
                              <a:alpha val="100000"/>
                            </a:srgbClr>
                          </a:solidFill>
                          <a:latin typeface="Arial"/>
                          <a:ea typeface="+mn-ea"/>
                          <a:cs typeface="Arial"/>
                        </a:rPr>
                        <a:t>21.8</a:t>
                      </a:r>
                    </a:p>
                  </a:txBody>
                  <a:tcPr marL="0" marR="0" marT="0" marB="0" anchor="b">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extLst>
                  <a:ext uri="{0D108BD9-81ED-4DB2-BD59-A6C34878D82A}">
                    <a16:rowId xmlns:a16="http://schemas.microsoft.com/office/drawing/2014/main" val="10009"/>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Heterosexual transmission (women)</a:t>
                      </a:r>
                    </a:p>
                  </a:txBody>
                  <a:tcPr marL="0" marR="0" marT="63500" marB="63500" anchor="ctr">
                    <a:lnL w="12700" cap="flat" cmpd="sng" algn="ctr">
                      <a:solidFill>
                        <a:srgbClr val="FFFFFF">
                          <a:alpha val="100000"/>
                        </a:srgbClr>
                      </a:solidFill>
                      <a:prstDash val="solid"/>
                    </a:lnL>
                    <a:lnR w="12700" cap="flat" cmpd="sng" algn="ctr">
                      <a:solidFill>
                        <a:srgbClr val="FFFFFF"/>
                      </a:solidFill>
                      <a:prstDash val="solid"/>
                      <a:round/>
                      <a:headEnd type="none" w="med" len="med"/>
                      <a:tailEnd type="none" w="med" len="me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tc>
                  <a:txBody>
                    <a:bodyPr/>
                    <a:lstStyle/>
                    <a:p>
                      <a:pPr marL="63500" marR="63500" algn="ctr" defTabSz="685766" rtl="0" eaLnBrk="1" fontAlgn="b" latinLnBrk="0" hangingPunct="1">
                        <a:lnSpc>
                          <a:spcPct val="100000"/>
                        </a:lnSpc>
                        <a:spcBef>
                          <a:spcPts val="500"/>
                        </a:spcBef>
                        <a:spcAft>
                          <a:spcPts val="500"/>
                        </a:spcAft>
                        <a:buNone/>
                      </a:pPr>
                      <a:r>
                        <a:rPr lang="en-GB" sz="1400" b="0" i="0" u="none" strike="noStrike" kern="1200" cap="none">
                          <a:solidFill>
                            <a:srgbClr val="000000">
                              <a:alpha val="100000"/>
                            </a:srgbClr>
                          </a:solidFill>
                          <a:latin typeface="Arial"/>
                          <a:ea typeface="+mn-ea"/>
                          <a:cs typeface="Arial"/>
                        </a:rPr>
                        <a:t>23.8</a:t>
                      </a:r>
                    </a:p>
                  </a:txBody>
                  <a:tcPr marL="0" marR="0" marT="0" marB="0" anchor="b">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extLst>
                  <a:ext uri="{0D108BD9-81ED-4DB2-BD59-A6C34878D82A}">
                    <a16:rowId xmlns:a16="http://schemas.microsoft.com/office/drawing/2014/main" val="10010"/>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Injecting drug use</a:t>
                      </a:r>
                    </a:p>
                  </a:txBody>
                  <a:tcPr marL="0" marR="0" marT="63500" marB="63500" anchor="ctr">
                    <a:lnL w="12700" cap="flat" cmpd="sng" algn="ctr">
                      <a:solidFill>
                        <a:srgbClr val="FFFFFF">
                          <a:alpha val="100000"/>
                        </a:srgbClr>
                      </a:solidFill>
                      <a:prstDash val="solid"/>
                    </a:lnL>
                    <a:lnR w="12700" cap="flat" cmpd="sng" algn="ctr">
                      <a:solidFill>
                        <a:srgbClr val="FFFFFF"/>
                      </a:solidFill>
                      <a:prstDash val="solid"/>
                      <a:round/>
                      <a:headEnd type="none" w="med" len="med"/>
                      <a:tailEnd type="none" w="med" len="me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tc>
                  <a:txBody>
                    <a:bodyPr/>
                    <a:lstStyle/>
                    <a:p>
                      <a:pPr marL="63500" marR="63500" algn="ctr" defTabSz="685766" rtl="0" eaLnBrk="1" fontAlgn="b" latinLnBrk="0" hangingPunct="1">
                        <a:lnSpc>
                          <a:spcPct val="100000"/>
                        </a:lnSpc>
                        <a:spcBef>
                          <a:spcPts val="500"/>
                        </a:spcBef>
                        <a:spcAft>
                          <a:spcPts val="500"/>
                        </a:spcAft>
                        <a:buNone/>
                      </a:pPr>
                      <a:r>
                        <a:rPr lang="en-GB" sz="1400" b="0" i="0" u="none" strike="noStrike" kern="1200" cap="none">
                          <a:solidFill>
                            <a:srgbClr val="000000">
                              <a:alpha val="100000"/>
                            </a:srgbClr>
                          </a:solidFill>
                          <a:latin typeface="Arial"/>
                          <a:ea typeface="+mn-ea"/>
                          <a:cs typeface="Arial"/>
                        </a:rPr>
                        <a:t>4.7</a:t>
                      </a:r>
                    </a:p>
                  </a:txBody>
                  <a:tcPr marL="0" marR="0" marT="0" marB="0" anchor="b">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rgbClr val="FFFFFF">
                          <a:alpha val="100000"/>
                        </a:srgbClr>
                      </a:solidFill>
                      <a:prstDash val="solid"/>
                    </a:lnB>
                    <a:solidFill>
                      <a:srgbClr val="FFFFFF">
                        <a:alpha val="0"/>
                      </a:srgbClr>
                    </a:solidFill>
                  </a:tcPr>
                </a:tc>
                <a:extLst>
                  <a:ext uri="{0D108BD9-81ED-4DB2-BD59-A6C34878D82A}">
                    <a16:rowId xmlns:a16="http://schemas.microsoft.com/office/drawing/2014/main" val="10011"/>
                  </a:ext>
                </a:extLst>
              </a:tr>
              <a:tr h="0">
                <a:tc>
                  <a:txBody>
                    <a:bodyPr/>
                    <a:lstStyle/>
                    <a:p>
                      <a:pPr marL="63500" marR="63500" algn="l">
                        <a:lnSpc>
                          <a:spcPct val="100000"/>
                        </a:lnSpc>
                        <a:spcBef>
                          <a:spcPts val="500"/>
                        </a:spcBef>
                        <a:spcAft>
                          <a:spcPts val="500"/>
                        </a:spcAft>
                        <a:buNone/>
                      </a:pPr>
                      <a:r>
                        <a:rPr sz="1400" b="0" i="0" u="none" strike="noStrike" cap="none">
                          <a:solidFill>
                            <a:srgbClr val="000000">
                              <a:alpha val="100000"/>
                            </a:srgbClr>
                          </a:solidFill>
                          <a:latin typeface="Arial"/>
                          <a:cs typeface="Arial"/>
                          <a:sym typeface="Arial"/>
                        </a:rPr>
                        <a:t>Mother-to-child transmission</a:t>
                      </a:r>
                    </a:p>
                  </a:txBody>
                  <a:tcPr marL="0" marR="0" marT="63500" marB="63500" anchor="ctr">
                    <a:lnL w="12700" cap="flat" cmpd="sng" algn="ctr">
                      <a:solidFill>
                        <a:srgbClr val="FFFFFF">
                          <a:alpha val="100000"/>
                        </a:srgbClr>
                      </a:solidFill>
                      <a:prstDash val="solid"/>
                    </a:lnL>
                    <a:lnR w="12700" cap="flat" cmpd="sng" algn="ctr">
                      <a:solidFill>
                        <a:srgbClr val="FFFFFF"/>
                      </a:solidFill>
                      <a:prstDash val="solid"/>
                      <a:round/>
                      <a:headEnd type="none" w="med" len="med"/>
                      <a:tailEnd type="none" w="med" len="med"/>
                    </a:lnR>
                    <a:lnT w="12700" cap="flat" cmpd="sng" algn="ctr">
                      <a:solidFill>
                        <a:srgbClr val="FFFFFF">
                          <a:alpha val="100000"/>
                        </a:srgbClr>
                      </a:solidFill>
                      <a:prstDash val="solid"/>
                    </a:lnT>
                    <a:lnB w="12700" cap="flat" cmpd="sng" algn="ctr">
                      <a:solidFill>
                        <a:schemeClr val="tx1"/>
                      </a:solidFill>
                      <a:prstDash val="solid"/>
                      <a:round/>
                      <a:headEnd type="none" w="med" len="med"/>
                      <a:tailEnd type="none" w="med" len="med"/>
                    </a:lnB>
                    <a:solidFill>
                      <a:srgbClr val="FFFFFF">
                        <a:alpha val="0"/>
                      </a:srgbClr>
                    </a:solidFill>
                  </a:tcPr>
                </a:tc>
                <a:tc>
                  <a:txBody>
                    <a:bodyPr/>
                    <a:lstStyle/>
                    <a:p>
                      <a:pPr marL="63500" marR="63500" algn="ctr" defTabSz="685766" rtl="0" eaLnBrk="1" fontAlgn="b" latinLnBrk="0" hangingPunct="1">
                        <a:lnSpc>
                          <a:spcPct val="100000"/>
                        </a:lnSpc>
                        <a:spcBef>
                          <a:spcPts val="500"/>
                        </a:spcBef>
                        <a:spcAft>
                          <a:spcPts val="500"/>
                        </a:spcAft>
                        <a:buNone/>
                      </a:pPr>
                      <a:r>
                        <a:rPr lang="en-GB" sz="1400" b="0" i="0" u="none" strike="noStrike" kern="1200" cap="none" dirty="0">
                          <a:solidFill>
                            <a:srgbClr val="000000">
                              <a:alpha val="100000"/>
                            </a:srgbClr>
                          </a:solidFill>
                          <a:latin typeface="Arial"/>
                          <a:ea typeface="+mn-ea"/>
                          <a:cs typeface="Arial"/>
                        </a:rPr>
                        <a:t>1.1</a:t>
                      </a:r>
                    </a:p>
                  </a:txBody>
                  <a:tcPr marL="0" marR="0" marT="0" marB="0" anchor="b">
                    <a:lnL w="12700" cap="flat" cmpd="sng" algn="ctr">
                      <a:solidFill>
                        <a:srgbClr val="FFFFFF">
                          <a:alpha val="100000"/>
                        </a:srgbClr>
                      </a:solidFill>
                      <a:prstDash val="solid"/>
                    </a:lnL>
                    <a:lnR w="12700" cap="flat" cmpd="sng" algn="ctr">
                      <a:solidFill>
                        <a:srgbClr val="FFFFFF">
                          <a:alpha val="100000"/>
                        </a:srgbClr>
                      </a:solidFill>
                      <a:prstDash val="solid"/>
                    </a:lnR>
                    <a:lnT w="12700" cap="flat" cmpd="sng" algn="ctr">
                      <a:solidFill>
                        <a:srgbClr val="FFFFFF">
                          <a:alpha val="100000"/>
                        </a:srgbClr>
                      </a:solidFill>
                      <a:prstDash val="solid"/>
                    </a:lnT>
                    <a:lnB w="12700" cap="flat" cmpd="sng" algn="ctr">
                      <a:solidFill>
                        <a:schemeClr val="tx1"/>
                      </a:solidFill>
                      <a:prstDash val="solid"/>
                      <a:round/>
                      <a:headEnd type="none" w="med" len="med"/>
                      <a:tailEnd type="none" w="med" len="med"/>
                    </a:lnB>
                    <a:solidFill>
                      <a:srgbClr val="FFFFFF">
                        <a:alpha val="0"/>
                      </a:srgbClr>
                    </a:solidFill>
                  </a:tcPr>
                </a:tc>
                <a:extLst>
                  <a:ext uri="{0D108BD9-81ED-4DB2-BD59-A6C34878D82A}">
                    <a16:rowId xmlns:a16="http://schemas.microsoft.com/office/drawing/2014/main" val="10012"/>
                  </a:ext>
                </a:extLst>
              </a:tr>
            </a:tbl>
          </a:graphicData>
        </a:graphic>
      </p:graphicFrame>
      <p:pic>
        <p:nvPicPr>
          <p:cNvPr id="4" name="Picture 3">
            <a:extLst>
              <a:ext uri="{FF2B5EF4-FFF2-40B4-BE49-F238E27FC236}">
                <a16:creationId xmlns:a16="http://schemas.microsoft.com/office/drawing/2014/main" id="{187D3A35-747C-2D75-7430-FD69B380D7F2}"/>
              </a:ext>
            </a:extLst>
          </p:cNvPr>
          <p:cNvPicPr>
            <a:picLocks noChangeAspect="1"/>
          </p:cNvPicPr>
          <p:nvPr/>
        </p:nvPicPr>
        <p:blipFill>
          <a:blip r:embed="rId2"/>
          <a:stretch>
            <a:fillRect/>
          </a:stretch>
        </p:blipFill>
        <p:spPr>
          <a:xfrm>
            <a:off x="7113053" y="1433909"/>
            <a:ext cx="3901688" cy="4851400"/>
          </a:xfrm>
          <a:prstGeom prst="rect">
            <a:avLst/>
          </a:prstGeom>
          <a:ln>
            <a:noFill/>
          </a:ln>
          <a:effectLst>
            <a:outerShdw blurRad="292100" dist="139700" dir="2700000" algn="tl" rotWithShape="0">
              <a:srgbClr val="333333">
                <a:alpha val="65000"/>
              </a:srgbClr>
            </a:outerShdw>
          </a:effectLst>
        </p:spPr>
      </p:pic>
      <p:sp>
        <p:nvSpPr>
          <p:cNvPr id="5" name="Content Placeholder 4">
            <a:extLst>
              <a:ext uri="{FF2B5EF4-FFF2-40B4-BE49-F238E27FC236}">
                <a16:creationId xmlns:a16="http://schemas.microsoft.com/office/drawing/2014/main" id="{1A3B5821-2E3E-3354-E28E-FC855E6D1BF0}"/>
              </a:ext>
            </a:extLst>
          </p:cNvPr>
          <p:cNvSpPr txBox="1">
            <a:spLocks/>
          </p:cNvSpPr>
          <p:nvPr/>
        </p:nvSpPr>
        <p:spPr>
          <a:xfrm>
            <a:off x="48638" y="6484458"/>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6FBC57-9A2E-82B7-46BA-18FC3C3685CC}"/>
              </a:ext>
            </a:extLst>
          </p:cNvPr>
          <p:cNvPicPr>
            <a:picLocks noChangeAspect="1"/>
          </p:cNvPicPr>
          <p:nvPr/>
        </p:nvPicPr>
        <p:blipFill>
          <a:blip r:embed="rId2"/>
          <a:stretch>
            <a:fillRect/>
          </a:stretch>
        </p:blipFill>
        <p:spPr>
          <a:xfrm>
            <a:off x="1766191" y="1177063"/>
            <a:ext cx="8740897" cy="5235394"/>
          </a:xfrm>
          <a:prstGeom prst="rect">
            <a:avLst/>
          </a:prstGeom>
        </p:spPr>
      </p:pic>
      <p:sp>
        <p:nvSpPr>
          <p:cNvPr id="2" name="Content Placeholder 1"/>
          <p:cNvSpPr>
            <a:spLocks noGrp="1"/>
          </p:cNvSpPr>
          <p:nvPr>
            <p:ph/>
          </p:nvPr>
        </p:nvSpPr>
        <p:spPr>
          <a:xfrm>
            <a:off x="914400" y="360000"/>
            <a:ext cx="7315200" cy="914400"/>
          </a:xfrm>
        </p:spPr>
        <p:txBody>
          <a:bodyPr>
            <a:normAutofit/>
          </a:bodyPr>
          <a:lstStyle/>
          <a:p>
            <a:pPr marL="0" marR="0" algn="l">
              <a:lnSpc>
                <a:spcPct val="100000"/>
              </a:lnSpc>
              <a:spcBef>
                <a:spcPts val="0"/>
              </a:spcBef>
              <a:spcAft>
                <a:spcPts val="0"/>
              </a:spcAft>
              <a:buNone/>
            </a:pPr>
            <a:r>
              <a:rPr sz="2800" b="1" i="0" u="none" strike="noStrike" cap="none" dirty="0">
                <a:solidFill>
                  <a:srgbClr val="000000">
                    <a:alpha val="100000"/>
                  </a:srgbClr>
                </a:solidFill>
                <a:latin typeface="Tahoma"/>
                <a:cs typeface="Tahoma"/>
                <a:sym typeface="Tahoma"/>
              </a:rPr>
              <a:t>HIV diagnoses per 100 000 population EU/EEA, 2024</a:t>
            </a:r>
          </a:p>
        </p:txBody>
      </p:sp>
      <p:cxnSp>
        <p:nvCxnSpPr>
          <p:cNvPr id="7" name="Straight Connector 6">
            <a:extLst>
              <a:ext uri="{FF2B5EF4-FFF2-40B4-BE49-F238E27FC236}">
                <a16:creationId xmlns:a16="http://schemas.microsoft.com/office/drawing/2014/main" id="{A5166045-08D4-4800-6CE3-CA6F5546A235}"/>
              </a:ext>
            </a:extLst>
          </p:cNvPr>
          <p:cNvCxnSpPr>
            <a:cxnSpLocks/>
          </p:cNvCxnSpPr>
          <p:nvPr/>
        </p:nvCxnSpPr>
        <p:spPr>
          <a:xfrm>
            <a:off x="1963554" y="2762451"/>
            <a:ext cx="0" cy="0"/>
          </a:xfrm>
          <a:prstGeom prst="line">
            <a:avLst/>
          </a:prstGeom>
        </p:spPr>
        <p:style>
          <a:lnRef idx="1">
            <a:schemeClr val="dk1"/>
          </a:lnRef>
          <a:fillRef idx="0">
            <a:schemeClr val="dk1"/>
          </a:fillRef>
          <a:effectRef idx="0">
            <a:schemeClr val="dk1"/>
          </a:effectRef>
          <a:fontRef idx="minor">
            <a:schemeClr val="tx1"/>
          </a:fontRef>
        </p:style>
      </p:cxnSp>
      <p:sp>
        <p:nvSpPr>
          <p:cNvPr id="9" name="Content Placeholder 4">
            <a:extLst>
              <a:ext uri="{FF2B5EF4-FFF2-40B4-BE49-F238E27FC236}">
                <a16:creationId xmlns:a16="http://schemas.microsoft.com/office/drawing/2014/main" id="{89D317FC-DC5F-A537-5075-8E08C33DDF67}"/>
              </a:ext>
            </a:extLst>
          </p:cNvPr>
          <p:cNvSpPr txBox="1">
            <a:spLocks/>
          </p:cNvSpPr>
          <p:nvPr/>
        </p:nvSpPr>
        <p:spPr>
          <a:xfrm>
            <a:off x="48638" y="6484458"/>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
        <p:nvSpPr>
          <p:cNvPr id="4" name="Content Placeholder 3"/>
          <p:cNvSpPr>
            <a:spLocks noGrp="1"/>
          </p:cNvSpPr>
          <p:nvPr>
            <p:ph/>
          </p:nvPr>
        </p:nvSpPr>
        <p:spPr>
          <a:xfrm>
            <a:off x="914400" y="3657600"/>
            <a:ext cx="3657600" cy="274320"/>
          </a:xfrm>
          <a:solidFill>
            <a:srgbClr val="7CBDC1">
              <a:alpha val="100000"/>
            </a:srgbClr>
          </a:solidFill>
        </p:spPr>
        <p:txBody>
          <a:bodyPr>
            <a:normAutofit/>
          </a:bodyPr>
          <a:lstStyle/>
          <a:p>
            <a:pPr marL="0" marR="0" algn="l">
              <a:lnSpc>
                <a:spcPct val="100000"/>
              </a:lnSpc>
              <a:spcBef>
                <a:spcPts val="0"/>
              </a:spcBef>
              <a:spcAft>
                <a:spcPts val="0"/>
              </a:spcAft>
              <a:buNone/>
            </a:pPr>
            <a:r>
              <a:rPr sz="1600" b="1" i="0" u="none" strike="noStrike" cap="none" dirty="0">
                <a:solidFill>
                  <a:srgbClr val="000000">
                    <a:alpha val="100000"/>
                  </a:srgbClr>
                </a:solidFill>
                <a:latin typeface="Tahoma"/>
                <a:cs typeface="Tahoma"/>
                <a:sym typeface="Tahoma"/>
              </a:rPr>
              <a:t>Rate: 5.3 per 100 000 (EU/EEA)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00000" y="360000"/>
            <a:ext cx="7955280" cy="914400"/>
          </a:xfrm>
        </p:spPr>
        <p:txBody>
          <a:bodyPr/>
          <a:lstStyle/>
          <a:p>
            <a:pPr marL="0" marR="0" algn="l">
              <a:lnSpc>
                <a:spcPct val="100000"/>
              </a:lnSpc>
              <a:spcBef>
                <a:spcPts val="0"/>
              </a:spcBef>
              <a:spcAft>
                <a:spcPts val="0"/>
              </a:spcAft>
              <a:buNone/>
            </a:pPr>
            <a:r>
              <a:rPr sz="2800" b="1" i="0" u="none" strike="noStrike" cap="none" dirty="0">
                <a:solidFill>
                  <a:srgbClr val="000000">
                    <a:alpha val="100000"/>
                  </a:srgbClr>
                </a:solidFill>
                <a:latin typeface="Tahoma"/>
                <a:cs typeface="Tahoma"/>
                <a:sym typeface="Tahoma"/>
              </a:rPr>
              <a:t>Estimated HIV infections and reported new HIV diagnoses in the EU/EEA, 2015 – 2024</a:t>
            </a:r>
          </a:p>
        </p:txBody>
      </p:sp>
      <p:graphicFrame>
        <p:nvGraphicFramePr>
          <p:cNvPr id="4" name="Chart 3">
            <a:extLst>
              <a:ext uri="{FF2B5EF4-FFF2-40B4-BE49-F238E27FC236}">
                <a16:creationId xmlns:a16="http://schemas.microsoft.com/office/drawing/2014/main" id="{6FDC98A3-343E-4AE5-851F-B006C0CF81BB}"/>
              </a:ext>
            </a:extLst>
          </p:cNvPr>
          <p:cNvGraphicFramePr>
            <a:graphicFrameLocks/>
          </p:cNvGraphicFramePr>
          <p:nvPr/>
        </p:nvGraphicFramePr>
        <p:xfrm>
          <a:off x="720000" y="1620000"/>
          <a:ext cx="7691119" cy="454707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93804903-B3F3-710D-BC51-3CE77A8D3BB2}"/>
              </a:ext>
            </a:extLst>
          </p:cNvPr>
          <p:cNvSpPr txBox="1"/>
          <p:nvPr/>
        </p:nvSpPr>
        <p:spPr>
          <a:xfrm>
            <a:off x="8290560" y="1620000"/>
            <a:ext cx="3481440" cy="3228746"/>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tIns="90000" bIns="9000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Tahoma"/>
                <a:ea typeface="+mn-ea"/>
                <a:cs typeface="+mn-cs"/>
              </a:rPr>
              <a:t>The number of diagnoses reported is higher than the number of estimated infections, suggesting  improved detection.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ahom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Tahoma"/>
                <a:ea typeface="+mn-ea"/>
                <a:cs typeface="+mn-cs"/>
              </a:rPr>
              <a:t>There is a decreasing trend in the number of estimated infections which could indicate control of HIV transmission</a:t>
            </a:r>
            <a:r>
              <a:rPr kumimoji="0" lang="en-GB" sz="1800" b="0" i="0" u="none" strike="noStrike" kern="1200" cap="none" spc="0" normalizeH="0" baseline="0" noProof="0" dirty="0">
                <a:ln>
                  <a:noFill/>
                </a:ln>
                <a:solidFill>
                  <a:prstClr val="black"/>
                </a:solidFill>
                <a:effectLst/>
                <a:uLnTx/>
                <a:uFillTx/>
                <a:latin typeface="LiberationSans"/>
                <a:ea typeface="+mn-ea"/>
                <a:cs typeface="+mn-cs"/>
              </a:rPr>
              <a:t>.</a:t>
            </a:r>
            <a:endParaRPr kumimoji="0" lang="en-US" sz="1800" b="0" i="0" u="none" strike="noStrike" kern="1200" cap="none" spc="0" normalizeH="0" baseline="0" noProof="0" dirty="0">
              <a:ln>
                <a:noFill/>
              </a:ln>
              <a:solidFill>
                <a:prstClr val="black"/>
              </a:solidFill>
              <a:effectLst/>
              <a:uLnTx/>
              <a:uFillTx/>
              <a:latin typeface="LiberationSans"/>
              <a:ea typeface="+mn-ea"/>
              <a:cs typeface="+mn-cs"/>
            </a:endParaRPr>
          </a:p>
        </p:txBody>
      </p:sp>
      <p:sp>
        <p:nvSpPr>
          <p:cNvPr id="10" name="Content Placeholder 4">
            <a:extLst>
              <a:ext uri="{FF2B5EF4-FFF2-40B4-BE49-F238E27FC236}">
                <a16:creationId xmlns:a16="http://schemas.microsoft.com/office/drawing/2014/main" id="{A5087FDD-B47D-E1D0-FC55-B8B174FE11E3}"/>
              </a:ext>
            </a:extLst>
          </p:cNvPr>
          <p:cNvSpPr txBox="1">
            <a:spLocks/>
          </p:cNvSpPr>
          <p:nvPr/>
        </p:nvSpPr>
        <p:spPr>
          <a:xfrm>
            <a:off x="48638" y="6484458"/>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00000" y="360000"/>
            <a:ext cx="7844941" cy="1136768"/>
          </a:xfrm>
        </p:spPr>
        <p:txBody>
          <a:bodyPr/>
          <a:lstStyle/>
          <a:p>
            <a:pPr marL="0" marR="0" algn="l">
              <a:lnSpc>
                <a:spcPct val="100000"/>
              </a:lnSpc>
              <a:spcBef>
                <a:spcPts val="0"/>
              </a:spcBef>
              <a:spcAft>
                <a:spcPts val="0"/>
              </a:spcAft>
              <a:buNone/>
            </a:pPr>
            <a:r>
              <a:rPr sz="2800" b="1" i="0" u="none" strike="noStrike" cap="none" dirty="0">
                <a:solidFill>
                  <a:srgbClr val="000000">
                    <a:alpha val="100000"/>
                  </a:srgbClr>
                </a:solidFill>
                <a:latin typeface="Tahoma"/>
                <a:cs typeface="Tahoma"/>
                <a:sym typeface="Tahoma"/>
              </a:rPr>
              <a:t>HIV diagnoses per 100 000 population EU/EEA, 2015 – 2024</a:t>
            </a:r>
          </a:p>
        </p:txBody>
      </p:sp>
      <p:sp>
        <p:nvSpPr>
          <p:cNvPr id="4" name="Content Placeholder 3"/>
          <p:cNvSpPr>
            <a:spLocks noGrp="1"/>
          </p:cNvSpPr>
          <p:nvPr>
            <p:ph/>
          </p:nvPr>
        </p:nvSpPr>
        <p:spPr>
          <a:xfrm>
            <a:off x="350196" y="5669280"/>
            <a:ext cx="10744200" cy="667318"/>
          </a:xfrm>
        </p:spPr>
        <p:txBody>
          <a:bodyPr/>
          <a:lstStyle/>
          <a:p>
            <a:pPr marL="0" marR="0" algn="l">
              <a:lnSpc>
                <a:spcPct val="100000"/>
              </a:lnSpc>
              <a:spcBef>
                <a:spcPts val="0"/>
              </a:spcBef>
              <a:spcAft>
                <a:spcPts val="0"/>
              </a:spcAft>
              <a:buNone/>
            </a:pPr>
            <a:r>
              <a:rPr sz="800" b="0" i="0" u="none" strike="noStrike" cap="none" dirty="0">
                <a:solidFill>
                  <a:srgbClr val="7F7F7F">
                    <a:alpha val="100000"/>
                  </a:srgbClr>
                </a:solidFill>
                <a:latin typeface="Tahoma"/>
                <a:cs typeface="Tahoma"/>
                <a:sym typeface="Tahoma"/>
              </a:rPr>
              <a:t>Note: This figure includes data on HIV cases reported between 2015 and 2024 from the following EU/EEA countries: Austria, Belgium, Croatia, Cyprus, Czechia, Denmark, Estonia, France, Germany, Greece, Iceland, Ireland, Italy, Latvia, Liechtenstein, Luxembourg, Malta, Netherlands, Norway, Portugal, Slovakia, Slovenia, Sweden. Data from Bulgaria, Finland, Hungary, Lithuania, Poland, Romania</a:t>
            </a:r>
            <a:r>
              <a:rPr lang="en-GB" sz="800" b="0" dirty="0">
                <a:solidFill>
                  <a:srgbClr val="7F7F7F">
                    <a:alpha val="100000"/>
                  </a:srgbClr>
                </a:solidFill>
                <a:latin typeface="Tahoma"/>
                <a:cs typeface="Tahoma"/>
                <a:sym typeface="Tahoma"/>
              </a:rPr>
              <a:t> and </a:t>
            </a:r>
            <a:r>
              <a:rPr sz="800" b="0" i="0" u="none" strike="noStrike" cap="none" dirty="0">
                <a:solidFill>
                  <a:srgbClr val="7F7F7F">
                    <a:alpha val="100000"/>
                  </a:srgbClr>
                </a:solidFill>
                <a:latin typeface="Tahoma"/>
                <a:cs typeface="Tahoma"/>
                <a:sym typeface="Tahoma"/>
              </a:rPr>
              <a:t>Spain were excluded as more than 50% of the HIV status variable data were classified as unknown. AIDS and deaths rates were not impacted by previous positive</a:t>
            </a:r>
            <a:r>
              <a:rPr lang="en-GB" sz="800" b="0" i="0" u="none" strike="noStrike" cap="none" dirty="0">
                <a:solidFill>
                  <a:srgbClr val="7F7F7F">
                    <a:alpha val="100000"/>
                  </a:srgbClr>
                </a:solidFill>
                <a:latin typeface="Tahoma"/>
                <a:cs typeface="Tahoma"/>
                <a:sym typeface="Tahoma"/>
              </a:rPr>
              <a:t> known diagnoses, </a:t>
            </a:r>
            <a:r>
              <a:rPr sz="800" b="0" i="0" u="none" strike="noStrike" cap="none" dirty="0">
                <a:solidFill>
                  <a:srgbClr val="7F7F7F">
                    <a:alpha val="100000"/>
                  </a:srgbClr>
                </a:solidFill>
                <a:latin typeface="Tahoma"/>
                <a:cs typeface="Tahoma"/>
                <a:sym typeface="Tahoma"/>
              </a:rPr>
              <a:t>and these rates are not adjusted.</a:t>
            </a:r>
            <a:endParaRPr lang="en-GB" sz="800" b="0" i="0" u="none" strike="noStrike" cap="none" dirty="0">
              <a:solidFill>
                <a:srgbClr val="7F7F7F">
                  <a:alpha val="100000"/>
                </a:srgbClr>
              </a:solidFill>
              <a:latin typeface="Tahoma"/>
              <a:cs typeface="Tahoma"/>
              <a:sym typeface="Tahoma"/>
            </a:endParaRPr>
          </a:p>
          <a:p>
            <a:pPr marL="0" marR="0" algn="l">
              <a:lnSpc>
                <a:spcPct val="100000"/>
              </a:lnSpc>
              <a:spcBef>
                <a:spcPts val="0"/>
              </a:spcBef>
              <a:spcAft>
                <a:spcPts val="0"/>
              </a:spcAft>
              <a:buNone/>
            </a:pPr>
            <a:r>
              <a:rPr sz="800" b="0" i="0" u="none" strike="noStrike" cap="none" dirty="0">
                <a:solidFill>
                  <a:srgbClr val="7F7F7F">
                    <a:alpha val="100000"/>
                  </a:srgbClr>
                </a:solidFill>
                <a:latin typeface="Tahoma"/>
                <a:cs typeface="Tahoma"/>
                <a:sym typeface="Tahoma"/>
              </a:rPr>
              <a:t>
</a:t>
            </a:r>
            <a:r>
              <a:rPr sz="800" i="0" u="none" strike="noStrike" cap="none" dirty="0">
                <a:solidFill>
                  <a:srgbClr val="7F7F7F">
                    <a:alpha val="100000"/>
                  </a:srgbClr>
                </a:solidFill>
                <a:latin typeface="Tahoma"/>
                <a:cs typeface="Tahoma"/>
                <a:sym typeface="Tahoma"/>
              </a:rPr>
              <a:t>Previous positive diagnoses are defined </a:t>
            </a:r>
            <a:r>
              <a:rPr sz="800" b="0" i="0" u="none" strike="noStrike" cap="none" dirty="0">
                <a:solidFill>
                  <a:srgbClr val="7F7F7F">
                    <a:alpha val="100000"/>
                  </a:srgbClr>
                </a:solidFill>
                <a:latin typeface="Tahoma"/>
                <a:cs typeface="Tahoma"/>
                <a:sym typeface="Tahoma"/>
              </a:rPr>
              <a:t>as an HIV diagnosis made either abroad or in another setting within the reporting country on any occasion before the current year of reporting. Some countries report previous positive HIV cases as they enter, re-enter or re-engage with the care system in the reporting country. The variable identifying the HIV status as a previous positive or first-time diagnosis had a completeness of 66.2 %.</a:t>
            </a:r>
          </a:p>
        </p:txBody>
      </p:sp>
      <p:sp>
        <p:nvSpPr>
          <p:cNvPr id="6" name="TextBox 5">
            <a:extLst>
              <a:ext uri="{FF2B5EF4-FFF2-40B4-BE49-F238E27FC236}">
                <a16:creationId xmlns:a16="http://schemas.microsoft.com/office/drawing/2014/main" id="{93003E98-615C-EF56-FEEF-9D272FB0BE15}"/>
              </a:ext>
            </a:extLst>
          </p:cNvPr>
          <p:cNvSpPr txBox="1"/>
          <p:nvPr/>
        </p:nvSpPr>
        <p:spPr>
          <a:xfrm>
            <a:off x="8100000" y="1620000"/>
            <a:ext cx="3667163" cy="3172764"/>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lIns="108000" tIns="108000" rIns="108000" bIns="108000">
            <a:spAutoFit/>
          </a:bodyPr>
          <a:lstStyle/>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In 2024, </a:t>
            </a:r>
            <a:r>
              <a:rPr kumimoji="0" lang="en-GB" sz="1600" b="1" i="0" u="none" strike="noStrike" kern="1200" cap="none" spc="0" normalizeH="0" baseline="0" noProof="0" dirty="0">
                <a:ln>
                  <a:noFill/>
                </a:ln>
                <a:solidFill>
                  <a:prstClr val="black"/>
                </a:solidFill>
                <a:effectLst/>
                <a:uLnTx/>
                <a:uFillTx/>
                <a:latin typeface="Tahoma"/>
                <a:ea typeface="+mn-ea"/>
                <a:cs typeface="+mn-cs"/>
                <a:sym typeface="Arial"/>
              </a:rPr>
              <a:t>24 164 </a:t>
            </a:r>
            <a:r>
              <a:rPr kumimoji="0" lang="en-GB" sz="1600" b="0" i="0" u="none" strike="noStrike" kern="1200" cap="none" spc="0" normalizeH="0" baseline="0" noProof="0" dirty="0">
                <a:ln>
                  <a:noFill/>
                </a:ln>
                <a:solidFill>
                  <a:prstClr val="black"/>
                </a:solidFill>
                <a:effectLst/>
                <a:uLnTx/>
                <a:uFillTx/>
                <a:latin typeface="Tahoma"/>
                <a:ea typeface="+mn-ea"/>
                <a:cs typeface="+mn-cs"/>
              </a:rPr>
              <a:t>HIV diagnoses were reported in 30 EU/EEA countries, a rate of </a:t>
            </a:r>
            <a:r>
              <a:rPr kumimoji="0" lang="en-GB" sz="1600" b="1" i="0" u="none" strike="noStrike" kern="1200" cap="none" spc="0" normalizeH="0" baseline="0" noProof="0" dirty="0">
                <a:ln>
                  <a:noFill/>
                </a:ln>
                <a:solidFill>
                  <a:prstClr val="black"/>
                </a:solidFill>
                <a:effectLst/>
                <a:uLnTx/>
                <a:uFillTx/>
                <a:latin typeface="Tahoma"/>
                <a:ea typeface="+mn-ea"/>
                <a:cs typeface="+mn-cs"/>
              </a:rPr>
              <a:t>5.3 per 100 000—a 14.5%</a:t>
            </a:r>
            <a:r>
              <a:rPr kumimoji="0" lang="en-GB" sz="1600" b="0" i="0" u="none" strike="noStrike" kern="1200" cap="none" spc="0" normalizeH="0" baseline="0" noProof="0" dirty="0">
                <a:ln>
                  <a:noFill/>
                </a:ln>
                <a:solidFill>
                  <a:prstClr val="black"/>
                </a:solidFill>
                <a:effectLst/>
                <a:uLnTx/>
                <a:uFillTx/>
                <a:latin typeface="Tahoma"/>
                <a:ea typeface="+mn-ea"/>
                <a:cs typeface="+mn-cs"/>
              </a:rPr>
              <a:t> decline since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Tahoma"/>
              <a:ea typeface="+mn-ea"/>
              <a:cs typeface="+mn-cs"/>
            </a:endParaRPr>
          </a:p>
          <a:p>
            <a:pPr marL="180975" marR="0" lvl="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When excluding previously positive known diagnoses and analysing data from 20 countries, </a:t>
            </a:r>
            <a:r>
              <a:rPr kumimoji="0" lang="en-GB" sz="1600" b="1" i="0" u="none" strike="noStrike" kern="1200" cap="none" spc="0" normalizeH="0" baseline="0" noProof="0" dirty="0">
                <a:ln>
                  <a:noFill/>
                </a:ln>
                <a:solidFill>
                  <a:prstClr val="black"/>
                </a:solidFill>
                <a:effectLst/>
                <a:uLnTx/>
                <a:uFillTx/>
                <a:latin typeface="Tahoma"/>
                <a:ea typeface="+mn-ea"/>
                <a:cs typeface="+mn-cs"/>
              </a:rPr>
              <a:t>the 2024 rate was 3.8 per 100 000, representing a 22.4% decrease compared with 2015 </a:t>
            </a:r>
            <a:r>
              <a:rPr kumimoji="0" lang="en-GB" sz="1600" b="0" i="0" u="none" strike="noStrike" kern="1200" cap="none" spc="0" normalizeH="0" baseline="0" noProof="0" dirty="0">
                <a:ln>
                  <a:noFill/>
                </a:ln>
                <a:solidFill>
                  <a:prstClr val="black"/>
                </a:solidFill>
                <a:effectLst/>
                <a:uLnTx/>
                <a:uFillTx/>
                <a:latin typeface="Tahoma"/>
                <a:ea typeface="+mn-ea"/>
                <a:cs typeface="+mn-cs"/>
              </a:rPr>
              <a:t>(4.9 per 100 000).</a:t>
            </a:r>
          </a:p>
        </p:txBody>
      </p:sp>
      <p:pic>
        <p:nvPicPr>
          <p:cNvPr id="8" name="Picture 7" descr="A graph of a number of years&#10;&#10;AI-generated content may be incorrect.">
            <a:extLst>
              <a:ext uri="{FF2B5EF4-FFF2-40B4-BE49-F238E27FC236}">
                <a16:creationId xmlns:a16="http://schemas.microsoft.com/office/drawing/2014/main" id="{C92E91F0-68A3-1EDB-A05E-2B326B69A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413064"/>
            <a:ext cx="7321289" cy="4031872"/>
          </a:xfrm>
          <a:prstGeom prst="rect">
            <a:avLst/>
          </a:prstGeom>
        </p:spPr>
      </p:pic>
      <p:sp>
        <p:nvSpPr>
          <p:cNvPr id="10" name="Content Placeholder 4">
            <a:extLst>
              <a:ext uri="{FF2B5EF4-FFF2-40B4-BE49-F238E27FC236}">
                <a16:creationId xmlns:a16="http://schemas.microsoft.com/office/drawing/2014/main" id="{7A6039EB-CAE2-9F8E-A65C-F0E94BB93A05}"/>
              </a:ext>
            </a:extLst>
          </p:cNvPr>
          <p:cNvSpPr txBox="1">
            <a:spLocks/>
          </p:cNvSpPr>
          <p:nvPr/>
        </p:nvSpPr>
        <p:spPr>
          <a:xfrm>
            <a:off x="251838" y="6512755"/>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00000" y="360000"/>
            <a:ext cx="8477916" cy="914400"/>
          </a:xfrm>
        </p:spPr>
        <p:txBody>
          <a:bodyPr/>
          <a:lstStyle/>
          <a:p>
            <a:pPr marL="0" marR="0" algn="l">
              <a:lnSpc>
                <a:spcPct val="100000"/>
              </a:lnSpc>
              <a:spcBef>
                <a:spcPts val="0"/>
              </a:spcBef>
              <a:spcAft>
                <a:spcPts val="0"/>
              </a:spcAft>
              <a:buNone/>
            </a:pPr>
            <a:r>
              <a:rPr lang="en-GB" sz="2800" b="1" i="0" u="none" strike="noStrike" cap="none" dirty="0">
                <a:solidFill>
                  <a:srgbClr val="000000">
                    <a:alpha val="100000"/>
                  </a:srgbClr>
                </a:solidFill>
                <a:latin typeface="Tahoma"/>
                <a:cs typeface="Tahoma"/>
                <a:sym typeface="Tahoma"/>
              </a:rPr>
              <a:t>Previously positive known diagnoses </a:t>
            </a:r>
            <a:r>
              <a:rPr sz="2800" b="1" i="0" u="none" strike="noStrike" cap="none" dirty="0">
                <a:solidFill>
                  <a:srgbClr val="000000">
                    <a:alpha val="100000"/>
                  </a:srgbClr>
                </a:solidFill>
                <a:latin typeface="Tahoma"/>
                <a:cs typeface="Tahoma"/>
                <a:sym typeface="Tahoma"/>
              </a:rPr>
              <a:t>and new HIV diagnoses by country of report, EU/EEA, 2024 (n=14 745)</a:t>
            </a:r>
          </a:p>
        </p:txBody>
      </p:sp>
      <p:pic>
        <p:nvPicPr>
          <p:cNvPr id="3" name="Content Placeholder 2"/>
          <p:cNvPicPr>
            <a:picLocks noGrp="1"/>
          </p:cNvPicPr>
          <p:nvPr>
            <p:ph/>
          </p:nvPr>
        </p:nvPicPr>
        <p:blipFill>
          <a:blip r:embed="rId2"/>
          <a:stretch>
            <a:fillRect/>
          </a:stretch>
        </p:blipFill>
        <p:spPr>
          <a:xfrm>
            <a:off x="720000" y="1800000"/>
            <a:ext cx="7772400" cy="4114800"/>
          </a:xfrm>
          <a:prstGeom prst="rect">
            <a:avLst/>
          </a:prstGeom>
        </p:spPr>
      </p:pic>
      <p:sp>
        <p:nvSpPr>
          <p:cNvPr id="4" name="Content Placeholder 3"/>
          <p:cNvSpPr>
            <a:spLocks noGrp="1"/>
          </p:cNvSpPr>
          <p:nvPr>
            <p:ph/>
          </p:nvPr>
        </p:nvSpPr>
        <p:spPr>
          <a:xfrm>
            <a:off x="457200" y="6309360"/>
            <a:ext cx="10744200" cy="457200"/>
          </a:xfrm>
        </p:spPr>
        <p:txBody>
          <a:bodyPr/>
          <a:lstStyle/>
          <a:p>
            <a:pPr marL="0" marR="0" algn="l">
              <a:lnSpc>
                <a:spcPct val="100000"/>
              </a:lnSpc>
              <a:spcBef>
                <a:spcPts val="0"/>
              </a:spcBef>
              <a:spcAft>
                <a:spcPts val="0"/>
              </a:spcAft>
              <a:buNone/>
            </a:pPr>
            <a:r>
              <a:rPr sz="1000" b="0" i="0" u="none" strike="noStrike" cap="none">
                <a:solidFill>
                  <a:srgbClr val="7F7F7F">
                    <a:alpha val="100000"/>
                  </a:srgbClr>
                </a:solidFill>
                <a:latin typeface="Tahoma"/>
                <a:cs typeface="Tahoma"/>
                <a:sym typeface="Tahoma"/>
              </a:rPr>
              <a:t>Note: Countries with more than 50% unknown for the variable identifying the HIV status as a previous positive or first-time diagnosis are excluded from the figure.</a:t>
            </a:r>
          </a:p>
        </p:txBody>
      </p:sp>
      <p:sp>
        <p:nvSpPr>
          <p:cNvPr id="6" name="Content Placeholder 5"/>
          <p:cNvSpPr>
            <a:spLocks noGrp="1"/>
          </p:cNvSpPr>
          <p:nvPr>
            <p:ph/>
          </p:nvPr>
        </p:nvSpPr>
        <p:spPr>
          <a:xfrm>
            <a:off x="9000000" y="1800000"/>
            <a:ext cx="2714017" cy="1695437"/>
          </a:xfr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lIns="108000" tIns="108000" rIns="108000" bIns="108000">
            <a:spAutoFit/>
          </a:bodyPr>
          <a:lstStyle/>
          <a:p>
            <a:pPr>
              <a:lnSpc>
                <a:spcPct val="100000"/>
              </a:lnSpc>
              <a:spcBef>
                <a:spcPts val="0"/>
              </a:spcBef>
              <a:spcAft>
                <a:spcPts val="0"/>
              </a:spcAft>
            </a:pPr>
            <a:r>
              <a:rPr sz="1600" b="0" kern="1200" dirty="0">
                <a:solidFill>
                  <a:schemeClr val="tx1"/>
                </a:solidFill>
                <a:sym typeface="Tahoma"/>
              </a:rPr>
              <a:t>In countries reporting information about HIV status (new diagnoses vs. </a:t>
            </a:r>
            <a:r>
              <a:rPr lang="en-GB" sz="1600" b="0" kern="1200" dirty="0">
                <a:solidFill>
                  <a:schemeClr val="tx1"/>
                </a:solidFill>
                <a:sym typeface="Tahoma"/>
              </a:rPr>
              <a:t>previously positive known diagnoses</a:t>
            </a:r>
            <a:r>
              <a:rPr sz="1600" b="0" kern="1200" dirty="0">
                <a:solidFill>
                  <a:schemeClr val="tx1"/>
                </a:solidFill>
                <a:sym typeface="Tahoma"/>
              </a:rPr>
              <a:t>), 21.2% were previous positive diagnoses</a:t>
            </a:r>
          </a:p>
        </p:txBody>
      </p:sp>
      <p:sp>
        <p:nvSpPr>
          <p:cNvPr id="11" name="Content Placeholder 4">
            <a:extLst>
              <a:ext uri="{FF2B5EF4-FFF2-40B4-BE49-F238E27FC236}">
                <a16:creationId xmlns:a16="http://schemas.microsoft.com/office/drawing/2014/main" id="{45D7A927-63C5-7695-9E3C-2CACC50DCD7D}"/>
              </a:ext>
            </a:extLst>
          </p:cNvPr>
          <p:cNvSpPr txBox="1">
            <a:spLocks/>
          </p:cNvSpPr>
          <p:nvPr/>
        </p:nvSpPr>
        <p:spPr>
          <a:xfrm>
            <a:off x="373758" y="6537960"/>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58957C-FE0D-4DAF-21EE-AEC4E9636B1E}"/>
              </a:ext>
            </a:extLst>
          </p:cNvPr>
          <p:cNvPicPr>
            <a:picLocks noChangeAspect="1"/>
          </p:cNvPicPr>
          <p:nvPr/>
        </p:nvPicPr>
        <p:blipFill>
          <a:blip r:embed="rId2"/>
          <a:stretch>
            <a:fillRect/>
          </a:stretch>
        </p:blipFill>
        <p:spPr>
          <a:xfrm>
            <a:off x="2521460" y="1096645"/>
            <a:ext cx="8228704" cy="5200135"/>
          </a:xfrm>
          <a:prstGeom prst="rect">
            <a:avLst/>
          </a:prstGeom>
        </p:spPr>
      </p:pic>
      <p:sp>
        <p:nvSpPr>
          <p:cNvPr id="2" name="Content Placeholder 1"/>
          <p:cNvSpPr>
            <a:spLocks noGrp="1"/>
          </p:cNvSpPr>
          <p:nvPr>
            <p:ph/>
          </p:nvPr>
        </p:nvSpPr>
        <p:spPr>
          <a:xfrm>
            <a:off x="914400" y="274320"/>
            <a:ext cx="8686800" cy="914400"/>
          </a:xfrm>
        </p:spPr>
        <p:txBody>
          <a:bodyPr>
            <a:normAutofit/>
          </a:bodyPr>
          <a:lstStyle/>
          <a:p>
            <a:pPr marL="0" marR="0" algn="l">
              <a:lnSpc>
                <a:spcPct val="100000"/>
              </a:lnSpc>
              <a:spcBef>
                <a:spcPts val="0"/>
              </a:spcBef>
              <a:spcAft>
                <a:spcPts val="0"/>
              </a:spcAft>
              <a:buNone/>
            </a:pPr>
            <a:r>
              <a:rPr sz="2800" b="1" i="0" u="none" strike="noStrike" cap="none">
                <a:solidFill>
                  <a:srgbClr val="000000">
                    <a:alpha val="100000"/>
                  </a:srgbClr>
                </a:solidFill>
                <a:latin typeface="Tahoma"/>
                <a:cs typeface="Tahoma"/>
                <a:sym typeface="Tahoma"/>
              </a:rPr>
              <a:t>AIDS diagnoses EU/EEA and WHO European Region, 2024</a:t>
            </a:r>
          </a:p>
        </p:txBody>
      </p:sp>
      <p:sp>
        <p:nvSpPr>
          <p:cNvPr id="4" name="Content Placeholder 3"/>
          <p:cNvSpPr>
            <a:spLocks noGrp="1"/>
          </p:cNvSpPr>
          <p:nvPr>
            <p:ph/>
          </p:nvPr>
        </p:nvSpPr>
        <p:spPr>
          <a:xfrm>
            <a:off x="335280" y="4460240"/>
            <a:ext cx="3261360" cy="233680"/>
          </a:xfrm>
          <a:solidFill>
            <a:srgbClr val="7CBDC1">
              <a:alpha val="100000"/>
            </a:srgbClr>
          </a:solidFill>
        </p:spPr>
        <p:txBody>
          <a:bodyPr>
            <a:normAutofit fontScale="92500"/>
          </a:bodyPr>
          <a:lstStyle/>
          <a:p>
            <a:pPr marL="0" marR="0" algn="l">
              <a:lnSpc>
                <a:spcPct val="100000"/>
              </a:lnSpc>
              <a:spcBef>
                <a:spcPts val="0"/>
              </a:spcBef>
              <a:spcAft>
                <a:spcPts val="0"/>
              </a:spcAft>
              <a:buNone/>
            </a:pPr>
            <a:r>
              <a:rPr sz="1600" b="1" i="0" u="none" strike="noStrike" cap="none" dirty="0">
                <a:solidFill>
                  <a:srgbClr val="000000">
                    <a:alpha val="100000"/>
                  </a:srgbClr>
                </a:solidFill>
                <a:latin typeface="Tahoma"/>
                <a:cs typeface="Tahoma"/>
                <a:sym typeface="Tahoma"/>
              </a:rPr>
              <a:t>Rate: 0.7 per 100 000 (EU/EEA)</a:t>
            </a:r>
          </a:p>
        </p:txBody>
      </p:sp>
      <p:sp>
        <p:nvSpPr>
          <p:cNvPr id="6" name="Content Placeholder 4">
            <a:extLst>
              <a:ext uri="{FF2B5EF4-FFF2-40B4-BE49-F238E27FC236}">
                <a16:creationId xmlns:a16="http://schemas.microsoft.com/office/drawing/2014/main" id="{AFC7E10A-0280-FB33-0432-79AC94A13569}"/>
              </a:ext>
            </a:extLst>
          </p:cNvPr>
          <p:cNvSpPr txBox="1">
            <a:spLocks/>
          </p:cNvSpPr>
          <p:nvPr/>
        </p:nvSpPr>
        <p:spPr>
          <a:xfrm>
            <a:off x="914400" y="6442629"/>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E82242F-6398-6A7B-A417-353C009A254A}"/>
              </a:ext>
            </a:extLst>
          </p:cNvPr>
          <p:cNvPicPr>
            <a:picLocks noChangeAspect="1"/>
          </p:cNvPicPr>
          <p:nvPr/>
        </p:nvPicPr>
        <p:blipFill>
          <a:blip r:embed="rId2"/>
          <a:stretch>
            <a:fillRect/>
          </a:stretch>
        </p:blipFill>
        <p:spPr>
          <a:xfrm>
            <a:off x="720000" y="1620000"/>
            <a:ext cx="6739984" cy="4524877"/>
          </a:xfrm>
          <a:prstGeom prst="rect">
            <a:avLst/>
          </a:prstGeom>
        </p:spPr>
      </p:pic>
      <p:sp>
        <p:nvSpPr>
          <p:cNvPr id="2" name="Content Placeholder 1"/>
          <p:cNvSpPr>
            <a:spLocks noGrp="1"/>
          </p:cNvSpPr>
          <p:nvPr>
            <p:ph/>
          </p:nvPr>
        </p:nvSpPr>
        <p:spPr>
          <a:xfrm>
            <a:off x="900000" y="360000"/>
            <a:ext cx="8229600" cy="457200"/>
          </a:xfrm>
        </p:spPr>
        <p:txBody>
          <a:bodyPr/>
          <a:lstStyle/>
          <a:p>
            <a:pPr marL="0" marR="0" algn="l">
              <a:lnSpc>
                <a:spcPct val="100000"/>
              </a:lnSpc>
              <a:spcBef>
                <a:spcPts val="0"/>
              </a:spcBef>
              <a:spcAft>
                <a:spcPts val="0"/>
              </a:spcAft>
              <a:buNone/>
            </a:pPr>
            <a:r>
              <a:rPr sz="2800" b="1" i="0" u="none" strike="noStrike" cap="none" dirty="0">
                <a:solidFill>
                  <a:srgbClr val="000000">
                    <a:alpha val="100000"/>
                  </a:srgbClr>
                </a:solidFill>
                <a:latin typeface="Tahoma"/>
                <a:cs typeface="Tahoma"/>
                <a:sym typeface="Tahoma"/>
              </a:rPr>
              <a:t>Late HIV diagnosis remains a challenge</a:t>
            </a:r>
          </a:p>
        </p:txBody>
      </p:sp>
      <p:sp>
        <p:nvSpPr>
          <p:cNvPr id="4" name="Content Placeholder 3"/>
          <p:cNvSpPr>
            <a:spLocks noGrp="1"/>
          </p:cNvSpPr>
          <p:nvPr>
            <p:ph/>
          </p:nvPr>
        </p:nvSpPr>
        <p:spPr>
          <a:xfrm>
            <a:off x="457200" y="6126480"/>
            <a:ext cx="10744200" cy="457200"/>
          </a:xfrm>
        </p:spPr>
        <p:txBody>
          <a:bodyPr/>
          <a:lstStyle/>
          <a:p>
            <a:pPr marL="0" marR="0" algn="l">
              <a:lnSpc>
                <a:spcPct val="100000"/>
              </a:lnSpc>
              <a:spcBef>
                <a:spcPts val="0"/>
              </a:spcBef>
              <a:spcAft>
                <a:spcPts val="0"/>
              </a:spcAft>
              <a:buNone/>
            </a:pPr>
            <a:r>
              <a:rPr sz="1000" b="0" i="0" u="none" strike="noStrike" cap="none" dirty="0">
                <a:solidFill>
                  <a:srgbClr val="7F7F7F">
                    <a:alpha val="100000"/>
                  </a:srgbClr>
                </a:solidFill>
                <a:latin typeface="Tahoma"/>
                <a:cs typeface="Tahoma"/>
                <a:sym typeface="Tahoma"/>
              </a:rPr>
              <a:t>Note: This figure excludes cases with an unknown CD4 cell count per mm</a:t>
            </a:r>
            <a:r>
              <a:rPr sz="1000" b="0" i="0" u="none" strike="noStrike" cap="none" baseline="30000" dirty="0">
                <a:solidFill>
                  <a:srgbClr val="7F7F7F">
                    <a:alpha val="100000"/>
                  </a:srgbClr>
                </a:solidFill>
                <a:latin typeface="Tahoma"/>
                <a:cs typeface="Tahoma"/>
                <a:sym typeface="Tahoma"/>
              </a:rPr>
              <a:t>3</a:t>
            </a:r>
            <a:r>
              <a:rPr sz="1000" b="0" i="0" u="none" strike="noStrike" cap="none" dirty="0">
                <a:solidFill>
                  <a:srgbClr val="7F7F7F">
                    <a:alpha val="100000"/>
                  </a:srgbClr>
                </a:solidFill>
                <a:latin typeface="Tahoma"/>
                <a:cs typeface="Tahoma"/>
                <a:sym typeface="Tahoma"/>
              </a:rPr>
              <a:t>, people with acute infection, those classified as previous positives cases, children younger than 15 years old and cases reported by countries that did not report CD4 cell counts per mm</a:t>
            </a:r>
            <a:r>
              <a:rPr sz="1000" b="0" i="0" u="none" strike="noStrike" cap="none" baseline="30000" dirty="0">
                <a:solidFill>
                  <a:srgbClr val="7F7F7F">
                    <a:alpha val="100000"/>
                  </a:srgbClr>
                </a:solidFill>
                <a:latin typeface="Tahoma"/>
                <a:cs typeface="Tahoma"/>
                <a:sym typeface="Tahoma"/>
              </a:rPr>
              <a:t>3</a:t>
            </a:r>
            <a:r>
              <a:rPr sz="1000" b="0" i="0" u="none" strike="noStrike" cap="none" dirty="0">
                <a:solidFill>
                  <a:srgbClr val="7F7F7F">
                    <a:alpha val="100000"/>
                  </a:srgbClr>
                </a:solidFill>
                <a:latin typeface="Tahoma"/>
                <a:cs typeface="Tahoma"/>
                <a:sym typeface="Tahoma"/>
              </a:rPr>
              <a:t>.</a:t>
            </a:r>
          </a:p>
        </p:txBody>
      </p:sp>
      <p:sp>
        <p:nvSpPr>
          <p:cNvPr id="5" name="Content Placeholder 4"/>
          <p:cNvSpPr>
            <a:spLocks noGrp="1"/>
          </p:cNvSpPr>
          <p:nvPr>
            <p:ph/>
          </p:nvPr>
        </p:nvSpPr>
        <p:spPr>
          <a:xfrm>
            <a:off x="914400" y="1015221"/>
            <a:ext cx="9144000" cy="457200"/>
          </a:xfrm>
        </p:spPr>
        <p:txBody>
          <a:bodyPr/>
          <a:lstStyle/>
          <a:p>
            <a:pPr marL="0" marR="0" algn="l">
              <a:lnSpc>
                <a:spcPct val="100000"/>
              </a:lnSpc>
              <a:spcBef>
                <a:spcPts val="0"/>
              </a:spcBef>
              <a:spcAft>
                <a:spcPts val="0"/>
              </a:spcAft>
              <a:buNone/>
            </a:pPr>
            <a:r>
              <a:rPr sz="1800" b="0" i="0" u="none" strike="noStrike" cap="none" dirty="0">
                <a:solidFill>
                  <a:srgbClr val="000000">
                    <a:alpha val="100000"/>
                  </a:srgbClr>
                </a:solidFill>
                <a:latin typeface="Tahoma"/>
                <a:cs typeface="Tahoma"/>
                <a:sym typeface="Tahoma"/>
              </a:rPr>
              <a:t>Among those diagnosed in 2024 in the EU/EEA,</a:t>
            </a:r>
            <a:r>
              <a:rPr sz="1800" b="1" i="0" u="none" strike="noStrike" cap="none" dirty="0">
                <a:solidFill>
                  <a:srgbClr val="000000">
                    <a:alpha val="100000"/>
                  </a:srgbClr>
                </a:solidFill>
                <a:latin typeface="Tahoma"/>
                <a:cs typeface="Tahoma"/>
                <a:sym typeface="Tahoma"/>
              </a:rPr>
              <a:t> 48%</a:t>
            </a:r>
            <a:r>
              <a:rPr sz="1800" b="0" i="0" u="none" strike="noStrike" cap="none" dirty="0">
                <a:solidFill>
                  <a:srgbClr val="000000">
                    <a:alpha val="100000"/>
                  </a:srgbClr>
                </a:solidFill>
                <a:latin typeface="Tahoma"/>
                <a:cs typeface="Tahoma"/>
                <a:sym typeface="Tahoma"/>
              </a:rPr>
              <a:t> were diagnosed late.</a:t>
            </a:r>
          </a:p>
        </p:txBody>
      </p:sp>
      <p:sp>
        <p:nvSpPr>
          <p:cNvPr id="7" name="TextBox 6">
            <a:extLst>
              <a:ext uri="{FF2B5EF4-FFF2-40B4-BE49-F238E27FC236}">
                <a16:creationId xmlns:a16="http://schemas.microsoft.com/office/drawing/2014/main" id="{CA83AC4B-94A4-31DD-5758-C498CA83933B}"/>
              </a:ext>
            </a:extLst>
          </p:cNvPr>
          <p:cNvSpPr txBox="1"/>
          <p:nvPr/>
        </p:nvSpPr>
        <p:spPr>
          <a:xfrm>
            <a:off x="8100000" y="1620000"/>
            <a:ext cx="3653873" cy="1695437"/>
          </a:xfrm>
          <a:prstGeom prst="rect">
            <a:avLst/>
          </a:prstGeom>
          <a:ln>
            <a:solidFill>
              <a:schemeClr val="bg1">
                <a:lumMod val="75000"/>
              </a:schemeClr>
            </a:solidFill>
          </a:ln>
        </p:spPr>
        <p:style>
          <a:lnRef idx="2">
            <a:schemeClr val="accent3"/>
          </a:lnRef>
          <a:fillRef idx="1">
            <a:schemeClr val="lt1"/>
          </a:fillRef>
          <a:effectRef idx="0">
            <a:schemeClr val="accent3"/>
          </a:effectRef>
          <a:fontRef idx="minor">
            <a:schemeClr val="dk1"/>
          </a:fontRef>
        </p:style>
        <p:txBody>
          <a:bodyPr wrap="square" lIns="108000" tIns="108000" rIns="108000" bIns="108000"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Late diagnosis highest in people </a:t>
            </a:r>
            <a:r>
              <a:rPr kumimoji="0" lang="en-GB" sz="1600" b="1" i="0" u="none" strike="noStrike" kern="1200" cap="none" spc="0" normalizeH="0" baseline="0" noProof="0" dirty="0">
                <a:ln>
                  <a:noFill/>
                </a:ln>
                <a:solidFill>
                  <a:prstClr val="black"/>
                </a:solidFill>
                <a:effectLst/>
                <a:uLnTx/>
                <a:uFillTx/>
                <a:latin typeface="Tahoma"/>
                <a:ea typeface="+mn-ea"/>
                <a:cs typeface="+mn-cs"/>
              </a:rPr>
              <a:t>over age 50</a:t>
            </a:r>
            <a:r>
              <a:rPr kumimoji="0" lang="en-GB" sz="1600" b="0" i="0" u="none" strike="noStrike" kern="1200" cap="none" spc="0" normalizeH="0" baseline="0" noProof="0" dirty="0">
                <a:ln>
                  <a:noFill/>
                </a:ln>
                <a:solidFill>
                  <a:prstClr val="black"/>
                </a:solidFill>
                <a:effectLst/>
                <a:uLnTx/>
                <a:uFillTx/>
                <a:latin typeface="Tahoma"/>
                <a:ea typeface="+mn-ea"/>
                <a:cs typeface="+mn-cs"/>
              </a:rPr>
              <a:t>, in those who likely acquired HIV through </a:t>
            </a:r>
            <a:r>
              <a:rPr kumimoji="0" lang="en-GB" sz="1600" b="1" i="0" u="none" strike="noStrike" kern="1200" cap="none" spc="0" normalizeH="0" baseline="0" noProof="0" dirty="0">
                <a:ln>
                  <a:noFill/>
                </a:ln>
                <a:solidFill>
                  <a:prstClr val="black"/>
                </a:solidFill>
                <a:effectLst/>
                <a:uLnTx/>
                <a:uFillTx/>
                <a:latin typeface="Tahoma"/>
                <a:ea typeface="+mn-ea"/>
                <a:cs typeface="+mn-cs"/>
              </a:rPr>
              <a:t>heterosexual transmission</a:t>
            </a:r>
            <a:r>
              <a:rPr kumimoji="0" lang="en-GB" sz="1600" b="0" i="0" u="none" strike="noStrike" kern="1200" cap="none" spc="0" normalizeH="0" baseline="0" noProof="0" dirty="0">
                <a:ln>
                  <a:noFill/>
                </a:ln>
                <a:solidFill>
                  <a:prstClr val="black"/>
                </a:solidFill>
                <a:effectLst/>
                <a:uLnTx/>
                <a:uFillTx/>
                <a:latin typeface="Tahoma"/>
                <a:ea typeface="+mn-ea"/>
                <a:cs typeface="+mn-cs"/>
              </a:rPr>
              <a:t>, and those originating from </a:t>
            </a:r>
            <a:r>
              <a:rPr kumimoji="0" lang="en-GB" sz="1600" b="1" i="0" u="none" strike="noStrike" kern="1200" cap="none" spc="0" normalizeH="0" baseline="0" noProof="0" dirty="0">
                <a:ln>
                  <a:noFill/>
                </a:ln>
                <a:solidFill>
                  <a:prstClr val="black"/>
                </a:solidFill>
                <a:effectLst/>
                <a:uLnTx/>
                <a:uFillTx/>
                <a:latin typeface="Tahoma"/>
                <a:ea typeface="+mn-ea"/>
                <a:cs typeface="+mn-cs"/>
              </a:rPr>
              <a:t>South and Southeast Asia and Sub-Saharan Africa</a:t>
            </a:r>
          </a:p>
        </p:txBody>
      </p:sp>
      <p:cxnSp>
        <p:nvCxnSpPr>
          <p:cNvPr id="9" name="Straight Connector 8">
            <a:extLst>
              <a:ext uri="{FF2B5EF4-FFF2-40B4-BE49-F238E27FC236}">
                <a16:creationId xmlns:a16="http://schemas.microsoft.com/office/drawing/2014/main" id="{1A95AFE9-659E-1DEC-3A8B-547AD1DF5D6C}"/>
              </a:ext>
            </a:extLst>
          </p:cNvPr>
          <p:cNvCxnSpPr>
            <a:cxnSpLocks/>
          </p:cNvCxnSpPr>
          <p:nvPr/>
        </p:nvCxnSpPr>
        <p:spPr bwMode="auto">
          <a:xfrm>
            <a:off x="4671884" y="1580696"/>
            <a:ext cx="0" cy="4065192"/>
          </a:xfrm>
          <a:prstGeom prst="line">
            <a:avLst/>
          </a:prstGeom>
          <a:ln>
            <a:solidFill>
              <a:srgbClr val="FF0000"/>
            </a:solidFill>
            <a:prstDash val="dash"/>
            <a:headEnd type="none" w="med" len="med"/>
            <a:tailEnd type="non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5" name="Content Placeholder 4">
            <a:extLst>
              <a:ext uri="{FF2B5EF4-FFF2-40B4-BE49-F238E27FC236}">
                <a16:creationId xmlns:a16="http://schemas.microsoft.com/office/drawing/2014/main" id="{0307495C-F5C3-4595-AD2B-12E492D666E4}"/>
              </a:ext>
            </a:extLst>
          </p:cNvPr>
          <p:cNvSpPr txBox="1">
            <a:spLocks/>
          </p:cNvSpPr>
          <p:nvPr/>
        </p:nvSpPr>
        <p:spPr>
          <a:xfrm>
            <a:off x="363598" y="6492240"/>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3">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900000" y="360000"/>
            <a:ext cx="8229600" cy="914400"/>
          </a:xfrm>
        </p:spPr>
        <p:txBody>
          <a:bodyPr/>
          <a:lstStyle/>
          <a:p>
            <a:pPr marL="0" marR="0" algn="l">
              <a:lnSpc>
                <a:spcPct val="100000"/>
              </a:lnSpc>
              <a:spcBef>
                <a:spcPts val="0"/>
              </a:spcBef>
              <a:spcAft>
                <a:spcPts val="0"/>
              </a:spcAft>
              <a:buNone/>
            </a:pPr>
            <a:r>
              <a:rPr lang="en-GB" sz="2800" b="1" i="0" u="none" strike="noStrike" cap="none" dirty="0">
                <a:solidFill>
                  <a:srgbClr val="000000">
                    <a:alpha val="100000"/>
                  </a:srgbClr>
                </a:solidFill>
                <a:latin typeface="Tahoma"/>
                <a:cs typeface="Tahoma"/>
                <a:sym typeface="Tahoma"/>
              </a:rPr>
              <a:t>Recent</a:t>
            </a:r>
            <a:r>
              <a:rPr sz="2800" b="1" i="0" u="none" strike="noStrike" cap="none" dirty="0">
                <a:solidFill>
                  <a:srgbClr val="000000">
                    <a:alpha val="100000"/>
                  </a:srgbClr>
                </a:solidFill>
                <a:latin typeface="Tahoma"/>
                <a:cs typeface="Tahoma"/>
                <a:sym typeface="Tahoma"/>
              </a:rPr>
              <a:t> infection or CD4 count at diagnosis, EU/EEA, 2015 - 2024</a:t>
            </a:r>
          </a:p>
        </p:txBody>
      </p:sp>
      <p:sp>
        <p:nvSpPr>
          <p:cNvPr id="4" name="Content Placeholder 3"/>
          <p:cNvSpPr>
            <a:spLocks noGrp="1"/>
          </p:cNvSpPr>
          <p:nvPr>
            <p:ph/>
          </p:nvPr>
        </p:nvSpPr>
        <p:spPr>
          <a:xfrm>
            <a:off x="457200" y="5943600"/>
            <a:ext cx="10744200" cy="457200"/>
          </a:xfrm>
        </p:spPr>
        <p:txBody>
          <a:bodyPr/>
          <a:lstStyle/>
          <a:p>
            <a:pPr marL="0" marR="0" algn="l">
              <a:lnSpc>
                <a:spcPct val="100000"/>
              </a:lnSpc>
              <a:spcBef>
                <a:spcPts val="0"/>
              </a:spcBef>
              <a:spcAft>
                <a:spcPts val="0"/>
              </a:spcAft>
              <a:buNone/>
            </a:pPr>
            <a:r>
              <a:rPr sz="1000" b="0" i="0" u="none" strike="noStrike" cap="none" dirty="0">
                <a:solidFill>
                  <a:srgbClr val="7F7F7F">
                    <a:alpha val="100000"/>
                  </a:srgbClr>
                </a:solidFill>
                <a:latin typeface="Tahoma"/>
                <a:cs typeface="Tahoma"/>
                <a:sym typeface="Tahoma"/>
              </a:rPr>
              <a:t>Note: Bulgaria, Finland, Hungary, Lithuania, Poland, Romania</a:t>
            </a:r>
            <a:r>
              <a:rPr lang="en-GB" sz="1000" b="0" i="0" u="none" strike="noStrike" cap="none" dirty="0">
                <a:solidFill>
                  <a:srgbClr val="7F7F7F">
                    <a:alpha val="100000"/>
                  </a:srgbClr>
                </a:solidFill>
                <a:latin typeface="Tahoma"/>
                <a:cs typeface="Tahoma"/>
                <a:sym typeface="Tahoma"/>
              </a:rPr>
              <a:t> and</a:t>
            </a:r>
            <a:r>
              <a:rPr sz="1000" b="0" i="0" u="none" strike="noStrike" cap="none" dirty="0">
                <a:solidFill>
                  <a:srgbClr val="7F7F7F">
                    <a:alpha val="100000"/>
                  </a:srgbClr>
                </a:solidFill>
                <a:latin typeface="Tahoma"/>
                <a:cs typeface="Tahoma"/>
                <a:sym typeface="Tahoma"/>
              </a:rPr>
              <a:t> Spain were excluded from this figure as more than 50% of their cases had unknown values in the HIV status variables. Additionally, previously positive cases were excluded from the countries included in the figure, along with children under 15 years old. Only individuals with CD4 cell count per mm</a:t>
            </a:r>
            <a:r>
              <a:rPr sz="1000" b="0" i="0" u="none" strike="noStrike" cap="none" baseline="30000" dirty="0">
                <a:solidFill>
                  <a:srgbClr val="7F7F7F">
                    <a:alpha val="100000"/>
                  </a:srgbClr>
                </a:solidFill>
                <a:latin typeface="Tahoma"/>
                <a:cs typeface="Tahoma"/>
                <a:sym typeface="Tahoma"/>
              </a:rPr>
              <a:t>3</a:t>
            </a:r>
            <a:r>
              <a:rPr sz="1000" b="0" i="0" u="none" strike="noStrike" cap="none" dirty="0">
                <a:solidFill>
                  <a:srgbClr val="7F7F7F">
                    <a:alpha val="100000"/>
                  </a:srgbClr>
                </a:solidFill>
                <a:latin typeface="Tahoma"/>
                <a:cs typeface="Tahoma"/>
                <a:sym typeface="Tahoma"/>
              </a:rPr>
              <a:t> recorded at the time of diagnosis were included.</a:t>
            </a:r>
          </a:p>
        </p:txBody>
      </p:sp>
      <p:sp>
        <p:nvSpPr>
          <p:cNvPr id="7" name="Title 1">
            <a:extLst>
              <a:ext uri="{FF2B5EF4-FFF2-40B4-BE49-F238E27FC236}">
                <a16:creationId xmlns:a16="http://schemas.microsoft.com/office/drawing/2014/main" id="{52315B9E-0269-B1E7-4288-D7B260F6D266}"/>
              </a:ext>
            </a:extLst>
          </p:cNvPr>
          <p:cNvSpPr txBox="1">
            <a:spLocks/>
          </p:cNvSpPr>
          <p:nvPr/>
        </p:nvSpPr>
        <p:spPr bwMode="auto">
          <a:xfrm>
            <a:off x="9180000" y="1620000"/>
            <a:ext cx="2659469" cy="1695437"/>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lIns="108000" tIns="108000" rIns="108000" bIns="108000">
            <a:spAutoFit/>
          </a:bodyPr>
          <a:lstStyle>
            <a:defPPr>
              <a:defRPr lang="de-DE"/>
            </a:defPPr>
            <a:lvl1pPr marL="0" indent="0">
              <a:buFont typeface="Arial" panose="020B0604020202020204" pitchFamily="34" charset="0"/>
              <a:buNone/>
              <a:defRPr sz="2000" b="1">
                <a:solidFill>
                  <a:srgbClr val="333E48"/>
                </a:solidFill>
                <a:latin typeface="LiberationSan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Tahoma"/>
                <a:ea typeface="+mn-ea"/>
                <a:cs typeface="+mn-cs"/>
              </a:rPr>
              <a:t>The proportion of newly diagnosed cases with </a:t>
            </a:r>
            <a:r>
              <a:rPr kumimoji="0" lang="en-GB" sz="1600" b="1" i="0" u="none" strike="noStrike" kern="1200" cap="none" spc="0" normalizeH="0" baseline="0" noProof="0" dirty="0">
                <a:ln>
                  <a:noFill/>
                </a:ln>
                <a:solidFill>
                  <a:prstClr val="black"/>
                </a:solidFill>
                <a:effectLst/>
                <a:uLnTx/>
                <a:uFillTx/>
                <a:latin typeface="Tahoma"/>
                <a:ea typeface="+mn-ea"/>
                <a:cs typeface="+mn-cs"/>
              </a:rPr>
              <a:t>recent infection has risen since 2022; </a:t>
            </a:r>
            <a:r>
              <a:rPr kumimoji="0" lang="en-GB" sz="1600" b="0" i="0" u="none" strike="noStrike" kern="1200" cap="none" spc="0" normalizeH="0" baseline="0" noProof="0" dirty="0">
                <a:ln>
                  <a:noFill/>
                </a:ln>
                <a:solidFill>
                  <a:prstClr val="black"/>
                </a:solidFill>
                <a:effectLst/>
                <a:uLnTx/>
                <a:uFillTx/>
                <a:latin typeface="Tahoma"/>
                <a:ea typeface="+mn-ea"/>
                <a:cs typeface="+mn-cs"/>
              </a:rPr>
              <a:t>however, it had been higher in 2019</a:t>
            </a:r>
            <a:endParaRPr kumimoji="0" lang="en-US" sz="1600" b="0" i="0" u="none" strike="noStrike" kern="1200" cap="none" spc="0" normalizeH="0" baseline="0" noProof="0" dirty="0">
              <a:ln>
                <a:noFill/>
              </a:ln>
              <a:solidFill>
                <a:prstClr val="black"/>
              </a:solidFill>
              <a:effectLst/>
              <a:uLnTx/>
              <a:uFillTx/>
              <a:latin typeface="Tahoma"/>
              <a:ea typeface="+mn-ea"/>
              <a:cs typeface="+mn-cs"/>
            </a:endParaRPr>
          </a:p>
        </p:txBody>
      </p:sp>
      <p:sp>
        <p:nvSpPr>
          <p:cNvPr id="10" name="Content Placeholder 4">
            <a:extLst>
              <a:ext uri="{FF2B5EF4-FFF2-40B4-BE49-F238E27FC236}">
                <a16:creationId xmlns:a16="http://schemas.microsoft.com/office/drawing/2014/main" id="{EAF7B282-B30E-BF62-986A-A9989CE13BB8}"/>
              </a:ext>
            </a:extLst>
          </p:cNvPr>
          <p:cNvSpPr txBox="1">
            <a:spLocks/>
          </p:cNvSpPr>
          <p:nvPr/>
        </p:nvSpPr>
        <p:spPr>
          <a:xfrm>
            <a:off x="343278" y="6484458"/>
            <a:ext cx="6361890" cy="37354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rPr>
              <a:t>Source: ECDC/WHO (2025). HIV/AIDS Surveillance in Europe 2025–2024 data. </a:t>
            </a:r>
            <a:r>
              <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hlinkClick r:id="rId2">
                  <a:extLst>
                    <a:ext uri="{A12FA001-AC4F-418D-AE19-62706E023703}">
                      <ahyp:hlinkClr xmlns:ahyp="http://schemas.microsoft.com/office/drawing/2018/hyperlinkcolor" val="tx"/>
                    </a:ext>
                  </a:extLst>
                </a:hlinkClick>
              </a:rPr>
              <a:t>https://www.ecdc.europa.eu/en/publications-data/hivaids-surveillance-europe-2025-2024-data</a:t>
            </a:r>
            <a:endParaRPr kumimoji="0" lang="en-GB" sz="1000" b="0" i="0" u="none" strike="noStrike" kern="1200" cap="none" spc="0" normalizeH="0" baseline="0" noProof="0" dirty="0">
              <a:ln>
                <a:noFill/>
              </a:ln>
              <a:solidFill>
                <a:srgbClr val="69AE23">
                  <a:lumMod val="75000"/>
                </a:srgbClr>
              </a:solidFill>
              <a:effectLst/>
              <a:uLnTx/>
              <a:uFillTx/>
              <a:latin typeface="Tahoma"/>
              <a:ea typeface="Tahoma" panose="020B0604030504040204" pitchFamily="34" charset="0"/>
              <a:cs typeface="Tahoma"/>
              <a:sym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000000">
                  <a:alpha val="100000"/>
                </a:srgbClr>
              </a:solidFill>
              <a:effectLst/>
              <a:uLnTx/>
              <a:uFillTx/>
              <a:latin typeface="Tahoma"/>
              <a:ea typeface="Tahoma" panose="020B0604030504040204" pitchFamily="34" charset="0"/>
              <a:cs typeface="Tahoma"/>
              <a:sym typeface="Tahoma"/>
            </a:endParaRPr>
          </a:p>
        </p:txBody>
      </p:sp>
      <p:pic>
        <p:nvPicPr>
          <p:cNvPr id="14" name="Picture 13">
            <a:extLst>
              <a:ext uri="{FF2B5EF4-FFF2-40B4-BE49-F238E27FC236}">
                <a16:creationId xmlns:a16="http://schemas.microsoft.com/office/drawing/2014/main" id="{5AAF2958-42D7-86BD-5BE3-78C474F6F4E2}"/>
              </a:ext>
            </a:extLst>
          </p:cNvPr>
          <p:cNvPicPr>
            <a:picLocks noChangeAspect="1"/>
          </p:cNvPicPr>
          <p:nvPr/>
        </p:nvPicPr>
        <p:blipFill>
          <a:blip r:embed="rId3"/>
          <a:stretch>
            <a:fillRect/>
          </a:stretch>
        </p:blipFill>
        <p:spPr>
          <a:xfrm>
            <a:off x="720000" y="1620000"/>
            <a:ext cx="7957535" cy="3981265"/>
          </a:xfrm>
          <a:prstGeom prst="rect">
            <a:avLst/>
          </a:prstGeom>
        </p:spPr>
      </p:pic>
    </p:spTree>
  </p:cSld>
  <p:clrMapOvr>
    <a:masterClrMapping/>
  </p:clrMapOvr>
</p:sld>
</file>

<file path=ppt/theme/theme1.xml><?xml version="1.0" encoding="utf-8"?>
<a:theme xmlns:a="http://schemas.openxmlformats.org/drawingml/2006/main" name="Tema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a7" id="{585035F9-1D3A-488E-9553-98D86DEBD690}" vid="{F48F51E4-69CB-4791-94F5-05D1BBA7D7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14c281f0-fdb2-43d6-8bd5-8268950107ba" ContentTypeId="0x010100EE95EE7DB3A482488E68FA4A7091999F"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Standard Document" ma:contentTypeID="0x010100EE95EE7DB3A482488E68FA4A7091999F005A8DB7CBF7F5BD4A958F1A4CFEB2CF95" ma:contentTypeVersion="156" ma:contentTypeDescription="Create a new document." ma:contentTypeScope="" ma:versionID="17a42dee43e8060cce33f55cfbe329af">
  <xsd:schema xmlns:xsd="http://www.w3.org/2001/XMLSchema" xmlns:xs="http://www.w3.org/2001/XMLSchema" xmlns:p="http://schemas.microsoft.com/office/2006/metadata/properties" xmlns:ns1="http://schemas.microsoft.com/sharepoint/v3" xmlns:ns2="4240f11c-4df2-4a37-9be1-bdf0d4dfc218" xmlns:ns3="fe73b3f6-a427-4a99-886e-da32c6de835d" xmlns:ns4="ad844e80-7513-4d59-8106-40a8f6a315d3" xmlns:ns5="fcde38cf-7e98-4223-9237-53d611fa0c77" targetNamespace="http://schemas.microsoft.com/office/2006/metadata/properties" ma:root="true" ma:fieldsID="bb6c53f97af5c0c9f89dc0ddcdd97914" ns1:_="" ns2:_="" ns3:_="" ns4:_="" ns5:_="">
    <xsd:import namespace="http://schemas.microsoft.com/sharepoint/v3"/>
    <xsd:import namespace="4240f11c-4df2-4a37-9be1-bdf0d4dfc218"/>
    <xsd:import namespace="fe73b3f6-a427-4a99-886e-da32c6de835d"/>
    <xsd:import namespace="ad844e80-7513-4d59-8106-40a8f6a315d3"/>
    <xsd:import namespace="fcde38cf-7e98-4223-9237-53d611fa0c77"/>
    <xsd:element name="properties">
      <xsd:complexType>
        <xsd:sequence>
          <xsd:element name="documentManagement">
            <xsd:complexType>
              <xsd:all>
                <xsd:element ref="ns2:ECMX_SUMMARY" minOccurs="0"/>
                <xsd:element ref="ns3:c67668d6730c4bc2a26c654fc875ab99" minOccurs="0"/>
                <xsd:element ref="ns3:TaxCatchAll" minOccurs="0"/>
                <xsd:element ref="ns3:TaxCatchAllLabel" minOccurs="0"/>
                <xsd:element ref="ns3:o13d78bceb4b4178ab3c456bf4db706a" minOccurs="0"/>
                <xsd:element ref="ns3:na274824997947589a1bfdfb0b645b50" minOccurs="0"/>
                <xsd:element ref="ns3:kf1264ba1b22407abef15b09c01e8cf0" minOccurs="0"/>
                <xsd:element ref="ns3:b489bfe21c7249aba6a1ae186fa4e51c" minOccurs="0"/>
                <xsd:element ref="ns3:cbaf9fdaaf87475a8d0ae10d3e79318e" minOccurs="0"/>
                <xsd:element ref="ns2:ECMX_PUBLISHDATE" minOccurs="0"/>
                <xsd:element ref="ns2:ECMX_BUSINESSID" minOccurs="0"/>
                <xsd:element ref="ns2:ECMX_OPERATIONALID" minOccurs="0"/>
                <xsd:element ref="ns2:ECMX_ADDITIONALINFO" minOccurs="0"/>
                <xsd:element ref="ns3:ECMX_OWNER" minOccurs="0"/>
                <xsd:element ref="ns4:TaxKeywordTaxHTField" minOccurs="0"/>
                <xsd:element ref="ns5:lcf76f155ced4ddcb4097134ff3c332f" minOccurs="0"/>
                <xsd:element ref="ns5:MediaServiceOCR" minOccurs="0"/>
                <xsd:element ref="ns5:MediaServiceGenerationTime" minOccurs="0"/>
                <xsd:element ref="ns5:MediaServiceEventHashCode" minOccurs="0"/>
                <xsd:element ref="ns5:MediaServiceLocation" minOccurs="0"/>
                <xsd:element ref="ns5:documentstatus" minOccurs="0"/>
                <xsd:element ref="ns4:_dlc_DocId" minOccurs="0"/>
                <xsd:element ref="ns4:_dlc_DocIdUrl" minOccurs="0"/>
                <xsd:element ref="ns4:_dlc_DocIdPersistId" minOccurs="0"/>
                <xsd:element ref="ns5:MediaServiceObjectDetectorVersions" minOccurs="0"/>
                <xsd:element ref="ns5:MediaServiceSearchProperties" minOccurs="0"/>
                <xsd:element ref="ns1:_ip_UnifiedCompliancePolicyProperties" minOccurs="0"/>
                <xsd:element ref="ns1:_ip_UnifiedCompliancePolicyUIAction"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2" nillable="true" ma:displayName="Unified Compliance Policy Properties" ma:hidden="true" ma:internalName="_ip_UnifiedCompliancePolicyProperties">
      <xsd:simpleType>
        <xsd:restriction base="dms:Note"/>
      </xsd:simpleType>
    </xsd:element>
    <xsd:element name="_ip_UnifiedCompliancePolicyUIAction" ma:index="4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40f11c-4df2-4a37-9be1-bdf0d4dfc218" elementFormDefault="qualified">
    <xsd:import namespace="http://schemas.microsoft.com/office/2006/documentManagement/types"/>
    <xsd:import namespace="http://schemas.microsoft.com/office/infopath/2007/PartnerControls"/>
    <xsd:element name="ECMX_SUMMARY" ma:index="8" nillable="true" ma:displayName="Summary" ma:description="Short and distinct description of the document" ma:internalName="ECMX_SUMMARY">
      <xsd:simpleType>
        <xsd:restriction base="dms:Note">
          <xsd:maxLength value="255"/>
        </xsd:restriction>
      </xsd:simpleType>
    </xsd:element>
    <xsd:element name="ECMX_PUBLISHDATE" ma:index="23" nillable="true" ma:displayName="Publish Date" ma:description="Enter the date of publication or finalisation of this document" ma:format="DateOnly" ma:internalName="ECMX_PUBLISHDATE">
      <xsd:simpleType>
        <xsd:restriction base="dms:DateTime"/>
      </xsd:simpleType>
    </xsd:element>
    <xsd:element name="ECMX_BUSINESSID" ma:index="24" nillable="true" ma:displayName="Business ID" ma:description="Enter the business identifier of the document such as ECDC/IP/25" ma:internalName="ECMX_BUSINESSID">
      <xsd:simpleType>
        <xsd:restriction base="dms:Text">
          <xsd:maxLength value="255"/>
        </xsd:restriction>
      </xsd:simpleType>
    </xsd:element>
    <xsd:element name="ECMX_OPERATIONALID" ma:index="25" nillable="true" ma:displayName="Operational ID" ma:description="Enter the operational or workflow identifier such as 104.2.2.1" ma:internalName="ECMX_OPERATIONALID">
      <xsd:simpleType>
        <xsd:restriction base="dms:Text">
          <xsd:maxLength value="255"/>
        </xsd:restriction>
      </xsd:simpleType>
    </xsd:element>
    <xsd:element name="ECMX_ADDITIONALINFO" ma:index="26" nillable="true" ma:displayName="Additional Info" ma:description="Provide any additional notes or information about the document" ma:internalName="ECMX_ADDITIONALINFO">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73b3f6-a427-4a99-886e-da32c6de835d" elementFormDefault="qualified">
    <xsd:import namespace="http://schemas.microsoft.com/office/2006/documentManagement/types"/>
    <xsd:import namespace="http://schemas.microsoft.com/office/infopath/2007/PartnerControls"/>
    <xsd:element name="c67668d6730c4bc2a26c654fc875ab99" ma:index="9" nillable="true" ma:taxonomy="true" ma:internalName="c67668d6730c4bc2a26c654fc875ab99" ma:taxonomyFieldName="ECMX_CATEGORYLABEL" ma:displayName="Category Label" ma:default="372;#Disease programmes|cee751c4-2d26-4b69-8170-8cbaaf007eb4" ma:fieldId="{c67668d6-730c-4bc2-a26c-654fc875ab99}" ma:sspId="14c281f0-fdb2-43d6-8bd5-8268950107ba" ma:termSetId="c558570e-7e10-421a-aae8-97c91a67507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bb83a8e4-c100-49aa-8573-21d3e15ce477}" ma:internalName="TaxCatchAll" ma:showField="CatchAllData"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bb83a8e4-c100-49aa-8573-21d3e15ce477}" ma:internalName="TaxCatchAllLabel" ma:readOnly="true" ma:showField="CatchAllDataLabel" ma:web="ad844e80-7513-4d59-8106-40a8f6a315d3">
      <xsd:complexType>
        <xsd:complexContent>
          <xsd:extension base="dms:MultiChoiceLookup">
            <xsd:sequence>
              <xsd:element name="Value" type="dms:Lookup" maxOccurs="unbounded" minOccurs="0" nillable="true"/>
            </xsd:sequence>
          </xsd:extension>
        </xsd:complexContent>
      </xsd:complexType>
    </xsd:element>
    <xsd:element name="o13d78bceb4b4178ab3c456bf4db706a" ma:index="13" nillable="true" ma:taxonomy="true" ma:internalName="o13d78bceb4b4178ab3c456bf4db706a" ma:taxonomyFieldName="ECMX_DOCUMENTTYPE" ma:displayName="Document Type" ma:fieldId="{813d78bc-eb4b-4178-ab3c-456bf4db706a}" ma:sspId="14c281f0-fdb2-43d6-8bd5-8268950107ba" ma:termSetId="c389c416-3255-4b96-b67a-477bf9d78a26" ma:anchorId="00000000-0000-0000-0000-000000000000" ma:open="false" ma:isKeyword="false">
      <xsd:complexType>
        <xsd:sequence>
          <xsd:element ref="pc:Terms" minOccurs="0" maxOccurs="1"/>
        </xsd:sequence>
      </xsd:complexType>
    </xsd:element>
    <xsd:element name="na274824997947589a1bfdfb0b645b50" ma:index="15" nillable="true" ma:taxonomy="true" ma:internalName="na274824997947589a1bfdfb0b645b50" ma:taxonomyFieldName="ECMX_ENTITY" ma:displayName="Entity" ma:fieldId="{7a274824-9979-4758-9a1b-fdfb0b645b50}" ma:sspId="14c281f0-fdb2-43d6-8bd5-8268950107ba" ma:termSetId="642df4da-6b01-472d-8f33-07d3ed3a3ad4" ma:anchorId="00000000-0000-0000-0000-000000000000" ma:open="false" ma:isKeyword="false">
      <xsd:complexType>
        <xsd:sequence>
          <xsd:element ref="pc:Terms" minOccurs="0" maxOccurs="1"/>
        </xsd:sequence>
      </xsd:complexType>
    </xsd:element>
    <xsd:element name="kf1264ba1b22407abef15b09c01e8cf0" ma:index="17" nillable="true" ma:taxonomy="true" ma:internalName="kf1264ba1b22407abef15b09c01e8cf0" ma:taxonomyFieldName="ECMX_DISEASEPATHOGEN" ma:displayName="Disease/Pathogen" ma:fieldId="{4f1264ba-1b22-407a-bef1-5b09c01e8cf0}" ma:sspId="14c281f0-fdb2-43d6-8bd5-8268950107ba" ma:termSetId="0299f09b-7697-48da-88c2-893786836ca5" ma:anchorId="00000000-0000-0000-0000-000000000000" ma:open="false" ma:isKeyword="false">
      <xsd:complexType>
        <xsd:sequence>
          <xsd:element ref="pc:Terms" minOccurs="0" maxOccurs="1"/>
        </xsd:sequence>
      </xsd:complexType>
    </xsd:element>
    <xsd:element name="b489bfe21c7249aba6a1ae186fa4e51c" ma:index="19" nillable="true" ma:taxonomy="true" ma:internalName="b489bfe21c7249aba6a1ae186fa4e51c" ma:taxonomyFieldName="ECMX_DOCUMENTSTATUS" ma:displayName="Document Status" ma:default="1;#Draft|bed60e9a-f1b8-4691-a7e2-534f78067ff3" ma:fieldId="{b489bfe2-1c72-49ab-a6a1-ae186fa4e51c}" ma:sspId="14c281f0-fdb2-43d6-8bd5-8268950107ba" ma:termSetId="142c0697-2f33-49ef-84e0-8a01165d72ad" ma:anchorId="00000000-0000-0000-0000-000000000000" ma:open="false" ma:isKeyword="false">
      <xsd:complexType>
        <xsd:sequence>
          <xsd:element ref="pc:Terms" minOccurs="0" maxOccurs="1"/>
        </xsd:sequence>
      </xsd:complexType>
    </xsd:element>
    <xsd:element name="cbaf9fdaaf87475a8d0ae10d3e79318e" ma:index="21" nillable="true" ma:taxonomy="true" ma:internalName="cbaf9fdaaf87475a8d0ae10d3e79318e" ma:taxonomyFieldName="ECMX_LIFECYCLE" ma:displayName="Lifecycle" ma:default="2;#Active|50127695-0d4f-4ac1-ab93-ebc716c3e584" ma:fieldId="{cbaf9fda-af87-475a-8d0a-e10d3e79318e}" ma:sspId="14c281f0-fdb2-43d6-8bd5-8268950107ba" ma:termSetId="84fb9b37-c2b8-4969-9234-b37fe8170d94" ma:anchorId="00000000-0000-0000-0000-000000000000" ma:open="false" ma:isKeyword="false">
      <xsd:complexType>
        <xsd:sequence>
          <xsd:element ref="pc:Terms" minOccurs="0" maxOccurs="1"/>
        </xsd:sequence>
      </xsd:complexType>
    </xsd:element>
    <xsd:element name="ECMX_OWNER" ma:index="27" nillable="true" ma:displayName="Owner" ma:list="UserInfo" ma:SharePointGroup="0" ma:internalName="ECMX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844e80-7513-4d59-8106-40a8f6a315d3" elementFormDefault="qualified">
    <xsd:import namespace="http://schemas.microsoft.com/office/2006/documentManagement/types"/>
    <xsd:import namespace="http://schemas.microsoft.com/office/infopath/2007/PartnerControls"/>
    <xsd:element name="TaxKeywordTaxHTField" ma:index="28" nillable="true" ma:taxonomy="true" ma:internalName="TaxKeywordTaxHTField" ma:taxonomyFieldName="TaxKeyword" ma:displayName="Enterprise Keywords" ma:fieldId="{23f27201-bee3-471e-b2e7-b64fd8b7ca38}" ma:taxonomyMulti="true" ma:sspId="14c281f0-fdb2-43d6-8bd5-8268950107ba" ma:termSetId="00000000-0000-0000-0000-000000000000" ma:anchorId="00000000-0000-0000-0000-000000000000" ma:open="true" ma:isKeyword="true">
      <xsd:complexType>
        <xsd:sequence>
          <xsd:element ref="pc:Terms" minOccurs="0" maxOccurs="1"/>
        </xsd:sequence>
      </xsd:complexType>
    </xsd:element>
    <xsd:element name="_dlc_DocId" ma:index="37" nillable="true" ma:displayName="Document ID Value" ma:description="The value of the document ID assigned to this item." ma:indexed="true" ma:internalName="_dlc_DocId" ma:readOnly="true">
      <xsd:simpleType>
        <xsd:restriction base="dms:Text"/>
      </xsd:simpleType>
    </xsd:element>
    <xsd:element name="_dlc_DocIdUrl" ma:index="3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3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cde38cf-7e98-4223-9237-53d611fa0c77" elementFormDefault="qualified">
    <xsd:import namespace="http://schemas.microsoft.com/office/2006/documentManagement/types"/>
    <xsd:import namespace="http://schemas.microsoft.com/office/infopath/2007/PartnerControls"/>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14c281f0-fdb2-43d6-8bd5-8268950107ba" ma:termSetId="09814cd3-568e-fe90-9814-8d621ff8fb84" ma:anchorId="fba54fb3-c3e1-fe81-a776-ca4b69148c4d" ma:open="true" ma:isKeyword="false">
      <xsd:complexType>
        <xsd:sequence>
          <xsd:element ref="pc:Terms" minOccurs="0" maxOccurs="1"/>
        </xsd:sequence>
      </xsd:complex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Location" ma:index="35" nillable="true" ma:displayName="Location" ma:description="" ma:indexed="true" ma:internalName="MediaServiceLocation" ma:readOnly="true">
      <xsd:simpleType>
        <xsd:restriction base="dms:Text"/>
      </xsd:simpleType>
    </xsd:element>
    <xsd:element name="documentstatus" ma:index="36" nillable="true" ma:displayName="document status" ma:default="valid" ma:description="indication of validity status of the document" ma:format="Dropdown" ma:internalName="documentstatus">
      <xsd:simpleType>
        <xsd:restriction base="dms:Text"/>
      </xsd:simpleType>
    </xsd:element>
    <xsd:element name="MediaServiceObjectDetectorVersions" ma:index="4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41" nillable="true" ma:displayName="MediaServiceSearchProperties" ma:hidden="true" ma:internalName="MediaServiceSearchProperties" ma:readOnly="true">
      <xsd:simpleType>
        <xsd:restriction base="dms:Note"/>
      </xsd:simpleType>
    </xsd:element>
    <xsd:element name="MediaServiceBillingMetadata" ma:index="44"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ECMX_OPERATIONALID xmlns="4240f11c-4df2-4a37-9be1-bdf0d4dfc218" xsi:nil="true"/>
    <na274824997947589a1bfdfb0b645b50 xmlns="fe73b3f6-a427-4a99-886e-da32c6de835d">
      <Terms xmlns="http://schemas.microsoft.com/office/infopath/2007/PartnerControls">
        <TermInfo xmlns="http://schemas.microsoft.com/office/infopath/2007/PartnerControls">
          <TermName xmlns="http://schemas.microsoft.com/office/infopath/2007/PartnerControls">ECDC</TermName>
          <TermId xmlns="http://schemas.microsoft.com/office/infopath/2007/PartnerControls">931345c4-86d9-4b39-a79a-5a8b0b90257f</TermId>
        </TermInfo>
      </Terms>
    </na274824997947589a1bfdfb0b645b50>
    <ECMX_SUMMARY xmlns="4240f11c-4df2-4a37-9be1-bdf0d4dfc218" xsi:nil="true"/>
    <ECMX_PUBLISHDATE xmlns="4240f11c-4df2-4a37-9be1-bdf0d4dfc218" xsi:nil="true"/>
    <kf1264ba1b22407abef15b09c01e8cf0 xmlns="fe73b3f6-a427-4a99-886e-da32c6de835d">
      <Terms xmlns="http://schemas.microsoft.com/office/infopath/2007/PartnerControls"/>
    </kf1264ba1b22407abef15b09c01e8cf0>
    <ECMX_ADDITIONALINFO xmlns="4240f11c-4df2-4a37-9be1-bdf0d4dfc218" xsi:nil="true"/>
    <ECMX_OWNER xmlns="fe73b3f6-a427-4a99-886e-da32c6de835d">
      <UserInfo>
        <DisplayName/>
        <AccountId xsi:nil="true"/>
        <AccountType/>
      </UserInfo>
    </ECMX_OWNER>
    <c67668d6730c4bc2a26c654fc875ab99 xmlns="fe73b3f6-a427-4a99-886e-da32c6de835d">
      <Terms xmlns="http://schemas.microsoft.com/office/infopath/2007/PartnerControls">
        <TermInfo xmlns="http://schemas.microsoft.com/office/infopath/2007/PartnerControls">
          <TermName xmlns="http://schemas.microsoft.com/office/infopath/2007/PartnerControls">Disease programmes</TermName>
          <TermId xmlns="http://schemas.microsoft.com/office/infopath/2007/PartnerControls">cee751c4-2d26-4b69-8170-8cbaaf007eb4</TermId>
        </TermInfo>
      </Terms>
    </c67668d6730c4bc2a26c654fc875ab99>
    <b489bfe21c7249aba6a1ae186fa4e51c xmlns="fe73b3f6-a427-4a99-886e-da32c6de835d">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bed60e9a-f1b8-4691-a7e2-534f78067ff3</TermId>
        </TermInfo>
      </Terms>
    </b489bfe21c7249aba6a1ae186fa4e51c>
    <TaxCatchAll xmlns="fe73b3f6-a427-4a99-886e-da32c6de835d">
      <Value>3</Value>
      <Value>2</Value>
      <Value>372</Value>
      <Value>1</Value>
    </TaxCatchAll>
    <ECMX_BUSINESSID xmlns="4240f11c-4df2-4a37-9be1-bdf0d4dfc218" xsi:nil="true"/>
    <o13d78bceb4b4178ab3c456bf4db706a xmlns="fe73b3f6-a427-4a99-886e-da32c6de835d">
      <Terms xmlns="http://schemas.microsoft.com/office/infopath/2007/PartnerControls"/>
    </o13d78bceb4b4178ab3c456bf4db706a>
    <cbaf9fdaaf87475a8d0ae10d3e79318e xmlns="fe73b3f6-a427-4a99-886e-da32c6de835d">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50127695-0d4f-4ac1-ab93-ebc716c3e584</TermId>
        </TermInfo>
      </Terms>
    </cbaf9fdaaf87475a8d0ae10d3e79318e>
    <_ip_UnifiedCompliancePolicyUIAction xmlns="http://schemas.microsoft.com/sharepoint/v3" xsi:nil="true"/>
    <lcf76f155ced4ddcb4097134ff3c332f xmlns="fcde38cf-7e98-4223-9237-53d611fa0c77">
      <Terms xmlns="http://schemas.microsoft.com/office/infopath/2007/PartnerControls"/>
    </lcf76f155ced4ddcb4097134ff3c332f>
    <documentstatus xmlns="fcde38cf-7e98-4223-9237-53d611fa0c77">valid</documentstatus>
    <_ip_UnifiedCompliancePolicyProperties xmlns="http://schemas.microsoft.com/sharepoint/v3" xsi:nil="true"/>
    <TaxKeywordTaxHTField xmlns="ad844e80-7513-4d59-8106-40a8f6a315d3">
      <Terms xmlns="http://schemas.microsoft.com/office/infopath/2007/PartnerControls"/>
    </TaxKeywordTaxHTField>
    <_dlc_DocId xmlns="ad844e80-7513-4d59-8106-40a8f6a315d3">IORGSBT-2104121967-144999</_dlc_DocId>
    <_dlc_DocIdUrl xmlns="ad844e80-7513-4d59-8106-40a8f6a315d3">
      <Url>https://ecdc365.sharepoint.com/teams/iorg_dvd_sbt/_layouts/15/DocIdRedir.aspx?ID=IORGSBT-2104121967-144999</Url>
      <Description>IORGSBT-2104121967-144999</Description>
    </_dlc_DocIdUrl>
  </documentManagement>
</p:properties>
</file>

<file path=customXml/itemProps1.xml><?xml version="1.0" encoding="utf-8"?>
<ds:datastoreItem xmlns:ds="http://schemas.openxmlformats.org/officeDocument/2006/customXml" ds:itemID="{526C538A-5A79-4C07-A678-88CE97830751}">
  <ds:schemaRefs>
    <ds:schemaRef ds:uri="http://schemas.microsoft.com/sharepoint/v3/contenttype/forms"/>
  </ds:schemaRefs>
</ds:datastoreItem>
</file>

<file path=customXml/itemProps2.xml><?xml version="1.0" encoding="utf-8"?>
<ds:datastoreItem xmlns:ds="http://schemas.openxmlformats.org/officeDocument/2006/customXml" ds:itemID="{7A0B8169-FA31-4312-9913-9058BC50688C}">
  <ds:schemaRefs>
    <ds:schemaRef ds:uri="Microsoft.SharePoint.Taxonomy.ContentTypeSync"/>
  </ds:schemaRefs>
</ds:datastoreItem>
</file>

<file path=customXml/itemProps3.xml><?xml version="1.0" encoding="utf-8"?>
<ds:datastoreItem xmlns:ds="http://schemas.openxmlformats.org/officeDocument/2006/customXml" ds:itemID="{A10B92D0-D2D9-4A42-9285-2A7A711E81A6}">
  <ds:schemaRefs>
    <ds:schemaRef ds:uri="http://schemas.microsoft.com/sharepoint/events"/>
  </ds:schemaRefs>
</ds:datastoreItem>
</file>

<file path=customXml/itemProps4.xml><?xml version="1.0" encoding="utf-8"?>
<ds:datastoreItem xmlns:ds="http://schemas.openxmlformats.org/officeDocument/2006/customXml" ds:itemID="{3AE8CE0D-F306-45B3-BE11-CDE5FCE95A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240f11c-4df2-4a37-9be1-bdf0d4dfc218"/>
    <ds:schemaRef ds:uri="fe73b3f6-a427-4a99-886e-da32c6de835d"/>
    <ds:schemaRef ds:uri="ad844e80-7513-4d59-8106-40a8f6a315d3"/>
    <ds:schemaRef ds:uri="fcde38cf-7e98-4223-9237-53d611fa0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EC175360-0BFF-48CE-9D09-CE563E93340D}">
  <ds:schemaRefs>
    <ds:schemaRef ds:uri="http://purl.org/dc/terms/"/>
    <ds:schemaRef ds:uri="http://schemas.microsoft.com/office/2006/documentManagement/types"/>
    <ds:schemaRef ds:uri="4240f11c-4df2-4a37-9be1-bdf0d4dfc218"/>
    <ds:schemaRef ds:uri="fe73b3f6-a427-4a99-886e-da32c6de835d"/>
    <ds:schemaRef ds:uri="http://purl.org/dc/dcmitype/"/>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schemas.microsoft.com/sharepoint/v3"/>
    <ds:schemaRef ds:uri="fcde38cf-7e98-4223-9237-53d611fa0c77"/>
    <ds:schemaRef ds:uri="ad844e80-7513-4d59-8106-40a8f6a315d3"/>
  </ds:schemaRefs>
</ds:datastoreItem>
</file>

<file path=docMetadata/LabelInfo.xml><?xml version="1.0" encoding="utf-8"?>
<clbl:labelList xmlns:clbl="http://schemas.microsoft.com/office/2020/mipLabelMetadata">
  <clbl:label id="{5d6aa37e-3a89-4bd8-9367-95b8219209ae}" enabled="1" method="Standard" siteId="{6ad73702-409c-4046-ae59-cc4bea334507}" removed="0"/>
</clbl:labelList>
</file>

<file path=docProps/app.xml><?xml version="1.0" encoding="utf-8"?>
<Properties xmlns="http://schemas.openxmlformats.org/officeDocument/2006/extended-properties" xmlns:vt="http://schemas.openxmlformats.org/officeDocument/2006/docPropsVTypes">
  <TotalTime>1498</TotalTime>
  <Words>1441</Words>
  <Application>Microsoft Office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LiberationSans</vt:lpstr>
      <vt:lpstr>Tahoma</vt:lpstr>
      <vt:lpstr>Wingdings</vt:lpstr>
      <vt:lpstr>Tema7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Giorgia Stoppa</dc:creator>
  <cp:lastModifiedBy>Juliana Reyes</cp:lastModifiedBy>
  <cp:revision>10</cp:revision>
  <dcterms:created xsi:type="dcterms:W3CDTF">2024-12-14T20:10:34Z</dcterms:created>
  <dcterms:modified xsi:type="dcterms:W3CDTF">2025-12-02T15:47:00Z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ECMX_ENTITY">
    <vt:lpwstr>3;#ECDC|931345c4-86d9-4b39-a79a-5a8b0b90257f</vt:lpwstr>
  </property>
  <property fmtid="{D5CDD505-2E9C-101B-9397-08002B2CF9AE}" pid="4" name="MediaServiceImageTags">
    <vt:lpwstr/>
  </property>
  <property fmtid="{D5CDD505-2E9C-101B-9397-08002B2CF9AE}" pid="5" name="ContentTypeId">
    <vt:lpwstr>0x010100EE95EE7DB3A482488E68FA4A7091999F005A8DB7CBF7F5BD4A958F1A4CFEB2CF95</vt:lpwstr>
  </property>
  <property fmtid="{D5CDD505-2E9C-101B-9397-08002B2CF9AE}" pid="6" name="ECMX_LIFECYCLE">
    <vt:lpwstr>2;#Active|50127695-0d4f-4ac1-ab93-ebc716c3e584</vt:lpwstr>
  </property>
  <property fmtid="{D5CDD505-2E9C-101B-9397-08002B2CF9AE}" pid="7" name="ECMX_DOCUMENTTYPE">
    <vt:lpwstr/>
  </property>
  <property fmtid="{D5CDD505-2E9C-101B-9397-08002B2CF9AE}" pid="8" name="ECMX_CATEGORYLABEL">
    <vt:lpwstr>372;#Disease programmes|cee751c4-2d26-4b69-8170-8cbaaf007eb4</vt:lpwstr>
  </property>
  <property fmtid="{D5CDD505-2E9C-101B-9397-08002B2CF9AE}" pid="9" name="ECMX_DOCUMENTSTATUS">
    <vt:lpwstr>1;#Draft|bed60e9a-f1b8-4691-a7e2-534f78067ff3</vt:lpwstr>
  </property>
  <property fmtid="{D5CDD505-2E9C-101B-9397-08002B2CF9AE}" pid="10" name="ECMX_DISEASEPATHOGEN">
    <vt:lpwstr/>
  </property>
  <property fmtid="{D5CDD505-2E9C-101B-9397-08002B2CF9AE}" pid="11" name="ClassificationContentMarkingFooterLocations">
    <vt:lpwstr>Tema7:4\Personalizza struttura:8\Специальное оформление:3\3_FIND 2017 - 07-2017:3\Theme3:6\1_Theme1:6\1_Theme3:6\2_Office Theme:10\1_Leer:3\EN_GV0278_16x9_CF2:5\1_EN_GV0278_16x9_CF2:5\*FIND template*:4\1_*FIND template*:4\Benutzerdefiniertes Design:3\FoHM Sve 2018:5\WHO Grid 16\:9 - 13384:5</vt:lpwstr>
  </property>
  <property fmtid="{D5CDD505-2E9C-101B-9397-08002B2CF9AE}" pid="12" name="ClassificationContentMarkingFooterText">
    <vt:lpwstr>Classified as ECDC NORMAL </vt:lpwstr>
  </property>
  <property fmtid="{D5CDD505-2E9C-101B-9397-08002B2CF9AE}" pid="13" name="_dlc_DocIdItemGuid">
    <vt:lpwstr>77fed0ae-4cb9-461f-959c-07e4d50948a1</vt:lpwstr>
  </property>
  <property fmtid="{D5CDD505-2E9C-101B-9397-08002B2CF9AE}" pid="14" name="lcf76f155ced4ddcb4097134ff3c332f">
    <vt:lpwstr/>
  </property>
  <property fmtid="{D5CDD505-2E9C-101B-9397-08002B2CF9AE}" pid="15" name="SARMS Document ModifiedBy">
    <vt:lpwstr>Juliana Reyes</vt:lpwstr>
  </property>
  <property fmtid="{D5CDD505-2E9C-101B-9397-08002B2CF9AE}" pid="16" name="SARMS Document CreatedBy">
    <vt:lpwstr>Juliana Reyes</vt:lpwstr>
  </property>
  <property fmtid="{D5CDD505-2E9C-101B-9397-08002B2CF9AE}" pid="17" name="SARMS Document Format">
    <vt:lpwstr>Main output</vt:lpwstr>
  </property>
</Properties>
</file>