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 id="2147483662" r:id="rId5"/>
    <p:sldMasterId id="2147483665" r:id="rId6"/>
    <p:sldMasterId id="2147483669" r:id="rId7"/>
  </p:sldMasterIdLst>
  <p:notesMasterIdLst>
    <p:notesMasterId r:id="rId4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022"/>
    <a:srgbClr val="A50021"/>
    <a:srgbClr val="F1893B"/>
    <a:srgbClr val="A66BD3"/>
    <a:srgbClr val="8E37C3"/>
    <a:srgbClr val="87DA2D"/>
    <a:srgbClr val="B888DC"/>
    <a:srgbClr val="002776"/>
    <a:srgbClr val="B07AD8"/>
    <a:srgbClr val="D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28/11/2018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194668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52981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94434F-275A-455E-9CC3-C3C5EAE56174}" type="slidenum">
              <a:rPr lang="en-US"/>
              <a:pPr/>
              <a:t>33</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a:xfrm>
            <a:off x="2" y="0"/>
            <a:ext cx="2951693" cy="495855"/>
          </a:xfrm>
          <a:prstGeom prst="rect">
            <a:avLst/>
          </a:prstGeom>
        </p:spPr>
        <p:txBody>
          <a:bodyPr/>
          <a:lstStyle/>
          <a:p>
            <a:r>
              <a:rPr lang="fr-FR" smtClean="0"/>
              <a:t>HIV/AIDS  Surveillance in Europe 2011</a:t>
            </a:r>
            <a:endParaRPr lang="en-US"/>
          </a:p>
        </p:txBody>
      </p:sp>
    </p:spTree>
    <p:extLst>
      <p:ext uri="{BB962C8B-B14F-4D97-AF65-F5344CB8AC3E}">
        <p14:creationId xmlns:p14="http://schemas.microsoft.com/office/powerpoint/2010/main" val="27139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E18BA8-3492-4943-828F-EEFAD7737E2D}" type="slidenum">
              <a:rPr lang="en-US"/>
              <a:pPr/>
              <a:t>34</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dirty="0"/>
          </a:p>
        </p:txBody>
      </p:sp>
      <p:sp>
        <p:nvSpPr>
          <p:cNvPr id="6" name="Header Placeholder 5"/>
          <p:cNvSpPr>
            <a:spLocks noGrp="1"/>
          </p:cNvSpPr>
          <p:nvPr>
            <p:ph type="hdr" sz="quarter" idx="10"/>
          </p:nvPr>
        </p:nvSpPr>
        <p:spPr>
          <a:xfrm>
            <a:off x="2" y="0"/>
            <a:ext cx="2951693" cy="495855"/>
          </a:xfrm>
          <a:prstGeom prst="rect">
            <a:avLst/>
          </a:prstGeom>
        </p:spPr>
        <p:txBody>
          <a:bodyPr/>
          <a:lstStyle/>
          <a:p>
            <a:r>
              <a:rPr lang="fr-FR" smtClean="0"/>
              <a:t>HIV/AIDS  Surveillance in Europe 2011</a:t>
            </a:r>
            <a:endParaRPr lang="en-US"/>
          </a:p>
        </p:txBody>
      </p:sp>
    </p:spTree>
    <p:extLst>
      <p:ext uri="{BB962C8B-B14F-4D97-AF65-F5344CB8AC3E}">
        <p14:creationId xmlns:p14="http://schemas.microsoft.com/office/powerpoint/2010/main" val="22815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4996948-3C9D-4A18-851F-8DEAAC208977}" type="slidenum">
              <a:rPr lang="en-US"/>
              <a:pPr/>
              <a:t>35</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a:xfrm>
            <a:off x="2" y="0"/>
            <a:ext cx="2951693" cy="495855"/>
          </a:xfrm>
          <a:prstGeom prst="rect">
            <a:avLst/>
          </a:prstGeom>
        </p:spPr>
        <p:txBody>
          <a:bodyPr/>
          <a:lstStyle/>
          <a:p>
            <a:r>
              <a:rPr lang="fr-FR" smtClean="0"/>
              <a:t>HIV/AIDS  Surveillance in Europe 2011</a:t>
            </a:r>
            <a:endParaRPr lang="en-US"/>
          </a:p>
        </p:txBody>
      </p:sp>
    </p:spTree>
    <p:extLst>
      <p:ext uri="{BB962C8B-B14F-4D97-AF65-F5344CB8AC3E}">
        <p14:creationId xmlns:p14="http://schemas.microsoft.com/office/powerpoint/2010/main" val="38879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88253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69569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79562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6473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81740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13810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264547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978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56910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4"/>
            <a:ext cx="9144000" cy="6858000"/>
          </a:xfrm>
          <a:prstGeom prst="rect">
            <a:avLst/>
          </a:prstGeom>
          <a:noFill/>
        </p:spPr>
      </p:pic>
      <p:sp>
        <p:nvSpPr>
          <p:cNvPr id="181250" name="Rectangle 2"/>
          <p:cNvSpPr>
            <a:spLocks noGrp="1" noChangeArrowheads="1"/>
          </p:cNvSpPr>
          <p:nvPr>
            <p:ph type="ctrTitle"/>
          </p:nvPr>
        </p:nvSpPr>
        <p:spPr>
          <a:xfrm>
            <a:off x="3214687" y="3598863"/>
            <a:ext cx="5565778" cy="514350"/>
          </a:xfrm>
        </p:spPr>
        <p:txBody>
          <a:bodyPr/>
          <a:lstStyle>
            <a:lvl1pPr>
              <a:defRPr sz="2400" b="0">
                <a:solidFill>
                  <a:schemeClr val="bg1"/>
                </a:solidFill>
                <a:latin typeface="Tahoma" pitchFamily="34" charset="0"/>
                <a:cs typeface="Tahoma" pitchFamily="34" charset="0"/>
              </a:defRPr>
            </a:lvl1pPr>
          </a:lstStyle>
          <a:p>
            <a:r>
              <a:rPr lang="en-US" dirty="0" smtClean="0"/>
              <a:t>Click to edit Master title style</a:t>
            </a:r>
            <a:endParaRPr lang="en-GB" dirty="0"/>
          </a:p>
        </p:txBody>
      </p:sp>
      <p:sp>
        <p:nvSpPr>
          <p:cNvPr id="181251" name="Rectangle 3"/>
          <p:cNvSpPr>
            <a:spLocks noGrp="1" noChangeArrowheads="1"/>
          </p:cNvSpPr>
          <p:nvPr>
            <p:ph type="subTitle" idx="1"/>
          </p:nvPr>
        </p:nvSpPr>
        <p:spPr>
          <a:xfrm>
            <a:off x="3214687" y="4318000"/>
            <a:ext cx="5565779"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dirty="0" smtClean="0"/>
              <a:t>Click to edit Master subtitle style</a:t>
            </a:r>
            <a:endParaRPr lang="en-GB" dirty="0"/>
          </a:p>
        </p:txBody>
      </p:sp>
      <p:sp>
        <p:nvSpPr>
          <p:cNvPr id="2" name="Slide Number Placeholder 1"/>
          <p:cNvSpPr>
            <a:spLocks noGrp="1"/>
          </p:cNvSpPr>
          <p:nvPr>
            <p:ph type="sldNum" sz="quarter" idx="10"/>
          </p:nvPr>
        </p:nvSpPr>
        <p:spPr>
          <a:xfrm>
            <a:off x="6831000" y="6480001"/>
            <a:ext cx="1917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69498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6831000" y="6480016"/>
            <a:ext cx="1917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53881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534502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6831000" y="6480016"/>
            <a:ext cx="1917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31610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pPr/>
              <a:t>‹#›</a:t>
            </a:fld>
            <a:endParaRPr lang="en-GB"/>
          </a:p>
        </p:txBody>
      </p:sp>
    </p:spTree>
    <p:extLst>
      <p:ext uri="{BB962C8B-B14F-4D97-AF65-F5344CB8AC3E}">
        <p14:creationId xmlns:p14="http://schemas.microsoft.com/office/powerpoint/2010/main" val="6134004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6831000" y="6480016"/>
            <a:ext cx="1917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44370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6831000" y="6480016"/>
            <a:ext cx="1917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436336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4"/>
            <a:ext cx="9144000" cy="6858000"/>
          </a:xfrm>
          <a:prstGeom prst="rect">
            <a:avLst/>
          </a:prstGeom>
          <a:noFill/>
        </p:spPr>
      </p:pic>
      <p:sp>
        <p:nvSpPr>
          <p:cNvPr id="181250" name="Rectangle 2"/>
          <p:cNvSpPr>
            <a:spLocks noGrp="1" noChangeArrowheads="1"/>
          </p:cNvSpPr>
          <p:nvPr>
            <p:ph type="ctrTitle"/>
          </p:nvPr>
        </p:nvSpPr>
        <p:spPr>
          <a:xfrm>
            <a:off x="3214687" y="3598863"/>
            <a:ext cx="5565778" cy="514350"/>
          </a:xfrm>
        </p:spPr>
        <p:txBody>
          <a:bodyPr/>
          <a:lstStyle>
            <a:lvl1pPr>
              <a:defRPr sz="2400" b="0">
                <a:solidFill>
                  <a:schemeClr val="bg1"/>
                </a:solidFill>
                <a:latin typeface="Tahoma" pitchFamily="34" charset="0"/>
                <a:cs typeface="Tahoma" pitchFamily="34" charset="0"/>
              </a:defRPr>
            </a:lvl1pPr>
          </a:lstStyle>
          <a:p>
            <a:r>
              <a:rPr lang="en-US" dirty="0" smtClean="0"/>
              <a:t>Click to edit Master title style</a:t>
            </a:r>
            <a:endParaRPr lang="en-GB" dirty="0"/>
          </a:p>
        </p:txBody>
      </p:sp>
      <p:sp>
        <p:nvSpPr>
          <p:cNvPr id="181251" name="Rectangle 3"/>
          <p:cNvSpPr>
            <a:spLocks noGrp="1" noChangeArrowheads="1"/>
          </p:cNvSpPr>
          <p:nvPr>
            <p:ph type="subTitle" idx="1"/>
          </p:nvPr>
        </p:nvSpPr>
        <p:spPr>
          <a:xfrm>
            <a:off x="3214687" y="4318000"/>
            <a:ext cx="5565779"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dirty="0" smtClean="0"/>
              <a:t>Click to edit Master subtitle style</a:t>
            </a:r>
            <a:endParaRPr lang="en-GB" dirty="0"/>
          </a:p>
        </p:txBody>
      </p:sp>
      <p:sp>
        <p:nvSpPr>
          <p:cNvPr id="2" name="Slide Number Placeholder 1"/>
          <p:cNvSpPr>
            <a:spLocks noGrp="1"/>
          </p:cNvSpPr>
          <p:nvPr>
            <p:ph type="sldNum" sz="quarter" idx="10"/>
          </p:nvPr>
        </p:nvSpPr>
        <p:spPr>
          <a:xfrm>
            <a:off x="6831000" y="6480001"/>
            <a:ext cx="1917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7488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76107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6831000" y="6480016"/>
            <a:ext cx="1917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5453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26" name="Rectangle 2"/>
          <p:cNvSpPr>
            <a:spLocks noGrp="1" noChangeArrowheads="1"/>
          </p:cNvSpPr>
          <p:nvPr>
            <p:ph type="title"/>
          </p:nvPr>
        </p:nvSpPr>
        <p:spPr bwMode="auto">
          <a:xfrm>
            <a:off x="323851" y="142891"/>
            <a:ext cx="773877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5"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31000" y="6480016"/>
            <a:ext cx="1917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pPr fontAlgn="base">
              <a:spcBef>
                <a:spcPct val="0"/>
              </a:spcBef>
              <a:spcAft>
                <a:spcPct val="0"/>
              </a:spcAft>
            </a:pPr>
            <a:fld id="{0580567E-5E8F-47A5-90DF-8BFEB1A71525}" type="slidenum">
              <a:rPr lang="en-GB" smtClean="0">
                <a:solidFill>
                  <a:prstClr val="white"/>
                </a:solidFill>
              </a:rPr>
              <a:pPr fontAlgn="base">
                <a:spcBef>
                  <a:spcPct val="0"/>
                </a:spcBef>
                <a:spcAft>
                  <a:spcPct val="0"/>
                </a:spcAft>
              </a:pPr>
              <a:t>‹#›</a:t>
            </a:fld>
            <a:endParaRPr lang="en-GB" dirty="0">
              <a:solidFill>
                <a:prstClr val="white"/>
              </a:solidFill>
            </a:endParaRPr>
          </a:p>
        </p:txBody>
      </p:sp>
    </p:spTree>
    <p:extLst>
      <p:ext uri="{BB962C8B-B14F-4D97-AF65-F5344CB8AC3E}">
        <p14:creationId xmlns:p14="http://schemas.microsoft.com/office/powerpoint/2010/main" val="31252018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2" r:id="rId3"/>
    <p:sldLayoutId id="2147483673" r:id="rId4"/>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Title Placeholder 7"/>
          <p:cNvSpPr>
            <a:spLocks noGrp="1"/>
          </p:cNvSpPr>
          <p:nvPr>
            <p:ph type="title"/>
          </p:nvPr>
        </p:nvSpPr>
        <p:spPr>
          <a:xfrm>
            <a:off x="2357437" y="4320015"/>
            <a:ext cx="6196163"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6" name="Slide Number Placeholder 4"/>
          <p:cNvSpPr>
            <a:spLocks noGrp="1"/>
          </p:cNvSpPr>
          <p:nvPr>
            <p:ph type="sldNum" sz="quarter" idx="4"/>
          </p:nvPr>
        </p:nvSpPr>
        <p:spPr>
          <a:xfrm>
            <a:off x="6831000" y="6480016"/>
            <a:ext cx="1917000" cy="365125"/>
          </a:xfrm>
          <a:prstGeom prst="rect">
            <a:avLst/>
          </a:prstGeom>
        </p:spPr>
        <p:txBody>
          <a:bodyPr tIns="36000" bIns="36000" anchor="ctr" anchorCtr="0"/>
          <a:lstStyle>
            <a:lvl1pPr algn="r">
              <a:lnSpc>
                <a:spcPct val="100000"/>
              </a:lnSpc>
              <a:defRPr sz="900">
                <a:solidFill>
                  <a:schemeClr val="bg1"/>
                </a:solidFill>
              </a:defRPr>
            </a:lvl1pPr>
          </a:lstStyle>
          <a:p>
            <a:pPr fontAlgn="base">
              <a:spcBef>
                <a:spcPct val="0"/>
              </a:spcBef>
              <a:spcAft>
                <a:spcPct val="0"/>
              </a:spcAft>
            </a:pPr>
            <a:fld id="{0580567E-5E8F-47A5-90DF-8BFEB1A71525}" type="slidenum">
              <a:rPr lang="en-GB" smtClean="0">
                <a:solidFill>
                  <a:prstClr val="white"/>
                </a:solidFill>
              </a:rPr>
              <a:pPr fontAlgn="base">
                <a:spcBef>
                  <a:spcPct val="0"/>
                </a:spcBef>
                <a:spcAft>
                  <a:spcPct val="0"/>
                </a:spcAft>
              </a:pPr>
              <a:t>‹#›</a:t>
            </a:fld>
            <a:endParaRPr lang="en-GB" dirty="0">
              <a:solidFill>
                <a:prstClr val="white"/>
              </a:solidFill>
            </a:endParaRPr>
          </a:p>
        </p:txBody>
      </p:sp>
    </p:spTree>
    <p:extLst>
      <p:ext uri="{BB962C8B-B14F-4D97-AF65-F5344CB8AC3E}">
        <p14:creationId xmlns:p14="http://schemas.microsoft.com/office/powerpoint/2010/main" val="2157808570"/>
      </p:ext>
    </p:extLst>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tx1">
              <a:lumMod val="85000"/>
              <a:lumOff val="15000"/>
            </a:schemeClr>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26" name="Rectangle 2"/>
          <p:cNvSpPr>
            <a:spLocks noGrp="1" noChangeArrowheads="1"/>
          </p:cNvSpPr>
          <p:nvPr>
            <p:ph type="title"/>
          </p:nvPr>
        </p:nvSpPr>
        <p:spPr bwMode="auto">
          <a:xfrm>
            <a:off x="323851" y="142891"/>
            <a:ext cx="773877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5"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31000" y="6480016"/>
            <a:ext cx="1917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pPr fontAlgn="base">
              <a:spcBef>
                <a:spcPct val="0"/>
              </a:spcBef>
              <a:spcAft>
                <a:spcPct val="0"/>
              </a:spcAft>
            </a:pPr>
            <a:fld id="{0580567E-5E8F-47A5-90DF-8BFEB1A71525}" type="slidenum">
              <a:rPr lang="en-GB" smtClean="0">
                <a:solidFill>
                  <a:prstClr val="white"/>
                </a:solidFill>
              </a:rPr>
              <a:pPr fontAlgn="base">
                <a:spcBef>
                  <a:spcPct val="0"/>
                </a:spcBef>
                <a:spcAft>
                  <a:spcPct val="0"/>
                </a:spcAft>
              </a:pPr>
              <a:t>‹#›</a:t>
            </a:fld>
            <a:endParaRPr lang="en-GB" dirty="0">
              <a:solidFill>
                <a:prstClr val="white"/>
              </a:solidFill>
            </a:endParaRPr>
          </a:p>
        </p:txBody>
      </p:sp>
    </p:spTree>
    <p:extLst>
      <p:ext uri="{BB962C8B-B14F-4D97-AF65-F5344CB8AC3E}">
        <p14:creationId xmlns:p14="http://schemas.microsoft.com/office/powerpoint/2010/main" val="2568440666"/>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Title Placeholder 7"/>
          <p:cNvSpPr>
            <a:spLocks noGrp="1"/>
          </p:cNvSpPr>
          <p:nvPr>
            <p:ph type="title"/>
          </p:nvPr>
        </p:nvSpPr>
        <p:spPr>
          <a:xfrm>
            <a:off x="2357437" y="4320015"/>
            <a:ext cx="6196163"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6" name="Slide Number Placeholder 4"/>
          <p:cNvSpPr>
            <a:spLocks noGrp="1"/>
          </p:cNvSpPr>
          <p:nvPr>
            <p:ph type="sldNum" sz="quarter" idx="4"/>
          </p:nvPr>
        </p:nvSpPr>
        <p:spPr>
          <a:xfrm>
            <a:off x="6831000" y="6480016"/>
            <a:ext cx="1917000" cy="365125"/>
          </a:xfrm>
          <a:prstGeom prst="rect">
            <a:avLst/>
          </a:prstGeom>
        </p:spPr>
        <p:txBody>
          <a:bodyPr tIns="36000" bIns="36000" anchor="ctr" anchorCtr="0"/>
          <a:lstStyle>
            <a:lvl1pPr algn="r">
              <a:lnSpc>
                <a:spcPct val="100000"/>
              </a:lnSpc>
              <a:defRPr sz="900">
                <a:solidFill>
                  <a:schemeClr val="bg1"/>
                </a:solidFill>
              </a:defRPr>
            </a:lvl1pPr>
          </a:lstStyle>
          <a:p>
            <a:pPr fontAlgn="base">
              <a:spcBef>
                <a:spcPct val="0"/>
              </a:spcBef>
              <a:spcAft>
                <a:spcPct val="0"/>
              </a:spcAft>
            </a:pPr>
            <a:fld id="{0580567E-5E8F-47A5-90DF-8BFEB1A71525}" type="slidenum">
              <a:rPr lang="en-GB" smtClean="0">
                <a:solidFill>
                  <a:prstClr val="white"/>
                </a:solidFill>
              </a:rPr>
              <a:pPr fontAlgn="base">
                <a:spcBef>
                  <a:spcPct val="0"/>
                </a:spcBef>
                <a:spcAft>
                  <a:spcPct val="0"/>
                </a:spcAft>
              </a:pPr>
              <a:t>‹#›</a:t>
            </a:fld>
            <a:endParaRPr lang="en-GB" dirty="0">
              <a:solidFill>
                <a:prstClr val="white"/>
              </a:solidFill>
            </a:endParaRPr>
          </a:p>
        </p:txBody>
      </p:sp>
    </p:spTree>
    <p:extLst>
      <p:ext uri="{BB962C8B-B14F-4D97-AF65-F5344CB8AC3E}">
        <p14:creationId xmlns:p14="http://schemas.microsoft.com/office/powerpoint/2010/main" val="692368688"/>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tx1">
              <a:lumMod val="85000"/>
              <a:lumOff val="15000"/>
            </a:schemeClr>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cdc.europa.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bit.ly/HIVsur_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7207" y="3337311"/>
            <a:ext cx="5955957" cy="859892"/>
          </a:xfrm>
        </p:spPr>
        <p:txBody>
          <a:bodyPr/>
          <a:lstStyle/>
          <a:p>
            <a:pPr algn="ctr"/>
            <a:r>
              <a:rPr lang="en-GB" sz="3600" b="1" dirty="0">
                <a:solidFill>
                  <a:schemeClr val="tx1">
                    <a:lumMod val="85000"/>
                    <a:lumOff val="15000"/>
                  </a:schemeClr>
                </a:solidFill>
                <a:latin typeface="Calibri" panose="020F0502020204030204" pitchFamily="34" charset="0"/>
              </a:rPr>
              <a:t>HIV/AIDS S</a:t>
            </a:r>
            <a:r>
              <a:rPr lang="en-GB" sz="3600" b="1" dirty="0" smtClean="0">
                <a:solidFill>
                  <a:schemeClr val="tx1">
                    <a:lumMod val="85000"/>
                    <a:lumOff val="15000"/>
                  </a:schemeClr>
                </a:solidFill>
                <a:latin typeface="Calibri" panose="020F0502020204030204" pitchFamily="34" charset="0"/>
              </a:rPr>
              <a:t>urveillance 2018  </a:t>
            </a:r>
            <a:br>
              <a:rPr lang="en-GB" sz="3600" b="1" dirty="0" smtClean="0">
                <a:solidFill>
                  <a:schemeClr val="tx1">
                    <a:lumMod val="85000"/>
                    <a:lumOff val="15000"/>
                  </a:schemeClr>
                </a:solidFill>
                <a:latin typeface="Calibri" panose="020F0502020204030204" pitchFamily="34" charset="0"/>
              </a:rPr>
            </a:br>
            <a:r>
              <a:rPr lang="en-GB" sz="2800" b="1" dirty="0" smtClean="0">
                <a:solidFill>
                  <a:schemeClr val="tx1">
                    <a:lumMod val="85000"/>
                    <a:lumOff val="15000"/>
                  </a:schemeClr>
                </a:solidFill>
                <a:latin typeface="Calibri" panose="020F0502020204030204" pitchFamily="34" charset="0"/>
              </a:rPr>
              <a:t>2017 data</a:t>
            </a:r>
            <a:endParaRPr lang="en-GB" sz="2800" b="1" dirty="0">
              <a:solidFill>
                <a:schemeClr val="tx1">
                  <a:lumMod val="85000"/>
                  <a:lumOff val="15000"/>
                </a:schemeClr>
              </a:solidFill>
              <a:latin typeface="Calibri" panose="020F0502020204030204" pitchFamily="34" charset="0"/>
            </a:endParaRPr>
          </a:p>
        </p:txBody>
      </p:sp>
      <p:sp>
        <p:nvSpPr>
          <p:cNvPr id="4" name="Text Box 4"/>
          <p:cNvSpPr txBox="1">
            <a:spLocks noChangeArrowheads="1"/>
          </p:cNvSpPr>
          <p:nvPr/>
        </p:nvSpPr>
        <p:spPr bwMode="auto">
          <a:xfrm>
            <a:off x="3077207" y="5932498"/>
            <a:ext cx="5512612" cy="748904"/>
          </a:xfrm>
          <a:prstGeom prst="rect">
            <a:avLst/>
          </a:prstGeom>
          <a:noFill/>
          <a:ln w="38100">
            <a:noFill/>
            <a:miter lim="800000"/>
            <a:headEnd/>
            <a:tailEnd/>
          </a:ln>
          <a:effectLst/>
        </p:spPr>
        <p:txBody>
          <a:bodyPr lIns="0" tIns="0" rIns="0" bIns="0"/>
          <a:lstStyle/>
          <a:p>
            <a:pPr eaLnBrk="0" hangingPunct="0">
              <a:spcAft>
                <a:spcPct val="30000"/>
              </a:spcAft>
            </a:pPr>
            <a:r>
              <a:rPr lang="en-GB" sz="1800" b="1" dirty="0">
                <a:solidFill>
                  <a:schemeClr val="tx1">
                    <a:lumMod val="85000"/>
                    <a:lumOff val="15000"/>
                  </a:schemeClr>
                </a:solidFill>
                <a:latin typeface="Calibri" panose="020F0502020204030204" pitchFamily="34" charset="0"/>
              </a:rPr>
              <a:t>European Centre for Disease Prevention and </a:t>
            </a:r>
            <a:r>
              <a:rPr lang="en-GB" sz="1800" b="1" dirty="0" smtClean="0">
                <a:solidFill>
                  <a:schemeClr val="tx1">
                    <a:lumMod val="85000"/>
                    <a:lumOff val="15000"/>
                  </a:schemeClr>
                </a:solidFill>
                <a:latin typeface="Calibri" panose="020F0502020204030204" pitchFamily="34" charset="0"/>
              </a:rPr>
              <a:t>Control</a:t>
            </a:r>
            <a:endParaRPr lang="en-GB" sz="1800" b="1" dirty="0">
              <a:solidFill>
                <a:schemeClr val="tx1">
                  <a:lumMod val="85000"/>
                  <a:lumOff val="15000"/>
                </a:schemeClr>
              </a:solidFill>
              <a:latin typeface="Calibri" panose="020F0502020204030204" pitchFamily="34" charset="0"/>
            </a:endParaRPr>
          </a:p>
          <a:p>
            <a:pPr eaLnBrk="0" hangingPunct="0">
              <a:spcAft>
                <a:spcPct val="30000"/>
              </a:spcAft>
            </a:pPr>
            <a:r>
              <a:rPr lang="en-GB" sz="1800" b="1" dirty="0">
                <a:solidFill>
                  <a:schemeClr val="tx1">
                    <a:lumMod val="85000"/>
                    <a:lumOff val="15000"/>
                  </a:schemeClr>
                </a:solidFill>
                <a:latin typeface="Calibri" panose="020F0502020204030204" pitchFamily="34" charset="0"/>
              </a:rPr>
              <a:t>WHO Regional Office for Europe</a:t>
            </a:r>
          </a:p>
        </p:txBody>
      </p:sp>
      <p:pic>
        <p:nvPicPr>
          <p:cNvPr id="5" name="Picture 4"/>
          <p:cNvPicPr>
            <a:picLocks noChangeAspect="1"/>
          </p:cNvPicPr>
          <p:nvPr/>
        </p:nvPicPr>
        <p:blipFill>
          <a:blip r:embed="rId3"/>
          <a:stretch>
            <a:fillRect/>
          </a:stretch>
        </p:blipFill>
        <p:spPr>
          <a:xfrm>
            <a:off x="5209501" y="529197"/>
            <a:ext cx="3823663" cy="1188767"/>
          </a:xfrm>
          <a:prstGeom prst="rect">
            <a:avLst/>
          </a:prstGeom>
        </p:spPr>
      </p:pic>
    </p:spTree>
    <p:extLst>
      <p:ext uri="{BB962C8B-B14F-4D97-AF65-F5344CB8AC3E}">
        <p14:creationId xmlns:p14="http://schemas.microsoft.com/office/powerpoint/2010/main" val="264427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10</a:t>
            </a:fld>
            <a:endParaRPr lang="en-GB" dirty="0"/>
          </a:p>
        </p:txBody>
      </p:sp>
      <p:sp>
        <p:nvSpPr>
          <p:cNvPr id="20" name="TextBox 19"/>
          <p:cNvSpPr txBox="1"/>
          <p:nvPr/>
        </p:nvSpPr>
        <p:spPr>
          <a:xfrm>
            <a:off x="52755" y="4480695"/>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7" name="Title 4"/>
          <p:cNvSpPr txBox="1">
            <a:spLocks/>
          </p:cNvSpPr>
          <p:nvPr/>
        </p:nvSpPr>
        <p:spPr bwMode="auto">
          <a:xfrm>
            <a:off x="670391" y="148213"/>
            <a:ext cx="59847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smtClean="0">
                <a:solidFill>
                  <a:schemeClr val="tx1"/>
                </a:solidFill>
                <a:latin typeface="Calibri" panose="020F0502020204030204" pitchFamily="34" charset="0"/>
              </a:rPr>
              <a:t>AIDS diagnoses,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324" r="73344" b="68840"/>
          <a:stretch/>
        </p:blipFill>
        <p:spPr>
          <a:xfrm>
            <a:off x="166493" y="1700738"/>
            <a:ext cx="2990173" cy="1841248"/>
          </a:xfrm>
          <a:prstGeom prst="rect">
            <a:avLst/>
          </a:prstGeom>
        </p:spPr>
      </p:pic>
      <p:sp>
        <p:nvSpPr>
          <p:cNvPr id="2" name="Rectangle 1"/>
          <p:cNvSpPr/>
          <p:nvPr/>
        </p:nvSpPr>
        <p:spPr>
          <a:xfrm>
            <a:off x="485981" y="3642008"/>
            <a:ext cx="2961412" cy="369332"/>
          </a:xfrm>
          <a:prstGeom prst="rect">
            <a:avLst/>
          </a:prstGeom>
        </p:spPr>
        <p:txBody>
          <a:bodyPr wrap="square">
            <a:spAutoFit/>
          </a:bodyPr>
          <a:lstStyle/>
          <a:p>
            <a:pPr>
              <a:lnSpc>
                <a:spcPct val="100000"/>
              </a:lnSpc>
              <a:spcBef>
                <a:spcPts val="0"/>
              </a:spcBef>
              <a:spcAft>
                <a:spcPts val="0"/>
              </a:spcAft>
            </a:pPr>
            <a:r>
              <a:rPr lang="en-GB" sz="1800" b="1" dirty="0">
                <a:latin typeface="Calibri" panose="020F0502020204030204" pitchFamily="34" charset="0"/>
              </a:rPr>
              <a:t>EU/EEA rate: </a:t>
            </a:r>
            <a:r>
              <a:rPr lang="en-GB" sz="1800" b="1" dirty="0" smtClean="0">
                <a:latin typeface="Calibri" panose="020F0502020204030204" pitchFamily="34" charset="0"/>
              </a:rPr>
              <a:t>0.7 </a:t>
            </a:r>
            <a:r>
              <a:rPr lang="en-GB" sz="1800" b="1" dirty="0">
                <a:latin typeface="Calibri" panose="020F0502020204030204" pitchFamily="34" charset="0"/>
              </a:rPr>
              <a:t>per 100 000</a:t>
            </a:r>
            <a:endParaRPr lang="en-GB" sz="1800" b="1" baseline="30000" dirty="0">
              <a:latin typeface="Calibri" panose="020F050202020403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782" t="5348" r="16261" b="12696"/>
          <a:stretch/>
        </p:blipFill>
        <p:spPr>
          <a:xfrm>
            <a:off x="3447393" y="1000080"/>
            <a:ext cx="5696608" cy="5891634"/>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68713" r="82280" b="7689"/>
          <a:stretch/>
        </p:blipFill>
        <p:spPr>
          <a:xfrm>
            <a:off x="159802" y="4640524"/>
            <a:ext cx="1696258" cy="1623642"/>
          </a:xfrm>
          <a:prstGeom prst="rect">
            <a:avLst/>
          </a:prstGeom>
        </p:spPr>
      </p:pic>
      <p:sp>
        <p:nvSpPr>
          <p:cNvPr id="28" name="TextBox 27"/>
          <p:cNvSpPr txBox="1"/>
          <p:nvPr/>
        </p:nvSpPr>
        <p:spPr>
          <a:xfrm>
            <a:off x="97099" y="1483463"/>
            <a:ext cx="2296719" cy="286232"/>
          </a:xfrm>
          <a:prstGeom prst="rect">
            <a:avLst/>
          </a:prstGeom>
          <a:noFill/>
        </p:spPr>
        <p:txBody>
          <a:bodyPr wrap="none" rtlCol="0">
            <a:spAutoFit/>
          </a:bodyPr>
          <a:lstStyle/>
          <a:p>
            <a:r>
              <a:rPr lang="en-GB" sz="1400" b="1" dirty="0" smtClean="0">
                <a:latin typeface="Calibri" panose="020F0502020204030204" pitchFamily="34" charset="0"/>
              </a:rPr>
              <a:t>Rate per 100 000 population</a:t>
            </a:r>
            <a:endParaRPr lang="en-GB" sz="1400" b="1" dirty="0">
              <a:latin typeface="Calibri" panose="020F0502020204030204" pitchFamily="34" charset="0"/>
            </a:endParaRPr>
          </a:p>
        </p:txBody>
      </p:sp>
    </p:spTree>
    <p:extLst>
      <p:ext uri="{BB962C8B-B14F-4D97-AF65-F5344CB8AC3E}">
        <p14:creationId xmlns:p14="http://schemas.microsoft.com/office/powerpoint/2010/main" val="29506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11</a:t>
            </a:fld>
            <a:endParaRPr lang="en-GB" dirty="0"/>
          </a:p>
        </p:txBody>
      </p:sp>
      <p:pic>
        <p:nvPicPr>
          <p:cNvPr id="6" name="Picture 5"/>
          <p:cNvPicPr>
            <a:picLocks noChangeAspect="1"/>
          </p:cNvPicPr>
          <p:nvPr/>
        </p:nvPicPr>
        <p:blipFill>
          <a:blip r:embed="rId2"/>
          <a:stretch>
            <a:fillRect/>
          </a:stretch>
        </p:blipFill>
        <p:spPr>
          <a:xfrm>
            <a:off x="6478745" y="118672"/>
            <a:ext cx="2665255" cy="828621"/>
          </a:xfrm>
          <a:prstGeom prst="rect">
            <a:avLst/>
          </a:prstGeom>
        </p:spPr>
      </p:pic>
      <p:sp>
        <p:nvSpPr>
          <p:cNvPr id="12"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9" name="Picture 8"/>
          <p:cNvPicPr>
            <a:picLocks noChangeAspect="1"/>
          </p:cNvPicPr>
          <p:nvPr/>
        </p:nvPicPr>
        <p:blipFill>
          <a:blip r:embed="rId3"/>
          <a:stretch>
            <a:fillRect/>
          </a:stretch>
        </p:blipFill>
        <p:spPr>
          <a:xfrm>
            <a:off x="666061" y="947293"/>
            <a:ext cx="4876111" cy="5564564"/>
          </a:xfrm>
          <a:prstGeom prst="rect">
            <a:avLst/>
          </a:prstGeom>
        </p:spPr>
      </p:pic>
      <p:sp>
        <p:nvSpPr>
          <p:cNvPr id="8" name="TextBox 7"/>
          <p:cNvSpPr txBox="1"/>
          <p:nvPr/>
        </p:nvSpPr>
        <p:spPr>
          <a:xfrm>
            <a:off x="3454191" y="3482020"/>
            <a:ext cx="6049107" cy="424732"/>
          </a:xfrm>
          <a:prstGeom prst="rect">
            <a:avLst/>
          </a:prstGeom>
          <a:noFill/>
        </p:spPr>
        <p:txBody>
          <a:bodyPr wrap="square" rtlCol="0">
            <a:spAutoFit/>
          </a:bodyPr>
          <a:lstStyle/>
          <a:p>
            <a:r>
              <a:rPr lang="en-GB" sz="2400" b="1" dirty="0" smtClean="0">
                <a:latin typeface="Calibri" panose="020F0502020204030204" pitchFamily="34" charset="0"/>
              </a:rPr>
              <a:t>EU/EEA male-to-female ratio: 3.1</a:t>
            </a:r>
            <a:endParaRPr lang="en-GB" sz="2400" b="1" dirty="0">
              <a:latin typeface="Calibri" panose="020F0502020204030204" pitchFamily="34" charset="0"/>
            </a:endParaRPr>
          </a:p>
        </p:txBody>
      </p:sp>
      <p:sp>
        <p:nvSpPr>
          <p:cNvPr id="2" name="Title 1"/>
          <p:cNvSpPr>
            <a:spLocks noGrp="1"/>
          </p:cNvSpPr>
          <p:nvPr>
            <p:ph type="title"/>
          </p:nvPr>
        </p:nvSpPr>
        <p:spPr>
          <a:xfrm>
            <a:off x="671255" y="239873"/>
            <a:ext cx="6145890" cy="822325"/>
          </a:xfrm>
        </p:spPr>
        <p:txBody>
          <a:bodyPr/>
          <a:lstStyle/>
          <a:p>
            <a:r>
              <a:rPr lang="en-GB" sz="2800" dirty="0">
                <a:latin typeface="Calibri" panose="020F0502020204030204" pitchFamily="34" charset="0"/>
              </a:rPr>
              <a:t>Male-to-female ratio in new HIV diagnoses, </a:t>
            </a:r>
            <a:r>
              <a:rPr lang="en-GB" sz="2800" dirty="0" smtClean="0">
                <a:latin typeface="Calibri" panose="020F0502020204030204" pitchFamily="34" charset="0"/>
              </a:rPr>
              <a:t>by </a:t>
            </a:r>
            <a:r>
              <a:rPr lang="en-GB" sz="2800" dirty="0">
                <a:latin typeface="Calibri" panose="020F0502020204030204" pitchFamily="34" charset="0"/>
              </a:rPr>
              <a:t>country, EU/EEA, </a:t>
            </a:r>
            <a:r>
              <a:rPr lang="en-GB" sz="2800" dirty="0" smtClean="0">
                <a:latin typeface="Calibri" panose="020F0502020204030204" pitchFamily="34" charset="0"/>
              </a:rPr>
              <a:t>2017</a:t>
            </a:r>
            <a:endParaRPr lang="en-GB" sz="2800" dirty="0">
              <a:latin typeface="Calibri" panose="020F0502020204030204" pitchFamily="34" charset="0"/>
            </a:endParaRPr>
          </a:p>
        </p:txBody>
      </p:sp>
    </p:spTree>
    <p:extLst>
      <p:ext uri="{BB962C8B-B14F-4D97-AF65-F5344CB8AC3E}">
        <p14:creationId xmlns:p14="http://schemas.microsoft.com/office/powerpoint/2010/main" val="1219455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0" y="1863969"/>
            <a:ext cx="8213899" cy="4325815"/>
          </a:xfrm>
          <a:prstGeom prst="rect">
            <a:avLst/>
          </a:prstGeom>
        </p:spPr>
      </p:pic>
      <p:sp>
        <p:nvSpPr>
          <p:cNvPr id="2" name="Title 1"/>
          <p:cNvSpPr>
            <a:spLocks noGrp="1"/>
          </p:cNvSpPr>
          <p:nvPr>
            <p:ph type="title"/>
          </p:nvPr>
        </p:nvSpPr>
        <p:spPr>
          <a:xfrm>
            <a:off x="651163" y="184455"/>
            <a:ext cx="5827582" cy="822325"/>
          </a:xfrm>
        </p:spPr>
        <p:txBody>
          <a:bodyPr/>
          <a:lstStyle/>
          <a:p>
            <a:r>
              <a:rPr lang="en-GB" sz="2800" dirty="0">
                <a:latin typeface="Calibri" panose="020F0502020204030204" pitchFamily="34" charset="0"/>
              </a:rPr>
              <a:t>Age- and gender-specific rates </a:t>
            </a:r>
            <a:r>
              <a:rPr lang="en-GB" sz="2800" dirty="0" smtClean="0">
                <a:latin typeface="Calibri" panose="020F0502020204030204" pitchFamily="34" charset="0"/>
              </a:rPr>
              <a:t>of HIV </a:t>
            </a:r>
            <a:r>
              <a:rPr lang="en-GB" sz="2800" dirty="0">
                <a:latin typeface="Calibri" panose="020F0502020204030204" pitchFamily="34" charset="0"/>
              </a:rPr>
              <a:t>diagnoses </a:t>
            </a:r>
            <a:r>
              <a:rPr lang="en-GB" sz="2800" dirty="0" smtClean="0">
                <a:latin typeface="Calibri" panose="020F0502020204030204" pitchFamily="34" charset="0"/>
              </a:rPr>
              <a:t>per 100 </a:t>
            </a:r>
            <a:r>
              <a:rPr lang="en-GB" sz="2800" dirty="0">
                <a:latin typeface="Calibri" panose="020F0502020204030204" pitchFamily="34" charset="0"/>
              </a:rPr>
              <a:t>000 population, EU/EEA, </a:t>
            </a:r>
            <a:r>
              <a:rPr lang="en-GB" sz="2800" dirty="0" smtClean="0">
                <a:latin typeface="Calibri" panose="020F0502020204030204" pitchFamily="34" charset="0"/>
              </a:rPr>
              <a:t>2017</a:t>
            </a:r>
            <a:endParaRPr lang="en-GB" sz="2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12</a:t>
            </a:fld>
            <a:endParaRPr lang="en-GB" dirty="0"/>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grpSp>
        <p:nvGrpSpPr>
          <p:cNvPr id="9" name="Group 8"/>
          <p:cNvGrpSpPr/>
          <p:nvPr/>
        </p:nvGrpSpPr>
        <p:grpSpPr>
          <a:xfrm>
            <a:off x="7420707" y="2065128"/>
            <a:ext cx="1327291" cy="1064938"/>
            <a:chOff x="22735" y="4482037"/>
            <a:chExt cx="2140301" cy="327073"/>
          </a:xfrm>
        </p:grpSpPr>
        <p:sp>
          <p:nvSpPr>
            <p:cNvPr id="10" name="Rectangle 9"/>
            <p:cNvSpPr/>
            <p:nvPr/>
          </p:nvSpPr>
          <p:spPr bwMode="auto">
            <a:xfrm>
              <a:off x="22737" y="4648521"/>
              <a:ext cx="2140299" cy="160589"/>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solidFill>
                    <a:schemeClr val="bg1"/>
                  </a:solidFill>
                  <a:effectLst/>
                  <a:latin typeface="Calibri" panose="020F0502020204030204" pitchFamily="34" charset="0"/>
                </a:rPr>
                <a:t>Men</a:t>
              </a:r>
            </a:p>
          </p:txBody>
        </p:sp>
        <p:sp>
          <p:nvSpPr>
            <p:cNvPr id="11" name="Rectangle 10"/>
            <p:cNvSpPr/>
            <p:nvPr/>
          </p:nvSpPr>
          <p:spPr bwMode="auto">
            <a:xfrm>
              <a:off x="22735" y="4482037"/>
              <a:ext cx="2140300" cy="15638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solidFill>
                    <a:schemeClr val="bg1"/>
                  </a:solidFill>
                  <a:latin typeface="Calibri" panose="020F0502020204030204" pitchFamily="34" charset="0"/>
                  <a:sym typeface="Symbol"/>
                </a:rPr>
                <a:t>Women</a:t>
              </a:r>
              <a:endParaRPr kumimoji="0" lang="en-GB" sz="2400" i="0" u="none" strike="noStrike" cap="none" normalizeH="0" baseline="0" dirty="0" smtClean="0">
                <a:ln>
                  <a:noFill/>
                </a:ln>
                <a:solidFill>
                  <a:schemeClr val="bg1"/>
                </a:solidFill>
                <a:effectLst/>
                <a:latin typeface="Calibri" panose="020F0502020204030204" pitchFamily="34" charset="0"/>
              </a:endParaRPr>
            </a:p>
          </p:txBody>
        </p:sp>
      </p:grpSp>
      <p:sp>
        <p:nvSpPr>
          <p:cNvPr id="14"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92427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13</a:t>
            </a:fld>
            <a:endParaRPr lang="en-GB" dirty="0"/>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5" name="Rectangle 14"/>
          <p:cNvSpPr/>
          <p:nvPr/>
        </p:nvSpPr>
        <p:spPr bwMode="auto">
          <a:xfrm>
            <a:off x="7532400" y="1548734"/>
            <a:ext cx="1529421" cy="31723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&lt;15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6" name="Rectangle 15"/>
          <p:cNvSpPr/>
          <p:nvPr/>
        </p:nvSpPr>
        <p:spPr bwMode="auto">
          <a:xfrm>
            <a:off x="7532403" y="1904435"/>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15-19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7532403" y="2288250"/>
            <a:ext cx="1531248" cy="262791"/>
          </a:xfrm>
          <a:prstGeom prst="rect">
            <a:avLst/>
          </a:prstGeom>
          <a:solidFill>
            <a:srgbClr val="84B02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20-24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8" name="Rectangle 17"/>
          <p:cNvSpPr/>
          <p:nvPr/>
        </p:nvSpPr>
        <p:spPr bwMode="auto">
          <a:xfrm>
            <a:off x="7532403" y="2597825"/>
            <a:ext cx="1529418" cy="295502"/>
          </a:xfrm>
          <a:prstGeom prst="rect">
            <a:avLst/>
          </a:prstGeom>
          <a:solidFill>
            <a:srgbClr val="A66BD3"/>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25-29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9" name="Rectangle 18"/>
          <p:cNvSpPr/>
          <p:nvPr/>
        </p:nvSpPr>
        <p:spPr bwMode="auto">
          <a:xfrm>
            <a:off x="7532403" y="2941831"/>
            <a:ext cx="1529418" cy="265974"/>
          </a:xfrm>
          <a:prstGeom prst="rect">
            <a:avLst/>
          </a:prstGeom>
          <a:solidFill>
            <a:schemeClr val="accent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30-39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20" name="Rectangle 19"/>
          <p:cNvSpPr/>
          <p:nvPr/>
        </p:nvSpPr>
        <p:spPr bwMode="auto">
          <a:xfrm>
            <a:off x="7532402" y="3267949"/>
            <a:ext cx="1503897" cy="292783"/>
          </a:xfrm>
          <a:prstGeom prst="rect">
            <a:avLst/>
          </a:prstGeom>
          <a:solidFill>
            <a:srgbClr val="F1893B"/>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40-49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21" name="Rectangle 20"/>
          <p:cNvSpPr/>
          <p:nvPr/>
        </p:nvSpPr>
        <p:spPr bwMode="auto">
          <a:xfrm>
            <a:off x="7532401" y="3610751"/>
            <a:ext cx="1530363" cy="292783"/>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50+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1" name="Title 1"/>
          <p:cNvSpPr>
            <a:spLocks noGrp="1"/>
          </p:cNvSpPr>
          <p:nvPr>
            <p:ph type="title"/>
          </p:nvPr>
        </p:nvSpPr>
        <p:spPr>
          <a:xfrm>
            <a:off x="651163" y="184455"/>
            <a:ext cx="5827582" cy="822325"/>
          </a:xfrm>
        </p:spPr>
        <p:txBody>
          <a:bodyPr/>
          <a:lstStyle/>
          <a:p>
            <a:r>
              <a:rPr lang="en-GB" sz="2800" dirty="0">
                <a:latin typeface="Calibri" panose="020F0502020204030204" pitchFamily="34" charset="0"/>
              </a:rPr>
              <a:t>Percentage of new HIV diagnoses, by country and age group, EU/EEA, </a:t>
            </a:r>
            <a:r>
              <a:rPr lang="en-GB" sz="2800" dirty="0" smtClean="0">
                <a:latin typeface="Calibri" panose="020F0502020204030204" pitchFamily="34" charset="0"/>
              </a:rPr>
              <a:t>2017</a:t>
            </a:r>
            <a:endParaRPr lang="en-GB" sz="2800" dirty="0">
              <a:latin typeface="Calibri" panose="020F0502020204030204" pitchFamily="34" charset="0"/>
            </a:endParaRPr>
          </a:p>
        </p:txBody>
      </p:sp>
      <p:sp>
        <p:nvSpPr>
          <p:cNvPr id="14"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5" name="TextBox 4"/>
          <p:cNvSpPr txBox="1"/>
          <p:nvPr/>
        </p:nvSpPr>
        <p:spPr>
          <a:xfrm>
            <a:off x="132269" y="6425940"/>
            <a:ext cx="4604146" cy="1384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Note: Germany did not report data for 2017, 0 cases were reported by Liechtenstein </a:t>
            </a:r>
          </a:p>
        </p:txBody>
      </p:sp>
      <p:pic>
        <p:nvPicPr>
          <p:cNvPr id="7" name="Picture 6"/>
          <p:cNvPicPr>
            <a:picLocks noChangeAspect="1"/>
          </p:cNvPicPr>
          <p:nvPr/>
        </p:nvPicPr>
        <p:blipFill>
          <a:blip r:embed="rId3"/>
          <a:stretch>
            <a:fillRect/>
          </a:stretch>
        </p:blipFill>
        <p:spPr>
          <a:xfrm>
            <a:off x="1213714" y="1066002"/>
            <a:ext cx="6079261" cy="5089497"/>
          </a:xfrm>
          <a:prstGeom prst="rect">
            <a:avLst/>
          </a:prstGeom>
        </p:spPr>
      </p:pic>
    </p:spTree>
    <p:extLst>
      <p:ext uri="{BB962C8B-B14F-4D97-AF65-F5344CB8AC3E}">
        <p14:creationId xmlns:p14="http://schemas.microsoft.com/office/powerpoint/2010/main" val="2860159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2769" y="1208819"/>
            <a:ext cx="8425231" cy="3981609"/>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14</a:t>
            </a:fld>
            <a:endParaRPr lang="en-GB" dirty="0"/>
          </a:p>
        </p:txBody>
      </p:sp>
      <p:pic>
        <p:nvPicPr>
          <p:cNvPr id="10" name="Picture 9"/>
          <p:cNvPicPr>
            <a:picLocks noChangeAspect="1"/>
          </p:cNvPicPr>
          <p:nvPr/>
        </p:nvPicPr>
        <p:blipFill>
          <a:blip r:embed="rId3"/>
          <a:stretch>
            <a:fillRect/>
          </a:stretch>
        </p:blipFill>
        <p:spPr>
          <a:xfrm>
            <a:off x="6478745" y="118672"/>
            <a:ext cx="2665255" cy="828621"/>
          </a:xfrm>
          <a:prstGeom prst="rect">
            <a:avLst/>
          </a:prstGeom>
        </p:spPr>
      </p:pic>
      <p:sp>
        <p:nvSpPr>
          <p:cNvPr id="11" name="Title 1"/>
          <p:cNvSpPr>
            <a:spLocks noGrp="1"/>
          </p:cNvSpPr>
          <p:nvPr>
            <p:ph type="title"/>
          </p:nvPr>
        </p:nvSpPr>
        <p:spPr>
          <a:xfrm>
            <a:off x="651163" y="184455"/>
            <a:ext cx="5827582" cy="822325"/>
          </a:xfrm>
        </p:spPr>
        <p:txBody>
          <a:bodyPr/>
          <a:lstStyle/>
          <a:p>
            <a:r>
              <a:rPr lang="en-GB" sz="2800" dirty="0">
                <a:latin typeface="Calibri" panose="020F0502020204030204" pitchFamily="34" charset="0"/>
              </a:rPr>
              <a:t>New HIV diagnoses, by transmission mode and age group, EU/EEA, </a:t>
            </a:r>
            <a:r>
              <a:rPr lang="en-GB" sz="2800" dirty="0" smtClean="0">
                <a:latin typeface="Calibri" panose="020F0502020204030204" pitchFamily="34" charset="0"/>
              </a:rPr>
              <a:t>2017 </a:t>
            </a:r>
            <a:endParaRPr lang="en-GB" sz="2800" dirty="0">
              <a:latin typeface="Calibri" panose="020F0502020204030204" pitchFamily="34" charset="0"/>
            </a:endParaRPr>
          </a:p>
        </p:txBody>
      </p:sp>
      <p:sp>
        <p:nvSpPr>
          <p:cNvPr id="8" name="Rectangle 7"/>
          <p:cNvSpPr/>
          <p:nvPr/>
        </p:nvSpPr>
        <p:spPr bwMode="auto">
          <a:xfrm>
            <a:off x="769583" y="5019634"/>
            <a:ext cx="1211621" cy="336377"/>
          </a:xfrm>
          <a:prstGeom prst="rect">
            <a:avLst/>
          </a:prstGeom>
          <a:solidFill>
            <a:srgbClr val="A500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15-19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2045998" y="5019634"/>
            <a:ext cx="1182106" cy="336377"/>
          </a:xfrm>
          <a:prstGeom prst="rect">
            <a:avLst/>
          </a:prstGeom>
          <a:solidFill>
            <a:srgbClr val="84B02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20-24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3298680" y="5019634"/>
            <a:ext cx="1148634" cy="33637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25-29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4517890" y="5020355"/>
            <a:ext cx="1217896" cy="343276"/>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30-39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5806363" y="5020355"/>
            <a:ext cx="1177638" cy="343276"/>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40-49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7054578" y="5020355"/>
            <a:ext cx="1229231" cy="343276"/>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50+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6"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4141001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765" y="1276260"/>
            <a:ext cx="6427515" cy="5076147"/>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15</a:t>
            </a:fld>
            <a:endParaRPr lang="en-GB" dirty="0"/>
          </a:p>
        </p:txBody>
      </p:sp>
      <p:pic>
        <p:nvPicPr>
          <p:cNvPr id="10" name="Picture 9"/>
          <p:cNvPicPr>
            <a:picLocks noChangeAspect="1"/>
          </p:cNvPicPr>
          <p:nvPr/>
        </p:nvPicPr>
        <p:blipFill>
          <a:blip r:embed="rId3"/>
          <a:stretch>
            <a:fillRect/>
          </a:stretch>
        </p:blipFill>
        <p:spPr>
          <a:xfrm>
            <a:off x="6478745" y="118672"/>
            <a:ext cx="2665255" cy="828621"/>
          </a:xfrm>
          <a:prstGeom prst="rect">
            <a:avLst/>
          </a:prstGeom>
        </p:spPr>
      </p:pic>
      <p:sp>
        <p:nvSpPr>
          <p:cNvPr id="11" name="Title 1"/>
          <p:cNvSpPr>
            <a:spLocks noGrp="1"/>
          </p:cNvSpPr>
          <p:nvPr>
            <p:ph type="title"/>
          </p:nvPr>
        </p:nvSpPr>
        <p:spPr>
          <a:xfrm>
            <a:off x="651163" y="184455"/>
            <a:ext cx="5827582" cy="822325"/>
          </a:xfrm>
        </p:spPr>
        <p:txBody>
          <a:bodyPr/>
          <a:lstStyle/>
          <a:p>
            <a:r>
              <a:rPr lang="en-GB" sz="2700" dirty="0" smtClean="0">
                <a:latin typeface="Calibri" panose="020F0502020204030204" pitchFamily="34" charset="0"/>
              </a:rPr>
              <a:t>Proportion </a:t>
            </a:r>
            <a:r>
              <a:rPr lang="en-GB" sz="2700" dirty="0">
                <a:latin typeface="Calibri" panose="020F0502020204030204" pitchFamily="34" charset="0"/>
              </a:rPr>
              <a:t>of new HIV diagnoses, </a:t>
            </a:r>
            <a:r>
              <a:rPr lang="en-GB" sz="2700" dirty="0" smtClean="0">
                <a:latin typeface="Calibri" panose="020F0502020204030204" pitchFamily="34" charset="0"/>
              </a:rPr>
              <a:t>by country and transmission, </a:t>
            </a:r>
            <a:r>
              <a:rPr lang="en-GB" sz="2700" dirty="0">
                <a:latin typeface="Calibri" panose="020F0502020204030204" pitchFamily="34" charset="0"/>
              </a:rPr>
              <a:t>EU/EEA, </a:t>
            </a:r>
            <a:r>
              <a:rPr lang="en-GB" sz="2700" dirty="0" smtClean="0">
                <a:latin typeface="Calibri" panose="020F0502020204030204" pitchFamily="34" charset="0"/>
              </a:rPr>
              <a:t>2017</a:t>
            </a:r>
            <a:endParaRPr lang="en-GB" sz="2700" dirty="0">
              <a:latin typeface="Calibri" panose="020F0502020204030204" pitchFamily="34" charset="0"/>
            </a:endParaRPr>
          </a:p>
        </p:txBody>
      </p:sp>
      <p:grpSp>
        <p:nvGrpSpPr>
          <p:cNvPr id="13" name="Group 12"/>
          <p:cNvGrpSpPr/>
          <p:nvPr/>
        </p:nvGrpSpPr>
        <p:grpSpPr>
          <a:xfrm>
            <a:off x="7221059" y="1434552"/>
            <a:ext cx="1661604" cy="2330571"/>
            <a:chOff x="43255" y="4248886"/>
            <a:chExt cx="2140303" cy="788438"/>
          </a:xfrm>
        </p:grpSpPr>
        <p:sp>
          <p:nvSpPr>
            <p:cNvPr id="14" name="Rectangle 13"/>
            <p:cNvSpPr/>
            <p:nvPr/>
          </p:nvSpPr>
          <p:spPr bwMode="auto">
            <a:xfrm>
              <a:off x="43255" y="4835657"/>
              <a:ext cx="2140299" cy="20166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Injecting </a:t>
              </a:r>
            </a:p>
            <a:p>
              <a:pPr algn="ctr"/>
              <a:r>
                <a:rPr lang="en-GB" sz="1600" dirty="0" smtClean="0">
                  <a:solidFill>
                    <a:schemeClr val="bg1"/>
                  </a:solidFill>
                  <a:latin typeface="Calibri" panose="020F0502020204030204" pitchFamily="34" charset="0"/>
                </a:rPr>
                <a:t>drug use</a:t>
              </a:r>
              <a:endParaRPr kumimoji="0" lang="en-GB" sz="1600" i="0"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43258" y="4425014"/>
              <a:ext cx="2140299" cy="18312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contact (males)</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43258" y="4248886"/>
              <a:ext cx="2140300" cy="156386"/>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Sex between men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18" name="Content Placeholder 15"/>
          <p:cNvSpPr txBox="1">
            <a:spLocks/>
          </p:cNvSpPr>
          <p:nvPr/>
        </p:nvSpPr>
        <p:spPr bwMode="auto">
          <a:xfrm>
            <a:off x="7228205" y="3820234"/>
            <a:ext cx="1661601"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tabLst>
                <a:tab pos="202396" algn="l"/>
              </a:tabLst>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tabLst>
                <a:tab pos="405984" algn="l"/>
              </a:tabLst>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None/>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Other/</a:t>
            </a:r>
          </a:p>
          <a:p>
            <a:pPr algn="ctr"/>
            <a:r>
              <a:rPr lang="en-GB" sz="1600" dirty="0" smtClean="0">
                <a:solidFill>
                  <a:schemeClr val="bg1"/>
                </a:solidFill>
                <a:latin typeface="Calibri" panose="020F0502020204030204" pitchFamily="34" charset="0"/>
              </a:rPr>
              <a:t>undetermined</a:t>
            </a:r>
          </a:p>
        </p:txBody>
      </p:sp>
      <p:sp>
        <p:nvSpPr>
          <p:cNvPr id="16"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9" name="Rectangle 18"/>
          <p:cNvSpPr/>
          <p:nvPr/>
        </p:nvSpPr>
        <p:spPr bwMode="auto">
          <a:xfrm>
            <a:off x="7221060" y="2566686"/>
            <a:ext cx="1661601" cy="5413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contact (females)</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20" name="TextBox 19"/>
          <p:cNvSpPr txBox="1"/>
          <p:nvPr/>
        </p:nvSpPr>
        <p:spPr>
          <a:xfrm>
            <a:off x="132269" y="6478695"/>
            <a:ext cx="4604146" cy="1384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Note: Germany did not report data for 2017, 0 cases were reported by Liechtenstein </a:t>
            </a:r>
          </a:p>
        </p:txBody>
      </p:sp>
    </p:spTree>
    <p:extLst>
      <p:ext uri="{BB962C8B-B14F-4D97-AF65-F5344CB8AC3E}">
        <p14:creationId xmlns:p14="http://schemas.microsoft.com/office/powerpoint/2010/main" val="1236392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540" y="1321868"/>
            <a:ext cx="5736909" cy="4954936"/>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16</a:t>
            </a:fld>
            <a:endParaRPr lang="en-GB" dirty="0"/>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sp>
        <p:nvSpPr>
          <p:cNvPr id="7" name="Title 1"/>
          <p:cNvSpPr>
            <a:spLocks noGrp="1"/>
          </p:cNvSpPr>
          <p:nvPr>
            <p:ph type="title"/>
          </p:nvPr>
        </p:nvSpPr>
        <p:spPr>
          <a:xfrm>
            <a:off x="647193" y="142891"/>
            <a:ext cx="5961422" cy="822325"/>
          </a:xfrm>
          <a:noFill/>
        </p:spPr>
        <p:txBody>
          <a:bodyPr/>
          <a:lstStyle/>
          <a:p>
            <a:r>
              <a:rPr lang="en-GB" sz="2800" dirty="0">
                <a:solidFill>
                  <a:schemeClr val="tx1"/>
                </a:solidFill>
                <a:latin typeface="Calibri" panose="020F0502020204030204" pitchFamily="34" charset="0"/>
              </a:rPr>
              <a:t>Proportion HIV </a:t>
            </a:r>
            <a:r>
              <a:rPr lang="en-GB" sz="2800" dirty="0" smtClean="0">
                <a:solidFill>
                  <a:schemeClr val="tx1"/>
                </a:solidFill>
                <a:latin typeface="Calibri" panose="020F0502020204030204" pitchFamily="34" charset="0"/>
              </a:rPr>
              <a:t>diagnoses in migrants</a:t>
            </a:r>
            <a:r>
              <a:rPr lang="en-GB" sz="2000" dirty="0">
                <a:solidFill>
                  <a:schemeClr val="tx1"/>
                </a:solidFill>
                <a:latin typeface="Calibri" panose="020F0502020204030204" pitchFamily="34" charset="0"/>
              </a:rPr>
              <a:t>*</a:t>
            </a:r>
            <a:r>
              <a:rPr lang="en-GB" sz="2800" dirty="0">
                <a:solidFill>
                  <a:schemeClr val="tx1"/>
                </a:solidFill>
                <a:latin typeface="Calibri" panose="020F0502020204030204" pitchFamily="34" charset="0"/>
              </a:rPr>
              <a:t> </a:t>
            </a:r>
            <a:r>
              <a:rPr lang="en-GB" sz="2800" dirty="0" smtClean="0">
                <a:solidFill>
                  <a:schemeClr val="tx1"/>
                </a:solidFill>
                <a:latin typeface="Calibri" panose="020F0502020204030204" pitchFamily="34" charset="0"/>
              </a:rPr>
              <a:t>by </a:t>
            </a:r>
            <a:r>
              <a:rPr lang="en-GB" sz="2800" dirty="0">
                <a:solidFill>
                  <a:schemeClr val="tx1"/>
                </a:solidFill>
                <a:latin typeface="Calibri" panose="020F0502020204030204" pitchFamily="34" charset="0"/>
              </a:rPr>
              <a:t>country of </a:t>
            </a:r>
            <a:r>
              <a:rPr lang="en-GB" sz="2800" dirty="0" smtClean="0">
                <a:solidFill>
                  <a:schemeClr val="tx1"/>
                </a:solidFill>
                <a:latin typeface="Calibri" panose="020F0502020204030204" pitchFamily="34" charset="0"/>
              </a:rPr>
              <a:t>report and region of origin, EU/EEA 2017</a:t>
            </a:r>
            <a:endParaRPr lang="en-GB" sz="2800" dirty="0">
              <a:solidFill>
                <a:schemeClr val="tx1"/>
              </a:solidFill>
              <a:latin typeface="Calibri" panose="020F0502020204030204" pitchFamily="34" charset="0"/>
            </a:endParaRPr>
          </a:p>
        </p:txBody>
      </p:sp>
      <p:sp>
        <p:nvSpPr>
          <p:cNvPr id="13" name="Text Box 83"/>
          <p:cNvSpPr txBox="1">
            <a:spLocks noChangeArrowheads="1"/>
          </p:cNvSpPr>
          <p:nvPr/>
        </p:nvSpPr>
        <p:spPr bwMode="auto">
          <a:xfrm>
            <a:off x="46290" y="663345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2" name="TextBox 11"/>
          <p:cNvSpPr txBox="1"/>
          <p:nvPr/>
        </p:nvSpPr>
        <p:spPr>
          <a:xfrm>
            <a:off x="3168680" y="4988154"/>
            <a:ext cx="3943560" cy="757130"/>
          </a:xfrm>
          <a:prstGeom prst="rect">
            <a:avLst/>
          </a:prstGeom>
          <a:noFill/>
        </p:spPr>
        <p:txBody>
          <a:bodyPr wrap="square" rtlCol="0">
            <a:spAutoFit/>
          </a:bodyPr>
          <a:lstStyle/>
          <a:p>
            <a:r>
              <a:rPr lang="en-GB" sz="2400" b="1" dirty="0" smtClean="0">
                <a:latin typeface="Calibri" panose="020F0502020204030204" pitchFamily="34" charset="0"/>
              </a:rPr>
              <a:t>EU/EEA: 41% diagnosed in 2017 were born abroad</a:t>
            </a:r>
            <a:endParaRPr lang="en-GB" sz="2400" b="1" dirty="0">
              <a:latin typeface="Calibri" panose="020F0502020204030204" pitchFamily="34" charset="0"/>
            </a:endParaRPr>
          </a:p>
        </p:txBody>
      </p:sp>
      <p:grpSp>
        <p:nvGrpSpPr>
          <p:cNvPr id="2" name="Group 1"/>
          <p:cNvGrpSpPr/>
          <p:nvPr/>
        </p:nvGrpSpPr>
        <p:grpSpPr>
          <a:xfrm>
            <a:off x="5862449" y="1409481"/>
            <a:ext cx="3043939" cy="3619821"/>
            <a:chOff x="5974209" y="1261840"/>
            <a:chExt cx="3043939" cy="3619821"/>
          </a:xfrm>
        </p:grpSpPr>
        <p:sp>
          <p:nvSpPr>
            <p:cNvPr id="11" name="Rectangle 10"/>
            <p:cNvSpPr/>
            <p:nvPr/>
          </p:nvSpPr>
          <p:spPr bwMode="auto">
            <a:xfrm>
              <a:off x="6084690" y="1803373"/>
              <a:ext cx="2790421" cy="447750"/>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Central and Eastern Europe</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9" name="TextBox 8"/>
            <p:cNvSpPr txBox="1"/>
            <p:nvPr/>
          </p:nvSpPr>
          <p:spPr>
            <a:xfrm>
              <a:off x="5974209" y="4290730"/>
              <a:ext cx="3043939" cy="590931"/>
            </a:xfrm>
            <a:prstGeom prst="rect">
              <a:avLst/>
            </a:prstGeom>
            <a:noFill/>
          </p:spPr>
          <p:txBody>
            <a:bodyPr wrap="square" rtlCol="0">
              <a:spAutoFit/>
            </a:bodyPr>
            <a:lstStyle/>
            <a:p>
              <a:r>
                <a:rPr lang="en-GB" sz="1200" dirty="0" smtClean="0">
                  <a:latin typeface="Calibri" panose="020F0502020204030204" pitchFamily="34" charset="0"/>
                </a:rPr>
                <a:t>* Migrants include all persons born outside of the country in which the diagnosis was made. </a:t>
              </a:r>
            </a:p>
            <a:p>
              <a:endParaRPr lang="en-GB" sz="1200" dirty="0" smtClean="0">
                <a:latin typeface="Calibri" panose="020F0502020204030204" pitchFamily="34" charset="0"/>
              </a:endParaRPr>
            </a:p>
          </p:txBody>
        </p:sp>
        <p:sp>
          <p:nvSpPr>
            <p:cNvPr id="14" name="Rectangle 13"/>
            <p:cNvSpPr/>
            <p:nvPr/>
          </p:nvSpPr>
          <p:spPr bwMode="auto">
            <a:xfrm>
              <a:off x="6084689" y="1261840"/>
              <a:ext cx="2790421" cy="47647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Sub-Saharan Africa</a:t>
              </a:r>
            </a:p>
          </p:txBody>
        </p:sp>
        <p:sp>
          <p:nvSpPr>
            <p:cNvPr id="16" name="Rectangle 15"/>
            <p:cNvSpPr/>
            <p:nvPr/>
          </p:nvSpPr>
          <p:spPr bwMode="auto">
            <a:xfrm>
              <a:off x="6084690" y="2317743"/>
              <a:ext cx="2790420" cy="38342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Western Europe</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6084691" y="2754348"/>
              <a:ext cx="2790421" cy="4409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Latin American and Caribbean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8" name="Rectangle 17"/>
            <p:cNvSpPr/>
            <p:nvPr/>
          </p:nvSpPr>
          <p:spPr bwMode="auto">
            <a:xfrm>
              <a:off x="6084693" y="3260004"/>
              <a:ext cx="2790418" cy="446078"/>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South and Southeast Asia</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9" name="Rectangle 18"/>
            <p:cNvSpPr/>
            <p:nvPr/>
          </p:nvSpPr>
          <p:spPr bwMode="auto">
            <a:xfrm>
              <a:off x="6084691" y="3762060"/>
              <a:ext cx="2822977" cy="437388"/>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Other</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20" name="TextBox 19"/>
          <p:cNvSpPr txBox="1"/>
          <p:nvPr/>
        </p:nvSpPr>
        <p:spPr>
          <a:xfrm>
            <a:off x="4167366" y="6354801"/>
            <a:ext cx="3834645" cy="615553"/>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include only cases with known region of origin; </a:t>
            </a:r>
          </a:p>
          <a:p>
            <a:r>
              <a:rPr lang="en-GB" dirty="0"/>
              <a:t>No data </a:t>
            </a:r>
            <a:r>
              <a:rPr lang="en-GB" dirty="0" smtClean="0"/>
              <a:t>were </a:t>
            </a:r>
            <a:r>
              <a:rPr lang="en-GB" dirty="0"/>
              <a:t>reported by Germany in 2017 and zero cases were reported among migrants in Hungary or Liechtenstein </a:t>
            </a:r>
          </a:p>
          <a:p>
            <a:endParaRPr lang="en-GB" dirty="0"/>
          </a:p>
        </p:txBody>
      </p:sp>
    </p:spTree>
    <p:extLst>
      <p:ext uri="{BB962C8B-B14F-4D97-AF65-F5344CB8AC3E}">
        <p14:creationId xmlns:p14="http://schemas.microsoft.com/office/powerpoint/2010/main" val="24077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17</a:t>
            </a:fld>
            <a:endParaRPr lang="en-GB" dirty="0">
              <a:solidFill>
                <a:prstClr val="white"/>
              </a:solidFill>
            </a:endParaRPr>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1" name="Title 1"/>
          <p:cNvSpPr>
            <a:spLocks noGrp="1"/>
          </p:cNvSpPr>
          <p:nvPr>
            <p:ph type="title"/>
          </p:nvPr>
        </p:nvSpPr>
        <p:spPr>
          <a:xfrm>
            <a:off x="651163" y="184455"/>
            <a:ext cx="5827582" cy="822325"/>
          </a:xfrm>
        </p:spPr>
        <p:txBody>
          <a:bodyPr/>
          <a:lstStyle/>
          <a:p>
            <a:r>
              <a:rPr lang="en-GB" sz="2800" dirty="0">
                <a:latin typeface="Calibri" panose="020F0502020204030204" pitchFamily="34" charset="0"/>
              </a:rPr>
              <a:t>Proportion of persons diagnosed </a:t>
            </a:r>
            <a:r>
              <a:rPr lang="en-GB" sz="2800" dirty="0" smtClean="0">
                <a:latin typeface="Calibri" panose="020F0502020204030204" pitchFamily="34" charset="0"/>
              </a:rPr>
              <a:t>late* with HIV by </a:t>
            </a:r>
            <a:r>
              <a:rPr lang="en-GB" sz="2800" dirty="0">
                <a:latin typeface="Calibri" panose="020F0502020204030204" pitchFamily="34" charset="0"/>
              </a:rPr>
              <a:t>demographic, EU/EEA, </a:t>
            </a:r>
            <a:r>
              <a:rPr lang="en-GB" sz="2800" dirty="0" smtClean="0">
                <a:latin typeface="Calibri" panose="020F0502020204030204" pitchFamily="34" charset="0"/>
              </a:rPr>
              <a:t>2017</a:t>
            </a:r>
            <a:endParaRPr lang="en-GB" sz="2800" dirty="0">
              <a:latin typeface="Calibri" panose="020F0502020204030204" pitchFamily="34" charset="0"/>
            </a:endParaRPr>
          </a:p>
        </p:txBody>
      </p:sp>
      <p:grpSp>
        <p:nvGrpSpPr>
          <p:cNvPr id="3" name="Group 2"/>
          <p:cNvGrpSpPr/>
          <p:nvPr/>
        </p:nvGrpSpPr>
        <p:grpSpPr>
          <a:xfrm>
            <a:off x="1087044" y="5771230"/>
            <a:ext cx="6578937" cy="291382"/>
            <a:chOff x="1370149" y="5957918"/>
            <a:chExt cx="6578937" cy="291382"/>
          </a:xfrm>
        </p:grpSpPr>
        <p:sp>
          <p:nvSpPr>
            <p:cNvPr id="2" name="TextBox 1"/>
            <p:cNvSpPr txBox="1"/>
            <p:nvPr/>
          </p:nvSpPr>
          <p:spPr>
            <a:xfrm>
              <a:off x="2436873" y="5963068"/>
              <a:ext cx="1939640" cy="286232"/>
            </a:xfrm>
            <a:prstGeom prst="rect">
              <a:avLst/>
            </a:prstGeom>
            <a:solidFill>
              <a:srgbClr val="92D050"/>
            </a:solidFill>
          </p:spPr>
          <p:txBody>
            <a:bodyPr wrap="square" rtlCol="0">
              <a:spAutoFit/>
            </a:bodyPr>
            <a:lstStyle/>
            <a:p>
              <a:pPr algn="ctr"/>
              <a:r>
                <a:rPr lang="en-GB" sz="1400" b="1" dirty="0" smtClean="0">
                  <a:solidFill>
                    <a:schemeClr val="bg1"/>
                  </a:solidFill>
                  <a:latin typeface="Calibri" panose="020F0502020204030204" pitchFamily="34" charset="0"/>
                </a:rPr>
                <a:t>Age group (years)</a:t>
              </a:r>
              <a:endParaRPr lang="en-GB" sz="1400" b="1" dirty="0">
                <a:solidFill>
                  <a:schemeClr val="bg1"/>
                </a:solidFill>
                <a:latin typeface="Calibri" panose="020F0502020204030204" pitchFamily="34" charset="0"/>
              </a:endParaRPr>
            </a:p>
          </p:txBody>
        </p:sp>
        <p:sp>
          <p:nvSpPr>
            <p:cNvPr id="9" name="TextBox 8"/>
            <p:cNvSpPr txBox="1"/>
            <p:nvPr/>
          </p:nvSpPr>
          <p:spPr>
            <a:xfrm>
              <a:off x="4547867" y="5957918"/>
              <a:ext cx="1290225" cy="291382"/>
            </a:xfrm>
            <a:prstGeom prst="rect">
              <a:avLst/>
            </a:prstGeom>
            <a:solidFill>
              <a:srgbClr val="7030A0"/>
            </a:solidFill>
          </p:spPr>
          <p:txBody>
            <a:bodyPr wrap="square" rtlCol="0">
              <a:spAutoFit/>
            </a:bodyPr>
            <a:lstStyle/>
            <a:p>
              <a:pPr algn="ctr"/>
              <a:r>
                <a:rPr lang="en-GB" sz="1400" b="1" dirty="0" smtClean="0">
                  <a:solidFill>
                    <a:schemeClr val="bg1"/>
                  </a:solidFill>
                  <a:latin typeface="Calibri" panose="020F0502020204030204" pitchFamily="34" charset="0"/>
                </a:rPr>
                <a:t>Transmission </a:t>
              </a:r>
              <a:endParaRPr lang="en-GB" sz="1400" b="1" dirty="0">
                <a:solidFill>
                  <a:schemeClr val="bg1"/>
                </a:solidFill>
                <a:latin typeface="Calibri" panose="020F0502020204030204" pitchFamily="34" charset="0"/>
              </a:endParaRPr>
            </a:p>
          </p:txBody>
        </p:sp>
        <p:sp>
          <p:nvSpPr>
            <p:cNvPr id="13" name="TextBox 12"/>
            <p:cNvSpPr txBox="1"/>
            <p:nvPr/>
          </p:nvSpPr>
          <p:spPr>
            <a:xfrm>
              <a:off x="6009446" y="5957918"/>
              <a:ext cx="1939640" cy="286232"/>
            </a:xfrm>
            <a:prstGeom prst="rect">
              <a:avLst/>
            </a:prstGeom>
            <a:solidFill>
              <a:srgbClr val="990033"/>
            </a:solidFill>
          </p:spPr>
          <p:txBody>
            <a:bodyPr wrap="square" rtlCol="0">
              <a:spAutoFit/>
            </a:bodyPr>
            <a:lstStyle/>
            <a:p>
              <a:pPr algn="ctr"/>
              <a:r>
                <a:rPr lang="en-GB" sz="1400" b="1" dirty="0" smtClean="0">
                  <a:solidFill>
                    <a:schemeClr val="bg1"/>
                  </a:solidFill>
                  <a:latin typeface="Calibri" panose="020F0502020204030204" pitchFamily="34" charset="0"/>
                </a:rPr>
                <a:t>Region of origin</a:t>
              </a:r>
              <a:endParaRPr lang="en-GB" sz="1400" b="1" dirty="0">
                <a:solidFill>
                  <a:schemeClr val="bg1"/>
                </a:solidFill>
                <a:latin typeface="Calibri" panose="020F0502020204030204" pitchFamily="34" charset="0"/>
              </a:endParaRPr>
            </a:p>
          </p:txBody>
        </p:sp>
        <p:sp>
          <p:nvSpPr>
            <p:cNvPr id="14" name="TextBox 13"/>
            <p:cNvSpPr txBox="1"/>
            <p:nvPr/>
          </p:nvSpPr>
          <p:spPr>
            <a:xfrm>
              <a:off x="1370149" y="5963068"/>
              <a:ext cx="895370" cy="286232"/>
            </a:xfrm>
            <a:prstGeom prst="rect">
              <a:avLst/>
            </a:prstGeom>
            <a:solidFill>
              <a:srgbClr val="0070C0"/>
            </a:solidFill>
          </p:spPr>
          <p:txBody>
            <a:bodyPr wrap="square" rtlCol="0">
              <a:spAutoFit/>
            </a:bodyPr>
            <a:lstStyle/>
            <a:p>
              <a:pPr algn="ctr"/>
              <a:r>
                <a:rPr lang="en-GB" sz="1400" b="1" dirty="0" smtClean="0">
                  <a:solidFill>
                    <a:schemeClr val="bg1"/>
                  </a:solidFill>
                  <a:latin typeface="Calibri" panose="020F0502020204030204" pitchFamily="34" charset="0"/>
                </a:rPr>
                <a:t>Gender</a:t>
              </a:r>
              <a:endParaRPr lang="en-GB" sz="1400" b="1" dirty="0">
                <a:solidFill>
                  <a:schemeClr val="bg1"/>
                </a:solidFill>
                <a:latin typeface="Calibri" panose="020F0502020204030204" pitchFamily="34" charset="0"/>
              </a:endParaRPr>
            </a:p>
          </p:txBody>
        </p:sp>
      </p:grpSp>
      <p:sp>
        <p:nvSpPr>
          <p:cNvPr id="8" name="TextBox 7"/>
          <p:cNvSpPr txBox="1"/>
          <p:nvPr/>
        </p:nvSpPr>
        <p:spPr>
          <a:xfrm>
            <a:off x="2192807" y="6238812"/>
            <a:ext cx="4710539" cy="313932"/>
          </a:xfrm>
          <a:prstGeom prst="rect">
            <a:avLst/>
          </a:prstGeom>
          <a:noFill/>
        </p:spPr>
        <p:txBody>
          <a:bodyPr wrap="square" rtlCol="0">
            <a:spAutoFit/>
          </a:bodyPr>
          <a:lstStyle/>
          <a:p>
            <a:r>
              <a:rPr lang="en-GB" sz="1600" dirty="0" smtClean="0">
                <a:latin typeface="Calibri" panose="020F0502020204030204" pitchFamily="34" charset="0"/>
              </a:rPr>
              <a:t>*Diagnosed late=CD4&lt;350 cells/mm</a:t>
            </a:r>
            <a:r>
              <a:rPr lang="en-GB" sz="1600" baseline="30000" dirty="0" smtClean="0">
                <a:latin typeface="Calibri" panose="020F0502020204030204" pitchFamily="34" charset="0"/>
              </a:rPr>
              <a:t>3</a:t>
            </a:r>
            <a:r>
              <a:rPr lang="en-GB" sz="1600" dirty="0" smtClean="0">
                <a:latin typeface="Calibri" panose="020F0502020204030204" pitchFamily="34" charset="0"/>
              </a:rPr>
              <a:t> at diagnosis</a:t>
            </a:r>
            <a:endParaRPr lang="en-GB" sz="1600" dirty="0">
              <a:latin typeface="Calibri" panose="020F0502020204030204" pitchFamily="34" charset="0"/>
            </a:endParaRPr>
          </a:p>
        </p:txBody>
      </p:sp>
      <p:sp>
        <p:nvSpPr>
          <p:cNvPr id="15"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388796" y="1284186"/>
            <a:ext cx="7975434" cy="4424134"/>
          </a:xfrm>
          <a:prstGeom prst="rect">
            <a:avLst/>
          </a:prstGeom>
        </p:spPr>
      </p:pic>
    </p:spTree>
    <p:extLst>
      <p:ext uri="{BB962C8B-B14F-4D97-AF65-F5344CB8AC3E}">
        <p14:creationId xmlns:p14="http://schemas.microsoft.com/office/powerpoint/2010/main" val="287972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18</a:t>
            </a:fld>
            <a:endParaRPr lang="en-GB" dirty="0">
              <a:solidFill>
                <a:prstClr val="white"/>
              </a:solidFill>
            </a:endParaRPr>
          </a:p>
        </p:txBody>
      </p:sp>
      <p:sp>
        <p:nvSpPr>
          <p:cNvPr id="27" name="Title 4"/>
          <p:cNvSpPr txBox="1">
            <a:spLocks/>
          </p:cNvSpPr>
          <p:nvPr/>
        </p:nvSpPr>
        <p:spPr bwMode="auto">
          <a:xfrm>
            <a:off x="641202" y="227972"/>
            <a:ext cx="583754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Proportion of HIV cases diagnosed late,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sp>
        <p:nvSpPr>
          <p:cNvPr id="28" name="TextBox 27"/>
          <p:cNvSpPr txBox="1"/>
          <p:nvPr/>
        </p:nvSpPr>
        <p:spPr>
          <a:xfrm>
            <a:off x="122846" y="1335328"/>
            <a:ext cx="2731191" cy="480131"/>
          </a:xfrm>
          <a:prstGeom prst="rect">
            <a:avLst/>
          </a:prstGeom>
          <a:noFill/>
        </p:spPr>
        <p:txBody>
          <a:bodyPr wrap="square" rtlCol="0">
            <a:spAutoFit/>
          </a:bodyPr>
          <a:lstStyle/>
          <a:p>
            <a:r>
              <a:rPr lang="en-GB" sz="1400" b="1" dirty="0" smtClean="0">
                <a:solidFill>
                  <a:prstClr val="black"/>
                </a:solidFill>
                <a:latin typeface="Calibri" panose="020F0502020204030204" pitchFamily="34" charset="0"/>
              </a:rPr>
              <a:t>% persons with CD4 </a:t>
            </a:r>
          </a:p>
          <a:p>
            <a:r>
              <a:rPr lang="en-GB" sz="1400" b="1" dirty="0" smtClean="0">
                <a:solidFill>
                  <a:prstClr val="black"/>
                </a:solidFill>
                <a:latin typeface="Calibri" panose="020F0502020204030204" pitchFamily="34" charset="0"/>
              </a:rPr>
              <a:t>&lt;350 cells/mm</a:t>
            </a:r>
            <a:r>
              <a:rPr lang="en-GB" sz="1400" b="1" baseline="30000" dirty="0" smtClean="0">
                <a:solidFill>
                  <a:prstClr val="black"/>
                </a:solidFill>
                <a:latin typeface="Calibri" panose="020F0502020204030204" pitchFamily="34" charset="0"/>
              </a:rPr>
              <a:t>3</a:t>
            </a:r>
            <a:r>
              <a:rPr lang="en-GB" sz="1400" b="1" dirty="0" smtClean="0">
                <a:solidFill>
                  <a:prstClr val="black"/>
                </a:solidFill>
                <a:latin typeface="Calibri" panose="020F0502020204030204" pitchFamily="34" charset="0"/>
              </a:rPr>
              <a:t> at HIV diagnosis</a:t>
            </a:r>
            <a:endParaRPr lang="en-GB" sz="1400" b="1" baseline="30000" dirty="0" smtClean="0">
              <a:solidFill>
                <a:prstClr val="black"/>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sp>
        <p:nvSpPr>
          <p:cNvPr id="26" name="Content Placeholder 20"/>
          <p:cNvSpPr txBox="1">
            <a:spLocks noGrp="1"/>
          </p:cNvSpPr>
          <p:nvPr>
            <p:ph idx="1"/>
          </p:nvPr>
        </p:nvSpPr>
        <p:spPr>
          <a:xfrm>
            <a:off x="465658" y="4149325"/>
            <a:ext cx="3647301" cy="332399"/>
          </a:xfrm>
          <a:prstGeom prst="rect">
            <a:avLst/>
          </a:prstGeom>
          <a:noFill/>
        </p:spPr>
        <p:txBody>
          <a:bodyPr wrap="square" rtlCol="0">
            <a:spAutoFit/>
          </a:bodyPr>
          <a:lstStyle/>
          <a:p>
            <a:r>
              <a:rPr lang="en-GB" sz="2400" b="1" dirty="0" smtClean="0">
                <a:latin typeface="Calibri" panose="020F0502020204030204" pitchFamily="34" charset="0"/>
              </a:rPr>
              <a:t>EU/EEA average: 49%</a:t>
            </a:r>
            <a:endParaRPr lang="en-GB" sz="2400" b="1" baseline="30000" dirty="0">
              <a:latin typeface="Calibri" panose="020F050202020403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5035" t="5878" r="15306" b="12003"/>
          <a:stretch/>
        </p:blipFill>
        <p:spPr>
          <a:xfrm>
            <a:off x="3328417" y="1104284"/>
            <a:ext cx="5815584" cy="575371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258" r="82517" b="68342"/>
          <a:stretch/>
        </p:blipFill>
        <p:spPr>
          <a:xfrm>
            <a:off x="152279" y="1842989"/>
            <a:ext cx="2397439" cy="23063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7575" r="83032" b="5052"/>
          <a:stretch/>
        </p:blipFill>
        <p:spPr>
          <a:xfrm>
            <a:off x="152279" y="5488889"/>
            <a:ext cx="977846" cy="1133857"/>
          </a:xfrm>
          <a:prstGeom prst="rect">
            <a:avLst/>
          </a:prstGeom>
        </p:spPr>
      </p:pic>
      <p:sp>
        <p:nvSpPr>
          <p:cNvPr id="20" name="TextBox 19"/>
          <p:cNvSpPr txBox="1"/>
          <p:nvPr/>
        </p:nvSpPr>
        <p:spPr>
          <a:xfrm>
            <a:off x="84362" y="5307849"/>
            <a:ext cx="1593262" cy="237757"/>
          </a:xfrm>
          <a:prstGeom prst="rect">
            <a:avLst/>
          </a:prstGeom>
          <a:noFill/>
        </p:spPr>
        <p:txBody>
          <a:bodyPr wrap="square" rtlCol="0">
            <a:spAutoFit/>
          </a:bodyPr>
          <a:lstStyle/>
          <a:p>
            <a:r>
              <a:rPr lang="en-GB" sz="1050" b="1" dirty="0">
                <a:solidFill>
                  <a:prstClr val="black"/>
                </a:solidFill>
                <a:latin typeface="Calibri" panose="020F0502020204030204" pitchFamily="34" charset="0"/>
              </a:rPr>
              <a:t>Non-visible countries</a:t>
            </a:r>
          </a:p>
        </p:txBody>
      </p:sp>
      <p:sp>
        <p:nvSpPr>
          <p:cNvPr id="21"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450508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8762FE-D3F5-4D44-BF1A-11B5879B10BB}" type="slidenum">
              <a:rPr lang="en-GB" smtClean="0"/>
              <a:pPr/>
              <a:t>19</a:t>
            </a:fld>
            <a:endParaRPr lang="en-GB"/>
          </a:p>
        </p:txBody>
      </p:sp>
      <p:sp>
        <p:nvSpPr>
          <p:cNvPr id="5" name="Rectangle 4"/>
          <p:cNvSpPr/>
          <p:nvPr/>
        </p:nvSpPr>
        <p:spPr>
          <a:xfrm>
            <a:off x="775695" y="254606"/>
            <a:ext cx="5689036" cy="1384995"/>
          </a:xfrm>
          <a:prstGeom prst="rect">
            <a:avLst/>
          </a:prstGeom>
        </p:spPr>
        <p:txBody>
          <a:bodyPr wrap="square">
            <a:spAutoFit/>
          </a:bodyPr>
          <a:lstStyle/>
          <a:p>
            <a:r>
              <a:rPr lang="en-GB" sz="2800" b="1" dirty="0" smtClean="0">
                <a:latin typeface="Calibri" panose="020F0502020204030204" pitchFamily="34" charset="0"/>
              </a:rPr>
              <a:t>New reported HIV diagnosis and estimated infections, </a:t>
            </a:r>
            <a:r>
              <a:rPr lang="en-GB" sz="2800" b="1" dirty="0">
                <a:latin typeface="Calibri" panose="020F0502020204030204" pitchFamily="34" charset="0"/>
              </a:rPr>
              <a:t>EU/EEA, </a:t>
            </a:r>
            <a:r>
              <a:rPr lang="en-GB" sz="2800" b="1" dirty="0" smtClean="0">
                <a:latin typeface="Calibri" panose="020F0502020204030204" pitchFamily="34" charset="0"/>
              </a:rPr>
              <a:t>2008-2017</a:t>
            </a:r>
            <a:endParaRPr lang="en-GB" sz="2800" b="1" dirty="0">
              <a:latin typeface="Calibri" panose="020F0502020204030204" pitchFamily="34" charset="0"/>
            </a:endParaRPr>
          </a:p>
        </p:txBody>
      </p:sp>
      <p:sp>
        <p:nvSpPr>
          <p:cNvPr id="7" name="Text Box 83"/>
          <p:cNvSpPr txBox="1">
            <a:spLocks noChangeArrowheads="1"/>
          </p:cNvSpPr>
          <p:nvPr/>
        </p:nvSpPr>
        <p:spPr bwMode="auto">
          <a:xfrm>
            <a:off x="258223" y="6524079"/>
            <a:ext cx="6520779"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Estimates from UNAIDS, 2018; 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2"/>
          <a:stretch>
            <a:fillRect/>
          </a:stretch>
        </p:blipFill>
        <p:spPr>
          <a:xfrm>
            <a:off x="258223" y="1502978"/>
            <a:ext cx="8383243" cy="3889713"/>
          </a:xfrm>
          <a:prstGeom prst="rect">
            <a:avLst/>
          </a:prstGeom>
        </p:spPr>
      </p:pic>
    </p:spTree>
    <p:extLst>
      <p:ext uri="{BB962C8B-B14F-4D97-AF65-F5344CB8AC3E}">
        <p14:creationId xmlns:p14="http://schemas.microsoft.com/office/powerpoint/2010/main" val="79268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145" y="2712369"/>
            <a:ext cx="6230510" cy="1456358"/>
          </a:xfrm>
        </p:spPr>
        <p:txBody>
          <a:bodyPr>
            <a:normAutofit/>
          </a:bodyPr>
          <a:lstStyle/>
          <a:p>
            <a:pPr algn="ctr"/>
            <a:r>
              <a:rPr lang="sv-SE" sz="3300" dirty="0">
                <a:latin typeface="Calibri" panose="020F0502020204030204" pitchFamily="34" charset="0"/>
              </a:rPr>
              <a:t>European </a:t>
            </a:r>
            <a:r>
              <a:rPr lang="sv-SE" sz="3300" dirty="0" smtClean="0">
                <a:latin typeface="Calibri" panose="020F0502020204030204" pitchFamily="34" charset="0"/>
              </a:rPr>
              <a:t>Union/</a:t>
            </a:r>
            <a:br>
              <a:rPr lang="sv-SE" sz="3300" dirty="0" smtClean="0">
                <a:latin typeface="Calibri" panose="020F0502020204030204" pitchFamily="34" charset="0"/>
              </a:rPr>
            </a:br>
            <a:r>
              <a:rPr lang="sv-SE" sz="3300" dirty="0" smtClean="0">
                <a:latin typeface="Calibri" panose="020F0502020204030204" pitchFamily="34" charset="0"/>
              </a:rPr>
              <a:t>European </a:t>
            </a:r>
            <a:r>
              <a:rPr lang="sv-SE" sz="3300" dirty="0">
                <a:latin typeface="Calibri" panose="020F0502020204030204" pitchFamily="34" charset="0"/>
              </a:rPr>
              <a:t>Economic Area </a:t>
            </a:r>
            <a:r>
              <a:rPr lang="sv-SE" sz="3300" dirty="0" smtClean="0">
                <a:latin typeface="Calibri" panose="020F0502020204030204" pitchFamily="34" charset="0"/>
              </a:rPr>
              <a:t/>
            </a:r>
            <a:br>
              <a:rPr lang="sv-SE" sz="3300" dirty="0" smtClean="0">
                <a:latin typeface="Calibri" panose="020F0502020204030204" pitchFamily="34" charset="0"/>
              </a:rPr>
            </a:br>
            <a:r>
              <a:rPr lang="sv-SE" sz="3300" dirty="0" smtClean="0">
                <a:latin typeface="Calibri" panose="020F0502020204030204" pitchFamily="34" charset="0"/>
              </a:rPr>
              <a:t>(</a:t>
            </a:r>
            <a:r>
              <a:rPr lang="sv-SE" sz="3300" dirty="0">
                <a:latin typeface="Calibri" panose="020F0502020204030204" pitchFamily="34" charset="0"/>
              </a:rPr>
              <a:t>EU/EEA)</a:t>
            </a:r>
            <a:endParaRPr lang="en-GB" sz="3300" dirty="0">
              <a:latin typeface="Calibri" panose="020F0502020204030204" pitchFamily="34" charset="0"/>
            </a:endParaRPr>
          </a:p>
        </p:txBody>
      </p:sp>
      <p:sp>
        <p:nvSpPr>
          <p:cNvPr id="3" name="Slide Number Placeholder 2"/>
          <p:cNvSpPr>
            <a:spLocks noGrp="1"/>
          </p:cNvSpPr>
          <p:nvPr>
            <p:ph type="sldNum" sz="quarter" idx="10"/>
          </p:nvPr>
        </p:nvSpPr>
        <p:spPr/>
        <p:txBody>
          <a:bodyPr/>
          <a:lstStyle/>
          <a:p>
            <a:fld id="{0580567E-5E8F-47A5-90DF-8BFEB1A71525}" type="slidenum">
              <a:rPr lang="en-GB" smtClean="0"/>
              <a:pPr/>
              <a:t>2</a:t>
            </a:fld>
            <a:endParaRPr lang="en-GB" dirty="0"/>
          </a:p>
        </p:txBody>
      </p:sp>
      <p:pic>
        <p:nvPicPr>
          <p:cNvPr id="4" name="Picture 3"/>
          <p:cNvPicPr>
            <a:picLocks noChangeAspect="1"/>
          </p:cNvPicPr>
          <p:nvPr/>
        </p:nvPicPr>
        <p:blipFill>
          <a:blip r:embed="rId2"/>
          <a:stretch>
            <a:fillRect/>
          </a:stretch>
        </p:blipFill>
        <p:spPr>
          <a:xfrm>
            <a:off x="6478745" y="118672"/>
            <a:ext cx="2665255" cy="828621"/>
          </a:xfrm>
          <a:prstGeom prst="rect">
            <a:avLst/>
          </a:prstGeom>
        </p:spPr>
      </p:pic>
    </p:spTree>
    <p:extLst>
      <p:ext uri="{BB962C8B-B14F-4D97-AF65-F5344CB8AC3E}">
        <p14:creationId xmlns:p14="http://schemas.microsoft.com/office/powerpoint/2010/main" val="2838102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20</a:t>
            </a:fld>
            <a:endParaRPr lang="en-GB" dirty="0">
              <a:solidFill>
                <a:prstClr val="white"/>
              </a:solidFill>
            </a:endParaRPr>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1" name="Title 1"/>
          <p:cNvSpPr>
            <a:spLocks noGrp="1"/>
          </p:cNvSpPr>
          <p:nvPr>
            <p:ph type="title"/>
          </p:nvPr>
        </p:nvSpPr>
        <p:spPr>
          <a:xfrm>
            <a:off x="762708" y="220002"/>
            <a:ext cx="6068292" cy="1257106"/>
          </a:xfrm>
        </p:spPr>
        <p:txBody>
          <a:bodyPr/>
          <a:lstStyle/>
          <a:p>
            <a:r>
              <a:rPr lang="en-GB" sz="2800" dirty="0" smtClean="0">
                <a:solidFill>
                  <a:schemeClr val="tx1"/>
                </a:solidFill>
                <a:latin typeface="Calibri" panose="020F0502020204030204" pitchFamily="34" charset="0"/>
              </a:rPr>
              <a:t>HIV diagnoses, </a:t>
            </a:r>
            <a:r>
              <a:rPr lang="en-GB" sz="2800" dirty="0">
                <a:solidFill>
                  <a:schemeClr val="tx1"/>
                </a:solidFill>
                <a:latin typeface="Calibri" panose="020F0502020204030204" pitchFamily="34" charset="0"/>
              </a:rPr>
              <a:t>AIDS </a:t>
            </a:r>
            <a:r>
              <a:rPr lang="en-GB" sz="2800" dirty="0" smtClean="0">
                <a:solidFill>
                  <a:schemeClr val="tx1"/>
                </a:solidFill>
                <a:latin typeface="Calibri" panose="020F0502020204030204" pitchFamily="34" charset="0"/>
              </a:rPr>
              <a:t>diagnoses</a:t>
            </a:r>
            <a:br>
              <a:rPr lang="en-GB" sz="2800" dirty="0" smtClean="0">
                <a:solidFill>
                  <a:schemeClr val="tx1"/>
                </a:solidFill>
                <a:latin typeface="Calibri" panose="020F0502020204030204" pitchFamily="34" charset="0"/>
              </a:rPr>
            </a:br>
            <a:r>
              <a:rPr lang="en-GB" sz="2800" dirty="0" smtClean="0">
                <a:solidFill>
                  <a:schemeClr val="tx1"/>
                </a:solidFill>
                <a:latin typeface="Calibri" panose="020F0502020204030204" pitchFamily="34" charset="0"/>
              </a:rPr>
              <a:t>and AIDS-related deaths per </a:t>
            </a:r>
            <a:r>
              <a:rPr lang="en-GB" sz="2800" dirty="0">
                <a:solidFill>
                  <a:schemeClr val="tx1"/>
                </a:solidFill>
                <a:latin typeface="Calibri" panose="020F0502020204030204" pitchFamily="34" charset="0"/>
              </a:rPr>
              <a:t>100 000 population, EU-EEA, </a:t>
            </a:r>
            <a:r>
              <a:rPr lang="en-GB" sz="2800" dirty="0" smtClean="0">
                <a:solidFill>
                  <a:schemeClr val="tx1"/>
                </a:solidFill>
                <a:latin typeface="Calibri" panose="020F0502020204030204" pitchFamily="34" charset="0"/>
              </a:rPr>
              <a:t>2008-2017</a:t>
            </a:r>
            <a:endParaRPr lang="en-GB" sz="2800" dirty="0">
              <a:solidFill>
                <a:schemeClr val="tx1"/>
              </a:solidFill>
              <a:latin typeface="Calibri" panose="020F0502020204030204" pitchFamily="34" charset="0"/>
            </a:endParaRPr>
          </a:p>
        </p:txBody>
      </p:sp>
      <p:sp>
        <p:nvSpPr>
          <p:cNvPr id="6" name="TextBox 5"/>
          <p:cNvSpPr txBox="1"/>
          <p:nvPr/>
        </p:nvSpPr>
        <p:spPr>
          <a:xfrm>
            <a:off x="132269" y="6270646"/>
            <a:ext cx="7110195" cy="307777"/>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smtClean="0"/>
              <a:t>Note: HIV rate is adjusted for reporting delay. Deaths rate </a:t>
            </a:r>
            <a:r>
              <a:rPr lang="en-GB" dirty="0"/>
              <a:t>exclude countries not reporting deaths consistently over the period (Belgium, Germany, Italy, Sweden)</a:t>
            </a:r>
          </a:p>
        </p:txBody>
      </p:sp>
      <p:sp>
        <p:nvSpPr>
          <p:cNvPr id="13" name="Rectangle 12"/>
          <p:cNvSpPr/>
          <p:nvPr/>
        </p:nvSpPr>
        <p:spPr bwMode="auto">
          <a:xfrm>
            <a:off x="7337714" y="2504639"/>
            <a:ext cx="1309240" cy="56386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solidFill>
                  <a:schemeClr val="bg1"/>
                </a:solidFill>
                <a:effectLst/>
                <a:latin typeface="Calibri" panose="020F0502020204030204" pitchFamily="34" charset="0"/>
              </a:rPr>
              <a:t>HIV</a:t>
            </a:r>
          </a:p>
        </p:txBody>
      </p:sp>
      <p:sp>
        <p:nvSpPr>
          <p:cNvPr id="14" name="Rectangle 13"/>
          <p:cNvSpPr/>
          <p:nvPr/>
        </p:nvSpPr>
        <p:spPr bwMode="auto">
          <a:xfrm>
            <a:off x="7356764" y="3473627"/>
            <a:ext cx="1309240" cy="563867"/>
          </a:xfrm>
          <a:prstGeom prst="rect">
            <a:avLst/>
          </a:prstGeom>
          <a:solidFill>
            <a:srgbClr val="FF0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solidFill>
                  <a:schemeClr val="bg1"/>
                </a:solidFill>
                <a:effectLst/>
                <a:latin typeface="Calibri" panose="020F0502020204030204" pitchFamily="34" charset="0"/>
              </a:rPr>
              <a:t>AIDS</a:t>
            </a:r>
          </a:p>
        </p:txBody>
      </p:sp>
      <p:sp>
        <p:nvSpPr>
          <p:cNvPr id="15" name="Rectangle 14"/>
          <p:cNvSpPr/>
          <p:nvPr/>
        </p:nvSpPr>
        <p:spPr bwMode="auto">
          <a:xfrm>
            <a:off x="7356764" y="4137622"/>
            <a:ext cx="1290190" cy="818508"/>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800" i="0" u="none" strike="noStrike" cap="none" normalizeH="0" baseline="0" dirty="0" smtClean="0">
                <a:ln>
                  <a:noFill/>
                </a:ln>
                <a:solidFill>
                  <a:schemeClr val="bg1"/>
                </a:solidFill>
                <a:effectLst/>
                <a:latin typeface="Calibri" panose="020F0502020204030204" pitchFamily="34" charset="0"/>
              </a:rPr>
              <a:t>AIDS-related deaths</a:t>
            </a:r>
          </a:p>
        </p:txBody>
      </p:sp>
      <p:sp>
        <p:nvSpPr>
          <p:cNvPr id="16"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2" name="Picture 1"/>
          <p:cNvPicPr>
            <a:picLocks noChangeAspect="1"/>
          </p:cNvPicPr>
          <p:nvPr/>
        </p:nvPicPr>
        <p:blipFill>
          <a:blip r:embed="rId3"/>
          <a:stretch>
            <a:fillRect/>
          </a:stretch>
        </p:blipFill>
        <p:spPr>
          <a:xfrm>
            <a:off x="266217" y="1972050"/>
            <a:ext cx="6837287" cy="3564683"/>
          </a:xfrm>
          <a:prstGeom prst="rect">
            <a:avLst/>
          </a:prstGeom>
        </p:spPr>
      </p:pic>
    </p:spTree>
    <p:extLst>
      <p:ext uri="{BB962C8B-B14F-4D97-AF65-F5344CB8AC3E}">
        <p14:creationId xmlns:p14="http://schemas.microsoft.com/office/powerpoint/2010/main" val="3388739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21</a:t>
            </a:fld>
            <a:endParaRPr lang="en-GB" dirty="0"/>
          </a:p>
        </p:txBody>
      </p:sp>
      <p:sp>
        <p:nvSpPr>
          <p:cNvPr id="8" name="Rectangle 7"/>
          <p:cNvSpPr/>
          <p:nvPr/>
        </p:nvSpPr>
        <p:spPr bwMode="auto">
          <a:xfrm>
            <a:off x="7567573" y="2366792"/>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15-19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7567573" y="2793592"/>
            <a:ext cx="1531248" cy="262791"/>
          </a:xfrm>
          <a:prstGeom prst="rect">
            <a:avLst/>
          </a:prstGeom>
          <a:solidFill>
            <a:srgbClr val="84B02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20-24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7567573" y="3146152"/>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25-29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1" name="Rectangle 10"/>
          <p:cNvSpPr/>
          <p:nvPr/>
        </p:nvSpPr>
        <p:spPr bwMode="auto">
          <a:xfrm>
            <a:off x="7567573" y="3510673"/>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30-39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7567572" y="3884661"/>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40-49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7567571" y="4257748"/>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50+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5"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6" name="Title 1"/>
          <p:cNvSpPr>
            <a:spLocks noGrp="1"/>
          </p:cNvSpPr>
          <p:nvPr>
            <p:ph type="title"/>
          </p:nvPr>
        </p:nvSpPr>
        <p:spPr>
          <a:xfrm>
            <a:off x="762708" y="220002"/>
            <a:ext cx="6068292" cy="822325"/>
          </a:xfrm>
        </p:spPr>
        <p:txBody>
          <a:bodyPr/>
          <a:lstStyle/>
          <a:p>
            <a:r>
              <a:rPr lang="en-GB" sz="2800" dirty="0" smtClean="0">
                <a:latin typeface="Calibri" panose="020F0502020204030204" pitchFamily="34" charset="0"/>
              </a:rPr>
              <a:t>New HIV diagnoses, by age group, </a:t>
            </a:r>
            <a:br>
              <a:rPr lang="en-GB" sz="2800" dirty="0" smtClean="0">
                <a:latin typeface="Calibri" panose="020F0502020204030204" pitchFamily="34" charset="0"/>
              </a:rPr>
            </a:br>
            <a:r>
              <a:rPr lang="en-GB" sz="2800" dirty="0" smtClean="0">
                <a:latin typeface="Calibri" panose="020F0502020204030204" pitchFamily="34" charset="0"/>
              </a:rPr>
              <a:t>EU-EEA</a:t>
            </a:r>
            <a:r>
              <a:rPr lang="en-GB" sz="2800" dirty="0">
                <a:latin typeface="Calibri" panose="020F0502020204030204" pitchFamily="34" charset="0"/>
              </a:rPr>
              <a:t>, </a:t>
            </a:r>
            <a:r>
              <a:rPr lang="en-GB" sz="2800" dirty="0" smtClean="0">
                <a:latin typeface="Calibri" panose="020F0502020204030204" pitchFamily="34" charset="0"/>
              </a:rPr>
              <a:t>2008-201</a:t>
            </a:r>
            <a:r>
              <a:rPr lang="en-GB" sz="2800" dirty="0" smtClean="0">
                <a:solidFill>
                  <a:schemeClr val="tx1"/>
                </a:solidFill>
                <a:latin typeface="Calibri" panose="020F0502020204030204" pitchFamily="34" charset="0"/>
              </a:rPr>
              <a:t>7</a:t>
            </a:r>
            <a:endParaRPr lang="en-GB" sz="2800" dirty="0">
              <a:solidFill>
                <a:schemeClr val="tx1"/>
              </a:solidFill>
              <a:latin typeface="Calibri" panose="020F0502020204030204" pitchFamily="34" charset="0"/>
            </a:endParaRPr>
          </a:p>
        </p:txBody>
      </p:sp>
      <p:pic>
        <p:nvPicPr>
          <p:cNvPr id="17" name="Picture 16"/>
          <p:cNvPicPr>
            <a:picLocks noChangeAspect="1"/>
          </p:cNvPicPr>
          <p:nvPr/>
        </p:nvPicPr>
        <p:blipFill>
          <a:blip r:embed="rId2"/>
          <a:stretch>
            <a:fillRect/>
          </a:stretch>
        </p:blipFill>
        <p:spPr>
          <a:xfrm>
            <a:off x="6478745" y="118672"/>
            <a:ext cx="2665255" cy="828621"/>
          </a:xfrm>
          <a:prstGeom prst="rect">
            <a:avLst/>
          </a:prstGeom>
        </p:spPr>
      </p:pic>
      <p:pic>
        <p:nvPicPr>
          <p:cNvPr id="18" name="Picture 17"/>
          <p:cNvPicPr>
            <a:picLocks noChangeAspect="1"/>
          </p:cNvPicPr>
          <p:nvPr/>
        </p:nvPicPr>
        <p:blipFill>
          <a:blip r:embed="rId3"/>
          <a:stretch>
            <a:fillRect/>
          </a:stretch>
        </p:blipFill>
        <p:spPr>
          <a:xfrm>
            <a:off x="-247650" y="1728032"/>
            <a:ext cx="7589802" cy="4097230"/>
          </a:xfrm>
          <a:prstGeom prst="rect">
            <a:avLst/>
          </a:prstGeom>
        </p:spPr>
      </p:pic>
    </p:spTree>
    <p:extLst>
      <p:ext uri="{BB962C8B-B14F-4D97-AF65-F5344CB8AC3E}">
        <p14:creationId xmlns:p14="http://schemas.microsoft.com/office/powerpoint/2010/main" val="251362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22</a:t>
            </a:fld>
            <a:endParaRPr lang="en-GB" dirty="0">
              <a:solidFill>
                <a:prstClr val="white"/>
              </a:solidFill>
            </a:endParaRPr>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1" name="Title 1"/>
          <p:cNvSpPr>
            <a:spLocks noGrp="1"/>
          </p:cNvSpPr>
          <p:nvPr>
            <p:ph type="title"/>
          </p:nvPr>
        </p:nvSpPr>
        <p:spPr>
          <a:xfrm>
            <a:off x="762708" y="220002"/>
            <a:ext cx="6068292" cy="822325"/>
          </a:xfrm>
        </p:spPr>
        <p:txBody>
          <a:bodyPr/>
          <a:lstStyle/>
          <a:p>
            <a:r>
              <a:rPr lang="en-GB" sz="2800" dirty="0" smtClean="0">
                <a:latin typeface="Calibri" panose="020F0502020204030204" pitchFamily="34" charset="0"/>
              </a:rPr>
              <a:t>New HIV diagnoses in men, by age group, EU-EEA</a:t>
            </a:r>
            <a:r>
              <a:rPr lang="en-GB" sz="2800" dirty="0">
                <a:latin typeface="Calibri" panose="020F0502020204030204" pitchFamily="34" charset="0"/>
              </a:rPr>
              <a:t>, </a:t>
            </a:r>
            <a:r>
              <a:rPr lang="en-GB" sz="2800" dirty="0" smtClean="0">
                <a:solidFill>
                  <a:schemeClr val="tx1"/>
                </a:solidFill>
                <a:latin typeface="Calibri" panose="020F0502020204030204" pitchFamily="34" charset="0"/>
              </a:rPr>
              <a:t>2008-2017</a:t>
            </a:r>
            <a:endParaRPr lang="en-GB" sz="2800" dirty="0">
              <a:solidFill>
                <a:schemeClr val="tx1"/>
              </a:solidFill>
              <a:latin typeface="Calibri" panose="020F0502020204030204" pitchFamily="34" charset="0"/>
            </a:endParaRPr>
          </a:p>
        </p:txBody>
      </p:sp>
      <p:sp>
        <p:nvSpPr>
          <p:cNvPr id="7" name="Rectangle 6"/>
          <p:cNvSpPr/>
          <p:nvPr/>
        </p:nvSpPr>
        <p:spPr bwMode="auto">
          <a:xfrm>
            <a:off x="7532403" y="2431799"/>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15-19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8" name="Rectangle 7"/>
          <p:cNvSpPr/>
          <p:nvPr/>
        </p:nvSpPr>
        <p:spPr bwMode="auto">
          <a:xfrm>
            <a:off x="7532403" y="2858599"/>
            <a:ext cx="1531248" cy="262791"/>
          </a:xfrm>
          <a:prstGeom prst="rect">
            <a:avLst/>
          </a:prstGeom>
          <a:solidFill>
            <a:srgbClr val="84B02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20-24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7532403" y="3211159"/>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25-29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7532403" y="3575680"/>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30-39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7532402" y="3949668"/>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40-49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7532401" y="4322755"/>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50+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9"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6" name="Picture 5"/>
          <p:cNvPicPr>
            <a:picLocks noChangeAspect="1"/>
          </p:cNvPicPr>
          <p:nvPr/>
        </p:nvPicPr>
        <p:blipFill>
          <a:blip r:embed="rId3"/>
          <a:stretch>
            <a:fillRect/>
          </a:stretch>
        </p:blipFill>
        <p:spPr>
          <a:xfrm>
            <a:off x="370091" y="1685862"/>
            <a:ext cx="7162310" cy="4213616"/>
          </a:xfrm>
          <a:prstGeom prst="rect">
            <a:avLst/>
          </a:prstGeom>
        </p:spPr>
      </p:pic>
    </p:spTree>
    <p:extLst>
      <p:ext uri="{BB962C8B-B14F-4D97-AF65-F5344CB8AC3E}">
        <p14:creationId xmlns:p14="http://schemas.microsoft.com/office/powerpoint/2010/main" val="533219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23</a:t>
            </a:fld>
            <a:endParaRPr lang="en-GB" dirty="0">
              <a:solidFill>
                <a:prstClr val="white"/>
              </a:solidFill>
            </a:endParaRPr>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1" name="Title 1"/>
          <p:cNvSpPr>
            <a:spLocks noGrp="1"/>
          </p:cNvSpPr>
          <p:nvPr>
            <p:ph type="title"/>
          </p:nvPr>
        </p:nvSpPr>
        <p:spPr>
          <a:xfrm>
            <a:off x="762708" y="220002"/>
            <a:ext cx="6068292" cy="822325"/>
          </a:xfrm>
        </p:spPr>
        <p:txBody>
          <a:bodyPr/>
          <a:lstStyle/>
          <a:p>
            <a:r>
              <a:rPr lang="en-GB" sz="2800" dirty="0" smtClean="0">
                <a:latin typeface="Calibri" panose="020F0502020204030204" pitchFamily="34" charset="0"/>
              </a:rPr>
              <a:t>New HIV diagnoses in women, by age group, EU-EEA</a:t>
            </a:r>
            <a:r>
              <a:rPr lang="en-GB" sz="2800" dirty="0">
                <a:latin typeface="Calibri" panose="020F0502020204030204" pitchFamily="34" charset="0"/>
              </a:rPr>
              <a:t>, </a:t>
            </a:r>
            <a:r>
              <a:rPr lang="en-GB" sz="2800" dirty="0" smtClean="0">
                <a:solidFill>
                  <a:schemeClr val="tx1"/>
                </a:solidFill>
                <a:latin typeface="Calibri" panose="020F0502020204030204" pitchFamily="34" charset="0"/>
              </a:rPr>
              <a:t>2008-2017</a:t>
            </a:r>
            <a:endParaRPr lang="en-GB" sz="2800" dirty="0">
              <a:solidFill>
                <a:schemeClr val="tx1"/>
              </a:solidFill>
              <a:latin typeface="Calibri" panose="020F0502020204030204" pitchFamily="34" charset="0"/>
            </a:endParaRPr>
          </a:p>
        </p:txBody>
      </p:sp>
      <p:sp>
        <p:nvSpPr>
          <p:cNvPr id="7" name="Rectangle 6"/>
          <p:cNvSpPr/>
          <p:nvPr/>
        </p:nvSpPr>
        <p:spPr bwMode="auto">
          <a:xfrm>
            <a:off x="7532403" y="2542634"/>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15-19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8" name="Rectangle 7"/>
          <p:cNvSpPr/>
          <p:nvPr/>
        </p:nvSpPr>
        <p:spPr bwMode="auto">
          <a:xfrm>
            <a:off x="7532403" y="2969434"/>
            <a:ext cx="1531248" cy="262791"/>
          </a:xfrm>
          <a:prstGeom prst="rect">
            <a:avLst/>
          </a:prstGeom>
          <a:solidFill>
            <a:srgbClr val="84B022"/>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20-24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7532403" y="3321994"/>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25-29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7532403" y="3686515"/>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30-39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7532402" y="4060503"/>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40-49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7532401" y="4433590"/>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50+ years</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7"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3"/>
          <a:stretch>
            <a:fillRect/>
          </a:stretch>
        </p:blipFill>
        <p:spPr>
          <a:xfrm>
            <a:off x="257100" y="1733550"/>
            <a:ext cx="7275302" cy="4192809"/>
          </a:xfrm>
          <a:prstGeom prst="rect">
            <a:avLst/>
          </a:prstGeom>
        </p:spPr>
      </p:pic>
    </p:spTree>
    <p:extLst>
      <p:ext uri="{BB962C8B-B14F-4D97-AF65-F5344CB8AC3E}">
        <p14:creationId xmlns:p14="http://schemas.microsoft.com/office/powerpoint/2010/main" val="3867635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24</a:t>
            </a:fld>
            <a:endParaRPr lang="en-GB" dirty="0"/>
          </a:p>
        </p:txBody>
      </p:sp>
      <p:pic>
        <p:nvPicPr>
          <p:cNvPr id="10" name="Picture 9"/>
          <p:cNvPicPr>
            <a:picLocks noChangeAspect="1"/>
          </p:cNvPicPr>
          <p:nvPr/>
        </p:nvPicPr>
        <p:blipFill>
          <a:blip r:embed="rId2"/>
          <a:stretch>
            <a:fillRect/>
          </a:stretch>
        </p:blipFill>
        <p:spPr>
          <a:xfrm>
            <a:off x="6478745" y="118672"/>
            <a:ext cx="2665255" cy="828621"/>
          </a:xfrm>
          <a:prstGeom prst="rect">
            <a:avLst/>
          </a:prstGeom>
        </p:spPr>
      </p:pic>
      <p:sp>
        <p:nvSpPr>
          <p:cNvPr id="18" name="Title 4"/>
          <p:cNvSpPr txBox="1">
            <a:spLocks/>
          </p:cNvSpPr>
          <p:nvPr/>
        </p:nvSpPr>
        <p:spPr bwMode="auto">
          <a:xfrm>
            <a:off x="732089" y="158723"/>
            <a:ext cx="7785865"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HIV diagnoses, by route of </a:t>
            </a:r>
          </a:p>
          <a:p>
            <a:r>
              <a:rPr lang="en-US" sz="3200" kern="0" dirty="0" smtClean="0">
                <a:solidFill>
                  <a:schemeClr val="tx1"/>
                </a:solidFill>
                <a:latin typeface="Calibri" panose="020F0502020204030204" pitchFamily="34" charset="0"/>
              </a:rPr>
              <a:t>transmission, 2008-2017, EU/EEA</a:t>
            </a:r>
            <a:br>
              <a:rPr lang="en-US" sz="32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grpSp>
        <p:nvGrpSpPr>
          <p:cNvPr id="7" name="Group 6"/>
          <p:cNvGrpSpPr/>
          <p:nvPr/>
        </p:nvGrpSpPr>
        <p:grpSpPr>
          <a:xfrm>
            <a:off x="7494426" y="1558043"/>
            <a:ext cx="1684760" cy="2935664"/>
            <a:chOff x="43258" y="4208829"/>
            <a:chExt cx="2170129" cy="993141"/>
          </a:xfrm>
        </p:grpSpPr>
        <p:sp>
          <p:nvSpPr>
            <p:cNvPr id="8" name="Rectangle 7"/>
            <p:cNvSpPr/>
            <p:nvPr/>
          </p:nvSpPr>
          <p:spPr bwMode="auto">
            <a:xfrm>
              <a:off x="73088" y="5058391"/>
              <a:ext cx="2140299" cy="14357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Injecting drug use</a:t>
              </a:r>
              <a:endParaRPr kumimoji="0" lang="en-GB" sz="1600" i="0"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70931" y="4625123"/>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(women)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70931" y="4836823"/>
              <a:ext cx="2140301" cy="192993"/>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a:t>
              </a:r>
            </a:p>
            <a:p>
              <a:pPr algn="ctr"/>
              <a:r>
                <a:rPr kumimoji="0" lang="en-GB" sz="1600" i="0" u="none" strike="noStrike" cap="none" normalizeH="0" baseline="0" dirty="0" smtClean="0">
                  <a:ln>
                    <a:noFill/>
                  </a:ln>
                  <a:solidFill>
                    <a:schemeClr val="bg1"/>
                  </a:solidFill>
                  <a:effectLst/>
                  <a:latin typeface="Calibri" panose="020F0502020204030204" pitchFamily="34" charset="0"/>
                </a:rPr>
                <a:t>(men)</a:t>
              </a:r>
            </a:p>
          </p:txBody>
        </p:sp>
        <p:sp>
          <p:nvSpPr>
            <p:cNvPr id="13" name="Rectangle 12"/>
            <p:cNvSpPr/>
            <p:nvPr/>
          </p:nvSpPr>
          <p:spPr bwMode="auto">
            <a:xfrm>
              <a:off x="43258" y="4208829"/>
              <a:ext cx="2140301"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Sex between men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16" name="Content Placeholder 15"/>
          <p:cNvSpPr>
            <a:spLocks noGrp="1"/>
          </p:cNvSpPr>
          <p:nvPr>
            <p:ph idx="1"/>
          </p:nvPr>
        </p:nvSpPr>
        <p:spPr bwMode="auto">
          <a:xfrm>
            <a:off x="7515910" y="2089270"/>
            <a:ext cx="1623822"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Other/</a:t>
            </a:r>
          </a:p>
          <a:p>
            <a:pPr algn="ctr"/>
            <a:r>
              <a:rPr lang="en-GB" sz="1600" dirty="0" smtClean="0">
                <a:solidFill>
                  <a:schemeClr val="bg1"/>
                </a:solidFill>
                <a:latin typeface="Calibri" panose="020F0502020204030204" pitchFamily="34" charset="0"/>
              </a:rPr>
              <a:t>undetermined</a:t>
            </a:r>
          </a:p>
        </p:txBody>
      </p:sp>
      <p:sp>
        <p:nvSpPr>
          <p:cNvPr id="14" name="Rectangle 13"/>
          <p:cNvSpPr/>
          <p:nvPr/>
        </p:nvSpPr>
        <p:spPr bwMode="auto">
          <a:xfrm>
            <a:off x="7522356" y="4582621"/>
            <a:ext cx="1656832"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Vertical </a:t>
            </a:r>
            <a:r>
              <a:rPr lang="en-GB" sz="1600" dirty="0" smtClean="0">
                <a:solidFill>
                  <a:schemeClr val="bg1"/>
                </a:solidFill>
                <a:latin typeface="Calibri" panose="020F0502020204030204" pitchFamily="34" charset="0"/>
              </a:rPr>
              <a:t>transmission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5" name="TextBox 14"/>
          <p:cNvSpPr txBox="1"/>
          <p:nvPr/>
        </p:nvSpPr>
        <p:spPr>
          <a:xfrm>
            <a:off x="132269" y="6241968"/>
            <a:ext cx="8100900" cy="307777"/>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a:t>
            </a:r>
            <a:r>
              <a:rPr lang="en-GB" dirty="0" smtClean="0"/>
              <a:t>are </a:t>
            </a:r>
            <a:r>
              <a:rPr lang="en-GB" dirty="0"/>
              <a:t>adjusted for reporting delay. HIV diagnoses reported by Estonia and Poland excluded due to incomplete reporting on transmission mode during some years of the period; diagnoses reported by Germany, Italy and Spain excluded due to incomplete reporting during a portion of the period.</a:t>
            </a:r>
          </a:p>
        </p:txBody>
      </p:sp>
      <p:sp>
        <p:nvSpPr>
          <p:cNvPr id="19"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2" name="Picture 1"/>
          <p:cNvPicPr>
            <a:picLocks noChangeAspect="1"/>
          </p:cNvPicPr>
          <p:nvPr/>
        </p:nvPicPr>
        <p:blipFill>
          <a:blip r:embed="rId3"/>
          <a:stretch>
            <a:fillRect/>
          </a:stretch>
        </p:blipFill>
        <p:spPr>
          <a:xfrm>
            <a:off x="132269" y="1639244"/>
            <a:ext cx="7178280" cy="4440256"/>
          </a:xfrm>
          <a:prstGeom prst="rect">
            <a:avLst/>
          </a:prstGeom>
        </p:spPr>
      </p:pic>
    </p:spTree>
    <p:extLst>
      <p:ext uri="{BB962C8B-B14F-4D97-AF65-F5344CB8AC3E}">
        <p14:creationId xmlns:p14="http://schemas.microsoft.com/office/powerpoint/2010/main" val="263193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21" y="1572924"/>
            <a:ext cx="7960219" cy="3793295"/>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25</a:t>
            </a:fld>
            <a:endParaRPr lang="en-GB" dirty="0"/>
          </a:p>
        </p:txBody>
      </p:sp>
      <p:pic>
        <p:nvPicPr>
          <p:cNvPr id="10" name="Picture 9"/>
          <p:cNvPicPr>
            <a:picLocks noChangeAspect="1"/>
          </p:cNvPicPr>
          <p:nvPr/>
        </p:nvPicPr>
        <p:blipFill>
          <a:blip r:embed="rId3"/>
          <a:stretch>
            <a:fillRect/>
          </a:stretch>
        </p:blipFill>
        <p:spPr>
          <a:xfrm>
            <a:off x="6478745" y="118672"/>
            <a:ext cx="2665255" cy="828621"/>
          </a:xfrm>
          <a:prstGeom prst="rect">
            <a:avLst/>
          </a:prstGeom>
        </p:spPr>
      </p:pic>
      <p:sp>
        <p:nvSpPr>
          <p:cNvPr id="18" name="Title 4"/>
          <p:cNvSpPr txBox="1">
            <a:spLocks/>
          </p:cNvSpPr>
          <p:nvPr/>
        </p:nvSpPr>
        <p:spPr bwMode="auto">
          <a:xfrm>
            <a:off x="803209" y="124968"/>
            <a:ext cx="7785865"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Proportion of HIV diagnoses, </a:t>
            </a:r>
          </a:p>
          <a:p>
            <a:r>
              <a:rPr lang="en-US" sz="3200" kern="0" dirty="0" smtClean="0">
                <a:solidFill>
                  <a:schemeClr val="tx1"/>
                </a:solidFill>
                <a:latin typeface="Calibri" panose="020F0502020204030204" pitchFamily="34" charset="0"/>
              </a:rPr>
              <a:t>by route of transmission, </a:t>
            </a:r>
          </a:p>
          <a:p>
            <a:r>
              <a:rPr lang="en-US" sz="3200" kern="0" dirty="0" smtClean="0">
                <a:solidFill>
                  <a:schemeClr val="tx1"/>
                </a:solidFill>
                <a:latin typeface="Calibri" panose="020F0502020204030204" pitchFamily="34" charset="0"/>
              </a:rPr>
              <a:t>2008-2017, EU/EEA</a:t>
            </a:r>
          </a:p>
          <a:p>
            <a:r>
              <a:rPr lang="en-US" sz="3200" kern="0" dirty="0" smtClean="0">
                <a:solidFill>
                  <a:schemeClr val="tx1"/>
                </a:solidFill>
                <a:latin typeface="Calibri" panose="020F0502020204030204" pitchFamily="34" charset="0"/>
              </a:rPr>
              <a:t/>
            </a:r>
            <a:br>
              <a:rPr lang="en-US" sz="32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grpSp>
        <p:nvGrpSpPr>
          <p:cNvPr id="7" name="Group 6"/>
          <p:cNvGrpSpPr/>
          <p:nvPr/>
        </p:nvGrpSpPr>
        <p:grpSpPr>
          <a:xfrm>
            <a:off x="3026118" y="5079698"/>
            <a:ext cx="5432323" cy="617105"/>
            <a:chOff x="-5872962" y="5489272"/>
            <a:chExt cx="6997343" cy="208768"/>
          </a:xfrm>
        </p:grpSpPr>
        <p:sp>
          <p:nvSpPr>
            <p:cNvPr id="8" name="Rectangle 7"/>
            <p:cNvSpPr/>
            <p:nvPr/>
          </p:nvSpPr>
          <p:spPr bwMode="auto">
            <a:xfrm>
              <a:off x="-5872962" y="5489272"/>
              <a:ext cx="1419083" cy="208768"/>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Injecting </a:t>
              </a:r>
            </a:p>
            <a:p>
              <a:pPr algn="ctr"/>
              <a:r>
                <a:rPr lang="en-GB" sz="1600" dirty="0" smtClean="0">
                  <a:solidFill>
                    <a:schemeClr val="bg1"/>
                  </a:solidFill>
                  <a:latin typeface="Calibri" panose="020F0502020204030204" pitchFamily="34" charset="0"/>
                </a:rPr>
                <a:t>drug use</a:t>
              </a:r>
              <a:endParaRPr kumimoji="0" lang="en-GB" sz="1600" i="0"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2477133" y="5489272"/>
              <a:ext cx="1665837" cy="208768"/>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(women)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4358458" y="5489272"/>
              <a:ext cx="1785905" cy="208768"/>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a:t>
              </a:r>
            </a:p>
            <a:p>
              <a:pPr algn="ctr"/>
              <a:r>
                <a:rPr kumimoji="0" lang="en-GB" sz="1600" i="0" u="none" strike="noStrike" cap="none" normalizeH="0" baseline="0" dirty="0" smtClean="0">
                  <a:ln>
                    <a:noFill/>
                  </a:ln>
                  <a:solidFill>
                    <a:schemeClr val="bg1"/>
                  </a:solidFill>
                  <a:effectLst/>
                  <a:latin typeface="Calibri" panose="020F0502020204030204" pitchFamily="34" charset="0"/>
                </a:rPr>
                <a:t>(men)</a:t>
              </a:r>
            </a:p>
          </p:txBody>
        </p:sp>
        <p:sp>
          <p:nvSpPr>
            <p:cNvPr id="13" name="Rectangle 12"/>
            <p:cNvSpPr/>
            <p:nvPr/>
          </p:nvSpPr>
          <p:spPr bwMode="auto">
            <a:xfrm>
              <a:off x="-715875" y="5489272"/>
              <a:ext cx="1840256" cy="20088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Sex between </a:t>
              </a:r>
            </a:p>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men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16" name="Content Placeholder 15"/>
          <p:cNvSpPr>
            <a:spLocks noGrp="1"/>
          </p:cNvSpPr>
          <p:nvPr>
            <p:ph idx="1"/>
          </p:nvPr>
        </p:nvSpPr>
        <p:spPr bwMode="auto">
          <a:xfrm>
            <a:off x="270819" y="5079705"/>
            <a:ext cx="1294749"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Other/</a:t>
            </a:r>
          </a:p>
          <a:p>
            <a:pPr algn="ctr"/>
            <a:r>
              <a:rPr lang="en-GB" sz="1600" dirty="0" smtClean="0">
                <a:solidFill>
                  <a:schemeClr val="bg1"/>
                </a:solidFill>
                <a:latin typeface="Calibri" panose="020F0502020204030204" pitchFamily="34" charset="0"/>
              </a:rPr>
              <a:t>unknown</a:t>
            </a:r>
          </a:p>
        </p:txBody>
      </p:sp>
      <p:sp>
        <p:nvSpPr>
          <p:cNvPr id="14" name="Rectangle 13"/>
          <p:cNvSpPr/>
          <p:nvPr/>
        </p:nvSpPr>
        <p:spPr bwMode="auto">
          <a:xfrm>
            <a:off x="1639647" y="5079704"/>
            <a:ext cx="1312392" cy="617105"/>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Vertical </a:t>
            </a:r>
            <a:r>
              <a:rPr lang="en-GB" sz="1600" dirty="0" smtClean="0">
                <a:solidFill>
                  <a:schemeClr val="bg1"/>
                </a:solidFill>
                <a:latin typeface="Calibri" panose="020F0502020204030204" pitchFamily="34" charset="0"/>
              </a:rPr>
              <a:t>transmission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5"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21" name="TextBox 20"/>
          <p:cNvSpPr txBox="1"/>
          <p:nvPr/>
        </p:nvSpPr>
        <p:spPr>
          <a:xfrm>
            <a:off x="132269" y="6241968"/>
            <a:ext cx="8100900" cy="307777"/>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a:t>
            </a:r>
            <a:r>
              <a:rPr lang="en-GB" dirty="0" smtClean="0"/>
              <a:t>are adjusted </a:t>
            </a:r>
            <a:r>
              <a:rPr lang="en-GB" dirty="0"/>
              <a:t>for reporting delay. HIV diagnoses reported by Estonia and Poland excluded due to incomplete reporting on transmission mode during some years of the period; diagnoses reported by Germany, Italy and Spain excluded due to incomplete reporting during a portion of the period.</a:t>
            </a:r>
          </a:p>
        </p:txBody>
      </p:sp>
    </p:spTree>
    <p:extLst>
      <p:ext uri="{BB962C8B-B14F-4D97-AF65-F5344CB8AC3E}">
        <p14:creationId xmlns:p14="http://schemas.microsoft.com/office/powerpoint/2010/main" val="267464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269" y="1498149"/>
            <a:ext cx="8366406" cy="4407351"/>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26</a:t>
            </a:fld>
            <a:endParaRPr lang="en-GB" dirty="0">
              <a:solidFill>
                <a:prstClr val="white"/>
              </a:solidFill>
            </a:endParaRPr>
          </a:p>
        </p:txBody>
      </p:sp>
      <p:pic>
        <p:nvPicPr>
          <p:cNvPr id="10" name="Picture 9"/>
          <p:cNvPicPr>
            <a:picLocks noChangeAspect="1"/>
          </p:cNvPicPr>
          <p:nvPr/>
        </p:nvPicPr>
        <p:blipFill>
          <a:blip r:embed="rId3"/>
          <a:stretch>
            <a:fillRect/>
          </a:stretch>
        </p:blipFill>
        <p:spPr>
          <a:xfrm>
            <a:off x="6478745" y="118672"/>
            <a:ext cx="2665255" cy="828621"/>
          </a:xfrm>
          <a:prstGeom prst="rect">
            <a:avLst/>
          </a:prstGeom>
        </p:spPr>
      </p:pic>
      <p:sp>
        <p:nvSpPr>
          <p:cNvPr id="11" name="Title 1"/>
          <p:cNvSpPr>
            <a:spLocks noGrp="1"/>
          </p:cNvSpPr>
          <p:nvPr>
            <p:ph type="title"/>
          </p:nvPr>
        </p:nvSpPr>
        <p:spPr>
          <a:xfrm>
            <a:off x="762708" y="220002"/>
            <a:ext cx="5832056" cy="822325"/>
          </a:xfrm>
        </p:spPr>
        <p:txBody>
          <a:bodyPr/>
          <a:lstStyle/>
          <a:p>
            <a:r>
              <a:rPr lang="en-GB" sz="2800" dirty="0">
                <a:latin typeface="Calibri" panose="020F0502020204030204" pitchFamily="34" charset="0"/>
              </a:rPr>
              <a:t>New HIV diagnoses, by year of diagnosis, transmission </a:t>
            </a:r>
            <a:r>
              <a:rPr lang="en-GB" sz="2800" dirty="0" smtClean="0">
                <a:latin typeface="Calibri" panose="020F0502020204030204" pitchFamily="34" charset="0"/>
              </a:rPr>
              <a:t>route and </a:t>
            </a:r>
            <a:r>
              <a:rPr lang="en-GB" sz="2800" dirty="0">
                <a:latin typeface="Calibri" panose="020F0502020204030204" pitchFamily="34" charset="0"/>
              </a:rPr>
              <a:t>migration status, EU/EEA, </a:t>
            </a:r>
            <a:r>
              <a:rPr lang="en-GB" sz="2800" dirty="0" smtClean="0">
                <a:solidFill>
                  <a:schemeClr val="tx1"/>
                </a:solidFill>
                <a:latin typeface="Calibri" panose="020F0502020204030204" pitchFamily="34" charset="0"/>
              </a:rPr>
              <a:t>2008-2017</a:t>
            </a:r>
            <a:endParaRPr lang="en-GB" sz="2800" dirty="0">
              <a:solidFill>
                <a:schemeClr val="tx1"/>
              </a:solidFill>
              <a:latin typeface="Calibri" panose="020F0502020204030204" pitchFamily="34" charset="0"/>
            </a:endParaRPr>
          </a:p>
        </p:txBody>
      </p:sp>
      <p:sp>
        <p:nvSpPr>
          <p:cNvPr id="8"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3" name="TextBox 12"/>
          <p:cNvSpPr txBox="1"/>
          <p:nvPr/>
        </p:nvSpPr>
        <p:spPr>
          <a:xfrm>
            <a:off x="132269" y="6266103"/>
            <a:ext cx="8100900" cy="307777"/>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a:t>
            </a:r>
            <a:r>
              <a:rPr lang="en-GB" dirty="0" smtClean="0"/>
              <a:t>are </a:t>
            </a:r>
            <a:r>
              <a:rPr lang="en-GB" dirty="0"/>
              <a:t>adjusted for reporting delay. HIV diagnoses reported by Estonia and Poland excluded due to incomplete reporting on transmission mode during some years of the period; diagnoses reported by Germany, Italy and Spain excluded due to incomplete reporting during a portion of the period.</a:t>
            </a:r>
          </a:p>
        </p:txBody>
      </p:sp>
    </p:spTree>
    <p:extLst>
      <p:ext uri="{BB962C8B-B14F-4D97-AF65-F5344CB8AC3E}">
        <p14:creationId xmlns:p14="http://schemas.microsoft.com/office/powerpoint/2010/main" val="1548902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27</a:t>
            </a:fld>
            <a:endParaRPr lang="en-GB" dirty="0"/>
          </a:p>
        </p:txBody>
      </p:sp>
      <p:pic>
        <p:nvPicPr>
          <p:cNvPr id="5" name="Picture 4"/>
          <p:cNvPicPr>
            <a:picLocks noChangeAspect="1"/>
          </p:cNvPicPr>
          <p:nvPr/>
        </p:nvPicPr>
        <p:blipFill>
          <a:blip r:embed="rId2"/>
          <a:stretch>
            <a:fillRect/>
          </a:stretch>
        </p:blipFill>
        <p:spPr>
          <a:xfrm>
            <a:off x="132269" y="1598926"/>
            <a:ext cx="6707907" cy="4189925"/>
          </a:xfrm>
          <a:prstGeom prst="rect">
            <a:avLst/>
          </a:prstGeom>
        </p:spPr>
      </p:pic>
      <p:pic>
        <p:nvPicPr>
          <p:cNvPr id="6" name="Picture 5"/>
          <p:cNvPicPr>
            <a:picLocks noChangeAspect="1"/>
          </p:cNvPicPr>
          <p:nvPr/>
        </p:nvPicPr>
        <p:blipFill>
          <a:blip r:embed="rId3"/>
          <a:stretch>
            <a:fillRect/>
          </a:stretch>
        </p:blipFill>
        <p:spPr>
          <a:xfrm>
            <a:off x="6456872" y="152427"/>
            <a:ext cx="2665255" cy="828621"/>
          </a:xfrm>
          <a:prstGeom prst="rect">
            <a:avLst/>
          </a:prstGeom>
        </p:spPr>
      </p:pic>
      <p:sp>
        <p:nvSpPr>
          <p:cNvPr id="7" name="Title 4"/>
          <p:cNvSpPr txBox="1">
            <a:spLocks/>
          </p:cNvSpPr>
          <p:nvPr/>
        </p:nvSpPr>
        <p:spPr bwMode="auto">
          <a:xfrm>
            <a:off x="732089" y="158723"/>
            <a:ext cx="572478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Proportion of HIV diagnoses in migrants, by region of origin, </a:t>
            </a:r>
          </a:p>
          <a:p>
            <a:r>
              <a:rPr lang="en-US" sz="3200" kern="0" dirty="0" smtClean="0">
                <a:solidFill>
                  <a:schemeClr val="tx1"/>
                </a:solidFill>
                <a:latin typeface="Calibri" panose="020F0502020204030204" pitchFamily="34" charset="0"/>
              </a:rPr>
              <a:t>2008-2017, EU/EEA</a:t>
            </a:r>
          </a:p>
          <a:p>
            <a:r>
              <a:rPr lang="en-US" sz="3200" kern="0" dirty="0" smtClean="0">
                <a:solidFill>
                  <a:schemeClr val="tx1"/>
                </a:solidFill>
                <a:latin typeface="Calibri" panose="020F0502020204030204" pitchFamily="34" charset="0"/>
              </a:rPr>
              <a:t/>
            </a:r>
            <a:br>
              <a:rPr lang="en-US" sz="32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sp>
        <p:nvSpPr>
          <p:cNvPr id="8" name="Rectangle 7"/>
          <p:cNvSpPr/>
          <p:nvPr/>
        </p:nvSpPr>
        <p:spPr>
          <a:xfrm>
            <a:off x="705829" y="5677832"/>
            <a:ext cx="5560786" cy="286232"/>
          </a:xfrm>
          <a:prstGeom prst="rect">
            <a:avLst/>
          </a:prstGeom>
        </p:spPr>
        <p:txBody>
          <a:bodyPr wrap="square">
            <a:spAutoFit/>
          </a:bodyPr>
          <a:lstStyle/>
          <a:p>
            <a:r>
              <a:rPr lang="en-GB" sz="1400" dirty="0">
                <a:latin typeface="Calibri" panose="020F0502020204030204" pitchFamily="34" charset="0"/>
              </a:rPr>
              <a:t>* </a:t>
            </a:r>
            <a:r>
              <a:rPr lang="en-GB" sz="1400" dirty="0" smtClean="0">
                <a:latin typeface="Calibri" panose="020F0502020204030204" pitchFamily="34" charset="0"/>
              </a:rPr>
              <a:t>Migrants include all </a:t>
            </a:r>
            <a:r>
              <a:rPr lang="en-GB" sz="1400" dirty="0">
                <a:latin typeface="Calibri" panose="020F0502020204030204" pitchFamily="34" charset="0"/>
              </a:rPr>
              <a:t>persons born </a:t>
            </a:r>
            <a:r>
              <a:rPr lang="en-GB" sz="1400" dirty="0" smtClean="0">
                <a:latin typeface="Calibri" panose="020F0502020204030204" pitchFamily="34" charset="0"/>
              </a:rPr>
              <a:t>outside of the reporting country</a:t>
            </a:r>
            <a:endParaRPr lang="en-GB" sz="1400" dirty="0"/>
          </a:p>
        </p:txBody>
      </p:sp>
      <p:sp>
        <p:nvSpPr>
          <p:cNvPr id="9" name="Rectangle 8"/>
          <p:cNvSpPr/>
          <p:nvPr/>
        </p:nvSpPr>
        <p:spPr bwMode="auto">
          <a:xfrm>
            <a:off x="6830999" y="4233797"/>
            <a:ext cx="2313002" cy="610339"/>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Central and Eastern Europe</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6830999" y="4909234"/>
            <a:ext cx="2313001" cy="540640"/>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Sub-Saharan Africa</a:t>
            </a:r>
          </a:p>
        </p:txBody>
      </p:sp>
      <p:sp>
        <p:nvSpPr>
          <p:cNvPr id="11" name="Rectangle 10"/>
          <p:cNvSpPr/>
          <p:nvPr/>
        </p:nvSpPr>
        <p:spPr bwMode="auto">
          <a:xfrm>
            <a:off x="6830999" y="3693889"/>
            <a:ext cx="2313002" cy="466334"/>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Western Europe</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6830999" y="3048381"/>
            <a:ext cx="2325437" cy="5804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Latin American and Caribbean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6830998" y="2442642"/>
            <a:ext cx="2325437" cy="5497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South and Southeast Asia</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6830999" y="1854491"/>
            <a:ext cx="2325437" cy="514577"/>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Other</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sp>
        <p:nvSpPr>
          <p:cNvPr id="15"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6" name="TextBox 15"/>
          <p:cNvSpPr txBox="1"/>
          <p:nvPr/>
        </p:nvSpPr>
        <p:spPr>
          <a:xfrm>
            <a:off x="132269" y="6266103"/>
            <a:ext cx="8100900" cy="307777"/>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smtClean="0"/>
              <a:t>Data are adjusted </a:t>
            </a:r>
            <a:r>
              <a:rPr lang="en-GB" dirty="0"/>
              <a:t>for reporting delay. HIV diagnoses reported by Estonia and Poland excluded due to incomplete reporting on transmission mode during some years of the period; diagnoses reported by Germany, Italy and Spain excluded due to incomplete reporting during a portion of the period.</a:t>
            </a:r>
          </a:p>
        </p:txBody>
      </p:sp>
    </p:spTree>
    <p:extLst>
      <p:ext uri="{BB962C8B-B14F-4D97-AF65-F5344CB8AC3E}">
        <p14:creationId xmlns:p14="http://schemas.microsoft.com/office/powerpoint/2010/main" val="1768314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593" y="2023516"/>
            <a:ext cx="7473417" cy="3372722"/>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28</a:t>
            </a:fld>
            <a:endParaRPr lang="en-GB" dirty="0">
              <a:solidFill>
                <a:prstClr val="white"/>
              </a:solidFill>
            </a:endParaRPr>
          </a:p>
        </p:txBody>
      </p:sp>
      <p:pic>
        <p:nvPicPr>
          <p:cNvPr id="10" name="Picture 9"/>
          <p:cNvPicPr>
            <a:picLocks noChangeAspect="1"/>
          </p:cNvPicPr>
          <p:nvPr/>
        </p:nvPicPr>
        <p:blipFill>
          <a:blip r:embed="rId3"/>
          <a:stretch>
            <a:fillRect/>
          </a:stretch>
        </p:blipFill>
        <p:spPr>
          <a:xfrm>
            <a:off x="6478745" y="118672"/>
            <a:ext cx="2665255" cy="828621"/>
          </a:xfrm>
          <a:prstGeom prst="rect">
            <a:avLst/>
          </a:prstGeom>
        </p:spPr>
      </p:pic>
      <p:sp>
        <p:nvSpPr>
          <p:cNvPr id="11" name="Title 1"/>
          <p:cNvSpPr>
            <a:spLocks noGrp="1"/>
          </p:cNvSpPr>
          <p:nvPr>
            <p:ph type="title"/>
          </p:nvPr>
        </p:nvSpPr>
        <p:spPr>
          <a:xfrm>
            <a:off x="762707" y="220002"/>
            <a:ext cx="5716037" cy="822325"/>
          </a:xfrm>
        </p:spPr>
        <p:txBody>
          <a:bodyPr/>
          <a:lstStyle/>
          <a:p>
            <a:r>
              <a:rPr lang="en-GB" sz="2800" dirty="0">
                <a:latin typeface="Calibri" panose="020F0502020204030204" pitchFamily="34" charset="0"/>
              </a:rPr>
              <a:t>Median CD4 cell count </a:t>
            </a:r>
            <a:r>
              <a:rPr lang="en-GB" sz="2800" dirty="0" smtClean="0">
                <a:latin typeface="Calibri" panose="020F0502020204030204" pitchFamily="34" charset="0"/>
              </a:rPr>
              <a:t>per mm</a:t>
            </a:r>
            <a:r>
              <a:rPr lang="en-GB" sz="2800" baseline="30000" dirty="0" smtClean="0">
                <a:latin typeface="Calibri" panose="020F0502020204030204" pitchFamily="34" charset="0"/>
              </a:rPr>
              <a:t>3</a:t>
            </a:r>
            <a:r>
              <a:rPr lang="en-GB" sz="2800" dirty="0" smtClean="0">
                <a:latin typeface="Calibri" panose="020F0502020204030204" pitchFamily="34" charset="0"/>
              </a:rPr>
              <a:t> </a:t>
            </a:r>
            <a:r>
              <a:rPr lang="en-GB" sz="2800" dirty="0">
                <a:latin typeface="Calibri" panose="020F0502020204030204" pitchFamily="34" charset="0"/>
              </a:rPr>
              <a:t>at HIV diagnosis, </a:t>
            </a:r>
            <a:r>
              <a:rPr lang="en-GB" sz="2800" dirty="0" smtClean="0">
                <a:latin typeface="Calibri" panose="020F0502020204030204" pitchFamily="34" charset="0"/>
              </a:rPr>
              <a:t>overall and by route of HIV transmission, </a:t>
            </a:r>
            <a:r>
              <a:rPr lang="en-GB" sz="2800" dirty="0">
                <a:latin typeface="Calibri" panose="020F0502020204030204" pitchFamily="34" charset="0"/>
              </a:rPr>
              <a:t>EU/EEA, </a:t>
            </a:r>
            <a:r>
              <a:rPr lang="en-GB" sz="2800" dirty="0" smtClean="0">
                <a:latin typeface="Calibri" panose="020F0502020204030204" pitchFamily="34" charset="0"/>
              </a:rPr>
              <a:t>2008-201</a:t>
            </a:r>
            <a:r>
              <a:rPr lang="en-GB" sz="2800" dirty="0">
                <a:solidFill>
                  <a:schemeClr val="tx1"/>
                </a:solidFill>
                <a:latin typeface="Calibri" panose="020F0502020204030204" pitchFamily="34" charset="0"/>
              </a:rPr>
              <a:t>7</a:t>
            </a:r>
          </a:p>
        </p:txBody>
      </p:sp>
      <p:sp>
        <p:nvSpPr>
          <p:cNvPr id="2" name="TextBox 1"/>
          <p:cNvSpPr txBox="1"/>
          <p:nvPr/>
        </p:nvSpPr>
        <p:spPr>
          <a:xfrm>
            <a:off x="59593" y="6083452"/>
            <a:ext cx="7837291" cy="341632"/>
          </a:xfrm>
          <a:prstGeom prst="rect">
            <a:avLst/>
          </a:prstGeom>
          <a:noFill/>
        </p:spPr>
        <p:txBody>
          <a:bodyPr wrap="square" rtlCol="0">
            <a:spAutoFit/>
          </a:bodyPr>
          <a:lstStyle/>
          <a:p>
            <a:r>
              <a:rPr lang="en-GB" sz="900" dirty="0" smtClean="0">
                <a:latin typeface="Calibri" panose="020F0502020204030204" pitchFamily="34" charset="0"/>
              </a:rPr>
              <a:t>Note: Excludes </a:t>
            </a:r>
            <a:r>
              <a:rPr lang="en-GB" sz="900" dirty="0">
                <a:latin typeface="Calibri" panose="020F0502020204030204" pitchFamily="34" charset="0"/>
              </a:rPr>
              <a:t>countries with &gt;60% incomplete data on CD4 cell count during any year over the period (Bulgaria, Croatia, Estonia, Germany, Hungary, Italy, Ireland, Latvia, Lithuania, Malta, Norway, Poland, Portugal, Sweden). Acute infections are excluded from this analysis.</a:t>
            </a:r>
            <a:endParaRPr lang="en-GB" sz="900" dirty="0" smtClean="0">
              <a:latin typeface="Calibri" panose="020F0502020204030204" pitchFamily="34" charset="0"/>
            </a:endParaRPr>
          </a:p>
        </p:txBody>
      </p:sp>
      <p:grpSp>
        <p:nvGrpSpPr>
          <p:cNvPr id="13" name="Group 12"/>
          <p:cNvGrpSpPr/>
          <p:nvPr/>
        </p:nvGrpSpPr>
        <p:grpSpPr>
          <a:xfrm>
            <a:off x="7463507" y="1276770"/>
            <a:ext cx="1680493" cy="3390273"/>
            <a:chOff x="46598" y="4290475"/>
            <a:chExt cx="2164633" cy="1146937"/>
          </a:xfrm>
        </p:grpSpPr>
        <p:sp>
          <p:nvSpPr>
            <p:cNvPr id="14" name="Rectangle 13"/>
            <p:cNvSpPr/>
            <p:nvPr/>
          </p:nvSpPr>
          <p:spPr bwMode="auto">
            <a:xfrm>
              <a:off x="46598" y="5222950"/>
              <a:ext cx="2164633" cy="214462"/>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Injecting drug use</a:t>
              </a:r>
              <a:endParaRPr kumimoji="0" lang="en-GB" sz="1600" i="0" strike="noStrike" cap="none" normalizeH="0" baseline="0" dirty="0" smtClean="0">
                <a:ln>
                  <a:noFill/>
                </a:ln>
                <a:solidFill>
                  <a:schemeClr val="bg1"/>
                </a:solidFill>
                <a:effectLst/>
                <a:latin typeface="Calibri" panose="020F0502020204030204" pitchFamily="34" charset="0"/>
              </a:endParaRPr>
            </a:p>
          </p:txBody>
        </p:sp>
        <p:sp>
          <p:nvSpPr>
            <p:cNvPr id="16" name="Rectangle 15"/>
            <p:cNvSpPr/>
            <p:nvPr/>
          </p:nvSpPr>
          <p:spPr bwMode="auto">
            <a:xfrm>
              <a:off x="69249" y="4290475"/>
              <a:ext cx="2140300" cy="214239"/>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Sex between men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17" name="Content Placeholder 15"/>
          <p:cNvSpPr txBox="1">
            <a:spLocks/>
          </p:cNvSpPr>
          <p:nvPr/>
        </p:nvSpPr>
        <p:spPr bwMode="auto">
          <a:xfrm>
            <a:off x="7481092" y="1962806"/>
            <a:ext cx="1661602" cy="617105"/>
          </a:xfrm>
          <a:prstGeom prst="rect">
            <a:avLst/>
          </a:prstGeom>
          <a:solidFill>
            <a:schemeClr val="tx1"/>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Char char="»"/>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All new diagnoses</a:t>
            </a:r>
          </a:p>
        </p:txBody>
      </p:sp>
      <p:sp>
        <p:nvSpPr>
          <p:cNvPr id="18"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9" name="Rectangle 18"/>
          <p:cNvSpPr/>
          <p:nvPr/>
        </p:nvSpPr>
        <p:spPr bwMode="auto">
          <a:xfrm>
            <a:off x="7462201" y="2650020"/>
            <a:ext cx="1680493" cy="61710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(women)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20" name="Rectangle 19"/>
          <p:cNvSpPr/>
          <p:nvPr/>
        </p:nvSpPr>
        <p:spPr bwMode="auto">
          <a:xfrm>
            <a:off x="7481092" y="3337234"/>
            <a:ext cx="1661602" cy="61710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a:t>
            </a:r>
          </a:p>
          <a:p>
            <a:pPr algn="ctr"/>
            <a:r>
              <a:rPr kumimoji="0" lang="en-GB" sz="1600" i="0" u="none" strike="noStrike" cap="none" normalizeH="0" baseline="0" dirty="0" smtClean="0">
                <a:ln>
                  <a:noFill/>
                </a:ln>
                <a:solidFill>
                  <a:schemeClr val="bg1"/>
                </a:solidFill>
                <a:effectLst/>
                <a:latin typeface="Calibri" panose="020F0502020204030204" pitchFamily="34" charset="0"/>
              </a:rPr>
              <a:t>(men)</a:t>
            </a:r>
          </a:p>
        </p:txBody>
      </p:sp>
    </p:spTree>
    <p:extLst>
      <p:ext uri="{BB962C8B-B14F-4D97-AF65-F5344CB8AC3E}">
        <p14:creationId xmlns:p14="http://schemas.microsoft.com/office/powerpoint/2010/main" val="348605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22" y="173827"/>
            <a:ext cx="5929805" cy="822325"/>
          </a:xfrm>
        </p:spPr>
        <p:txBody>
          <a:bodyPr/>
          <a:lstStyle/>
          <a:p>
            <a:r>
              <a:rPr lang="en-GB" sz="2800" dirty="0" smtClean="0">
                <a:latin typeface="Calibri" panose="020F0502020204030204" pitchFamily="34" charset="0"/>
              </a:rPr>
              <a:t>Time to linkage to care after HIV diagnosis, by route of transmission, EU/EEA, 2017</a:t>
            </a:r>
            <a:endParaRPr lang="en-GB" sz="2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29</a:t>
            </a:fld>
            <a:endParaRPr lang="en-GB" dirty="0"/>
          </a:p>
        </p:txBody>
      </p:sp>
      <p:pic>
        <p:nvPicPr>
          <p:cNvPr id="6" name="Picture 5"/>
          <p:cNvPicPr>
            <a:picLocks noChangeAspect="1"/>
          </p:cNvPicPr>
          <p:nvPr/>
        </p:nvPicPr>
        <p:blipFill>
          <a:blip r:embed="rId2"/>
          <a:stretch>
            <a:fillRect/>
          </a:stretch>
        </p:blipFill>
        <p:spPr>
          <a:xfrm>
            <a:off x="6478745" y="118672"/>
            <a:ext cx="2665255" cy="828621"/>
          </a:xfrm>
          <a:prstGeom prst="rect">
            <a:avLst/>
          </a:prstGeom>
        </p:spPr>
      </p:pic>
      <p:sp>
        <p:nvSpPr>
          <p:cNvPr id="7"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8" name="Text Box 83"/>
          <p:cNvSpPr txBox="1">
            <a:spLocks noChangeArrowheads="1"/>
          </p:cNvSpPr>
          <p:nvPr/>
        </p:nvSpPr>
        <p:spPr bwMode="auto">
          <a:xfrm>
            <a:off x="1874132" y="5129847"/>
            <a:ext cx="5280559" cy="153888"/>
          </a:xfrm>
          <a:prstGeom prst="rect">
            <a:avLst/>
          </a:prstGeom>
          <a:noFill/>
          <a:ln w="9525">
            <a:noFill/>
            <a:miter lim="800000"/>
            <a:headEnd/>
            <a:tailEnd/>
          </a:ln>
        </p:spPr>
        <p:txBody>
          <a:bodyPr wrap="square" lIns="0" tIns="0" rIns="0" bIns="0">
            <a:spAutoFit/>
          </a:bodyPr>
          <a:lstStyle/>
          <a:p>
            <a:r>
              <a:rPr lang="en-GB" sz="1000" dirty="0" smtClean="0">
                <a:solidFill>
                  <a:prstClr val="black"/>
                </a:solidFill>
                <a:latin typeface="Calibri" panose="020F0502020204030204" pitchFamily="34" charset="0"/>
                <a:ea typeface="ＭＳ Ｐゴシック" pitchFamily="20" charset="-128"/>
              </a:rPr>
              <a:t>Note: Data presented here exclude individuals who did not have a CD4 count reported after diagnosis</a:t>
            </a:r>
            <a:endParaRPr lang="en-GB" sz="1000" dirty="0">
              <a:solidFill>
                <a:prstClr val="black"/>
              </a:solidFill>
              <a:latin typeface="Calibri" panose="020F0502020204030204" pitchFamily="34" charset="0"/>
              <a:ea typeface="ＭＳ Ｐゴシック" pitchFamily="20" charset="-128"/>
            </a:endParaRPr>
          </a:p>
        </p:txBody>
      </p:sp>
      <p:pic>
        <p:nvPicPr>
          <p:cNvPr id="9" name="Content Placeholder 8"/>
          <p:cNvPicPr>
            <a:picLocks noGrp="1" noChangeAspect="1"/>
          </p:cNvPicPr>
          <p:nvPr>
            <p:ph idx="1"/>
          </p:nvPr>
        </p:nvPicPr>
        <p:blipFill>
          <a:blip r:embed="rId3"/>
          <a:stretch>
            <a:fillRect/>
          </a:stretch>
        </p:blipFill>
        <p:spPr>
          <a:xfrm>
            <a:off x="127030" y="1464692"/>
            <a:ext cx="8320683" cy="3665155"/>
          </a:xfrm>
          <a:prstGeom prst="rect">
            <a:avLst/>
          </a:prstGeom>
        </p:spPr>
      </p:pic>
    </p:spTree>
    <p:extLst>
      <p:ext uri="{BB962C8B-B14F-4D97-AF65-F5344CB8AC3E}">
        <p14:creationId xmlns:p14="http://schemas.microsoft.com/office/powerpoint/2010/main" val="313967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3</a:t>
            </a:fld>
            <a:endParaRPr lang="en-GB" dirty="0">
              <a:solidFill>
                <a:prstClr val="white"/>
              </a:solidFill>
            </a:endParaRPr>
          </a:p>
        </p:txBody>
      </p:sp>
      <p:sp>
        <p:nvSpPr>
          <p:cNvPr id="22"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27" name="Title 4"/>
          <p:cNvSpPr txBox="1">
            <a:spLocks/>
          </p:cNvSpPr>
          <p:nvPr/>
        </p:nvSpPr>
        <p:spPr bwMode="auto">
          <a:xfrm>
            <a:off x="687200" y="223277"/>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prstClr val="black"/>
                </a:solidFill>
                <a:latin typeface="Calibri" panose="020F0502020204030204" pitchFamily="34" charset="0"/>
              </a:rPr>
              <a:t>New HIV diagnoses in the EU/EEA</a:t>
            </a:r>
          </a:p>
          <a:p>
            <a:r>
              <a:rPr lang="en-US" sz="3200" kern="0" dirty="0" smtClean="0">
                <a:solidFill>
                  <a:prstClr val="black"/>
                </a:solidFill>
                <a:latin typeface="Calibri" panose="020F0502020204030204" pitchFamily="34" charset="0"/>
              </a:rPr>
              <a:t>2017</a:t>
            </a:r>
            <a:r>
              <a:rPr lang="en-US" sz="4400" kern="0" dirty="0" smtClean="0">
                <a:solidFill>
                  <a:prstClr val="black"/>
                </a:solidFill>
                <a:latin typeface="Calibri" panose="020F0502020204030204" pitchFamily="34" charset="0"/>
              </a:rPr>
              <a:t/>
            </a:r>
            <a:br>
              <a:rPr lang="en-US" sz="4400" kern="0" dirty="0" smtClean="0">
                <a:solidFill>
                  <a:prstClr val="black"/>
                </a:solidFill>
                <a:latin typeface="Calibri" panose="020F0502020204030204" pitchFamily="34" charset="0"/>
              </a:rPr>
            </a:br>
            <a:endParaRPr lang="en-GB" sz="3200" b="0" kern="0" dirty="0" smtClean="0">
              <a:solidFill>
                <a:prstClr val="black"/>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3452461075"/>
              </p:ext>
            </p:extLst>
          </p:nvPr>
        </p:nvGraphicFramePr>
        <p:xfrm>
          <a:off x="320826" y="1302335"/>
          <a:ext cx="8427174" cy="4654497"/>
        </p:xfrm>
        <a:graphic>
          <a:graphicData uri="http://schemas.openxmlformats.org/drawingml/2006/table">
            <a:tbl>
              <a:tblPr/>
              <a:tblGrid>
                <a:gridCol w="7056351">
                  <a:extLst>
                    <a:ext uri="{9D8B030D-6E8A-4147-A177-3AD203B41FA5}">
                      <a16:colId xmlns:a16="http://schemas.microsoft.com/office/drawing/2014/main" val="20000"/>
                    </a:ext>
                  </a:extLst>
                </a:gridCol>
                <a:gridCol w="1370823">
                  <a:extLst>
                    <a:ext uri="{9D8B030D-6E8A-4147-A177-3AD203B41FA5}">
                      <a16:colId xmlns:a16="http://schemas.microsoft.com/office/drawing/2014/main" val="20001"/>
                    </a:ext>
                  </a:extLst>
                </a:gridCol>
              </a:tblGrid>
              <a:tr h="280280">
                <a:tc>
                  <a:txBody>
                    <a:bodyPr/>
                    <a:lstStyle/>
                    <a:p>
                      <a:pPr algn="l"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chemeClr val="accent2"/>
                    </a:solidFill>
                  </a:tcPr>
                </a:tc>
                <a:tc>
                  <a:txBody>
                    <a:bodyPr/>
                    <a:lstStyle/>
                    <a:p>
                      <a:pPr algn="ctr"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chemeClr val="accent2"/>
                    </a:solidFill>
                  </a:tcPr>
                </a:tc>
                <a:extLst>
                  <a:ext uri="{0D108BD9-81ED-4DB2-BD59-A6C34878D82A}">
                    <a16:rowId xmlns:a16="http://schemas.microsoft.com/office/drawing/2014/main" val="10000"/>
                  </a:ext>
                </a:extLst>
              </a:tr>
              <a:tr h="338277">
                <a:tc>
                  <a:txBody>
                    <a:bodyPr/>
                    <a:lstStyle/>
                    <a:p>
                      <a:pPr algn="l" fontAlgn="ctr"/>
                      <a:r>
                        <a:rPr lang="en-GB" sz="2000" b="0" i="0" u="none" strike="noStrike" dirty="0" smtClean="0">
                          <a:solidFill>
                            <a:srgbClr val="000000"/>
                          </a:solidFill>
                          <a:effectLst/>
                          <a:latin typeface="Calibri"/>
                        </a:rPr>
                        <a:t> Reporting countries/number </a:t>
                      </a:r>
                      <a:r>
                        <a:rPr lang="en-GB" sz="2000" b="0" i="0" u="none" strike="noStrike" dirty="0">
                          <a:solidFill>
                            <a:srgbClr val="000000"/>
                          </a:solidFill>
                          <a:effectLst/>
                          <a:latin typeface="Calibri"/>
                        </a:rPr>
                        <a:t>of </a:t>
                      </a:r>
                      <a:r>
                        <a:rPr lang="en-GB" sz="2000" b="0" i="0" u="none" strike="noStrike" dirty="0" smtClean="0">
                          <a:solidFill>
                            <a:srgbClr val="000000"/>
                          </a:solidFill>
                          <a:effectLst/>
                          <a:latin typeface="Calibri"/>
                        </a:rPr>
                        <a:t>countries*</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30/31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38277">
                <a:tc>
                  <a:txBody>
                    <a:bodyPr/>
                    <a:lstStyle/>
                    <a:p>
                      <a:pPr algn="l" fontAlgn="ctr"/>
                      <a:r>
                        <a:rPr lang="en-GB" sz="2000" b="0" i="0" u="none" strike="noStrike" dirty="0" smtClean="0">
                          <a:solidFill>
                            <a:srgbClr val="000000"/>
                          </a:solidFill>
                          <a:effectLst/>
                          <a:latin typeface="Calibri"/>
                        </a:rPr>
                        <a:t> Number </a:t>
                      </a:r>
                      <a:r>
                        <a:rPr lang="en-GB" sz="2000" b="0" i="0" u="none" strike="noStrike" dirty="0">
                          <a:solidFill>
                            <a:srgbClr val="000000"/>
                          </a:solidFill>
                          <a:effectLst/>
                          <a:latin typeface="Calibri"/>
                        </a:rPr>
                        <a:t>of HIV diagnoses </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25 353</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382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Calibri"/>
                        </a:rPr>
                        <a:t> Rate </a:t>
                      </a:r>
                      <a:r>
                        <a:rPr lang="en-GB" sz="2000" b="0" i="0" u="none" strike="noStrike" dirty="0">
                          <a:solidFill>
                            <a:srgbClr val="000000"/>
                          </a:solidFill>
                          <a:effectLst/>
                          <a:latin typeface="Calibri"/>
                        </a:rPr>
                        <a:t>per 100 000 </a:t>
                      </a:r>
                      <a:r>
                        <a:rPr lang="en-GB" sz="2000" b="0" i="0" u="none" strike="noStrike" dirty="0" smtClean="0">
                          <a:solidFill>
                            <a:srgbClr val="000000"/>
                          </a:solidFill>
                          <a:effectLst/>
                          <a:latin typeface="Calibri"/>
                        </a:rPr>
                        <a:t>population (adjusted for reporting delay)</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chemeClr val="tx1"/>
                          </a:solidFill>
                          <a:effectLst/>
                          <a:latin typeface="Calibri"/>
                        </a:rPr>
                        <a:t>6.2  </a:t>
                      </a:r>
                      <a:endParaRPr lang="en-GB" sz="2000" b="0" i="0" u="none" strike="noStrike" dirty="0">
                        <a:solidFill>
                          <a:schemeClr val="tx1"/>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38277">
                <a:tc>
                  <a:txBody>
                    <a:bodyPr/>
                    <a:lstStyle/>
                    <a:p>
                      <a:pPr algn="l" fontAlgn="ctr"/>
                      <a:r>
                        <a:rPr lang="en-GB" sz="2000" b="0" i="0" u="none" strike="noStrike" dirty="0" smtClean="0">
                          <a:solidFill>
                            <a:srgbClr val="000000"/>
                          </a:solidFill>
                          <a:effectLst/>
                          <a:latin typeface="Calibri"/>
                        </a:rPr>
                        <a:t> Male-to-female </a:t>
                      </a:r>
                      <a:r>
                        <a:rPr lang="en-GB" sz="2000" b="0" i="0" u="none" strike="noStrike" dirty="0">
                          <a:solidFill>
                            <a:srgbClr val="000000"/>
                          </a:solidFill>
                          <a:effectLst/>
                          <a:latin typeface="Calibri"/>
                        </a:rPr>
                        <a:t>ratio</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38277">
                <a:tc>
                  <a:txBody>
                    <a:bodyPr/>
                    <a:lstStyle/>
                    <a:p>
                      <a:pPr algn="l" fontAlgn="ctr"/>
                      <a:r>
                        <a:rPr lang="en-GB" sz="2000" b="0" i="0" u="none" strike="noStrike" baseline="0" dirty="0" smtClean="0">
                          <a:solidFill>
                            <a:srgbClr val="000000"/>
                          </a:solidFill>
                          <a:effectLst/>
                          <a:latin typeface="Calibri"/>
                        </a:rPr>
                        <a:t> Percentage of new diagnoses CD4&lt;350 cells/mm</a:t>
                      </a:r>
                      <a:r>
                        <a:rPr lang="en-GB" sz="2000" b="0" i="0" u="none" strike="noStrike" baseline="30000" dirty="0" smtClean="0">
                          <a:solidFill>
                            <a:srgbClr val="000000"/>
                          </a:solidFill>
                          <a:effectLst/>
                          <a:latin typeface="Calibri"/>
                        </a:rPr>
                        <a:t>3</a:t>
                      </a:r>
                      <a:endParaRPr lang="en-GB" sz="2000" b="0" i="0" u="none" strike="noStrike" baseline="30000"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49%</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16518">
                <a:tc>
                  <a:txBody>
                    <a:bodyPr/>
                    <a:lstStyle/>
                    <a:p>
                      <a:pPr algn="l" fontAlgn="ctr"/>
                      <a:endParaRPr lang="en-GB" sz="500" b="0" i="0" u="none" strike="noStrike" baseline="30000"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GB" sz="2000" b="0" i="0" u="none" strike="noStrike" dirty="0" smtClean="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38277">
                <a:tc>
                  <a:txBody>
                    <a:bodyPr/>
                    <a:lstStyle/>
                    <a:p>
                      <a:pPr algn="l" fontAlgn="ctr"/>
                      <a:r>
                        <a:rPr lang="en-GB" sz="2000" b="1" i="0" u="none" strike="noStrike" dirty="0">
                          <a:solidFill>
                            <a:srgbClr val="000000"/>
                          </a:solidFill>
                          <a:effectLst/>
                          <a:latin typeface="Calibri"/>
                        </a:rPr>
                        <a:t>Transmission </a:t>
                      </a:r>
                      <a:r>
                        <a:rPr lang="en-GB" sz="2000" b="1" i="0" u="none" strike="noStrike" dirty="0" smtClean="0">
                          <a:solidFill>
                            <a:srgbClr val="000000"/>
                          </a:solidFill>
                          <a:effectLst/>
                          <a:latin typeface="Calibri"/>
                        </a:rPr>
                        <a:t>mode (%)</a:t>
                      </a:r>
                      <a:endParaRPr lang="en-GB" sz="1400" b="0" i="0" u="none" strike="noStrike" dirty="0">
                        <a:solidFill>
                          <a:srgbClr val="000000"/>
                        </a:solidFill>
                        <a:effectLst/>
                        <a:latin typeface="Calibri"/>
                      </a:endParaRP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GB" sz="2000" b="0" i="0" u="none" strike="noStrike" dirty="0">
                          <a:solidFill>
                            <a:srgbClr val="FF0000"/>
                          </a:solidFill>
                          <a:effectLst/>
                          <a:latin typeface="Calibri"/>
                        </a:rPr>
                        <a:t> </a:t>
                      </a:r>
                    </a:p>
                  </a:txBody>
                  <a:tcPr marL="9525" marR="9525" marT="9525" marB="0"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0007"/>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Sex </a:t>
                      </a:r>
                      <a:r>
                        <a:rPr lang="en-GB" sz="2000" b="0" i="0" u="none" strike="noStrike" kern="1200" baseline="0" dirty="0">
                          <a:solidFill>
                            <a:srgbClr val="000000"/>
                          </a:solidFill>
                          <a:effectLst/>
                          <a:latin typeface="Calibri"/>
                          <a:ea typeface="+mn-ea"/>
                          <a:cs typeface="+mn-cs"/>
                        </a:rPr>
                        <a:t>between men</a:t>
                      </a: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38 </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0">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Heterosexual </a:t>
                      </a:r>
                      <a:r>
                        <a:rPr lang="en-GB" sz="2000" b="0" i="0" u="none" strike="noStrike" kern="1200" baseline="0" dirty="0">
                          <a:solidFill>
                            <a:srgbClr val="000000"/>
                          </a:solidFill>
                          <a:effectLst/>
                          <a:latin typeface="Calibri"/>
                          <a:ea typeface="+mn-ea"/>
                          <a:cs typeface="+mn-cs"/>
                        </a:rPr>
                        <a:t>transmission (men)</a:t>
                      </a: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17</a:t>
                      </a:r>
                    </a:p>
                  </a:txBody>
                  <a:tcPr marL="0" marR="0" marT="0" marB="0" anchor="b">
                    <a:lnL>
                      <a:noFill/>
                    </a:lnL>
                    <a:lnR>
                      <a:noFill/>
                    </a:lnR>
                    <a:lnT>
                      <a:noFill/>
                    </a:lnT>
                    <a:lnB>
                      <a:noFill/>
                    </a:lnB>
                  </a:tcPr>
                </a:tc>
                <a:extLst>
                  <a:ext uri="{0D108BD9-81ED-4DB2-BD59-A6C34878D82A}">
                    <a16:rowId xmlns:a16="http://schemas.microsoft.com/office/drawing/2014/main" val="10009"/>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Heterosexual </a:t>
                      </a:r>
                      <a:r>
                        <a:rPr lang="en-GB" sz="2000" b="0" i="0" u="none" strike="noStrike" kern="1200" baseline="0" dirty="0">
                          <a:solidFill>
                            <a:srgbClr val="000000"/>
                          </a:solidFill>
                          <a:effectLst/>
                          <a:latin typeface="Calibri"/>
                          <a:ea typeface="+mn-ea"/>
                          <a:cs typeface="+mn-cs"/>
                        </a:rPr>
                        <a:t>transmission (women)</a:t>
                      </a: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16</a:t>
                      </a:r>
                      <a:endParaRPr lang="en-GB"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Injecting </a:t>
                      </a:r>
                      <a:r>
                        <a:rPr lang="en-GB" sz="2000" b="0" i="0" u="none" strike="noStrike" kern="1200" baseline="0" dirty="0">
                          <a:solidFill>
                            <a:srgbClr val="000000"/>
                          </a:solidFill>
                          <a:effectLst/>
                          <a:latin typeface="Calibri"/>
                          <a:ea typeface="+mn-ea"/>
                          <a:cs typeface="+mn-cs"/>
                        </a:rPr>
                        <a:t>drug use</a:t>
                      </a: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panose="020F0502020204030204" pitchFamily="34" charset="0"/>
                        </a:rPr>
                        <a:t>4</a:t>
                      </a:r>
                      <a:endParaRPr lang="en-GB" sz="2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1"/>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Vertical transmission</a:t>
                      </a:r>
                      <a:endParaRPr lang="en-GB" sz="2000" b="0" i="0" u="none" strike="noStrike" kern="1200" baseline="0" dirty="0">
                        <a:solidFill>
                          <a:srgbClr val="000000"/>
                        </a:solidFill>
                        <a:effectLst/>
                        <a:latin typeface="Calibri"/>
                        <a:ea typeface="+mn-ea"/>
                        <a:cs typeface="+mn-cs"/>
                      </a:endParaRP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panose="020F0502020204030204" pitchFamily="34" charset="0"/>
                        </a:rPr>
                        <a:t>&lt;1</a:t>
                      </a:r>
                      <a:endParaRPr lang="en-GB" sz="2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2"/>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Unknown</a:t>
                      </a:r>
                      <a:endParaRPr lang="en-GB" sz="2000" b="0" i="0" u="none" strike="noStrike" kern="1200" baseline="0" dirty="0">
                        <a:solidFill>
                          <a:srgbClr val="000000"/>
                        </a:solidFill>
                        <a:effectLst/>
                        <a:latin typeface="Calibri"/>
                        <a:ea typeface="+mn-ea"/>
                        <a:cs typeface="+mn-cs"/>
                      </a:endParaRP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24</a:t>
                      </a:r>
                      <a:endParaRPr lang="en-GB"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bl>
          </a:graphicData>
        </a:graphic>
      </p:graphicFrame>
      <p:sp>
        <p:nvSpPr>
          <p:cNvPr id="2" name="TextBox 1"/>
          <p:cNvSpPr txBox="1"/>
          <p:nvPr/>
        </p:nvSpPr>
        <p:spPr>
          <a:xfrm>
            <a:off x="132269" y="6055079"/>
            <a:ext cx="5265352" cy="307777"/>
          </a:xfrm>
          <a:prstGeom prst="rect">
            <a:avLst/>
          </a:prstGeom>
          <a:noFill/>
        </p:spPr>
        <p:txBody>
          <a:bodyPr wrap="none" rtlCol="0">
            <a:spAutoFit/>
          </a:bodyPr>
          <a:lstStyle/>
          <a:p>
            <a:r>
              <a:rPr lang="en-GB" sz="1400" dirty="0" smtClean="0">
                <a:latin typeface="Calibri" panose="020F0502020204030204" pitchFamily="34" charset="0"/>
              </a:rPr>
              <a:t>*    Due to technical issues no 2017 data were received from Germany</a:t>
            </a:r>
          </a:p>
        </p:txBody>
      </p:sp>
    </p:spTree>
    <p:extLst>
      <p:ext uri="{BB962C8B-B14F-4D97-AF65-F5344CB8AC3E}">
        <p14:creationId xmlns:p14="http://schemas.microsoft.com/office/powerpoint/2010/main" val="4132310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8762FE-D3F5-4D44-BF1A-11B5879B10BB}" type="slidenum">
              <a:rPr lang="en-GB" smtClean="0"/>
              <a:pPr/>
              <a:t>30</a:t>
            </a:fld>
            <a:endParaRPr lang="en-GB"/>
          </a:p>
        </p:txBody>
      </p:sp>
      <p:sp>
        <p:nvSpPr>
          <p:cNvPr id="6" name="Rectangle 5"/>
          <p:cNvSpPr/>
          <p:nvPr/>
        </p:nvSpPr>
        <p:spPr bwMode="auto">
          <a:xfrm>
            <a:off x="5533378" y="5079861"/>
            <a:ext cx="2595244" cy="64507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AIDS &gt;</a:t>
            </a:r>
            <a:r>
              <a:rPr kumimoji="0" lang="en-GB" sz="1600" i="0" u="none" strike="noStrike" cap="none" normalizeH="0" dirty="0" smtClean="0">
                <a:ln>
                  <a:noFill/>
                </a:ln>
                <a:solidFill>
                  <a:schemeClr val="bg1"/>
                </a:solidFill>
                <a:effectLst/>
                <a:latin typeface="Calibri" panose="020F0502020204030204" pitchFamily="34" charset="0"/>
              </a:rPr>
              <a:t> </a:t>
            </a:r>
            <a:r>
              <a:rPr kumimoji="0" lang="en-GB" sz="1600" i="0" u="none" strike="noStrike" cap="none" normalizeH="0" baseline="0" dirty="0" smtClean="0">
                <a:ln>
                  <a:noFill/>
                </a:ln>
                <a:solidFill>
                  <a:schemeClr val="bg1"/>
                </a:solidFill>
                <a:effectLst/>
                <a:latin typeface="Calibri" panose="020F0502020204030204" pitchFamily="34" charset="0"/>
              </a:rPr>
              <a:t>90 days after HIV diagnosis</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0" name="Title 1"/>
          <p:cNvSpPr txBox="1">
            <a:spLocks/>
          </p:cNvSpPr>
          <p:nvPr/>
        </p:nvSpPr>
        <p:spPr>
          <a:xfrm>
            <a:off x="762707" y="220002"/>
            <a:ext cx="5716037" cy="822325"/>
          </a:xfrm>
          <a:prstGeom prst="rect">
            <a:avLst/>
          </a:prstGeom>
        </p:spPr>
        <p:txBody>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GB" sz="2800" kern="0" dirty="0" smtClean="0">
                <a:latin typeface="Calibri" panose="020F0502020204030204" pitchFamily="34" charset="0"/>
              </a:rPr>
              <a:t>Proportion </a:t>
            </a:r>
            <a:r>
              <a:rPr lang="en-GB" sz="2800" kern="0" dirty="0">
                <a:latin typeface="Calibri" panose="020F0502020204030204" pitchFamily="34" charset="0"/>
              </a:rPr>
              <a:t>of AIDS diagnoses within 90 days of HIV diagnosis, </a:t>
            </a:r>
            <a:r>
              <a:rPr lang="en-GB" sz="2800" kern="0" dirty="0" smtClean="0">
                <a:latin typeface="Calibri" panose="020F0502020204030204" pitchFamily="34" charset="0"/>
              </a:rPr>
              <a:t>by route of HIV transmission, EU/EEA</a:t>
            </a:r>
            <a:r>
              <a:rPr lang="en-GB" sz="2800" kern="0" dirty="0">
                <a:latin typeface="Calibri" panose="020F0502020204030204" pitchFamily="34" charset="0"/>
              </a:rPr>
              <a:t>, 2017</a:t>
            </a:r>
          </a:p>
        </p:txBody>
      </p:sp>
      <p:pic>
        <p:nvPicPr>
          <p:cNvPr id="11" name="Picture 10"/>
          <p:cNvPicPr>
            <a:picLocks noChangeAspect="1"/>
          </p:cNvPicPr>
          <p:nvPr/>
        </p:nvPicPr>
        <p:blipFill>
          <a:blip r:embed="rId2"/>
          <a:stretch>
            <a:fillRect/>
          </a:stretch>
        </p:blipFill>
        <p:spPr>
          <a:xfrm>
            <a:off x="6478745" y="118672"/>
            <a:ext cx="2665255" cy="828621"/>
          </a:xfrm>
          <a:prstGeom prst="rect">
            <a:avLst/>
          </a:prstGeom>
        </p:spPr>
      </p:pic>
      <p:sp>
        <p:nvSpPr>
          <p:cNvPr id="1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7" name="Picture 6"/>
          <p:cNvPicPr>
            <a:picLocks noChangeAspect="1"/>
          </p:cNvPicPr>
          <p:nvPr/>
        </p:nvPicPr>
        <p:blipFill>
          <a:blip r:embed="rId3"/>
          <a:stretch>
            <a:fillRect/>
          </a:stretch>
        </p:blipFill>
        <p:spPr>
          <a:xfrm>
            <a:off x="344553" y="1527800"/>
            <a:ext cx="8400531" cy="3114537"/>
          </a:xfrm>
          <a:prstGeom prst="rect">
            <a:avLst/>
          </a:prstGeom>
        </p:spPr>
      </p:pic>
      <p:sp>
        <p:nvSpPr>
          <p:cNvPr id="15" name="Rectangle 14"/>
          <p:cNvSpPr/>
          <p:nvPr/>
        </p:nvSpPr>
        <p:spPr bwMode="auto">
          <a:xfrm>
            <a:off x="2628181" y="5079861"/>
            <a:ext cx="2595244" cy="64507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AIDS </a:t>
            </a:r>
            <a:r>
              <a:rPr lang="en-GB" sz="1600" u="sng" dirty="0">
                <a:solidFill>
                  <a:schemeClr val="bg1"/>
                </a:solidFill>
                <a:latin typeface="Calibri" panose="020F0502020204030204" pitchFamily="34" charset="0"/>
              </a:rPr>
              <a:t>&lt;</a:t>
            </a:r>
            <a:r>
              <a:rPr kumimoji="0" lang="en-GB" sz="1600" i="0" u="none" strike="noStrike" cap="none" normalizeH="0" dirty="0" smtClean="0">
                <a:ln>
                  <a:noFill/>
                </a:ln>
                <a:solidFill>
                  <a:schemeClr val="bg1"/>
                </a:solidFill>
                <a:effectLst/>
                <a:latin typeface="Calibri" panose="020F0502020204030204" pitchFamily="34" charset="0"/>
              </a:rPr>
              <a:t> </a:t>
            </a:r>
            <a:r>
              <a:rPr kumimoji="0" lang="en-GB" sz="1600" i="0" u="none" strike="noStrike" cap="none" normalizeH="0" baseline="0" dirty="0" smtClean="0">
                <a:ln>
                  <a:noFill/>
                </a:ln>
                <a:solidFill>
                  <a:schemeClr val="bg1"/>
                </a:solidFill>
                <a:effectLst/>
                <a:latin typeface="Calibri" panose="020F0502020204030204" pitchFamily="34" charset="0"/>
              </a:rPr>
              <a:t>90 days of HIV diagnosis</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253516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216" y="1897751"/>
            <a:ext cx="7612684" cy="3474349"/>
          </a:xfrm>
          <a:prstGeom prst="rect">
            <a:avLst/>
          </a:prstGeom>
        </p:spPr>
      </p:pic>
      <p:sp>
        <p:nvSpPr>
          <p:cNvPr id="2" name="Slide Number Placeholder 1"/>
          <p:cNvSpPr>
            <a:spLocks noGrp="1"/>
          </p:cNvSpPr>
          <p:nvPr>
            <p:ph type="sldNum" sz="quarter" idx="10"/>
          </p:nvPr>
        </p:nvSpPr>
        <p:spPr/>
        <p:txBody>
          <a:bodyPr/>
          <a:lstStyle/>
          <a:p>
            <a:fld id="{508762FE-D3F5-4D44-BF1A-11B5879B10BB}" type="slidenum">
              <a:rPr lang="en-GB" smtClean="0"/>
              <a:pPr/>
              <a:t>31</a:t>
            </a:fld>
            <a:endParaRPr lang="en-GB"/>
          </a:p>
        </p:txBody>
      </p:sp>
      <p:sp>
        <p:nvSpPr>
          <p:cNvPr id="9" name="Content Placeholder 15"/>
          <p:cNvSpPr txBox="1">
            <a:spLocks/>
          </p:cNvSpPr>
          <p:nvPr/>
        </p:nvSpPr>
        <p:spPr bwMode="auto">
          <a:xfrm>
            <a:off x="7498677" y="3841742"/>
            <a:ext cx="1662908"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Char char="»"/>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Other/</a:t>
            </a:r>
          </a:p>
          <a:p>
            <a:pPr algn="ctr"/>
            <a:r>
              <a:rPr lang="en-GB" sz="1600" dirty="0" smtClean="0">
                <a:solidFill>
                  <a:schemeClr val="bg1"/>
                </a:solidFill>
                <a:latin typeface="Calibri" panose="020F0502020204030204" pitchFamily="34" charset="0"/>
              </a:rPr>
              <a:t>unknown</a:t>
            </a:r>
          </a:p>
        </p:txBody>
      </p:sp>
      <p:sp>
        <p:nvSpPr>
          <p:cNvPr id="10" name="Title 1"/>
          <p:cNvSpPr txBox="1">
            <a:spLocks/>
          </p:cNvSpPr>
          <p:nvPr/>
        </p:nvSpPr>
        <p:spPr>
          <a:xfrm>
            <a:off x="762708" y="220002"/>
            <a:ext cx="5541110" cy="822325"/>
          </a:xfrm>
          <a:prstGeom prst="rect">
            <a:avLst/>
          </a:prstGeom>
        </p:spPr>
        <p:txBody>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GB" sz="2800" kern="0" dirty="0" smtClean="0">
                <a:latin typeface="Calibri" panose="020F0502020204030204" pitchFamily="34" charset="0"/>
              </a:rPr>
              <a:t>AIDS </a:t>
            </a:r>
            <a:r>
              <a:rPr lang="en-GB" sz="2800" kern="0" dirty="0">
                <a:latin typeface="Calibri" panose="020F0502020204030204" pitchFamily="34" charset="0"/>
              </a:rPr>
              <a:t>diagnoses, by </a:t>
            </a:r>
            <a:r>
              <a:rPr lang="en-GB" sz="2800" kern="0" dirty="0" smtClean="0">
                <a:latin typeface="Calibri" panose="020F0502020204030204" pitchFamily="34" charset="0"/>
              </a:rPr>
              <a:t>route of HIV transmission, </a:t>
            </a:r>
            <a:r>
              <a:rPr lang="en-GB" sz="2800" kern="0" dirty="0">
                <a:latin typeface="Calibri" panose="020F0502020204030204" pitchFamily="34" charset="0"/>
              </a:rPr>
              <a:t>EU/EEA, </a:t>
            </a:r>
            <a:r>
              <a:rPr lang="en-GB" sz="2800" kern="0" dirty="0" smtClean="0">
                <a:latin typeface="Calibri" panose="020F0502020204030204" pitchFamily="34" charset="0"/>
              </a:rPr>
              <a:t>2008-2017</a:t>
            </a:r>
            <a:endParaRPr lang="en-GB" sz="2800" kern="0" dirty="0">
              <a:latin typeface="Calibri" panose="020F0502020204030204" pitchFamily="34" charset="0"/>
            </a:endParaRPr>
          </a:p>
        </p:txBody>
      </p:sp>
      <p:pic>
        <p:nvPicPr>
          <p:cNvPr id="11" name="Picture 10"/>
          <p:cNvPicPr>
            <a:picLocks noChangeAspect="1"/>
          </p:cNvPicPr>
          <p:nvPr/>
        </p:nvPicPr>
        <p:blipFill>
          <a:blip r:embed="rId3"/>
          <a:stretch>
            <a:fillRect/>
          </a:stretch>
        </p:blipFill>
        <p:spPr>
          <a:xfrm>
            <a:off x="6478745" y="118672"/>
            <a:ext cx="2665255" cy="828621"/>
          </a:xfrm>
          <a:prstGeom prst="rect">
            <a:avLst/>
          </a:prstGeom>
        </p:spPr>
      </p:pic>
      <p:sp>
        <p:nvSpPr>
          <p:cNvPr id="1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grpSp>
        <p:nvGrpSpPr>
          <p:cNvPr id="15" name="Group 14"/>
          <p:cNvGrpSpPr/>
          <p:nvPr/>
        </p:nvGrpSpPr>
        <p:grpSpPr>
          <a:xfrm>
            <a:off x="7463507" y="1625350"/>
            <a:ext cx="1698078" cy="3578227"/>
            <a:chOff x="46598" y="4404064"/>
            <a:chExt cx="2187284" cy="1005237"/>
          </a:xfrm>
        </p:grpSpPr>
        <p:sp>
          <p:nvSpPr>
            <p:cNvPr id="16" name="Rectangle 15"/>
            <p:cNvSpPr/>
            <p:nvPr/>
          </p:nvSpPr>
          <p:spPr bwMode="auto">
            <a:xfrm>
              <a:off x="91900" y="5222950"/>
              <a:ext cx="2119331" cy="186351"/>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smtClean="0">
                  <a:solidFill>
                    <a:schemeClr val="bg1"/>
                  </a:solidFill>
                  <a:latin typeface="Calibri" panose="020F0502020204030204" pitchFamily="34" charset="0"/>
                </a:rPr>
                <a:t>Injecting drug use</a:t>
              </a:r>
              <a:endParaRPr kumimoji="0" lang="en-GB" sz="1600" i="0"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46598" y="4404064"/>
              <a:ext cx="2187284" cy="214239"/>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600" dirty="0" smtClean="0">
                  <a:solidFill>
                    <a:schemeClr val="bg1"/>
                  </a:solidFill>
                  <a:latin typeface="Calibri" panose="020F0502020204030204" pitchFamily="34" charset="0"/>
                  <a:sym typeface="Symbol"/>
                </a:rPr>
                <a:t>Sex between men</a:t>
              </a:r>
              <a:endParaRPr kumimoji="0" lang="en-GB" sz="1600" i="0" u="none" strike="noStrike" cap="none" normalizeH="0" baseline="0" dirty="0" smtClean="0">
                <a:ln>
                  <a:noFill/>
                </a:ln>
                <a:solidFill>
                  <a:schemeClr val="bg1"/>
                </a:solidFill>
                <a:effectLst/>
                <a:latin typeface="Calibri" panose="020F0502020204030204" pitchFamily="34" charset="0"/>
              </a:endParaRPr>
            </a:p>
          </p:txBody>
        </p:sp>
      </p:grpSp>
      <p:sp>
        <p:nvSpPr>
          <p:cNvPr id="19" name="Rectangle 18"/>
          <p:cNvSpPr/>
          <p:nvPr/>
        </p:nvSpPr>
        <p:spPr bwMode="auto">
          <a:xfrm>
            <a:off x="7481092" y="3151593"/>
            <a:ext cx="1680493" cy="61710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(women)</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20" name="Rectangle 19"/>
          <p:cNvSpPr/>
          <p:nvPr/>
        </p:nvSpPr>
        <p:spPr bwMode="auto">
          <a:xfrm>
            <a:off x="7463507" y="2471956"/>
            <a:ext cx="1698078" cy="61710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600" i="0" u="none" strike="noStrike" cap="none" normalizeH="0" baseline="0" dirty="0" smtClean="0">
                <a:ln>
                  <a:noFill/>
                </a:ln>
                <a:solidFill>
                  <a:schemeClr val="bg1"/>
                </a:solidFill>
                <a:effectLst/>
                <a:latin typeface="Calibri" panose="020F0502020204030204" pitchFamily="34" charset="0"/>
              </a:rPr>
              <a:t>Heterosexual </a:t>
            </a:r>
          </a:p>
          <a:p>
            <a:pPr algn="ctr"/>
            <a:r>
              <a:rPr kumimoji="0" lang="en-GB" sz="1600" i="0" u="none" strike="noStrike" cap="none" normalizeH="0" baseline="0" dirty="0" smtClean="0">
                <a:ln>
                  <a:noFill/>
                </a:ln>
                <a:solidFill>
                  <a:schemeClr val="bg1"/>
                </a:solidFill>
                <a:effectLst/>
                <a:latin typeface="Calibri" panose="020F0502020204030204" pitchFamily="34" charset="0"/>
              </a:rPr>
              <a:t>(Men)</a:t>
            </a:r>
          </a:p>
        </p:txBody>
      </p:sp>
      <p:sp>
        <p:nvSpPr>
          <p:cNvPr id="21" name="TextBox 20"/>
          <p:cNvSpPr txBox="1"/>
          <p:nvPr/>
        </p:nvSpPr>
        <p:spPr>
          <a:xfrm>
            <a:off x="132269" y="6352359"/>
            <a:ext cx="5628451" cy="1384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smtClean="0"/>
              <a:t>Note: Data </a:t>
            </a:r>
            <a:r>
              <a:rPr lang="en-GB" dirty="0"/>
              <a:t>from Germany, Belgium and Sweden excluded due to inconsistent reporting during the period</a:t>
            </a:r>
          </a:p>
        </p:txBody>
      </p:sp>
    </p:spTree>
    <p:extLst>
      <p:ext uri="{BB962C8B-B14F-4D97-AF65-F5344CB8AC3E}">
        <p14:creationId xmlns:p14="http://schemas.microsoft.com/office/powerpoint/2010/main" val="1470266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8486" y="1038204"/>
            <a:ext cx="5173844" cy="5441811"/>
          </a:xfrm>
          <a:prstGeom prst="rect">
            <a:avLst/>
          </a:prstGeom>
        </p:spPr>
      </p:pic>
      <p:sp>
        <p:nvSpPr>
          <p:cNvPr id="2" name="Slide Number Placeholder 1"/>
          <p:cNvSpPr>
            <a:spLocks noGrp="1"/>
          </p:cNvSpPr>
          <p:nvPr>
            <p:ph type="sldNum" sz="quarter" idx="10"/>
          </p:nvPr>
        </p:nvSpPr>
        <p:spPr/>
        <p:txBody>
          <a:bodyPr/>
          <a:lstStyle/>
          <a:p>
            <a:fld id="{508762FE-D3F5-4D44-BF1A-11B5879B10BB}" type="slidenum">
              <a:rPr lang="en-GB" smtClean="0"/>
              <a:pPr/>
              <a:t>32</a:t>
            </a:fld>
            <a:endParaRPr lang="en-GB"/>
          </a:p>
        </p:txBody>
      </p:sp>
      <p:pic>
        <p:nvPicPr>
          <p:cNvPr id="4" name="Picture 3"/>
          <p:cNvPicPr>
            <a:picLocks noChangeAspect="1"/>
          </p:cNvPicPr>
          <p:nvPr/>
        </p:nvPicPr>
        <p:blipFill>
          <a:blip r:embed="rId3"/>
          <a:stretch>
            <a:fillRect/>
          </a:stretch>
        </p:blipFill>
        <p:spPr>
          <a:xfrm>
            <a:off x="6478745" y="118672"/>
            <a:ext cx="2665255" cy="828621"/>
          </a:xfrm>
          <a:prstGeom prst="rect">
            <a:avLst/>
          </a:prstGeom>
        </p:spPr>
      </p:pic>
      <p:sp>
        <p:nvSpPr>
          <p:cNvPr id="6" name="Rectangle 5"/>
          <p:cNvSpPr/>
          <p:nvPr/>
        </p:nvSpPr>
        <p:spPr>
          <a:xfrm>
            <a:off x="789709" y="58461"/>
            <a:ext cx="5689036" cy="1255728"/>
          </a:xfrm>
          <a:prstGeom prst="rect">
            <a:avLst/>
          </a:prstGeom>
        </p:spPr>
        <p:txBody>
          <a:bodyPr wrap="square">
            <a:spAutoFit/>
          </a:bodyPr>
          <a:lstStyle/>
          <a:p>
            <a:r>
              <a:rPr lang="en-GB" sz="2800" b="1" dirty="0">
                <a:latin typeface="Calibri" panose="020F0502020204030204" pitchFamily="34" charset="0"/>
              </a:rPr>
              <a:t>Proportion of persons diagnosed with AIDS with tuberculosis as an AIDS-defining illness, EU/EEA, </a:t>
            </a:r>
            <a:r>
              <a:rPr lang="en-GB" sz="2800" b="1" dirty="0" smtClean="0">
                <a:latin typeface="Calibri" panose="020F0502020204030204" pitchFamily="34" charset="0"/>
              </a:rPr>
              <a:t>2017</a:t>
            </a:r>
            <a:endParaRPr lang="en-GB" sz="2800" b="1" dirty="0">
              <a:latin typeface="Calibri" panose="020F0502020204030204" pitchFamily="34" charset="0"/>
            </a:endParaRPr>
          </a:p>
        </p:txBody>
      </p:sp>
      <p:sp>
        <p:nvSpPr>
          <p:cNvPr id="8" name="TextBox 7"/>
          <p:cNvSpPr txBox="1"/>
          <p:nvPr/>
        </p:nvSpPr>
        <p:spPr>
          <a:xfrm>
            <a:off x="2709495" y="6249184"/>
            <a:ext cx="5268685" cy="553998"/>
          </a:xfrm>
          <a:prstGeom prst="rect">
            <a:avLst/>
          </a:prstGeom>
          <a:noFill/>
        </p:spPr>
        <p:txBody>
          <a:bodyPr wrap="square" rtlCol="0">
            <a:spAutoFit/>
          </a:bodyPr>
          <a:lstStyle/>
          <a:p>
            <a:r>
              <a:rPr lang="en-GB" sz="1000" dirty="0" smtClean="0">
                <a:latin typeface="Calibri" panose="020F0502020204030204" pitchFamily="34" charset="0"/>
              </a:rPr>
              <a:t>Countries </a:t>
            </a:r>
            <a:r>
              <a:rPr lang="en-GB" sz="1000" dirty="0">
                <a:latin typeface="Calibri" panose="020F0502020204030204" pitchFamily="34" charset="0"/>
              </a:rPr>
              <a:t>that did not report AIDS (Belgium, Germany and Sweden) or reported no cases of TB as an AIDS-defining illness (Croatia, Cyprus, Estonia, Greece, Hungary, Iceland, Ireland, Luxembourg, Norway, Slovakia, </a:t>
            </a:r>
            <a:r>
              <a:rPr lang="en-GB" sz="1000" dirty="0" smtClean="0">
                <a:latin typeface="Calibri" panose="020F0502020204030204" pitchFamily="34" charset="0"/>
              </a:rPr>
              <a:t>and Slovenia</a:t>
            </a:r>
            <a:r>
              <a:rPr lang="en-GB" sz="1000" dirty="0">
                <a:latin typeface="Calibri" panose="020F0502020204030204" pitchFamily="34" charset="0"/>
              </a:rPr>
              <a:t>) are excluded</a:t>
            </a:r>
          </a:p>
        </p:txBody>
      </p:sp>
      <p:sp>
        <p:nvSpPr>
          <p:cNvPr id="9" name="TextBox 8"/>
          <p:cNvSpPr txBox="1"/>
          <p:nvPr/>
        </p:nvSpPr>
        <p:spPr>
          <a:xfrm>
            <a:off x="5343838" y="2632944"/>
            <a:ext cx="2974323" cy="369332"/>
          </a:xfrm>
          <a:prstGeom prst="rect">
            <a:avLst/>
          </a:prstGeom>
          <a:noFill/>
        </p:spPr>
        <p:txBody>
          <a:bodyPr wrap="square" rtlCol="0">
            <a:spAutoFit/>
          </a:bodyPr>
          <a:lstStyle/>
          <a:p>
            <a:r>
              <a:rPr lang="en-GB" b="1" dirty="0" smtClean="0">
                <a:latin typeface="Calibri" panose="020F0502020204030204" pitchFamily="34" charset="0"/>
              </a:rPr>
              <a:t>EU/EEA </a:t>
            </a:r>
            <a:r>
              <a:rPr lang="en-GB" b="1" dirty="0">
                <a:latin typeface="Calibri" panose="020F0502020204030204" pitchFamily="34" charset="0"/>
              </a:rPr>
              <a:t>a</a:t>
            </a:r>
            <a:r>
              <a:rPr lang="en-GB" b="1" dirty="0" smtClean="0">
                <a:latin typeface="Calibri" panose="020F0502020204030204" pitchFamily="34" charset="0"/>
              </a:rPr>
              <a:t>verage:</a:t>
            </a:r>
            <a:r>
              <a:rPr lang="en-GB" b="1" dirty="0">
                <a:latin typeface="Calibri" panose="020F0502020204030204" pitchFamily="34" charset="0"/>
              </a:rPr>
              <a:t> </a:t>
            </a:r>
            <a:r>
              <a:rPr lang="en-GB" b="1" dirty="0" smtClean="0">
                <a:latin typeface="Calibri" panose="020F0502020204030204" pitchFamily="34" charset="0"/>
              </a:rPr>
              <a:t>14%</a:t>
            </a:r>
          </a:p>
        </p:txBody>
      </p:sp>
      <p:sp>
        <p:nvSpPr>
          <p:cNvPr id="10" name="Text Box 83"/>
          <p:cNvSpPr txBox="1">
            <a:spLocks noChangeArrowheads="1"/>
          </p:cNvSpPr>
          <p:nvPr/>
        </p:nvSpPr>
        <p:spPr bwMode="auto">
          <a:xfrm>
            <a:off x="132269" y="6480016"/>
            <a:ext cx="2558103" cy="2769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2152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10F74DF-78D4-466C-915E-A0B0EAF00BE3}" type="slidenum">
              <a:rPr lang="en-GB"/>
              <a:pPr/>
              <a:t>33</a:t>
            </a:fld>
            <a:endParaRPr lang="en-GB"/>
          </a:p>
        </p:txBody>
      </p:sp>
      <p:sp>
        <p:nvSpPr>
          <p:cNvPr id="866306" name="Rectangle 2"/>
          <p:cNvSpPr>
            <a:spLocks noGrp="1" noChangeArrowheads="1"/>
          </p:cNvSpPr>
          <p:nvPr>
            <p:ph type="title" idx="4294967295"/>
          </p:nvPr>
        </p:nvSpPr>
        <p:spPr>
          <a:xfrm>
            <a:off x="800893" y="160513"/>
            <a:ext cx="7308850" cy="822325"/>
          </a:xfrm>
        </p:spPr>
        <p:txBody>
          <a:bodyPr/>
          <a:lstStyle/>
          <a:p>
            <a:r>
              <a:rPr lang="en-GB" sz="3200" dirty="0" smtClean="0">
                <a:solidFill>
                  <a:schemeClr val="tx1"/>
                </a:solidFill>
                <a:latin typeface="Calibri" panose="020F0502020204030204" pitchFamily="34" charset="0"/>
              </a:rPr>
              <a:t>Conclusions: EU/EEA (1)  </a:t>
            </a:r>
            <a:endParaRPr lang="en-GB" sz="3200" b="0" dirty="0">
              <a:solidFill>
                <a:schemeClr val="tx1"/>
              </a:solidFill>
              <a:latin typeface="Calibri" panose="020F0502020204030204" pitchFamily="34" charset="0"/>
            </a:endParaRPr>
          </a:p>
        </p:txBody>
      </p:sp>
      <p:sp>
        <p:nvSpPr>
          <p:cNvPr id="866307" name="Rectangle 3"/>
          <p:cNvSpPr>
            <a:spLocks noGrp="1" noChangeArrowheads="1"/>
          </p:cNvSpPr>
          <p:nvPr>
            <p:ph idx="4294967295"/>
          </p:nvPr>
        </p:nvSpPr>
        <p:spPr>
          <a:xfrm>
            <a:off x="328612" y="1260957"/>
            <a:ext cx="8253413" cy="5445605"/>
          </a:xfrm>
        </p:spPr>
        <p:txBody>
          <a:bodyPr/>
          <a:lstStyle/>
          <a:p>
            <a:pPr marL="0" indent="0"/>
            <a:r>
              <a:rPr lang="en-GB" sz="2400" dirty="0" smtClean="0">
                <a:latin typeface="Calibri" panose="020F0502020204030204" pitchFamily="34" charset="0"/>
              </a:rPr>
              <a:t>Although preventable through effective public health measures, significant HIV transmission continues in the EU/EEA</a:t>
            </a:r>
          </a:p>
          <a:p>
            <a:pPr marL="0" indent="0">
              <a:spcAft>
                <a:spcPts val="400"/>
              </a:spcAft>
            </a:pPr>
            <a:endParaRPr lang="en-GB" altLang="ko-KR" sz="2400" dirty="0">
              <a:latin typeface="Calibri" panose="020F0502020204030204" pitchFamily="34" charset="0"/>
            </a:endParaRPr>
          </a:p>
          <a:p>
            <a:pPr marL="0" indent="0"/>
            <a:r>
              <a:rPr lang="en-US" altLang="ko-KR" sz="2400" dirty="0" smtClean="0">
                <a:latin typeface="Calibri" panose="020F0502020204030204" pitchFamily="34" charset="0"/>
                <a:ea typeface="굴림" charset="-127"/>
              </a:rPr>
              <a:t>Key findings on HIV in EU/EEA countries</a:t>
            </a:r>
          </a:p>
          <a:p>
            <a:pPr marL="900113" lvl="1" indent="-630238"/>
            <a:r>
              <a:rPr lang="en-US" altLang="ko-KR" sz="2000" dirty="0">
                <a:latin typeface="Calibri" panose="020F0502020204030204" pitchFamily="34" charset="0"/>
              </a:rPr>
              <a:t>Sex between men accounted for the largest proportion of cases diagnosed (38</a:t>
            </a:r>
            <a:r>
              <a:rPr lang="en-US" altLang="ko-KR" sz="2000" dirty="0" smtClean="0">
                <a:latin typeface="Calibri" panose="020F0502020204030204" pitchFamily="34" charset="0"/>
              </a:rPr>
              <a:t>%),</a:t>
            </a:r>
            <a:endParaRPr lang="en-US" altLang="ko-KR" sz="2000" dirty="0">
              <a:latin typeface="Calibri" panose="020F0502020204030204" pitchFamily="34" charset="0"/>
            </a:endParaRPr>
          </a:p>
          <a:p>
            <a:pPr marL="900113" lvl="1" indent="-630238"/>
            <a:r>
              <a:rPr lang="en-GB" sz="2000" dirty="0" smtClean="0">
                <a:latin typeface="Calibri" panose="020F0502020204030204" pitchFamily="34" charset="0"/>
              </a:rPr>
              <a:t>41% of new HIV diagnoses were among people originating from outside of the reporting country,</a:t>
            </a:r>
          </a:p>
          <a:p>
            <a:pPr marL="900113" lvl="1" indent="-630238"/>
            <a:r>
              <a:rPr lang="en-GB" sz="2000" dirty="0">
                <a:latin typeface="Calibri" panose="020F0502020204030204" pitchFamily="34" charset="0"/>
              </a:rPr>
              <a:t>T</a:t>
            </a:r>
            <a:r>
              <a:rPr lang="en-GB" sz="2000" dirty="0" smtClean="0">
                <a:latin typeface="Calibri" panose="020F0502020204030204" pitchFamily="34" charset="0"/>
              </a:rPr>
              <a:t>here is evidence of a decline in the rate of new HIV diagnoses in the EU/EEA as a whole.</a:t>
            </a:r>
          </a:p>
          <a:p>
            <a:pPr marL="900113" lvl="1" indent="-630238"/>
            <a:r>
              <a:rPr lang="en-GB" sz="2000" dirty="0">
                <a:latin typeface="Calibri" panose="020F0502020204030204" pitchFamily="34" charset="0"/>
              </a:rPr>
              <a:t>D</a:t>
            </a:r>
            <a:r>
              <a:rPr lang="en-GB" sz="2000" dirty="0" smtClean="0">
                <a:latin typeface="Calibri" panose="020F0502020204030204" pitchFamily="34" charset="0"/>
              </a:rPr>
              <a:t>espite the overall decline, HIV rates continue to increase in one-third of EU/EEA countries.</a:t>
            </a:r>
            <a:endParaRPr lang="en-GB" sz="2000" dirty="0">
              <a:latin typeface="Calibri" panose="020F0502020204030204" pitchFamily="34" charset="0"/>
            </a:endParaRPr>
          </a:p>
          <a:p>
            <a:pPr marL="900113" lvl="1" indent="-630238"/>
            <a:r>
              <a:rPr lang="en-GB" sz="2000" dirty="0">
                <a:latin typeface="Calibri" panose="020F0502020204030204" pitchFamily="34" charset="0"/>
              </a:rPr>
              <a:t>N</a:t>
            </a:r>
            <a:r>
              <a:rPr lang="en-GB" sz="2000" dirty="0" smtClean="0">
                <a:latin typeface="Calibri" panose="020F0502020204030204" pitchFamily="34" charset="0"/>
              </a:rPr>
              <a:t>early </a:t>
            </a:r>
            <a:r>
              <a:rPr lang="en-GB" sz="2000" dirty="0">
                <a:latin typeface="Calibri" panose="020F0502020204030204" pitchFamily="34" charset="0"/>
              </a:rPr>
              <a:t>half (49%) of people were diagnosed late, with a CD4 cell count of &lt;350/mm</a:t>
            </a:r>
            <a:r>
              <a:rPr lang="en-GB" sz="2000" baseline="30000" dirty="0">
                <a:latin typeface="Calibri" panose="020F0502020204030204" pitchFamily="34" charset="0"/>
              </a:rPr>
              <a:t>3</a:t>
            </a:r>
            <a:r>
              <a:rPr lang="en-GB" sz="2000" dirty="0">
                <a:latin typeface="Calibri" panose="020F0502020204030204" pitchFamily="34" charset="0"/>
              </a:rPr>
              <a:t> at diagnosis. </a:t>
            </a:r>
          </a:p>
          <a:p>
            <a:pPr marL="0" indent="0"/>
            <a:endParaRPr lang="en-GB" sz="2400" dirty="0">
              <a:solidFill>
                <a:srgbClr val="FF0000"/>
              </a:solidFill>
              <a:latin typeface="Calibri" panose="020F0502020204030204" pitchFamily="34" charset="0"/>
            </a:endParaRPr>
          </a:p>
        </p:txBody>
      </p:sp>
      <p:sp>
        <p:nvSpPr>
          <p:cNvPr id="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(2016). HIV/AIDS Surveillance in Europe, 2015</a:t>
            </a:r>
            <a:endParaRPr lang="en-GB" sz="1050" dirty="0">
              <a:solidFill>
                <a:schemeClr val="bg1"/>
              </a:solidFill>
              <a:latin typeface="Calibri" panose="020F0502020204030204" pitchFamily="34" charset="0"/>
              <a:ea typeface="ＭＳ Ｐゴシック" pitchFamily="20" charset="-128"/>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spTree>
    <p:extLst>
      <p:ext uri="{BB962C8B-B14F-4D97-AF65-F5344CB8AC3E}">
        <p14:creationId xmlns:p14="http://schemas.microsoft.com/office/powerpoint/2010/main" val="1000981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732988" y="143635"/>
            <a:ext cx="8229600" cy="822325"/>
          </a:xfrm>
        </p:spPr>
        <p:txBody>
          <a:bodyPr/>
          <a:lstStyle/>
          <a:p>
            <a:r>
              <a:rPr lang="en-GB" sz="3200" dirty="0" smtClean="0">
                <a:solidFill>
                  <a:schemeClr val="tx1"/>
                </a:solidFill>
                <a:latin typeface="Calibri" panose="020F0502020204030204" pitchFamily="34" charset="0"/>
              </a:rPr>
              <a:t>Conclusions: EU/EEA </a:t>
            </a:r>
            <a:r>
              <a:rPr lang="en-GB" sz="3200" dirty="0">
                <a:solidFill>
                  <a:schemeClr val="tx1"/>
                </a:solidFill>
                <a:latin typeface="Calibri" panose="020F0502020204030204" pitchFamily="34" charset="0"/>
              </a:rPr>
              <a:t>(2)</a:t>
            </a:r>
          </a:p>
        </p:txBody>
      </p:sp>
      <p:sp>
        <p:nvSpPr>
          <p:cNvPr id="772099" name="Rectangle 3"/>
          <p:cNvSpPr>
            <a:spLocks noGrp="1" noChangeArrowheads="1"/>
          </p:cNvSpPr>
          <p:nvPr>
            <p:ph idx="1"/>
          </p:nvPr>
        </p:nvSpPr>
        <p:spPr>
          <a:xfrm>
            <a:off x="482960" y="1225375"/>
            <a:ext cx="8019909" cy="3834665"/>
          </a:xfrm>
        </p:spPr>
        <p:txBody>
          <a:bodyPr/>
          <a:lstStyle/>
          <a:p>
            <a:pPr marL="0" indent="0"/>
            <a:r>
              <a:rPr lang="en-GB" sz="2200" dirty="0">
                <a:latin typeface="Calibri" panose="020F0502020204030204" pitchFamily="34" charset="0"/>
              </a:rPr>
              <a:t>E</a:t>
            </a:r>
            <a:r>
              <a:rPr lang="en-GB" sz="2200" dirty="0" smtClean="0">
                <a:latin typeface="Calibri" panose="020F0502020204030204" pitchFamily="34" charset="0"/>
              </a:rPr>
              <a:t>vidence-based </a:t>
            </a:r>
            <a:r>
              <a:rPr lang="en-GB" sz="2200" dirty="0">
                <a:latin typeface="Calibri" panose="020F0502020204030204" pitchFamily="34" charset="0"/>
              </a:rPr>
              <a:t>HIV prevention </a:t>
            </a:r>
            <a:r>
              <a:rPr lang="en-GB" sz="2200" dirty="0" smtClean="0">
                <a:latin typeface="Calibri" panose="020F0502020204030204" pitchFamily="34" charset="0"/>
              </a:rPr>
              <a:t>interventions tailored </a:t>
            </a:r>
            <a:r>
              <a:rPr lang="en-GB" sz="2200" dirty="0">
                <a:latin typeface="Calibri" panose="020F0502020204030204" pitchFamily="34" charset="0"/>
              </a:rPr>
              <a:t>to the local epidemiological context </a:t>
            </a:r>
            <a:r>
              <a:rPr lang="en-GB" sz="2200" dirty="0" smtClean="0">
                <a:latin typeface="Calibri" panose="020F0502020204030204" pitchFamily="34" charset="0"/>
              </a:rPr>
              <a:t>and targeted </a:t>
            </a:r>
            <a:r>
              <a:rPr lang="en-GB" sz="2200" dirty="0">
                <a:latin typeface="Calibri" panose="020F0502020204030204" pitchFamily="34" charset="0"/>
              </a:rPr>
              <a:t>at those most at </a:t>
            </a:r>
            <a:r>
              <a:rPr lang="en-GB" sz="2200" dirty="0" smtClean="0">
                <a:latin typeface="Calibri" panose="020F0502020204030204" pitchFamily="34" charset="0"/>
              </a:rPr>
              <a:t>risk should be sustained and scaled up.</a:t>
            </a:r>
          </a:p>
          <a:p>
            <a:pPr marL="0" indent="0"/>
            <a:endParaRPr lang="en-GB" sz="2200" dirty="0" smtClean="0">
              <a:latin typeface="Calibri" panose="020F0502020204030204" pitchFamily="34" charset="0"/>
            </a:endParaRPr>
          </a:p>
          <a:p>
            <a:pPr marL="342900" indent="-342900">
              <a:spcAft>
                <a:spcPts val="1200"/>
              </a:spcAft>
              <a:buFont typeface="Arial" panose="020B0604020202020204" pitchFamily="34" charset="0"/>
              <a:buChar char="•"/>
            </a:pPr>
            <a:r>
              <a:rPr lang="en-GB" sz="2200" dirty="0">
                <a:latin typeface="Calibri" panose="020F0502020204030204" pitchFamily="34" charset="0"/>
              </a:rPr>
              <a:t>Expansion of </a:t>
            </a:r>
            <a:r>
              <a:rPr lang="en-GB" sz="2200" b="1" dirty="0">
                <a:latin typeface="Calibri" panose="020F0502020204030204" pitchFamily="34" charset="0"/>
              </a:rPr>
              <a:t>HIV testing and linkage to care </a:t>
            </a:r>
            <a:r>
              <a:rPr lang="en-GB" sz="2200" dirty="0">
                <a:latin typeface="Calibri" panose="020F0502020204030204" pitchFamily="34" charset="0"/>
              </a:rPr>
              <a:t>will ensure early diagnosis and access to treatment; this will reduce the number of late presenters and improve treatment outcomes. </a:t>
            </a:r>
          </a:p>
          <a:p>
            <a:pPr marL="342900" indent="-342900">
              <a:spcAft>
                <a:spcPts val="1200"/>
              </a:spcAft>
              <a:buFont typeface="Arial" panose="020B0604020202020204" pitchFamily="34" charset="0"/>
              <a:buChar char="•"/>
            </a:pPr>
            <a:r>
              <a:rPr lang="en-GB" sz="2200" dirty="0" smtClean="0">
                <a:latin typeface="Calibri" panose="020F0502020204030204" pitchFamily="34" charset="0"/>
              </a:rPr>
              <a:t>Programmes for </a:t>
            </a:r>
            <a:r>
              <a:rPr lang="en-GB" sz="2200" b="1" dirty="0" smtClean="0">
                <a:latin typeface="Calibri" panose="020F0502020204030204" pitchFamily="34" charset="0"/>
              </a:rPr>
              <a:t>men who have sex with men </a:t>
            </a:r>
            <a:r>
              <a:rPr lang="en-GB" sz="2200" dirty="0" smtClean="0">
                <a:latin typeface="Calibri" panose="020F0502020204030204" pitchFamily="34" charset="0"/>
              </a:rPr>
              <a:t>should be a cornerstone of HIV prevention in all EU/EEA countries</a:t>
            </a:r>
          </a:p>
          <a:p>
            <a:pPr marL="342900" indent="-342900">
              <a:spcAft>
                <a:spcPts val="1200"/>
              </a:spcAft>
              <a:buFont typeface="Arial" panose="020B0604020202020204" pitchFamily="34" charset="0"/>
              <a:buChar char="•"/>
            </a:pPr>
            <a:r>
              <a:rPr lang="en-GB" sz="2200" dirty="0" smtClean="0">
                <a:latin typeface="Calibri" panose="020F0502020204030204" pitchFamily="34" charset="0"/>
              </a:rPr>
              <a:t>Given the high proportion of HIV cases among </a:t>
            </a:r>
            <a:r>
              <a:rPr lang="en-GB" sz="2200" b="1" dirty="0" smtClean="0">
                <a:latin typeface="Calibri" panose="020F0502020204030204" pitchFamily="34" charset="0"/>
              </a:rPr>
              <a:t>migrants</a:t>
            </a:r>
            <a:r>
              <a:rPr lang="en-GB" sz="2200" dirty="0" smtClean="0">
                <a:latin typeface="Calibri" panose="020F0502020204030204" pitchFamily="34" charset="0"/>
              </a:rPr>
              <a:t> in many EU/EEA countries, and evidence of post-migration HIV acquisition, migrant-sensitive prevention services are crucial</a:t>
            </a:r>
          </a:p>
          <a:p>
            <a:pPr marL="342900" indent="-342900">
              <a:spcAft>
                <a:spcPts val="1200"/>
              </a:spcAft>
              <a:buFont typeface="Arial" panose="020B0604020202020204" pitchFamily="34" charset="0"/>
              <a:buChar char="•"/>
            </a:pPr>
            <a:r>
              <a:rPr lang="en-GB" sz="2200" dirty="0" smtClean="0">
                <a:latin typeface="Calibri" panose="020F0502020204030204" pitchFamily="34" charset="0"/>
              </a:rPr>
              <a:t>Adequate harm reduction levels will continue to prevent HIV among </a:t>
            </a:r>
            <a:r>
              <a:rPr lang="en-GB" sz="2200" b="1" dirty="0" smtClean="0">
                <a:latin typeface="Calibri" panose="020F0502020204030204" pitchFamily="34" charset="0"/>
              </a:rPr>
              <a:t>people who inject drugs</a:t>
            </a:r>
            <a:endParaRPr lang="en-GB" sz="220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A7FA7E1-1B29-40DC-8123-A2E423DB2CE9}" type="slidenum">
              <a:rPr lang="en-GB"/>
              <a:pPr/>
              <a:t>34</a:t>
            </a:fld>
            <a:endParaRPr lang="en-GB"/>
          </a:p>
        </p:txBody>
      </p:sp>
      <p:sp>
        <p:nvSpPr>
          <p:cNvPr id="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(2016). HIV/AIDS Surveillance in Europe, 2015</a:t>
            </a:r>
            <a:endParaRPr lang="en-GB" sz="1050" dirty="0">
              <a:solidFill>
                <a:schemeClr val="bg1"/>
              </a:solidFill>
              <a:latin typeface="Calibri" panose="020F0502020204030204" pitchFamily="34" charset="0"/>
              <a:ea typeface="ＭＳ Ｐゴシック" pitchFamily="20" charset="-128"/>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spTree>
    <p:extLst>
      <p:ext uri="{BB962C8B-B14F-4D97-AF65-F5344CB8AC3E}">
        <p14:creationId xmlns:p14="http://schemas.microsoft.com/office/powerpoint/2010/main" val="114111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51A68F-C991-40E3-B1F3-3A3552BA4D05}" type="slidenum">
              <a:rPr lang="en-GB"/>
              <a:pPr/>
              <a:t>35</a:t>
            </a:fld>
            <a:endParaRPr lang="en-GB"/>
          </a:p>
        </p:txBody>
      </p:sp>
      <p:sp>
        <p:nvSpPr>
          <p:cNvPr id="7" name="TextBox 6"/>
          <p:cNvSpPr txBox="1"/>
          <p:nvPr/>
        </p:nvSpPr>
        <p:spPr>
          <a:xfrm>
            <a:off x="0" y="1524920"/>
            <a:ext cx="4727258" cy="4185761"/>
          </a:xfrm>
          <a:prstGeom prst="rect">
            <a:avLst/>
          </a:prstGeom>
          <a:noFill/>
        </p:spPr>
        <p:txBody>
          <a:bodyPr wrap="square" lIns="0" tIns="0" rIns="0" bIns="0" rtlCol="0">
            <a:spAutoFit/>
          </a:bodyPr>
          <a:lstStyle/>
          <a:p>
            <a:pPr algn="ctr"/>
            <a:r>
              <a:rPr lang="en-GB" sz="3200" dirty="0">
                <a:latin typeface="Calibri" panose="020F0502020204030204" pitchFamily="34" charset="0"/>
              </a:rPr>
              <a:t>F</a:t>
            </a:r>
            <a:r>
              <a:rPr lang="en-GB" sz="3200" dirty="0" smtClean="0">
                <a:latin typeface="Calibri" panose="020F0502020204030204" pitchFamily="34" charset="0"/>
              </a:rPr>
              <a:t>ull report is </a:t>
            </a:r>
          </a:p>
          <a:p>
            <a:pPr algn="ctr"/>
            <a:r>
              <a:rPr lang="en-GB" sz="3200" dirty="0">
                <a:latin typeface="Calibri" panose="020F0502020204030204" pitchFamily="34" charset="0"/>
              </a:rPr>
              <a:t>a</a:t>
            </a:r>
            <a:r>
              <a:rPr lang="en-GB" sz="3200" dirty="0" smtClean="0">
                <a:latin typeface="Calibri" panose="020F0502020204030204" pitchFamily="34" charset="0"/>
              </a:rPr>
              <a:t>vailable at</a:t>
            </a:r>
          </a:p>
          <a:p>
            <a:pPr algn="ctr"/>
            <a:endParaRPr lang="en-GB" sz="3200" dirty="0" smtClean="0">
              <a:latin typeface="Calibri" panose="020F0502020204030204" pitchFamily="34" charset="0"/>
            </a:endParaRPr>
          </a:p>
          <a:p>
            <a:pPr algn="ctr"/>
            <a:r>
              <a:rPr lang="en-GB" sz="3200" dirty="0" smtClean="0">
                <a:latin typeface="Calibri" panose="020F0502020204030204" pitchFamily="34" charset="0"/>
                <a:hlinkClick r:id="rId3"/>
              </a:rPr>
              <a:t>www.ecdc.europa.eu</a:t>
            </a:r>
            <a:endParaRPr lang="en-GB" sz="3200" dirty="0" smtClean="0">
              <a:latin typeface="Calibri" panose="020F0502020204030204" pitchFamily="34" charset="0"/>
            </a:endParaRPr>
          </a:p>
          <a:p>
            <a:pPr algn="ctr"/>
            <a:r>
              <a:rPr lang="en-GB" sz="3200" dirty="0">
                <a:latin typeface="Calibri" panose="020F0502020204030204" pitchFamily="34" charset="0"/>
              </a:rPr>
              <a:t>a</a:t>
            </a:r>
            <a:r>
              <a:rPr lang="en-GB" sz="3200" dirty="0" smtClean="0">
                <a:latin typeface="Calibri" panose="020F0502020204030204" pitchFamily="34" charset="0"/>
              </a:rPr>
              <a:t>nd</a:t>
            </a:r>
          </a:p>
          <a:p>
            <a:pPr algn="ctr"/>
            <a:r>
              <a:rPr lang="en-GB" sz="3200" dirty="0">
                <a:latin typeface="Calibri" panose="020F0502020204030204" pitchFamily="34" charset="0"/>
                <a:hlinkClick r:id="rId4"/>
              </a:rPr>
              <a:t>http://</a:t>
            </a:r>
            <a:r>
              <a:rPr lang="en-GB" sz="3200" dirty="0" smtClean="0">
                <a:latin typeface="Calibri" panose="020F0502020204030204" pitchFamily="34" charset="0"/>
                <a:hlinkClick r:id="rId4"/>
              </a:rPr>
              <a:t>bit.ly/HIVsur_18</a:t>
            </a:r>
            <a:endParaRPr lang="en-GB" sz="3200" dirty="0" smtClean="0">
              <a:latin typeface="Calibri" panose="020F0502020204030204" pitchFamily="34" charset="0"/>
            </a:endParaRPr>
          </a:p>
          <a:p>
            <a:pPr algn="ctr"/>
            <a:endParaRPr lang="en-GB" dirty="0">
              <a:latin typeface="Calibri" panose="020F0502020204030204" pitchFamily="34" charset="0"/>
            </a:endParaRPr>
          </a:p>
          <a:p>
            <a:pPr algn="ctr"/>
            <a:r>
              <a:rPr lang="en-GB" sz="3200" dirty="0">
                <a:latin typeface="Calibri" panose="020F0502020204030204" pitchFamily="34" charset="0"/>
              </a:rPr>
              <a:t>Q</a:t>
            </a:r>
            <a:r>
              <a:rPr lang="en-GB" sz="3200" dirty="0" smtClean="0">
                <a:latin typeface="Calibri" panose="020F0502020204030204" pitchFamily="34" charset="0"/>
              </a:rPr>
              <a:t>uestions </a:t>
            </a:r>
          </a:p>
          <a:p>
            <a:pPr algn="ctr"/>
            <a:r>
              <a:rPr lang="en-GB" sz="3000" dirty="0" smtClean="0">
                <a:latin typeface="Calibri" panose="020F0502020204030204" pitchFamily="34" charset="0"/>
              </a:rPr>
              <a:t>STIHIVHEP@ecdc.europa.eu</a:t>
            </a:r>
            <a:endParaRPr lang="en-GB" sz="3000" dirty="0">
              <a:latin typeface="Calibri" panose="020F0502020204030204" pitchFamily="34" charset="0"/>
            </a:endParaRPr>
          </a:p>
        </p:txBody>
      </p:sp>
      <p:sp>
        <p:nvSpPr>
          <p:cNvPr id="5" name="TextBox 4"/>
          <p:cNvSpPr txBox="1"/>
          <p:nvPr/>
        </p:nvSpPr>
        <p:spPr>
          <a:xfrm>
            <a:off x="5777345" y="152400"/>
            <a:ext cx="3366655" cy="1149927"/>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5"/>
          <a:stretch>
            <a:fillRect/>
          </a:stretch>
        </p:blipFill>
        <p:spPr>
          <a:xfrm>
            <a:off x="4973698" y="1302327"/>
            <a:ext cx="3331089" cy="4747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514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4</a:t>
            </a:fld>
            <a:endParaRPr lang="en-GB" dirty="0"/>
          </a:p>
        </p:txBody>
      </p:sp>
      <p:sp>
        <p:nvSpPr>
          <p:cNvPr id="20" name="TextBox 19"/>
          <p:cNvSpPr txBox="1"/>
          <p:nvPr/>
        </p:nvSpPr>
        <p:spPr>
          <a:xfrm>
            <a:off x="18726" y="4548843"/>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1" name="Content Placeholder 20"/>
          <p:cNvSpPr txBox="1">
            <a:spLocks noGrp="1"/>
          </p:cNvSpPr>
          <p:nvPr>
            <p:ph idx="1"/>
          </p:nvPr>
        </p:nvSpPr>
        <p:spPr>
          <a:xfrm>
            <a:off x="538768" y="3720652"/>
            <a:ext cx="8526463" cy="461665"/>
          </a:xfrm>
          <a:prstGeom prst="rect">
            <a:avLst/>
          </a:prstGeom>
          <a:noFill/>
        </p:spPr>
        <p:txBody>
          <a:bodyPr wrap="square" rtlCol="0">
            <a:spAutoFit/>
          </a:bodyPr>
          <a:lstStyle/>
          <a:p>
            <a:pPr>
              <a:lnSpc>
                <a:spcPct val="100000"/>
              </a:lnSpc>
              <a:spcBef>
                <a:spcPts val="0"/>
              </a:spcBef>
              <a:spcAft>
                <a:spcPts val="0"/>
              </a:spcAft>
            </a:pPr>
            <a:r>
              <a:rPr lang="en-GB" b="1" dirty="0">
                <a:latin typeface="Calibri" panose="020F0502020204030204" pitchFamily="34" charset="0"/>
              </a:rPr>
              <a:t>EU/EEA </a:t>
            </a:r>
            <a:r>
              <a:rPr lang="en-GB" b="1" dirty="0" smtClean="0">
                <a:latin typeface="Calibri" panose="020F0502020204030204" pitchFamily="34" charset="0"/>
              </a:rPr>
              <a:t>rate: 6.2 </a:t>
            </a:r>
            <a:r>
              <a:rPr lang="en-GB" b="1" dirty="0">
                <a:latin typeface="Calibri" panose="020F0502020204030204" pitchFamily="34" charset="0"/>
              </a:rPr>
              <a:t>per 100 </a:t>
            </a:r>
            <a:r>
              <a:rPr lang="en-GB" b="1" dirty="0" smtClean="0">
                <a:latin typeface="Calibri" panose="020F0502020204030204" pitchFamily="34" charset="0"/>
              </a:rPr>
              <a:t>000</a:t>
            </a:r>
            <a:endParaRPr lang="en-GB" b="1" baseline="30000" dirty="0" smtClean="0">
              <a:latin typeface="Calibri" panose="020F0502020204030204" pitchFamily="34" charset="0"/>
            </a:endParaRPr>
          </a:p>
          <a:p>
            <a:pPr>
              <a:lnSpc>
                <a:spcPct val="100000"/>
              </a:lnSpc>
              <a:spcBef>
                <a:spcPts val="0"/>
              </a:spcBef>
              <a:spcAft>
                <a:spcPts val="0"/>
              </a:spcAft>
            </a:pPr>
            <a:r>
              <a:rPr lang="en-GB" sz="1100" i="1" dirty="0">
                <a:latin typeface="Calibri" panose="020F0502020204030204" pitchFamily="34" charset="0"/>
              </a:rPr>
              <a:t>adjusted for reporting delay</a:t>
            </a:r>
            <a:endParaRPr lang="en-GB" sz="1100" b="1" i="1" baseline="30000" dirty="0">
              <a:latin typeface="Calibri" panose="020F0502020204030204" pitchFamily="34" charset="0"/>
            </a:endParaRPr>
          </a:p>
        </p:txBody>
      </p:sp>
      <p:sp>
        <p:nvSpPr>
          <p:cNvPr id="27" name="Title 4"/>
          <p:cNvSpPr txBox="1">
            <a:spLocks/>
          </p:cNvSpPr>
          <p:nvPr/>
        </p:nvSpPr>
        <p:spPr bwMode="auto">
          <a:xfrm>
            <a:off x="687200" y="223277"/>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New HIV diagnoses,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sp>
        <p:nvSpPr>
          <p:cNvPr id="28" name="TextBox 27"/>
          <p:cNvSpPr txBox="1"/>
          <p:nvPr/>
        </p:nvSpPr>
        <p:spPr>
          <a:xfrm>
            <a:off x="60996" y="1421104"/>
            <a:ext cx="2296719" cy="286232"/>
          </a:xfrm>
          <a:prstGeom prst="rect">
            <a:avLst/>
          </a:prstGeom>
          <a:noFill/>
        </p:spPr>
        <p:txBody>
          <a:bodyPr wrap="none" rtlCol="0">
            <a:spAutoFit/>
          </a:bodyPr>
          <a:lstStyle/>
          <a:p>
            <a:r>
              <a:rPr lang="en-GB" sz="1400" b="1" dirty="0" smtClean="0">
                <a:latin typeface="Calibri" panose="020F0502020204030204" pitchFamily="34" charset="0"/>
              </a:rPr>
              <a:t>Rate per 100 000 population</a:t>
            </a:r>
            <a:endParaRPr lang="en-GB" sz="1400" b="1"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69103" r="80818" b="7548"/>
          <a:stretch/>
        </p:blipFill>
        <p:spPr>
          <a:xfrm>
            <a:off x="80487" y="4718452"/>
            <a:ext cx="1531501" cy="133988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289" t="13074" r="17721" b="18154"/>
          <a:stretch/>
        </p:blipFill>
        <p:spPr>
          <a:xfrm>
            <a:off x="3495041" y="915583"/>
            <a:ext cx="5648960" cy="5942418"/>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13" name="Picture 12"/>
          <p:cNvPicPr>
            <a:picLocks noChangeAspect="1"/>
          </p:cNvPicPr>
          <p:nvPr/>
        </p:nvPicPr>
        <p:blipFill>
          <a:blip r:embed="rId5"/>
          <a:stretch>
            <a:fillRect/>
          </a:stretch>
        </p:blipFill>
        <p:spPr>
          <a:xfrm>
            <a:off x="97099" y="1806525"/>
            <a:ext cx="2796419" cy="1634765"/>
          </a:xfrm>
          <a:prstGeom prst="rect">
            <a:avLst/>
          </a:prstGeom>
        </p:spPr>
      </p:pic>
    </p:spTree>
    <p:extLst>
      <p:ext uri="{BB962C8B-B14F-4D97-AF65-F5344CB8AC3E}">
        <p14:creationId xmlns:p14="http://schemas.microsoft.com/office/powerpoint/2010/main" val="31402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5</a:t>
            </a:fld>
            <a:endParaRPr lang="en-GB" dirty="0"/>
          </a:p>
        </p:txBody>
      </p:sp>
      <p:sp>
        <p:nvSpPr>
          <p:cNvPr id="20" name="TextBox 19"/>
          <p:cNvSpPr txBox="1"/>
          <p:nvPr/>
        </p:nvSpPr>
        <p:spPr>
          <a:xfrm>
            <a:off x="0" y="4495811"/>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1" name="Content Placeholder 20"/>
          <p:cNvSpPr txBox="1">
            <a:spLocks noGrp="1"/>
          </p:cNvSpPr>
          <p:nvPr>
            <p:ph idx="1"/>
          </p:nvPr>
        </p:nvSpPr>
        <p:spPr>
          <a:xfrm>
            <a:off x="476734" y="3940951"/>
            <a:ext cx="8526463" cy="276999"/>
          </a:xfrm>
          <a:prstGeom prst="rect">
            <a:avLst/>
          </a:prstGeom>
          <a:noFill/>
        </p:spPr>
        <p:txBody>
          <a:bodyPr wrap="square" rtlCol="0">
            <a:spAutoFit/>
          </a:bodyPr>
          <a:lstStyle/>
          <a:p>
            <a:pPr>
              <a:lnSpc>
                <a:spcPct val="100000"/>
              </a:lnSpc>
              <a:spcBef>
                <a:spcPts val="0"/>
              </a:spcBef>
              <a:spcAft>
                <a:spcPts val="0"/>
              </a:spcAft>
            </a:pPr>
            <a:r>
              <a:rPr lang="en-GB" b="1" dirty="0">
                <a:latin typeface="Calibri" panose="020F0502020204030204" pitchFamily="34" charset="0"/>
              </a:rPr>
              <a:t>EU/EEA </a:t>
            </a:r>
            <a:r>
              <a:rPr lang="en-GB" b="1" dirty="0" smtClean="0">
                <a:latin typeface="Calibri" panose="020F0502020204030204" pitchFamily="34" charset="0"/>
              </a:rPr>
              <a:t>rate: 9.0 </a:t>
            </a:r>
            <a:r>
              <a:rPr lang="en-GB" b="1" dirty="0">
                <a:latin typeface="Calibri" panose="020F0502020204030204" pitchFamily="34" charset="0"/>
              </a:rPr>
              <a:t>per 100 </a:t>
            </a:r>
            <a:r>
              <a:rPr lang="en-GB" b="1" dirty="0" smtClean="0">
                <a:latin typeface="Calibri" panose="020F0502020204030204" pitchFamily="34" charset="0"/>
              </a:rPr>
              <a:t>000</a:t>
            </a:r>
            <a:endParaRPr lang="en-GB" b="1" baseline="30000" dirty="0" smtClean="0">
              <a:latin typeface="Calibri" panose="020F0502020204030204" pitchFamily="34" charset="0"/>
            </a:endParaRPr>
          </a:p>
        </p:txBody>
      </p:sp>
      <p:sp>
        <p:nvSpPr>
          <p:cNvPr id="27" name="Title 4"/>
          <p:cNvSpPr txBox="1">
            <a:spLocks/>
          </p:cNvSpPr>
          <p:nvPr/>
        </p:nvSpPr>
        <p:spPr bwMode="auto">
          <a:xfrm>
            <a:off x="846237" y="162228"/>
            <a:ext cx="534432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New HIV diagnoses in men,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sp>
        <p:nvSpPr>
          <p:cNvPr id="28" name="TextBox 27"/>
          <p:cNvSpPr txBox="1"/>
          <p:nvPr/>
        </p:nvSpPr>
        <p:spPr>
          <a:xfrm>
            <a:off x="60996" y="1421104"/>
            <a:ext cx="2705484" cy="286232"/>
          </a:xfrm>
          <a:prstGeom prst="rect">
            <a:avLst/>
          </a:prstGeom>
          <a:noFill/>
        </p:spPr>
        <p:txBody>
          <a:bodyPr wrap="none" rtlCol="0">
            <a:spAutoFit/>
          </a:bodyPr>
          <a:lstStyle/>
          <a:p>
            <a:r>
              <a:rPr lang="en-GB" sz="1400" b="1" dirty="0" smtClean="0">
                <a:latin typeface="Calibri" panose="020F0502020204030204" pitchFamily="34" charset="0"/>
              </a:rPr>
              <a:t>Rate per 100 000 male population</a:t>
            </a:r>
            <a:endParaRPr lang="en-GB" sz="1400" b="1"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6517" t="5543" r="16144" b="13427"/>
          <a:stretch/>
        </p:blipFill>
        <p:spPr>
          <a:xfrm>
            <a:off x="3636578" y="1263869"/>
            <a:ext cx="5507422" cy="5594131"/>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69528" r="81733" b="7124"/>
          <a:stretch/>
        </p:blipFill>
        <p:spPr>
          <a:xfrm>
            <a:off x="121134" y="4717611"/>
            <a:ext cx="1524094" cy="1400229"/>
          </a:xfrm>
          <a:prstGeom prst="rect">
            <a:avLst/>
          </a:prstGeom>
        </p:spPr>
      </p:pic>
      <p:pic>
        <p:nvPicPr>
          <p:cNvPr id="16" name="Picture 15"/>
          <p:cNvPicPr>
            <a:picLocks noChangeAspect="1"/>
          </p:cNvPicPr>
          <p:nvPr/>
        </p:nvPicPr>
        <p:blipFill>
          <a:blip r:embed="rId5"/>
          <a:stretch>
            <a:fillRect/>
          </a:stretch>
        </p:blipFill>
        <p:spPr>
          <a:xfrm>
            <a:off x="97099" y="1806525"/>
            <a:ext cx="2796419" cy="1634765"/>
          </a:xfrm>
          <a:prstGeom prst="rect">
            <a:avLst/>
          </a:prstGeom>
        </p:spPr>
      </p:pic>
    </p:spTree>
    <p:extLst>
      <p:ext uri="{BB962C8B-B14F-4D97-AF65-F5344CB8AC3E}">
        <p14:creationId xmlns:p14="http://schemas.microsoft.com/office/powerpoint/2010/main" val="130732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6</a:t>
            </a:fld>
            <a:endParaRPr lang="en-GB" dirty="0"/>
          </a:p>
        </p:txBody>
      </p:sp>
      <p:sp>
        <p:nvSpPr>
          <p:cNvPr id="20" name="TextBox 19"/>
          <p:cNvSpPr txBox="1"/>
          <p:nvPr/>
        </p:nvSpPr>
        <p:spPr>
          <a:xfrm>
            <a:off x="0" y="4463451"/>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1" name="Content Placeholder 20"/>
          <p:cNvSpPr txBox="1">
            <a:spLocks noGrp="1"/>
          </p:cNvSpPr>
          <p:nvPr>
            <p:ph idx="1"/>
          </p:nvPr>
        </p:nvSpPr>
        <p:spPr>
          <a:xfrm>
            <a:off x="457389" y="3861190"/>
            <a:ext cx="8526463" cy="276999"/>
          </a:xfrm>
          <a:prstGeom prst="rect">
            <a:avLst/>
          </a:prstGeom>
          <a:noFill/>
        </p:spPr>
        <p:txBody>
          <a:bodyPr wrap="square" rtlCol="0">
            <a:spAutoFit/>
          </a:bodyPr>
          <a:lstStyle/>
          <a:p>
            <a:pPr>
              <a:lnSpc>
                <a:spcPct val="100000"/>
              </a:lnSpc>
              <a:spcBef>
                <a:spcPts val="0"/>
              </a:spcBef>
              <a:spcAft>
                <a:spcPts val="0"/>
              </a:spcAft>
            </a:pPr>
            <a:r>
              <a:rPr lang="en-GB" b="1" dirty="0">
                <a:latin typeface="Calibri" panose="020F0502020204030204" pitchFamily="34" charset="0"/>
              </a:rPr>
              <a:t>EU/EEA </a:t>
            </a:r>
            <a:r>
              <a:rPr lang="en-GB" b="1" dirty="0" smtClean="0">
                <a:latin typeface="Calibri" panose="020F0502020204030204" pitchFamily="34" charset="0"/>
              </a:rPr>
              <a:t>rate: 2.8 </a:t>
            </a:r>
            <a:r>
              <a:rPr lang="en-GB" b="1" dirty="0">
                <a:latin typeface="Calibri" panose="020F0502020204030204" pitchFamily="34" charset="0"/>
              </a:rPr>
              <a:t>per 100 </a:t>
            </a:r>
            <a:r>
              <a:rPr lang="en-GB" b="1" dirty="0" smtClean="0">
                <a:latin typeface="Calibri" panose="020F0502020204030204" pitchFamily="34" charset="0"/>
              </a:rPr>
              <a:t>000</a:t>
            </a:r>
            <a:endParaRPr lang="en-GB" b="1" baseline="30000" dirty="0" smtClean="0">
              <a:latin typeface="Calibri" panose="020F0502020204030204" pitchFamily="34" charset="0"/>
            </a:endParaRPr>
          </a:p>
        </p:txBody>
      </p:sp>
      <p:sp>
        <p:nvSpPr>
          <p:cNvPr id="27" name="Title 4"/>
          <p:cNvSpPr txBox="1">
            <a:spLocks/>
          </p:cNvSpPr>
          <p:nvPr/>
        </p:nvSpPr>
        <p:spPr bwMode="auto">
          <a:xfrm>
            <a:off x="846237" y="162228"/>
            <a:ext cx="534432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New HIV diagnoses in women,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sp>
        <p:nvSpPr>
          <p:cNvPr id="28" name="TextBox 27"/>
          <p:cNvSpPr txBox="1"/>
          <p:nvPr/>
        </p:nvSpPr>
        <p:spPr>
          <a:xfrm>
            <a:off x="60996" y="1421104"/>
            <a:ext cx="2848216" cy="286232"/>
          </a:xfrm>
          <a:prstGeom prst="rect">
            <a:avLst/>
          </a:prstGeom>
          <a:noFill/>
        </p:spPr>
        <p:txBody>
          <a:bodyPr wrap="none" rtlCol="0">
            <a:spAutoFit/>
          </a:bodyPr>
          <a:lstStyle/>
          <a:p>
            <a:r>
              <a:rPr lang="en-GB" sz="1400" b="1" dirty="0" smtClean="0">
                <a:latin typeface="Calibri" panose="020F0502020204030204" pitchFamily="34" charset="0"/>
              </a:rPr>
              <a:t>Rate per 100 000 female population</a:t>
            </a:r>
            <a:endParaRPr lang="en-GB" sz="1400" b="1"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6524" t="5734" r="16131" b="12334"/>
          <a:stretch/>
        </p:blipFill>
        <p:spPr>
          <a:xfrm>
            <a:off x="3541985" y="1125415"/>
            <a:ext cx="5602015" cy="5752919"/>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68254" r="81733" b="6699"/>
          <a:stretch/>
        </p:blipFill>
        <p:spPr>
          <a:xfrm>
            <a:off x="97099" y="4638461"/>
            <a:ext cx="1536196" cy="1513992"/>
          </a:xfrm>
          <a:prstGeom prst="rect">
            <a:avLst/>
          </a:prstGeom>
        </p:spPr>
      </p:pic>
      <p:pic>
        <p:nvPicPr>
          <p:cNvPr id="8" name="Picture 7"/>
          <p:cNvPicPr>
            <a:picLocks noChangeAspect="1"/>
          </p:cNvPicPr>
          <p:nvPr/>
        </p:nvPicPr>
        <p:blipFill>
          <a:blip r:embed="rId5"/>
          <a:stretch>
            <a:fillRect/>
          </a:stretch>
        </p:blipFill>
        <p:spPr>
          <a:xfrm>
            <a:off x="97099" y="1806525"/>
            <a:ext cx="2796419" cy="1634765"/>
          </a:xfrm>
          <a:prstGeom prst="rect">
            <a:avLst/>
          </a:prstGeom>
        </p:spPr>
      </p:pic>
    </p:spTree>
    <p:extLst>
      <p:ext uri="{BB962C8B-B14F-4D97-AF65-F5344CB8AC3E}">
        <p14:creationId xmlns:p14="http://schemas.microsoft.com/office/powerpoint/2010/main" val="985130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7</a:t>
            </a:fld>
            <a:endParaRPr lang="en-GB" dirty="0"/>
          </a:p>
        </p:txBody>
      </p:sp>
      <p:sp>
        <p:nvSpPr>
          <p:cNvPr id="20" name="TextBox 19"/>
          <p:cNvSpPr txBox="1"/>
          <p:nvPr/>
        </p:nvSpPr>
        <p:spPr>
          <a:xfrm>
            <a:off x="52755" y="4480695"/>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7" name="Title 4"/>
          <p:cNvSpPr txBox="1">
            <a:spLocks/>
          </p:cNvSpPr>
          <p:nvPr/>
        </p:nvSpPr>
        <p:spPr bwMode="auto">
          <a:xfrm>
            <a:off x="670392" y="148213"/>
            <a:ext cx="5808354"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smtClean="0">
                <a:solidFill>
                  <a:schemeClr val="tx1"/>
                </a:solidFill>
                <a:latin typeface="Calibri" panose="020F0502020204030204" pitchFamily="34" charset="0"/>
              </a:rPr>
              <a:t>New HIV diagnoses attributed to sex between men,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881" t="7647" r="16487" b="12068"/>
          <a:stretch/>
        </p:blipFill>
        <p:spPr>
          <a:xfrm>
            <a:off x="3647090" y="1256809"/>
            <a:ext cx="5496910" cy="560119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70067" r="83846" b="6656"/>
          <a:stretch/>
        </p:blipFill>
        <p:spPr>
          <a:xfrm>
            <a:off x="132269" y="4718452"/>
            <a:ext cx="1477108" cy="1529862"/>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8324" r="73344" b="68840"/>
          <a:stretch/>
        </p:blipFill>
        <p:spPr>
          <a:xfrm>
            <a:off x="166493" y="1700738"/>
            <a:ext cx="2990173" cy="1841248"/>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2" name="TextBox 11"/>
          <p:cNvSpPr txBox="1"/>
          <p:nvPr/>
        </p:nvSpPr>
        <p:spPr>
          <a:xfrm>
            <a:off x="97099" y="1483463"/>
            <a:ext cx="2705484" cy="286232"/>
          </a:xfrm>
          <a:prstGeom prst="rect">
            <a:avLst/>
          </a:prstGeom>
          <a:noFill/>
        </p:spPr>
        <p:txBody>
          <a:bodyPr wrap="none" rtlCol="0">
            <a:spAutoFit/>
          </a:bodyPr>
          <a:lstStyle/>
          <a:p>
            <a:r>
              <a:rPr lang="en-GB" sz="1400" b="1" dirty="0" smtClean="0">
                <a:latin typeface="Calibri" panose="020F0502020204030204" pitchFamily="34" charset="0"/>
              </a:rPr>
              <a:t>Rate per 100 000 male population</a:t>
            </a:r>
            <a:endParaRPr lang="en-GB" sz="1400" b="1" dirty="0">
              <a:latin typeface="Calibri" panose="020F0502020204030204" pitchFamily="34" charset="0"/>
            </a:endParaRPr>
          </a:p>
        </p:txBody>
      </p:sp>
    </p:spTree>
    <p:extLst>
      <p:ext uri="{BB962C8B-B14F-4D97-AF65-F5344CB8AC3E}">
        <p14:creationId xmlns:p14="http://schemas.microsoft.com/office/powerpoint/2010/main" val="139874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8</a:t>
            </a:fld>
            <a:endParaRPr lang="en-GB" dirty="0"/>
          </a:p>
        </p:txBody>
      </p:sp>
      <p:sp>
        <p:nvSpPr>
          <p:cNvPr id="20" name="TextBox 19"/>
          <p:cNvSpPr txBox="1"/>
          <p:nvPr/>
        </p:nvSpPr>
        <p:spPr>
          <a:xfrm>
            <a:off x="52755" y="4480695"/>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7" name="Title 4"/>
          <p:cNvSpPr txBox="1">
            <a:spLocks/>
          </p:cNvSpPr>
          <p:nvPr/>
        </p:nvSpPr>
        <p:spPr bwMode="auto">
          <a:xfrm>
            <a:off x="670391" y="148213"/>
            <a:ext cx="59847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smtClean="0">
                <a:solidFill>
                  <a:schemeClr val="tx1"/>
                </a:solidFill>
                <a:latin typeface="Calibri" panose="020F0502020204030204" pitchFamily="34" charset="0"/>
              </a:rPr>
              <a:t>New HIV diagnoses attributed to heterosexual transmission,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6474" t="6932" r="16260" b="12127"/>
          <a:stretch/>
        </p:blipFill>
        <p:spPr>
          <a:xfrm>
            <a:off x="3614274" y="1240221"/>
            <a:ext cx="5529726" cy="561777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0997" r="82463" b="7436"/>
          <a:stretch/>
        </p:blipFill>
        <p:spPr>
          <a:xfrm>
            <a:off x="132320" y="4772065"/>
            <a:ext cx="1664212" cy="147108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8324" r="73344" b="68840"/>
          <a:stretch/>
        </p:blipFill>
        <p:spPr>
          <a:xfrm>
            <a:off x="166493" y="1700738"/>
            <a:ext cx="2990173" cy="1841248"/>
          </a:xfrm>
          <a:prstGeom prst="rect">
            <a:avLst/>
          </a:prstGeom>
        </p:spPr>
      </p:pic>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3" name="TextBox 12"/>
          <p:cNvSpPr txBox="1"/>
          <p:nvPr/>
        </p:nvSpPr>
        <p:spPr>
          <a:xfrm>
            <a:off x="97099" y="1483463"/>
            <a:ext cx="2296719" cy="286232"/>
          </a:xfrm>
          <a:prstGeom prst="rect">
            <a:avLst/>
          </a:prstGeom>
          <a:noFill/>
        </p:spPr>
        <p:txBody>
          <a:bodyPr wrap="none" rtlCol="0">
            <a:spAutoFit/>
          </a:bodyPr>
          <a:lstStyle/>
          <a:p>
            <a:r>
              <a:rPr lang="en-GB" sz="1400" b="1" dirty="0" smtClean="0">
                <a:latin typeface="Calibri" panose="020F0502020204030204" pitchFamily="34" charset="0"/>
              </a:rPr>
              <a:t>Rate per 100 000 population</a:t>
            </a:r>
            <a:endParaRPr lang="en-GB" sz="1400" b="1" dirty="0">
              <a:latin typeface="Calibri" panose="020F0502020204030204" pitchFamily="34" charset="0"/>
            </a:endParaRPr>
          </a:p>
        </p:txBody>
      </p:sp>
    </p:spTree>
    <p:extLst>
      <p:ext uri="{BB962C8B-B14F-4D97-AF65-F5344CB8AC3E}">
        <p14:creationId xmlns:p14="http://schemas.microsoft.com/office/powerpoint/2010/main" val="195636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9</a:t>
            </a:fld>
            <a:endParaRPr lang="en-GB" dirty="0"/>
          </a:p>
        </p:txBody>
      </p:sp>
      <p:sp>
        <p:nvSpPr>
          <p:cNvPr id="27" name="Title 4"/>
          <p:cNvSpPr txBox="1">
            <a:spLocks/>
          </p:cNvSpPr>
          <p:nvPr/>
        </p:nvSpPr>
        <p:spPr bwMode="auto">
          <a:xfrm>
            <a:off x="670391" y="148213"/>
            <a:ext cx="59847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smtClean="0">
                <a:solidFill>
                  <a:schemeClr val="tx1"/>
                </a:solidFill>
                <a:latin typeface="Calibri" panose="020F0502020204030204" pitchFamily="34" charset="0"/>
              </a:rPr>
              <a:t>New HIV diagnoses attributed to injecting drug use, 2017, EU/EEA</a:t>
            </a:r>
            <a:r>
              <a:rPr lang="en-US" sz="4400" kern="0" dirty="0" smtClean="0">
                <a:solidFill>
                  <a:schemeClr val="tx1"/>
                </a:solidFill>
                <a:latin typeface="Calibri" panose="020F0502020204030204" pitchFamily="34" charset="0"/>
              </a:rPr>
              <a:t/>
            </a:r>
            <a:br>
              <a:rPr lang="en-US" sz="4400" kern="0" dirty="0" smtClean="0">
                <a:solidFill>
                  <a:schemeClr val="tx1"/>
                </a:solidFill>
                <a:latin typeface="Calibri" panose="020F0502020204030204" pitchFamily="34" charset="0"/>
              </a:rPr>
            </a:br>
            <a:endParaRPr lang="en-GB" sz="3200" b="0" kern="0" dirty="0" smtClean="0">
              <a:solidFill>
                <a:schemeClr val="tx1"/>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478745" y="118672"/>
            <a:ext cx="2665255" cy="82862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8324" r="73344" b="68840"/>
          <a:stretch/>
        </p:blipFill>
        <p:spPr>
          <a:xfrm>
            <a:off x="166493" y="1700738"/>
            <a:ext cx="2990173" cy="1841248"/>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6656" t="6294" r="15896" b="12511"/>
          <a:stretch/>
        </p:blipFill>
        <p:spPr>
          <a:xfrm>
            <a:off x="3655383" y="1282262"/>
            <a:ext cx="5488617" cy="5575738"/>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68967" r="82463" b="7436"/>
          <a:stretch/>
        </p:blipFill>
        <p:spPr>
          <a:xfrm>
            <a:off x="132269" y="4589888"/>
            <a:ext cx="1793121" cy="1734207"/>
          </a:xfrm>
          <a:prstGeom prst="rect">
            <a:avLst/>
          </a:prstGeom>
        </p:spPr>
      </p:pic>
      <p:sp>
        <p:nvSpPr>
          <p:cNvPr id="20" name="TextBox 19"/>
          <p:cNvSpPr txBox="1"/>
          <p:nvPr/>
        </p:nvSpPr>
        <p:spPr>
          <a:xfrm>
            <a:off x="52755" y="4480695"/>
            <a:ext cx="1593262" cy="237757"/>
          </a:xfrm>
          <a:prstGeom prst="rect">
            <a:avLst/>
          </a:prstGeom>
          <a:noFill/>
        </p:spPr>
        <p:txBody>
          <a:bodyPr wrap="square" rtlCol="0">
            <a:spAutoFit/>
          </a:bodyPr>
          <a:lstStyle/>
          <a:p>
            <a:r>
              <a:rPr lang="en-GB" sz="1050" b="1" dirty="0">
                <a:latin typeface="Calibri" panose="020F0502020204030204" pitchFamily="34" charset="0"/>
              </a:rPr>
              <a:t>Non-visible countries</a:t>
            </a:r>
          </a:p>
        </p:txBody>
      </p:sp>
      <p:sp>
        <p:nvSpPr>
          <p:cNvPr id="23" name="Text Box 83"/>
          <p:cNvSpPr txBox="1">
            <a:spLocks noChangeArrowheads="1"/>
          </p:cNvSpPr>
          <p:nvPr/>
        </p:nvSpPr>
        <p:spPr bwMode="auto">
          <a:xfrm>
            <a:off x="132269" y="6633458"/>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(2018). HIV/AIDS </a:t>
            </a:r>
            <a:r>
              <a:rPr lang="en-GB" sz="1000" dirty="0">
                <a:solidFill>
                  <a:prstClr val="black"/>
                </a:solidFill>
                <a:latin typeface="Calibri" panose="020F0502020204030204" pitchFamily="34" charset="0"/>
                <a:ea typeface="ＭＳ Ｐゴシック" pitchFamily="20" charset="-128"/>
              </a:rPr>
              <a:t>Surveillance in </a:t>
            </a:r>
            <a:r>
              <a:rPr lang="en-GB" sz="1000" dirty="0" smtClean="0">
                <a:solidFill>
                  <a:prstClr val="black"/>
                </a:solidFill>
                <a:latin typeface="Calibri" panose="020F0502020204030204" pitchFamily="34" charset="0"/>
                <a:ea typeface="ＭＳ Ｐゴシック" pitchFamily="20" charset="-128"/>
              </a:rPr>
              <a:t>Europe 2018– 2017 data</a:t>
            </a:r>
            <a:endParaRPr lang="en-GB" sz="1000" dirty="0">
              <a:solidFill>
                <a:prstClr val="black"/>
              </a:solidFill>
              <a:latin typeface="Calibri" panose="020F0502020204030204" pitchFamily="34" charset="0"/>
              <a:ea typeface="ＭＳ Ｐゴシック" pitchFamily="20" charset="-128"/>
            </a:endParaRPr>
          </a:p>
        </p:txBody>
      </p:sp>
      <p:sp>
        <p:nvSpPr>
          <p:cNvPr id="11" name="TextBox 10"/>
          <p:cNvSpPr txBox="1"/>
          <p:nvPr/>
        </p:nvSpPr>
        <p:spPr>
          <a:xfrm>
            <a:off x="97099" y="1475074"/>
            <a:ext cx="2296719" cy="286232"/>
          </a:xfrm>
          <a:prstGeom prst="rect">
            <a:avLst/>
          </a:prstGeom>
          <a:noFill/>
        </p:spPr>
        <p:txBody>
          <a:bodyPr wrap="none" rtlCol="0">
            <a:spAutoFit/>
          </a:bodyPr>
          <a:lstStyle/>
          <a:p>
            <a:r>
              <a:rPr lang="en-GB" sz="1400" b="1" dirty="0" smtClean="0">
                <a:latin typeface="Calibri" panose="020F0502020204030204" pitchFamily="34" charset="0"/>
              </a:rPr>
              <a:t>Rate per 100 000 population</a:t>
            </a:r>
            <a:endParaRPr lang="en-GB" sz="1400" b="1" dirty="0">
              <a:latin typeface="Calibri" panose="020F0502020204030204" pitchFamily="34" charset="0"/>
            </a:endParaRPr>
          </a:p>
        </p:txBody>
      </p:sp>
    </p:spTree>
    <p:extLst>
      <p:ext uri="{BB962C8B-B14F-4D97-AF65-F5344CB8AC3E}">
        <p14:creationId xmlns:p14="http://schemas.microsoft.com/office/powerpoint/2010/main" val="12308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A604A499-AD39-4436-83D0-FC2BBC58E31E}"/>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188081F9-5603-47B6-A5DB-BEBE6BAA5F6D}"/>
    </a:ext>
  </a:extLst>
</a:theme>
</file>

<file path=ppt/theme/theme3.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A604A499-AD39-4436-83D0-FC2BBC58E31E}"/>
    </a:ext>
  </a:extLst>
</a:theme>
</file>

<file path=ppt/theme/theme4.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188081F9-5603-47B6-A5DB-BEBE6BAA5F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CDC_SARMS_Doc_Contributor xmlns="76259EC5-F78E-44FE-A257-326175C3AF58" xsi:nil="true"/>
    <ECDC_SARMS_Rights xmlns="76259EC5-F78E-44FE-A257-326175C3AF58" xsi:nil="true"/>
    <ECDC_SARMS_Effective_Date xmlns="76259EC5-F78E-44FE-A257-326175C3AF58">2018-11-26T16:10:15+00:00</ECDC_SARMS_Effective_Date>
    <ECDC_SARMS_Format xmlns="76259EC5-F78E-44FE-A257-326175C3AF58">Main Output</ECDC_SARMS_Format>
    <ECDC_SARMS_Description_Doc xmlns="76259EC5-F78E-44FE-A257-326175C3AF58" xsi:nil="true"/>
    <ECDC_SARMS_Publisher xmlns="76259EC5-F78E-44FE-A257-326175C3AF58">ECDC</ECDC_SARMS_Publisher>
    <ECDC_SARMS_Clearance xmlns="76259EC5-F78E-44FE-A257-326175C3AF58" xsi:nil="true"/>
    <ECDC_SARMS_Sync xmlns="76259EC5-F78E-44FE-A257-326175C3AF58">false</ECDC_SARMS_Sync>
    <ECDC_SARMS_Identifier xmlns="76259EC5-F78E-44FE-A257-326175C3AF58" xsi:nil="true"/>
    <ECDC_SARMS_Relation xmlns="76259EC5-F78E-44FE-A257-326175C3AF58" xsi:nil="true"/>
    <ECDC_SARMS_Coverage xmlns="76259EC5-F78E-44FE-A257-326175C3AF58">None</ECDC_SARMS_Coverage>
  </documentManagement>
</p:properties>
</file>

<file path=customXml/item3.xml><?xml version="1.0" encoding="utf-8"?>
<ct:contentTypeSchema xmlns:ct="http://schemas.microsoft.com/office/2006/metadata/contentType" xmlns:ma="http://schemas.microsoft.com/office/2006/metadata/properties/metaAttributes" ct:_="" ma:_="" ma:contentTypeName="Scientific Output Document" ma:contentTypeID="0x01010033C6D12616634881B00942D2FCD0A93B00E44FF68AA2AB4E9DA1C9CE14CB968064002BC7F4323FC36E44A815FC1737FF0F5B" ma:contentTypeVersion="0" ma:contentTypeDescription="Sicientific Output Document Content Type" ma:contentTypeScope="" ma:versionID="2bf046c9d0f4ef5ad3e5c5521ec3de54">
  <xsd:schema xmlns:xsd="http://www.w3.org/2001/XMLSchema" xmlns:xs="http://www.w3.org/2001/XMLSchema" xmlns:p="http://schemas.microsoft.com/office/2006/metadata/properties" xmlns:ns2="76259EC5-F78E-44FE-A257-326175C3AF58" targetNamespace="http://schemas.microsoft.com/office/2006/metadata/properties" ma:root="true" ma:fieldsID="529b1f0000700cf226238a5af2187190" ns2:_="">
    <xsd:import namespace="76259EC5-F78E-44FE-A257-326175C3AF58"/>
    <xsd:element name="properties">
      <xsd:complexType>
        <xsd:sequence>
          <xsd:element name="documentManagement">
            <xsd:complexType>
              <xsd:all>
                <xsd:element ref="ns2:ECDC_SARMS_Identifier" minOccurs="0"/>
                <xsd:element ref="ns2:ECDC_SARMS_Description_Doc" minOccurs="0"/>
                <xsd:element ref="ns2:ECDC_SARMS_Doc_Contributor" minOccurs="0"/>
                <xsd:element ref="ns2:ECDC_SARMS_Format"/>
                <xsd:element ref="ns2:ECDC_SARMS_Publisher"/>
                <xsd:element ref="ns2:ECDC_SARMS_Relation" minOccurs="0"/>
                <xsd:element ref="ns2:ECDC_SARMS_Clearance" minOccurs="0"/>
                <xsd:element ref="ns2:ECDC_SARMS_Rights" minOccurs="0"/>
                <xsd:element ref="ns2:ECDC_SARMS_Effective_Date"/>
                <xsd:element ref="ns2:ECDC_SARMS_Coverage"/>
                <xsd:element ref="ns2:ECDC_SARMS_Syn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59EC5-F78E-44FE-A257-326175C3AF58" elementFormDefault="qualified">
    <xsd:import namespace="http://schemas.microsoft.com/office/2006/documentManagement/types"/>
    <xsd:import namespace="http://schemas.microsoft.com/office/infopath/2007/PartnerControls"/>
    <xsd:element name="ECDC_SARMS_Identifier" ma:index="8" nillable="true" ma:displayName="Identifier" ma:internalName="ECDC_SARMS_Identifier">
      <xsd:simpleType>
        <xsd:restriction base="dms:Text"/>
      </xsd:simpleType>
    </xsd:element>
    <xsd:element name="ECDC_SARMS_Description_Doc" ma:index="9" nillable="true" ma:displayName="Description" ma:internalName="ECDC_SARMS_Description_Doc">
      <xsd:simpleType>
        <xsd:restriction base="dms:Text"/>
      </xsd:simpleType>
    </xsd:element>
    <xsd:element name="ECDC_SARMS_Doc_Contributor" ma:index="16" nillable="true" ma:displayName="Contributors" ma:internalName="ECDC_SARMS_Doc_Contributor">
      <xsd:simpleType>
        <xsd:restriction base="dms:Note">
          <xsd:maxLength value="255"/>
        </xsd:restriction>
      </xsd:simpleType>
    </xsd:element>
    <xsd:element name="ECDC_SARMS_Format" ma:index="17" ma:displayName="Format" ma:default="Supporting Document" ma:format="Dropdown" ma:internalName="ECDC_SARMS_Format">
      <xsd:simpleType>
        <xsd:restriction base="dms:Choice">
          <xsd:enumeration value="Main Output"/>
          <xsd:enumeration value="Supporting Document"/>
          <xsd:enumeration value="Publication"/>
        </xsd:restriction>
      </xsd:simpleType>
    </xsd:element>
    <xsd:element name="ECDC_SARMS_Publisher" ma:index="18" ma:displayName="Publisher" ma:default="ECDC" ma:internalName="ECDC_SARMS_Publisher">
      <xsd:simpleType>
        <xsd:restriction base="dms:Text"/>
      </xsd:simpleType>
    </xsd:element>
    <xsd:element name="ECDC_SARMS_Relation" ma:index="19" nillable="true" ma:displayName="Relation" ma:internalName="ECDC_SARMS_Relation">
      <xsd:simpleType>
        <xsd:restriction base="dms:Text"/>
      </xsd:simpleType>
    </xsd:element>
    <xsd:element name="ECDC_SARMS_Clearance" ma:index="20" nillable="true" ma:displayName="Clearance" ma:format="Dropdown" ma:internalName="ECDC_SARMS_Clearance">
      <xsd:simpleType>
        <xsd:restriction base="dms:Choice">
          <xsd:enumeration value="Internal Access Only: Not disseminated externally"/>
          <xsd:enumeration value="Restricted External Access: Restricted external dissemination only"/>
          <xsd:enumeration value="Public Access: Disseminate to all"/>
        </xsd:restriction>
      </xsd:simpleType>
    </xsd:element>
    <xsd:element name="ECDC_SARMS_Rights" ma:index="21" nillable="true" ma:displayName="Rights" ma:internalName="ECDC_SARMS_Rights">
      <xsd:simpleType>
        <xsd:restriction base="dms:Text"/>
      </xsd:simpleType>
    </xsd:element>
    <xsd:element name="ECDC_SARMS_Effective_Date" ma:index="22" ma:displayName="Effective Date" ma:default="2018-11-26T17:10:15Z" ma:format="DateOnly" ma:internalName="ECDC_SARMS_Effective_Date">
      <xsd:simpleType>
        <xsd:restriction base="dms:DateTime"/>
      </xsd:simpleType>
    </xsd:element>
    <xsd:element name="ECDC_SARMS_Coverage" ma:index="23" ma:displayName="Coverage" ma:default="None" ma:internalName="ECDC_SARMS_Coverage">
      <xsd:simpleType>
        <xsd:restriction base="dms:Text"/>
      </xsd:simpleType>
    </xsd:element>
    <xsd:element name="ECDC_SARMS_Sync" ma:index="24" nillable="true" ma:displayName="Sync" ma:default="0" ma:internalName="ECDC_SARMS_Sync">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567892-AABA-4F2D-8F15-82E2F1F2EE91}">
  <ds:schemaRefs>
    <ds:schemaRef ds:uri="http://schemas.microsoft.com/sharepoint/v3/contenttype/forms"/>
  </ds:schemaRefs>
</ds:datastoreItem>
</file>

<file path=customXml/itemProps2.xml><?xml version="1.0" encoding="utf-8"?>
<ds:datastoreItem xmlns:ds="http://schemas.openxmlformats.org/officeDocument/2006/customXml" ds:itemID="{9BA7B489-8CA6-49F7-8DF5-402A8045BDF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6259EC5-F78E-44FE-A257-326175C3AF58"/>
    <ds:schemaRef ds:uri="http://www.w3.org/XML/1998/namespace"/>
  </ds:schemaRefs>
</ds:datastoreItem>
</file>

<file path=customXml/itemProps3.xml><?xml version="1.0" encoding="utf-8"?>
<ds:datastoreItem xmlns:ds="http://schemas.openxmlformats.org/officeDocument/2006/customXml" ds:itemID="{38A744C5-A1B6-4418-8F1D-2BE52A6A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259EC5-F78E-44FE-A257-326175C3A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sarms_presentation</Template>
  <TotalTime>110</TotalTime>
  <Words>2038</Words>
  <Application>Microsoft Office PowerPoint</Application>
  <PresentationFormat>On-screen Show (4:3)</PresentationFormat>
  <Paragraphs>297</Paragraphs>
  <Slides>35</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ＭＳ Ｐゴシック</vt:lpstr>
      <vt:lpstr>Arial</vt:lpstr>
      <vt:lpstr>Calibri</vt:lpstr>
      <vt:lpstr>굴림</vt:lpstr>
      <vt:lpstr>Symbol</vt:lpstr>
      <vt:lpstr>Tahoma</vt:lpstr>
      <vt:lpstr>Times</vt:lpstr>
      <vt:lpstr>Wingdings</vt:lpstr>
      <vt:lpstr>ECDC_PowerPoint_Template_2017</vt:lpstr>
      <vt:lpstr>ECDC_PowerPoint_Template_2017-2</vt:lpstr>
      <vt:lpstr>1_ECDC_PowerPoint_Template_2017</vt:lpstr>
      <vt:lpstr>1_ECDC_PowerPoint_Template_2017-2</vt:lpstr>
      <vt:lpstr>HIV/AIDS Surveillance 2018   2017 data</vt:lpstr>
      <vt:lpstr>European Union/ European Economic Area  (EU/EEA)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Male-to-female ratio in new HIV diagnoses, by country, EU/EEA, 2017</vt:lpstr>
      <vt:lpstr>Age- and gender-specific rates of HIV diagnoses per 100 000 population, EU/EEA, 2017</vt:lpstr>
      <vt:lpstr>Percentage of new HIV diagnoses, by country and age group, EU/EEA, 2017</vt:lpstr>
      <vt:lpstr>New HIV diagnoses, by transmission mode and age group, EU/EEA, 2017 </vt:lpstr>
      <vt:lpstr>Proportion of new HIV diagnoses, by country and transmission, EU/EEA, 2017</vt:lpstr>
      <vt:lpstr>Proportion HIV diagnoses in migrants* by country of report and region of origin, EU/EEA 2017</vt:lpstr>
      <vt:lpstr>Proportion of persons diagnosed late* with HIV by demographic, EU/EEA, 2017</vt:lpstr>
      <vt:lpstr>PowerPoint Presentation</vt:lpstr>
      <vt:lpstr>PowerPoint Presentation</vt:lpstr>
      <vt:lpstr>HIV diagnoses, AIDS diagnoses and AIDS-related deaths per 100 000 population, EU-EEA, 2008-2017</vt:lpstr>
      <vt:lpstr>New HIV diagnoses, by age group,  EU-EEA, 2008-2017</vt:lpstr>
      <vt:lpstr>New HIV diagnoses in men, by age group, EU-EEA, 2008-2017</vt:lpstr>
      <vt:lpstr>New HIV diagnoses in women, by age group, EU-EEA, 2008-2017</vt:lpstr>
      <vt:lpstr>PowerPoint Presentation</vt:lpstr>
      <vt:lpstr>PowerPoint Presentation</vt:lpstr>
      <vt:lpstr>New HIV diagnoses, by year of diagnosis, transmission route and migration status, EU/EEA, 2008-2017</vt:lpstr>
      <vt:lpstr>PowerPoint Presentation</vt:lpstr>
      <vt:lpstr>Median CD4 cell count per mm3 at HIV diagnosis, overall and by route of HIV transmission, EU/EEA, 2008-2017</vt:lpstr>
      <vt:lpstr>Time to linkage to care after HIV diagnosis, by route of transmission, EU/EEA, 2017</vt:lpstr>
      <vt:lpstr>PowerPoint Presentation</vt:lpstr>
      <vt:lpstr>PowerPoint Presentation</vt:lpstr>
      <vt:lpstr>PowerPoint Presentation</vt:lpstr>
      <vt:lpstr>Conclusions: EU/EEA (1)  </vt:lpstr>
      <vt:lpstr>Conclusions: EU/EEA (2)</vt:lpstr>
      <vt:lpstr>PowerPoint Presentation</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Surveillance 2017 slideset</dc:title>
  <dc:creator>Ionut Sinescu</dc:creator>
  <cp:lastModifiedBy>Signe Gilbro</cp:lastModifiedBy>
  <cp:revision>15</cp:revision>
  <dcterms:created xsi:type="dcterms:W3CDTF">2018-10-12T08:40:12Z</dcterms:created>
  <dcterms:modified xsi:type="dcterms:W3CDTF">2018-11-28T11:17:11Z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DC_SARMS_Actor">
    <vt:lpwstr/>
  </property>
  <property fmtid="{D5CDD505-2E9C-101B-9397-08002B2CF9AE}" pid="3" name="ECDC_SARMS_Document_Topic">
    <vt:lpwstr>233;#HIV/AIDS surveillance in Europe|2859c551-b7ac-4a72-9ebf-aecde592e6a7</vt:lpwstr>
  </property>
  <property fmtid="{D5CDD505-2E9C-101B-9397-08002B2CF9AE}" pid="4" name="ECDC_SARMS_Document_Type">
    <vt:lpwstr>8</vt:lpwstr>
  </property>
  <property fmtid="{D5CDD505-2E9C-101B-9397-08002B2CF9AE}" pid="5" name="ContentTypeId">
    <vt:lpwstr>0x01010033C6D12616634881B00942D2FCD0A93B00E44FF68AA2AB4E9DA1C9CE14CB968064002BC7F4323FC36E44A815FC1737FF0F5B</vt:lpwstr>
  </property>
  <property fmtid="{D5CDD505-2E9C-101B-9397-08002B2CF9AE}" pid="6" name="TaxCatchAll">
    <vt:lpwstr>26;#OCS Support|9d18342d-e30d-42f9-ba08-a371dc2ce016;#106;#epidemic|32979f6a-50b9-4370-a7ff-61ba5fdfbfa3;#8;#Presentation|ccbe1f80-b171-4140-9ee7-571d78063fb6</vt:lpwstr>
  </property>
  <property fmtid="{D5CDD505-2E9C-101B-9397-08002B2CF9AE}" pid="7" name="ECDC_SARMS_Organisation">
    <vt:lpwstr>144</vt:lpwstr>
  </property>
  <property fmtid="{D5CDD505-2E9C-101B-9397-08002B2CF9AE}" pid="8" name="ECDC_SARMS_Language">
    <vt:lpwstr/>
  </property>
  <property fmtid="{D5CDD505-2E9C-101B-9397-08002B2CF9AE}" pid="9" name="ECDC_SARMS_Activity">
    <vt:lpwstr/>
  </property>
  <property fmtid="{D5CDD505-2E9C-101B-9397-08002B2CF9AE}" pid="10" name="ECDC_SARMS_Organisation0">
    <vt:lpwstr>OCS Support|9d18342d-e30d-42f9-ba08-a371dc2ce016</vt:lpwstr>
  </property>
  <property fmtid="{D5CDD505-2E9C-101B-9397-08002B2CF9AE}" pid="11" name="ECDC_SARMS_Document_Type0">
    <vt:lpwstr>Presentation|ccbe1f80-b171-4140-9ee7-571d78063fb6</vt:lpwstr>
  </property>
  <property fmtid="{D5CDD505-2E9C-101B-9397-08002B2CF9AE}" pid="12" name="ECDC_SARMS_Document_Topic0">
    <vt:lpwstr>epidemic|32979f6a-50b9-4370-a7ff-61ba5fdfbfa3</vt:lpwstr>
  </property>
</Properties>
</file>