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00_0.xml" ContentType="application/vnd.ms-powerpoint.comment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5"/>
  </p:sldMasterIdLst>
  <p:notesMasterIdLst>
    <p:notesMasterId r:id="rId7"/>
  </p:notesMasterIdLst>
  <p:sldIdLst>
    <p:sldId id="256" r:id="rId6"/>
  </p:sldIdLst>
  <p:sldSz cx="7556500" cy="10693400"/>
  <p:notesSz cx="75565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493295B-7244-4D5E-EDE3-9633C8353294}" name="Jesper Lundgren" initials="JL" userId="S::jesper.lundgren@ecdc.europa.eu::aa18c247-b6d9-4999-9a4c-b4c96f253ede" providerId="AD"/>
  <p188:author id="{A6B30C6A-1A59-772F-EE0A-A2B709FEE5B3}" name="Signe Gilbro" initials="SG" userId="S::Signe.Gilbro@ecdc.europa.eu::733bff5b-f06d-4450-9471-ea5e3209ef43" providerId="AD"/>
  <p188:author id="{D2C1426B-7416-9A18-3505-8721EFB544C6}" name="Ettore Severi" initials="ES" userId="S::ettore.severi@ecdc.europa.eu::93247d3b-e82e-4501-a8e8-697cc80107ad" providerId="AD"/>
  <p188:author id="{F8FDA585-8D45-6E02-85CC-13324A39D510}" name="Rumila Edward" initials="RE" userId="S::Rumila.Edward@ecdc.europa.eu::21a953d1-a26e-4400-8f69-2274f59baac4" providerId="AD"/>
  <p188:author id="{4B36DB91-EE4C-ADEF-4F5D-6DFA211C1B5A}" name="Joana Haussig" initials="JH" userId="S::joana.haussig@ecdc.europa.eu::3e8b305a-6232-4e1f-948d-e33af5b7f55f" providerId="AD"/>
  <p188:author id="{064A25CC-EFEB-8250-561B-C331FDFB5069}" name="Katya Andrusz" initials="KA" userId="S::katya.andrusz@ecdc.europa.eu::a2852a85-6db6-4127-a105-8308492a8917" providerId="AD"/>
  <p188:author id="{4D0D4AEA-948D-3CDC-7F9D-9DFF511DB157}" name="Rumila Edward" initials="RE" userId="S::rumila.edward@ecdc.europa.eu::21a953d1-a26e-4400-8f69-2274f59baac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4F64"/>
    <a:srgbClr val="DAE1E9"/>
    <a:srgbClr val="62BB46"/>
    <a:srgbClr val="D79340"/>
    <a:srgbClr val="52B6C5"/>
    <a:srgbClr val="B5D3E1"/>
    <a:srgbClr val="409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638" y="5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klas Bergstrand" userId="b3207ff0-6d99-436d-8630-9724dd490168" providerId="ADAL" clId="{C60AADDB-16C1-46B5-BC84-5740D352B122}"/>
    <pc:docChg chg="modSld">
      <pc:chgData name="Niklas Bergstrand" userId="b3207ff0-6d99-436d-8630-9724dd490168" providerId="ADAL" clId="{C60AADDB-16C1-46B5-BC84-5740D352B122}" dt="2026-06-30T11:26:52.865" v="10" actId="20577"/>
      <pc:docMkLst>
        <pc:docMk/>
      </pc:docMkLst>
      <pc:sldChg chg="modSp mod">
        <pc:chgData name="Niklas Bergstrand" userId="b3207ff0-6d99-436d-8630-9724dd490168" providerId="ADAL" clId="{C60AADDB-16C1-46B5-BC84-5740D352B122}" dt="2026-06-30T11:26:52.865" v="10" actId="20577"/>
        <pc:sldMkLst>
          <pc:docMk/>
          <pc:sldMk cId="0" sldId="256"/>
        </pc:sldMkLst>
        <pc:spChg chg="mod">
          <ac:chgData name="Niklas Bergstrand" userId="b3207ff0-6d99-436d-8630-9724dd490168" providerId="ADAL" clId="{C60AADDB-16C1-46B5-BC84-5740D352B122}" dt="2026-06-30T11:26:41.912" v="9" actId="20577"/>
          <ac:spMkLst>
            <pc:docMk/>
            <pc:sldMk cId="0" sldId="256"/>
            <ac:spMk id="6" creationId="{00000000-0000-0000-0000-000000000000}"/>
          </ac:spMkLst>
        </pc:spChg>
        <pc:spChg chg="mod">
          <ac:chgData name="Niklas Bergstrand" userId="b3207ff0-6d99-436d-8630-9724dd490168" providerId="ADAL" clId="{C60AADDB-16C1-46B5-BC84-5740D352B122}" dt="2026-06-30T11:26:52.865" v="10" actId="20577"/>
          <ac:spMkLst>
            <pc:docMk/>
            <pc:sldMk cId="0" sldId="256"/>
            <ac:spMk id="49" creationId="{568E5C3D-F071-3164-C4F0-B394DD7532F9}"/>
          </ac:spMkLst>
        </pc:spChg>
      </pc:sldChg>
    </pc:docChg>
  </pc:docChgLst>
</pc:chgInfo>
</file>

<file path=ppt/comments/modernComment_100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55D53FCC-BFF2-4A10-955A-98EE31AE7880}" authorId="{F8FDA585-8D45-6E02-85CC-13324A39D510}" created="2026-06-30T09:23:40.678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56"/>
      <ac:spMk id="10" creationId="{00000000-0000-0000-0000-000000000000}"/>
    </ac:deMkLst>
    <p188:txBody>
      <a:bodyPr/>
      <a:lstStyle/>
      <a:p>
        <a:r>
          <a:rPr lang="en-GB"/>
          <a:t>“The virus is NOT spread through the air and is also generally not transmitted by coughing or sneezing” - this is contradictory - esp as we bold not and then say generally which gives mixed messages. Suggest checking with the FOVEZ team. 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DBEC7D-472E-4E83-9C9D-426781255D23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A19978-3F21-4A10-9CE7-28E24CE86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179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A19978-3F21-4A10-9CE7-28E24CE86BA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619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9E8D8-D87B-09A5-6979-C64D506301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563" y="1750055"/>
            <a:ext cx="5667375" cy="3722887"/>
          </a:xfrm>
        </p:spPr>
        <p:txBody>
          <a:bodyPr anchor="b"/>
          <a:lstStyle>
            <a:lvl1pPr algn="ctr">
              <a:defRPr sz="3719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4E240-E60E-E851-62CF-EDA7AFAE9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563" y="5616511"/>
            <a:ext cx="5667375" cy="2581762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373" indent="0" algn="ctr">
              <a:buNone/>
              <a:defRPr sz="1240"/>
            </a:lvl2pPr>
            <a:lvl3pPr marL="566745" indent="0" algn="ctr">
              <a:buNone/>
              <a:defRPr sz="1116"/>
            </a:lvl3pPr>
            <a:lvl4pPr marL="850118" indent="0" algn="ctr">
              <a:buNone/>
              <a:defRPr sz="992"/>
            </a:lvl4pPr>
            <a:lvl5pPr marL="1133490" indent="0" algn="ctr">
              <a:buNone/>
              <a:defRPr sz="992"/>
            </a:lvl5pPr>
            <a:lvl6pPr marL="1416863" indent="0" algn="ctr">
              <a:buNone/>
              <a:defRPr sz="992"/>
            </a:lvl6pPr>
            <a:lvl7pPr marL="1700235" indent="0" algn="ctr">
              <a:buNone/>
              <a:defRPr sz="992"/>
            </a:lvl7pPr>
            <a:lvl8pPr marL="1983608" indent="0" algn="ctr">
              <a:buNone/>
              <a:defRPr sz="992"/>
            </a:lvl8pPr>
            <a:lvl9pPr marL="2266980" indent="0" algn="ctr">
              <a:buNone/>
              <a:defRPr sz="992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E6658-8576-AD17-48EA-9E6CF80DA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F497B-C0BE-29EF-91E9-D5A5F9CFA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177E8-EADB-1FD5-ADFE-C095C1C1A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30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46A45-01B3-1926-7C7C-D6D802ADF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289940-A88E-993D-9162-53D57C1E98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D2634-4EB4-8621-7907-E81501506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C6D7C-1DE4-3C66-8C8C-171B5B19D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AB482-91E2-4C82-825B-3F93E9901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133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5C0093-56D1-AA9F-B35B-1880E52D4F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7620" y="569325"/>
            <a:ext cx="1629370" cy="9062162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A7CC26-FD25-9932-9E65-20C75DC2F8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509" y="569325"/>
            <a:ext cx="4793655" cy="906216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A4A77-07A1-314B-E75F-BFEF198CF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C262F4-1194-84BC-F7E1-16CF40D69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DB9CE-12DB-FCEE-5451-7EB51E87F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58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1E553-29A4-C653-0F75-BA2B43E92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73AD7-FA8F-C1F8-50FC-2BEA1A7C1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302D7-CFE0-131B-A927-D366DCBD2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49443-8595-FAC7-B767-FD74C8436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7BAC5A-9C79-D0B0-FAC0-C2F58919E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629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9618C-10D2-37BF-0AB3-ADF63C572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574" y="2665925"/>
            <a:ext cx="6517481" cy="4448157"/>
          </a:xfrm>
        </p:spPr>
        <p:txBody>
          <a:bodyPr anchor="b"/>
          <a:lstStyle>
            <a:lvl1pPr>
              <a:defRPr sz="3719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CC1B7D-6F86-C514-BC4E-F119FC0E0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574" y="7156164"/>
            <a:ext cx="6517481" cy="2339180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1pPr>
            <a:lvl2pPr marL="283373" indent="0">
              <a:buNone/>
              <a:defRPr sz="1240">
                <a:solidFill>
                  <a:schemeClr val="tx1">
                    <a:tint val="82000"/>
                  </a:schemeClr>
                </a:solidFill>
              </a:defRPr>
            </a:lvl2pPr>
            <a:lvl3pPr marL="566745" indent="0">
              <a:buNone/>
              <a:defRPr sz="1116">
                <a:solidFill>
                  <a:schemeClr val="tx1">
                    <a:tint val="82000"/>
                  </a:schemeClr>
                </a:solidFill>
              </a:defRPr>
            </a:lvl3pPr>
            <a:lvl4pPr marL="850118" indent="0">
              <a:buNone/>
              <a:defRPr sz="992">
                <a:solidFill>
                  <a:schemeClr val="tx1">
                    <a:tint val="82000"/>
                  </a:schemeClr>
                </a:solidFill>
              </a:defRPr>
            </a:lvl4pPr>
            <a:lvl5pPr marL="1133490" indent="0">
              <a:buNone/>
              <a:defRPr sz="992">
                <a:solidFill>
                  <a:schemeClr val="tx1">
                    <a:tint val="82000"/>
                  </a:schemeClr>
                </a:solidFill>
              </a:defRPr>
            </a:lvl5pPr>
            <a:lvl6pPr marL="1416863" indent="0">
              <a:buNone/>
              <a:defRPr sz="992">
                <a:solidFill>
                  <a:schemeClr val="tx1">
                    <a:tint val="82000"/>
                  </a:schemeClr>
                </a:solidFill>
              </a:defRPr>
            </a:lvl6pPr>
            <a:lvl7pPr marL="1700235" indent="0">
              <a:buNone/>
              <a:defRPr sz="992">
                <a:solidFill>
                  <a:schemeClr val="tx1">
                    <a:tint val="82000"/>
                  </a:schemeClr>
                </a:solidFill>
              </a:defRPr>
            </a:lvl7pPr>
            <a:lvl8pPr marL="1983608" indent="0">
              <a:buNone/>
              <a:defRPr sz="992">
                <a:solidFill>
                  <a:schemeClr val="tx1">
                    <a:tint val="82000"/>
                  </a:schemeClr>
                </a:solidFill>
              </a:defRPr>
            </a:lvl8pPr>
            <a:lvl9pPr marL="2266980" indent="0">
              <a:buNone/>
              <a:defRPr sz="99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B8802-3CF1-1020-0419-507A02C48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28325-752A-ECF6-8DC7-CAF66B66C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1D3EF-896F-4F0F-32CB-DFD60A7BC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DB9D6-E269-F8E5-B16E-EE0D60D11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3236E-C83B-8562-888D-93C109D510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509" y="2846623"/>
            <a:ext cx="3211513" cy="67848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B5D933-F3D4-D059-3842-93CC5F090F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5478" y="2846623"/>
            <a:ext cx="3211513" cy="67848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0FEA4B-3BDC-4A8C-4700-47828C061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A3EA62-5877-0FE9-2990-3E70DE771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6395F3-E8F0-20C9-9F70-B4CB37A72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E2FD7-1023-589C-9E0B-31F5FF6A1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494" y="569326"/>
            <a:ext cx="6517481" cy="2066896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2BEB73-5B34-686B-9025-EDCFC7FD0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494" y="2621369"/>
            <a:ext cx="3196753" cy="128469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373" indent="0">
              <a:buNone/>
              <a:defRPr sz="1240" b="1"/>
            </a:lvl2pPr>
            <a:lvl3pPr marL="566745" indent="0">
              <a:buNone/>
              <a:defRPr sz="1116" b="1"/>
            </a:lvl3pPr>
            <a:lvl4pPr marL="850118" indent="0">
              <a:buNone/>
              <a:defRPr sz="992" b="1"/>
            </a:lvl4pPr>
            <a:lvl5pPr marL="1133490" indent="0">
              <a:buNone/>
              <a:defRPr sz="992" b="1"/>
            </a:lvl5pPr>
            <a:lvl6pPr marL="1416863" indent="0">
              <a:buNone/>
              <a:defRPr sz="992" b="1"/>
            </a:lvl6pPr>
            <a:lvl7pPr marL="1700235" indent="0">
              <a:buNone/>
              <a:defRPr sz="992" b="1"/>
            </a:lvl7pPr>
            <a:lvl8pPr marL="1983608" indent="0">
              <a:buNone/>
              <a:defRPr sz="992" b="1"/>
            </a:lvl8pPr>
            <a:lvl9pPr marL="2266980" indent="0">
              <a:buNone/>
              <a:defRPr sz="99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DB2D03-3BFA-58D9-A231-3F1FE6D737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494" y="3906061"/>
            <a:ext cx="3196753" cy="574522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D74AF8-827E-5CC6-02AF-DD58523015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5478" y="2621369"/>
            <a:ext cx="3212497" cy="128469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373" indent="0">
              <a:buNone/>
              <a:defRPr sz="1240" b="1"/>
            </a:lvl2pPr>
            <a:lvl3pPr marL="566745" indent="0">
              <a:buNone/>
              <a:defRPr sz="1116" b="1"/>
            </a:lvl3pPr>
            <a:lvl4pPr marL="850118" indent="0">
              <a:buNone/>
              <a:defRPr sz="992" b="1"/>
            </a:lvl4pPr>
            <a:lvl5pPr marL="1133490" indent="0">
              <a:buNone/>
              <a:defRPr sz="992" b="1"/>
            </a:lvl5pPr>
            <a:lvl6pPr marL="1416863" indent="0">
              <a:buNone/>
              <a:defRPr sz="992" b="1"/>
            </a:lvl6pPr>
            <a:lvl7pPr marL="1700235" indent="0">
              <a:buNone/>
              <a:defRPr sz="992" b="1"/>
            </a:lvl7pPr>
            <a:lvl8pPr marL="1983608" indent="0">
              <a:buNone/>
              <a:defRPr sz="992" b="1"/>
            </a:lvl8pPr>
            <a:lvl9pPr marL="2266980" indent="0">
              <a:buNone/>
              <a:defRPr sz="99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E778DF-39A9-39DE-7C70-615CDFB5D6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5478" y="3906061"/>
            <a:ext cx="3212497" cy="574522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FA4D0A-4DD4-FC7D-211F-9824D8F1E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8E5269-8A5B-9DFE-BA2F-AA3353492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0EBBB9-494A-3DDD-7E19-4550D0DE1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825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D8748-46CF-C528-7749-9C6FA899B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5D2784-4E7E-4352-9BF0-14F3F65ED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F9E8-8FE9-4C7C-C614-C1F70EA16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C9FF9B-FF52-5661-EEEF-95B168892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693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F8723B-798C-1CBA-5060-885C275F0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EF590E-EC03-41DA-8FE5-FB0C1A5F3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CCE13C-E84B-7555-8594-9908C0131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997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A0B85-ECEE-7EA3-4844-26D97BB6A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494" y="712893"/>
            <a:ext cx="2437168" cy="2495127"/>
          </a:xfrm>
        </p:spPr>
        <p:txBody>
          <a:bodyPr anchor="b"/>
          <a:lstStyle>
            <a:lvl1pPr>
              <a:defRPr sz="1983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04C53-FD14-250B-A618-01FB323CD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2497" y="1539652"/>
            <a:ext cx="3825478" cy="7599245"/>
          </a:xfrm>
        </p:spPr>
        <p:txBody>
          <a:bodyPr/>
          <a:lstStyle>
            <a:lvl1pPr>
              <a:defRPr sz="1983"/>
            </a:lvl1pPr>
            <a:lvl2pPr>
              <a:defRPr sz="1735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3A5EB5-433D-FDC0-E734-53454DE057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494" y="3208020"/>
            <a:ext cx="2437168" cy="5943254"/>
          </a:xfrm>
        </p:spPr>
        <p:txBody>
          <a:bodyPr/>
          <a:lstStyle>
            <a:lvl1pPr marL="0" indent="0">
              <a:buNone/>
              <a:defRPr sz="992"/>
            </a:lvl1pPr>
            <a:lvl2pPr marL="283373" indent="0">
              <a:buNone/>
              <a:defRPr sz="868"/>
            </a:lvl2pPr>
            <a:lvl3pPr marL="566745" indent="0">
              <a:buNone/>
              <a:defRPr sz="744"/>
            </a:lvl3pPr>
            <a:lvl4pPr marL="850118" indent="0">
              <a:buNone/>
              <a:defRPr sz="620"/>
            </a:lvl4pPr>
            <a:lvl5pPr marL="1133490" indent="0">
              <a:buNone/>
              <a:defRPr sz="620"/>
            </a:lvl5pPr>
            <a:lvl6pPr marL="1416863" indent="0">
              <a:buNone/>
              <a:defRPr sz="620"/>
            </a:lvl6pPr>
            <a:lvl7pPr marL="1700235" indent="0">
              <a:buNone/>
              <a:defRPr sz="620"/>
            </a:lvl7pPr>
            <a:lvl8pPr marL="1983608" indent="0">
              <a:buNone/>
              <a:defRPr sz="620"/>
            </a:lvl8pPr>
            <a:lvl9pPr marL="2266980" indent="0">
              <a:buNone/>
              <a:defRPr sz="62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092D5B-744E-B507-E179-23F716EAE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B26686-46BF-C1EE-55BA-1CD4036C0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9DE517-D44E-617B-1596-88E9EC3E0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437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98961-CBBA-3517-095F-F1141CFF0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494" y="712893"/>
            <a:ext cx="2437168" cy="2495127"/>
          </a:xfrm>
        </p:spPr>
        <p:txBody>
          <a:bodyPr anchor="b"/>
          <a:lstStyle>
            <a:lvl1pPr>
              <a:defRPr sz="1983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98BE25-72F9-EBD3-EF5E-332807C714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2497" y="1539652"/>
            <a:ext cx="3825478" cy="7599245"/>
          </a:xfrm>
        </p:spPr>
        <p:txBody>
          <a:bodyPr/>
          <a:lstStyle>
            <a:lvl1pPr marL="0" indent="0">
              <a:buNone/>
              <a:defRPr sz="1983"/>
            </a:lvl1pPr>
            <a:lvl2pPr marL="283373" indent="0">
              <a:buNone/>
              <a:defRPr sz="1735"/>
            </a:lvl2pPr>
            <a:lvl3pPr marL="566745" indent="0">
              <a:buNone/>
              <a:defRPr sz="1488"/>
            </a:lvl3pPr>
            <a:lvl4pPr marL="850118" indent="0">
              <a:buNone/>
              <a:defRPr sz="1240"/>
            </a:lvl4pPr>
            <a:lvl5pPr marL="1133490" indent="0">
              <a:buNone/>
              <a:defRPr sz="1240"/>
            </a:lvl5pPr>
            <a:lvl6pPr marL="1416863" indent="0">
              <a:buNone/>
              <a:defRPr sz="1240"/>
            </a:lvl6pPr>
            <a:lvl7pPr marL="1700235" indent="0">
              <a:buNone/>
              <a:defRPr sz="1240"/>
            </a:lvl7pPr>
            <a:lvl8pPr marL="1983608" indent="0">
              <a:buNone/>
              <a:defRPr sz="1240"/>
            </a:lvl8pPr>
            <a:lvl9pPr marL="2266980" indent="0">
              <a:buNone/>
              <a:defRPr sz="124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C98A28-A034-E26B-B6DE-5209C34577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494" y="3208020"/>
            <a:ext cx="2437168" cy="5943254"/>
          </a:xfrm>
        </p:spPr>
        <p:txBody>
          <a:bodyPr/>
          <a:lstStyle>
            <a:lvl1pPr marL="0" indent="0">
              <a:buNone/>
              <a:defRPr sz="992"/>
            </a:lvl1pPr>
            <a:lvl2pPr marL="283373" indent="0">
              <a:buNone/>
              <a:defRPr sz="868"/>
            </a:lvl2pPr>
            <a:lvl3pPr marL="566745" indent="0">
              <a:buNone/>
              <a:defRPr sz="744"/>
            </a:lvl3pPr>
            <a:lvl4pPr marL="850118" indent="0">
              <a:buNone/>
              <a:defRPr sz="620"/>
            </a:lvl4pPr>
            <a:lvl5pPr marL="1133490" indent="0">
              <a:buNone/>
              <a:defRPr sz="620"/>
            </a:lvl5pPr>
            <a:lvl6pPr marL="1416863" indent="0">
              <a:buNone/>
              <a:defRPr sz="620"/>
            </a:lvl6pPr>
            <a:lvl7pPr marL="1700235" indent="0">
              <a:buNone/>
              <a:defRPr sz="620"/>
            </a:lvl7pPr>
            <a:lvl8pPr marL="1983608" indent="0">
              <a:buNone/>
              <a:defRPr sz="620"/>
            </a:lvl8pPr>
            <a:lvl9pPr marL="2266980" indent="0">
              <a:buNone/>
              <a:defRPr sz="62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96170A-2B7F-87B6-D8E2-AFB18B56A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DD26C6-4523-23E8-A0F2-550BFA9B6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4CD699-0000-3A3B-9BB3-3D37C048F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882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E73EB6-38BC-21DF-B601-433006093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510" y="569326"/>
            <a:ext cx="6517481" cy="2066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FD728C-1BE2-157A-FB86-C41CCD50D4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510" y="2846623"/>
            <a:ext cx="6517481" cy="6784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8C2C8-879B-B1EF-71CB-EFBE66626D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509" y="9911198"/>
            <a:ext cx="170021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B64026-642B-DC2B-B038-3F35672E79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3091" y="9911198"/>
            <a:ext cx="2550319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214975-C2DD-88B9-A6CF-9983B36A2E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6778" y="9911198"/>
            <a:ext cx="170021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BF929D-F7EA-AE7F-63D0-77953D8D1B5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2973388" y="10477500"/>
            <a:ext cx="16351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Classified as ECDC NORMAL </a:t>
            </a:r>
          </a:p>
        </p:txBody>
      </p:sp>
    </p:spTree>
    <p:extLst>
      <p:ext uri="{BB962C8B-B14F-4D97-AF65-F5344CB8AC3E}">
        <p14:creationId xmlns:p14="http://schemas.microsoft.com/office/powerpoint/2010/main" val="355382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566745" rtl="0" eaLnBrk="1" latinLnBrk="0" hangingPunct="1">
        <a:lnSpc>
          <a:spcPct val="90000"/>
        </a:lnSpc>
        <a:spcBef>
          <a:spcPct val="0"/>
        </a:spcBef>
        <a:buNone/>
        <a:defRPr sz="272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686" indent="-141686" algn="l" defTabSz="566745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5" kern="1200">
          <a:solidFill>
            <a:schemeClr val="tx1"/>
          </a:solidFill>
          <a:latin typeface="+mn-lt"/>
          <a:ea typeface="+mn-ea"/>
          <a:cs typeface="+mn-cs"/>
        </a:defRPr>
      </a:lvl1pPr>
      <a:lvl2pPr marL="425059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431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1804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177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8549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1922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5294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8667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373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6745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118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3490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6863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0235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3608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6980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0_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A09BAEE-DBB8-96C4-C425-2A517DC4784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4" y="476"/>
            <a:ext cx="7555431" cy="1069244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17594" y="2716848"/>
            <a:ext cx="3519924" cy="169020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359410" marR="34925" indent="-285750" algn="l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100" spc="-2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Ebola disease is a </a:t>
            </a:r>
            <a:r>
              <a:rPr lang="en-GB" sz="1100" b="1" spc="-2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rare but serious </a:t>
            </a:r>
            <a:r>
              <a:rPr lang="en-GB" sz="1100" spc="-2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disease.</a:t>
            </a:r>
          </a:p>
          <a:p>
            <a:pPr marL="359410" marR="34925" indent="-285750" algn="l"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This outbreak was first identified in the Democratic Republic of the Congo (DRC) where most cases have so far been diagnosed.</a:t>
            </a:r>
          </a:p>
          <a:p>
            <a:pPr marL="359410" marR="34925" indent="-285750" algn="l"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The current outbreak is caused by the </a:t>
            </a:r>
            <a:r>
              <a:rPr lang="en-GB" sz="11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Bundibugyo species</a:t>
            </a:r>
            <a:r>
              <a:rPr lang="en-GB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, for which there is no approved vaccine or targeted treatment.</a:t>
            </a:r>
          </a:p>
          <a:p>
            <a:pPr marL="359410" marR="34925" indent="-285750">
              <a:spcBef>
                <a:spcPts val="400"/>
              </a:spcBef>
              <a:buClr>
                <a:srgbClr val="000000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This virus </a:t>
            </a:r>
            <a:r>
              <a:rPr lang="en-GB" sz="1100" dirty="0"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occurs naturally in </a:t>
            </a:r>
            <a:r>
              <a:rPr lang="en-GB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certain wild animals, including bats, monkeys, and antelopes.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776439" y="2706832"/>
            <a:ext cx="3731054" cy="130035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359410" marR="143510" indent="-285750"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It can take </a:t>
            </a:r>
            <a:r>
              <a:rPr lang="en-GB" sz="1100" dirty="0"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between </a:t>
            </a:r>
            <a:r>
              <a:rPr lang="en-GB" sz="1100" b="1" dirty="0"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2 and 21 </a:t>
            </a:r>
            <a:r>
              <a:rPr lang="en-GB" sz="11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days </a:t>
            </a:r>
            <a:r>
              <a:rPr lang="en-GB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after a person is infected before they become ill.</a:t>
            </a:r>
          </a:p>
          <a:p>
            <a:pPr marL="359410" marR="143510" indent="-285750"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Symptoms often begin with fever, headache, and joint or muscle pain.</a:t>
            </a:r>
          </a:p>
          <a:p>
            <a:pPr marL="359410" marR="143510" indent="-285750"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As the disease progresses, people may also develop a sore throat, nausea, vomiting, diarrhoea, and internal or external bleeding</a:t>
            </a:r>
            <a:r>
              <a:rPr lang="en-GB" sz="1100" dirty="0"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2821487" y="4592989"/>
            <a:ext cx="4588963" cy="1182375"/>
          </a:xfrm>
          <a:prstGeom prst="rect">
            <a:avLst/>
          </a:prstGeom>
        </p:spPr>
        <p:txBody>
          <a:bodyPr vert="horz" wrap="square" lIns="0" tIns="63500" rIns="0" bIns="0" rtlCol="0" anchor="t">
            <a:spAutoFit/>
          </a:bodyPr>
          <a:lstStyle/>
          <a:p>
            <a:pPr marL="361315" marR="109220" indent="-285750"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You can only become infected through contact with the blood or other bodily fluids </a:t>
            </a:r>
            <a:r>
              <a:rPr lang="en-GB" sz="1100" dirty="0"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of a person or animal with an infection (</a:t>
            </a:r>
            <a:r>
              <a:rPr lang="en-GB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whether living or dead).</a:t>
            </a:r>
            <a:r>
              <a:rPr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</a:t>
            </a:r>
            <a:endParaRPr lang="sv-SE" sz="11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  <a:p>
            <a:pPr marL="361315" marR="109220" indent="-28575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The virus is </a:t>
            </a:r>
            <a:r>
              <a:rPr lang="en-GB" sz="11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NOT</a:t>
            </a:r>
            <a:r>
              <a:rPr lang="en-GB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spread through the air and is also generally not transmitted by coughing or sneezing.</a:t>
            </a:r>
          </a:p>
          <a:p>
            <a:pPr marL="361315" marR="109220" indent="-28575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tabLst>
                <a:tab pos="120650" algn="l"/>
              </a:tabLst>
            </a:pPr>
            <a:endParaRPr lang="en-GB" sz="11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17" name="object 17" descr="$PPTXTitle"/>
          <p:cNvSpPr txBox="1">
            <a:spLocks noGrp="1"/>
          </p:cNvSpPr>
          <p:nvPr>
            <p:ph type="title"/>
          </p:nvPr>
        </p:nvSpPr>
        <p:spPr>
          <a:xfrm>
            <a:off x="273050" y="118320"/>
            <a:ext cx="5434965" cy="23589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GB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Ebola </a:t>
            </a:r>
            <a:r>
              <a:rPr lang="en-GB" sz="15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outbreak</a:t>
            </a:r>
            <a:r>
              <a:rPr lang="en-GB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 2026</a:t>
            </a:r>
            <a:endParaRPr lang="en-GB" sz="1600" spc="-2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73050" y="470677"/>
            <a:ext cx="6328239" cy="811761"/>
          </a:xfrm>
          <a:prstGeom prst="rect">
            <a:avLst/>
          </a:prstGeom>
        </p:spPr>
        <p:txBody>
          <a:bodyPr vert="horz" wrap="square" lIns="0" tIns="73660" rIns="0" bIns="0" rtlCol="0" anchor="t">
            <a:spAutoFit/>
          </a:bodyPr>
          <a:lstStyle/>
          <a:p>
            <a:pPr marR="5080">
              <a:lnSpc>
                <a:spcPts val="2400"/>
              </a:lnSpc>
              <a:spcBef>
                <a:spcPts val="700"/>
              </a:spcBef>
            </a:pPr>
            <a:r>
              <a:rPr lang="en-GB" sz="3600" b="1" spc="-30" dirty="0">
                <a:solidFill>
                  <a:srgbClr val="FFFFFF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Ebola disease:</a:t>
            </a:r>
          </a:p>
          <a:p>
            <a:pPr marR="5080">
              <a:lnSpc>
                <a:spcPts val="2400"/>
              </a:lnSpc>
              <a:spcBef>
                <a:spcPts val="700"/>
              </a:spcBef>
            </a:pPr>
            <a:r>
              <a:rPr lang="en-GB" sz="3600" b="1" spc="-30" dirty="0">
                <a:solidFill>
                  <a:srgbClr val="FFFFFF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you need to know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A0701C0-5808-26C5-99B3-E541329332A8}"/>
              </a:ext>
            </a:extLst>
          </p:cNvPr>
          <p:cNvSpPr txBox="1"/>
          <p:nvPr/>
        </p:nvSpPr>
        <p:spPr>
          <a:xfrm>
            <a:off x="947525" y="8997944"/>
            <a:ext cx="3211726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spcBef>
                <a:spcPts val="100"/>
              </a:spcBef>
            </a:pPr>
            <a:r>
              <a:rPr lang="en-GB" sz="1100" spc="-75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The risk to the general population in Europe from the current Ebola disease outbreak in DRC and Uganda remains very low.</a:t>
            </a:r>
            <a:endParaRPr lang="en-GB" sz="11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88CAB8C-EF3C-700D-3C26-327848A673D1}"/>
              </a:ext>
            </a:extLst>
          </p:cNvPr>
          <p:cNvSpPr txBox="1"/>
          <p:nvPr/>
        </p:nvSpPr>
        <p:spPr>
          <a:xfrm>
            <a:off x="5042198" y="8997944"/>
            <a:ext cx="2332234" cy="60016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100"/>
              </a:spcBef>
            </a:pPr>
            <a:r>
              <a:rPr lang="en-GB" sz="1100" spc="-75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A person with Ebola disease only becomes infectious from when they start showing symptoms. 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6A82DEB-C9F6-3B86-47FE-3DD5B73270D8}"/>
              </a:ext>
            </a:extLst>
          </p:cNvPr>
          <p:cNvSpPr txBox="1"/>
          <p:nvPr/>
        </p:nvSpPr>
        <p:spPr>
          <a:xfrm>
            <a:off x="196850" y="9842500"/>
            <a:ext cx="3420620" cy="671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spcBef>
                <a:spcPts val="100"/>
              </a:spcBef>
            </a:pPr>
            <a:r>
              <a:rPr lang="en-GB" sz="1200" b="1" spc="-75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Find out more from your national health</a:t>
            </a:r>
          </a:p>
          <a:p>
            <a:pPr algn="l">
              <a:lnSpc>
                <a:spcPct val="100000"/>
              </a:lnSpc>
              <a:spcBef>
                <a:spcPts val="100"/>
              </a:spcBef>
            </a:pPr>
            <a:r>
              <a:rPr lang="en-GB" sz="1200" b="1" spc="-75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authorities and on the ECDC website:</a:t>
            </a:r>
          </a:p>
          <a:p>
            <a:pPr algn="l">
              <a:lnSpc>
                <a:spcPct val="100000"/>
              </a:lnSpc>
              <a:spcBef>
                <a:spcPts val="100"/>
              </a:spcBef>
            </a:pPr>
            <a:r>
              <a:rPr lang="en-GB" sz="1200" spc="-75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www.ecdc.europa.eu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2FED4AFE-B86E-8743-F739-8CB7BFA0ADA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618" y="9829800"/>
            <a:ext cx="795832" cy="795832"/>
          </a:xfrm>
          <a:prstGeom prst="rect">
            <a:avLst/>
          </a:prstGeom>
        </p:spPr>
      </p:pic>
      <p:sp>
        <p:nvSpPr>
          <p:cNvPr id="49" name="object 7">
            <a:extLst>
              <a:ext uri="{FF2B5EF4-FFF2-40B4-BE49-F238E27FC236}">
                <a16:creationId xmlns:a16="http://schemas.microsoft.com/office/drawing/2014/main" id="{568E5C3D-F071-3164-C4F0-B394DD7532F9}"/>
              </a:ext>
            </a:extLst>
          </p:cNvPr>
          <p:cNvSpPr txBox="1"/>
          <p:nvPr/>
        </p:nvSpPr>
        <p:spPr>
          <a:xfrm>
            <a:off x="196850" y="6912159"/>
            <a:ext cx="6546850" cy="167481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359410" indent="-283845"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100" spc="-25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If you believe someone has symptoms, you should encourage them to contact a </a:t>
            </a:r>
            <a:r>
              <a:rPr lang="en-GB" sz="1100" b="1" spc="-25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doctor or emergency health </a:t>
            </a:r>
            <a:r>
              <a:rPr lang="en-GB" sz="1100" b="1" spc="-25" dirty="0"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service provider </a:t>
            </a:r>
            <a:r>
              <a:rPr lang="en-GB" sz="1100" spc="-25" dirty="0"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by </a:t>
            </a:r>
            <a:r>
              <a:rPr lang="en-GB" sz="1100" spc="-25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phone immediately. </a:t>
            </a:r>
          </a:p>
          <a:p>
            <a:pPr marL="359410" indent="-283845"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100" spc="-25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They should not visit a healthcare provider in person.</a:t>
            </a:r>
          </a:p>
          <a:p>
            <a:pPr marL="359410" indent="-283845">
              <a:spcBef>
                <a:spcPts val="400"/>
              </a:spcBef>
              <a:buClr>
                <a:srgbClr val="000000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100" spc="-25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Make sure they mention:</a:t>
            </a:r>
          </a:p>
          <a:p>
            <a:pPr marL="540000" lvl="6" indent="-180000" algn="l">
              <a:spcBef>
                <a:spcPts val="400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tabLst>
                <a:tab pos="120650" algn="l"/>
              </a:tabLst>
            </a:pPr>
            <a:r>
              <a:rPr lang="en-GB" sz="1100" spc="-25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their exact symptoms</a:t>
            </a:r>
          </a:p>
          <a:p>
            <a:pPr marL="540000" lvl="6" indent="-180000" algn="l">
              <a:spcBef>
                <a:spcPts val="400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tabLst>
                <a:tab pos="120650" algn="l"/>
              </a:tabLst>
            </a:pPr>
            <a:r>
              <a:rPr lang="en-GB" sz="1100" spc="-25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their recent travel history</a:t>
            </a:r>
          </a:p>
          <a:p>
            <a:pPr marL="360000" lvl="6" indent="-284400" algn="l"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100" b="1" spc="-25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Th</a:t>
            </a:r>
            <a:r>
              <a:rPr lang="en-GB" sz="1100" b="1" spc="-25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ey should self-isolate if they </a:t>
            </a:r>
            <a:r>
              <a:rPr lang="en-GB" sz="1100" b="1" spc="-25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develop symptoms.</a:t>
            </a:r>
            <a:endParaRPr lang="en-GB" sz="1100" b="1" spc="-25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pPr marL="360000" lvl="6" indent="-284400" algn="l"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100" b="1" spc="-25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If not treated, Ebola disease can be fatal.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10C263F-AA69-E3C7-0787-0CF7D69281D9}"/>
              </a:ext>
            </a:extLst>
          </p:cNvPr>
          <p:cNvSpPr txBox="1"/>
          <p:nvPr/>
        </p:nvSpPr>
        <p:spPr>
          <a:xfrm>
            <a:off x="64058" y="6231209"/>
            <a:ext cx="7117977" cy="3712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80" algn="ctr" rtl="0">
              <a:lnSpc>
                <a:spcPts val="2300"/>
              </a:lnSpc>
              <a:spcBef>
                <a:spcPts val="100"/>
              </a:spcBef>
            </a:pPr>
            <a:r>
              <a:rPr lang="en-GB" sz="1900" b="1" i="0" u="none" strike="noStrike" baseline="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What to do if someone you know has symptoms?</a:t>
            </a:r>
            <a:endParaRPr lang="en-GB" sz="1900" spc="-25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9" name="object 17" descr="$PPTXTitle">
            <a:extLst>
              <a:ext uri="{FF2B5EF4-FFF2-40B4-BE49-F238E27FC236}">
                <a16:creationId xmlns:a16="http://schemas.microsoft.com/office/drawing/2014/main" id="{DA05FC42-C1D7-F856-C492-11DFC787C201}"/>
              </a:ext>
            </a:extLst>
          </p:cNvPr>
          <p:cNvSpPr txBox="1">
            <a:spLocks/>
          </p:cNvSpPr>
          <p:nvPr/>
        </p:nvSpPr>
        <p:spPr>
          <a:xfrm>
            <a:off x="290079" y="1251247"/>
            <a:ext cx="5434965" cy="301365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>
            <a:lvl1pPr algn="l" defTabSz="56674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2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5080">
              <a:lnSpc>
                <a:spcPts val="2400"/>
              </a:lnSpc>
              <a:spcBef>
                <a:spcPts val="700"/>
              </a:spcBef>
            </a:pPr>
            <a:r>
              <a:rPr lang="en-GB" sz="1800" b="1" spc="-3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Information for you and your family</a:t>
            </a:r>
            <a:endParaRPr lang="en-GB" sz="18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11" name="object 7">
            <a:extLst>
              <a:ext uri="{FF2B5EF4-FFF2-40B4-BE49-F238E27FC236}">
                <a16:creationId xmlns:a16="http://schemas.microsoft.com/office/drawing/2014/main" id="{066D277F-A1C9-429A-3714-392A6173DF13}"/>
              </a:ext>
            </a:extLst>
          </p:cNvPr>
          <p:cNvSpPr txBox="1"/>
          <p:nvPr/>
        </p:nvSpPr>
        <p:spPr>
          <a:xfrm>
            <a:off x="4006850" y="1948912"/>
            <a:ext cx="3731054" cy="402674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490855">
              <a:lnSpc>
                <a:spcPct val="150000"/>
              </a:lnSpc>
              <a:spcBef>
                <a:spcPts val="100"/>
              </a:spcBef>
            </a:pPr>
            <a:r>
              <a:rPr lang="en-GB" sz="1900" b="1" spc="-75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are the symptoms?</a:t>
            </a:r>
            <a:endParaRPr lang="en-GB" sz="19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12" name="object 7">
            <a:extLst>
              <a:ext uri="{FF2B5EF4-FFF2-40B4-BE49-F238E27FC236}">
                <a16:creationId xmlns:a16="http://schemas.microsoft.com/office/drawing/2014/main" id="{B8C0AF8E-0AD7-CD9F-858E-13681D2096C5}"/>
              </a:ext>
            </a:extLst>
          </p:cNvPr>
          <p:cNvSpPr txBox="1"/>
          <p:nvPr/>
        </p:nvSpPr>
        <p:spPr>
          <a:xfrm>
            <a:off x="572457" y="1945770"/>
            <a:ext cx="3731054" cy="402674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490855">
              <a:lnSpc>
                <a:spcPct val="150000"/>
              </a:lnSpc>
              <a:spcBef>
                <a:spcPts val="200"/>
              </a:spcBef>
            </a:pPr>
            <a:r>
              <a:rPr lang="en-GB" sz="1900" b="1" spc="-3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is it?</a:t>
            </a:r>
          </a:p>
        </p:txBody>
      </p:sp>
      <p:sp>
        <p:nvSpPr>
          <p:cNvPr id="14" name="object 7">
            <a:extLst>
              <a:ext uri="{FF2B5EF4-FFF2-40B4-BE49-F238E27FC236}">
                <a16:creationId xmlns:a16="http://schemas.microsoft.com/office/drawing/2014/main" id="{2CE9E31E-6810-4153-BACA-994DE19A4C72}"/>
              </a:ext>
            </a:extLst>
          </p:cNvPr>
          <p:cNvSpPr txBox="1"/>
          <p:nvPr/>
        </p:nvSpPr>
        <p:spPr>
          <a:xfrm>
            <a:off x="494030" y="4774593"/>
            <a:ext cx="3731054" cy="402674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508000" marR="403225">
              <a:lnSpc>
                <a:spcPct val="150000"/>
              </a:lnSpc>
              <a:spcBef>
                <a:spcPts val="500"/>
              </a:spcBef>
            </a:pPr>
            <a:r>
              <a:rPr lang="en-GB" sz="1900" b="1" spc="-5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Am I at risk?</a:t>
            </a:r>
            <a:endParaRPr lang="en-GB" sz="19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14c281f0-fdb2-43d6-8bd5-8268950107ba" ContentTypeId="0x010100EE95EE7DB3A482488E68FA4A7091999F" PreviousValue="false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Standard Document" ma:contentTypeID="0x010100EE95EE7DB3A482488E68FA4A7091999F00E9E88A449575E24AAD017D04A46B9265" ma:contentTypeVersion="15" ma:contentTypeDescription="Create a new document." ma:contentTypeScope="" ma:versionID="196c4593140ac752a7e29ffce112aab7">
  <xsd:schema xmlns:xsd="http://www.w3.org/2001/XMLSchema" xmlns:xs="http://www.w3.org/2001/XMLSchema" xmlns:p="http://schemas.microsoft.com/office/2006/metadata/properties" xmlns:ns2="4240f11c-4df2-4a37-9be1-bdf0d4dfc218" xmlns:ns3="fe73b3f6-a427-4a99-886e-da32c6de835d" targetNamespace="http://schemas.microsoft.com/office/2006/metadata/properties" ma:root="true" ma:fieldsID="8a9ce14a63ba68dc4a2fdcd07ec2e4dc" ns2:_="" ns3:_="">
    <xsd:import namespace="4240f11c-4df2-4a37-9be1-bdf0d4dfc218"/>
    <xsd:import namespace="fe73b3f6-a427-4a99-886e-da32c6de835d"/>
    <xsd:element name="properties">
      <xsd:complexType>
        <xsd:sequence>
          <xsd:element name="documentManagement">
            <xsd:complexType>
              <xsd:all>
                <xsd:element ref="ns2:ECMX_SUMMARY" minOccurs="0"/>
                <xsd:element ref="ns3:c67668d6730c4bc2a26c654fc875ab99" minOccurs="0"/>
                <xsd:element ref="ns3:TaxCatchAll" minOccurs="0"/>
                <xsd:element ref="ns3:TaxCatchAllLabel" minOccurs="0"/>
                <xsd:element ref="ns3:o13d78bceb4b4178ab3c456bf4db706a" minOccurs="0"/>
                <xsd:element ref="ns3:na274824997947589a1bfdfb0b645b50" minOccurs="0"/>
                <xsd:element ref="ns3:kf1264ba1b22407abef15b09c01e8cf0" minOccurs="0"/>
                <xsd:element ref="ns3:b489bfe21c7249aba6a1ae186fa4e51c" minOccurs="0"/>
                <xsd:element ref="ns3:cbaf9fdaaf87475a8d0ae10d3e79318e" minOccurs="0"/>
                <xsd:element ref="ns2:ECMX_PUBLISHDATE" minOccurs="0"/>
                <xsd:element ref="ns2:ECMX_BUSINESSID" minOccurs="0"/>
                <xsd:element ref="ns2:ECMX_OPERATIONALID" minOccurs="0"/>
                <xsd:element ref="ns2:ECMX_ADDITIONALINFO" minOccurs="0"/>
                <xsd:element ref="ns3:ECMX_OWN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40f11c-4df2-4a37-9be1-bdf0d4dfc218" elementFormDefault="qualified">
    <xsd:import namespace="http://schemas.microsoft.com/office/2006/documentManagement/types"/>
    <xsd:import namespace="http://schemas.microsoft.com/office/infopath/2007/PartnerControls"/>
    <xsd:element name="ECMX_SUMMARY" ma:index="8" nillable="true" ma:displayName="Summary" ma:description="Short and distinct description of the document" ma:internalName="ECMX_SUMMARY">
      <xsd:simpleType>
        <xsd:restriction base="dms:Note">
          <xsd:maxLength value="255"/>
        </xsd:restriction>
      </xsd:simpleType>
    </xsd:element>
    <xsd:element name="ECMX_PUBLISHDATE" ma:index="23" nillable="true" ma:displayName="Publish Date" ma:description="Enter the date of publication or finalisation of this document" ma:format="DateOnly" ma:internalName="ECMX_PUBLISHDATE">
      <xsd:simpleType>
        <xsd:restriction base="dms:DateTime"/>
      </xsd:simpleType>
    </xsd:element>
    <xsd:element name="ECMX_BUSINESSID" ma:index="24" nillable="true" ma:displayName="Business ID" ma:description="Enter the business identifier of the document such as ECDC/IP/25" ma:internalName="ECMX_BUSINESSID">
      <xsd:simpleType>
        <xsd:restriction base="dms:Text">
          <xsd:maxLength value="255"/>
        </xsd:restriction>
      </xsd:simpleType>
    </xsd:element>
    <xsd:element name="ECMX_OPERATIONALID" ma:index="25" nillable="true" ma:displayName="Operational ID" ma:description="Enter the operational or workflow identifier such as 104.2.2.1" ma:internalName="ECMX_OPERATIONALID">
      <xsd:simpleType>
        <xsd:restriction base="dms:Text">
          <xsd:maxLength value="255"/>
        </xsd:restriction>
      </xsd:simpleType>
    </xsd:element>
    <xsd:element name="ECMX_ADDITIONALINFO" ma:index="26" nillable="true" ma:displayName="Additional Info" ma:description="Provide any additional notes or information about the document" ma:internalName="ECMX_ADDITIONALINFO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73b3f6-a427-4a99-886e-da32c6de835d" elementFormDefault="qualified">
    <xsd:import namespace="http://schemas.microsoft.com/office/2006/documentManagement/types"/>
    <xsd:import namespace="http://schemas.microsoft.com/office/infopath/2007/PartnerControls"/>
    <xsd:element name="c67668d6730c4bc2a26c654fc875ab99" ma:index="9" nillable="true" ma:taxonomy="true" ma:internalName="c67668d6730c4bc2a26c654fc875ab99" ma:taxonomyFieldName="ECMX_CATEGORYLABEL" ma:displayName="Category Label" ma:fieldId="{c67668d6-730c-4bc2-a26c-654fc875ab99}" ma:taxonomyMulti="true" ma:sspId="14c281f0-fdb2-43d6-8bd5-8268950107ba" ma:termSetId="c558570e-7e10-421a-aae8-97c91a67507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a0d2c8f0-7250-4c09-8917-c4befca81a1f}" ma:internalName="TaxCatchAll" ma:showField="CatchAllData" ma:web="ab41e61d-5c9e-45fe-9fd9-c0fcfa543e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a0d2c8f0-7250-4c09-8917-c4befca81a1f}" ma:internalName="TaxCatchAllLabel" ma:readOnly="true" ma:showField="CatchAllDataLabel" ma:web="ab41e61d-5c9e-45fe-9fd9-c0fcfa543e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13d78bceb4b4178ab3c456bf4db706a" ma:index="13" nillable="true" ma:taxonomy="true" ma:internalName="o13d78bceb4b4178ab3c456bf4db706a" ma:taxonomyFieldName="ECMX_DOCUMENTTYPE" ma:displayName="Document Type" ma:fieldId="{813d78bc-eb4b-4178-ab3c-456bf4db706a}" ma:sspId="14c281f0-fdb2-43d6-8bd5-8268950107ba" ma:termSetId="c389c416-3255-4b96-b67a-477bf9d78a2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a274824997947589a1bfdfb0b645b50" ma:index="15" nillable="true" ma:taxonomy="true" ma:internalName="na274824997947589a1bfdfb0b645b50" ma:taxonomyFieldName="ECMX_ENTITY" ma:displayName="Entity" ma:fieldId="{7a274824-9979-4758-9a1b-fdfb0b645b50}" ma:sspId="14c281f0-fdb2-43d6-8bd5-8268950107ba" ma:termSetId="642df4da-6b01-472d-8f33-07d3ed3a3ad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f1264ba1b22407abef15b09c01e8cf0" ma:index="17" nillable="true" ma:taxonomy="true" ma:internalName="kf1264ba1b22407abef15b09c01e8cf0" ma:taxonomyFieldName="ECMX_DISEASEPATHOGEN" ma:displayName="Disease/Pathogen" ma:fieldId="{4f1264ba-1b22-407a-bef1-5b09c01e8cf0}" ma:sspId="14c281f0-fdb2-43d6-8bd5-8268950107ba" ma:termSetId="0299f09b-7697-48da-88c2-893786836ca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489bfe21c7249aba6a1ae186fa4e51c" ma:index="19" nillable="true" ma:taxonomy="true" ma:internalName="b489bfe21c7249aba6a1ae186fa4e51c" ma:taxonomyFieldName="ECMX_DOCUMENTSTATUS" ma:displayName="Document Status" ma:default="1;#Draft|bed60e9a-f1b8-4691-a7e2-534f78067ff3" ma:fieldId="{b489bfe2-1c72-49ab-a6a1-ae186fa4e51c}" ma:sspId="14c281f0-fdb2-43d6-8bd5-8268950107ba" ma:termSetId="142c0697-2f33-49ef-84e0-8a01165d72a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baf9fdaaf87475a8d0ae10d3e79318e" ma:index="21" nillable="true" ma:taxonomy="true" ma:internalName="cbaf9fdaaf87475a8d0ae10d3e79318e" ma:taxonomyFieldName="ECMX_LIFECYCLE" ma:displayName="Lifecycle" ma:default="2;#Active|50127695-0d4f-4ac1-ab93-ebc716c3e584" ma:fieldId="{cbaf9fda-af87-475a-8d0a-e10d3e79318e}" ma:sspId="14c281f0-fdb2-43d6-8bd5-8268950107ba" ma:termSetId="84fb9b37-c2b8-4969-9234-b37fe8170d9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CMX_OWNER" ma:index="27" nillable="true" ma:displayName="Owner" ma:list="UserInfo" ma:SharePointGroup="0" ma:internalName="ECMX_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e73b3f6-a427-4a99-886e-da32c6de835d">
      <Value>2</Value>
      <Value>1</Value>
    </TaxCatchAll>
    <cbaf9fdaaf87475a8d0ae10d3e79318e xmlns="fe73b3f6-a427-4a99-886e-da32c6de83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Active</TermName>
          <TermId xmlns="http://schemas.microsoft.com/office/infopath/2007/PartnerControls">50127695-0d4f-4ac1-ab93-ebc716c3e584</TermId>
        </TermInfo>
      </Terms>
    </cbaf9fdaaf87475a8d0ae10d3e79318e>
    <b489bfe21c7249aba6a1ae186fa4e51c xmlns="fe73b3f6-a427-4a99-886e-da32c6de83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Draft</TermName>
          <TermId xmlns="http://schemas.microsoft.com/office/infopath/2007/PartnerControls">bed60e9a-f1b8-4691-a7e2-534f78067ff3</TermId>
        </TermInfo>
      </Terms>
    </b489bfe21c7249aba6a1ae186fa4e51c>
    <ECMX_SUMMARY xmlns="4240f11c-4df2-4a37-9be1-bdf0d4dfc218" xsi:nil="true"/>
    <ECMX_ADDITIONALINFO xmlns="4240f11c-4df2-4a37-9be1-bdf0d4dfc218" xsi:nil="true"/>
    <ECMX_OWNER xmlns="fe73b3f6-a427-4a99-886e-da32c6de835d">
      <UserInfo>
        <DisplayName/>
        <AccountId xsi:nil="true"/>
        <AccountType/>
      </UserInfo>
    </ECMX_OWNER>
    <kf1264ba1b22407abef15b09c01e8cf0 xmlns="fe73b3f6-a427-4a99-886e-da32c6de835d">
      <Terms xmlns="http://schemas.microsoft.com/office/infopath/2007/PartnerControls"/>
    </kf1264ba1b22407abef15b09c01e8cf0>
    <o13d78bceb4b4178ab3c456bf4db706a xmlns="fe73b3f6-a427-4a99-886e-da32c6de835d">
      <Terms xmlns="http://schemas.microsoft.com/office/infopath/2007/PartnerControls"/>
    </o13d78bceb4b4178ab3c456bf4db706a>
    <ECMX_PUBLISHDATE xmlns="4240f11c-4df2-4a37-9be1-bdf0d4dfc218" xsi:nil="true"/>
    <ECMX_BUSINESSID xmlns="4240f11c-4df2-4a37-9be1-bdf0d4dfc218" xsi:nil="true"/>
    <c67668d6730c4bc2a26c654fc875ab99 xmlns="fe73b3f6-a427-4a99-886e-da32c6de835d">
      <Terms xmlns="http://schemas.microsoft.com/office/infopath/2007/PartnerControls"/>
    </c67668d6730c4bc2a26c654fc875ab99>
    <na274824997947589a1bfdfb0b645b50 xmlns="fe73b3f6-a427-4a99-886e-da32c6de835d">
      <Terms xmlns="http://schemas.microsoft.com/office/infopath/2007/PartnerControls"/>
    </na274824997947589a1bfdfb0b645b50>
    <ECMX_OPERATIONALID xmlns="4240f11c-4df2-4a37-9be1-bdf0d4dfc218" xsi:nil="true"/>
  </documentManagement>
</p:properties>
</file>

<file path=customXml/itemProps1.xml><?xml version="1.0" encoding="utf-8"?>
<ds:datastoreItem xmlns:ds="http://schemas.openxmlformats.org/officeDocument/2006/customXml" ds:itemID="{CA47BC40-D8EF-4BE0-BD05-8E513AD99C5D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F9EF1031-04EB-4764-AE63-7EFB0FDDF0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B439E0-27AE-4C68-BE7F-C0789D5507DE}">
  <ds:schemaRefs>
    <ds:schemaRef ds:uri="4240f11c-4df2-4a37-9be1-bdf0d4dfc218"/>
    <ds:schemaRef ds:uri="fe73b3f6-a427-4a99-886e-da32c6de835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E3B98B44-D5A1-4E9D-BD20-3E9BBFF3A9B7}">
  <ds:schemaRefs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fe73b3f6-a427-4a99-886e-da32c6de835d"/>
    <ds:schemaRef ds:uri="4240f11c-4df2-4a37-9be1-bdf0d4dfc218"/>
    <ds:schemaRef ds:uri="http://www.w3.org/XML/1998/namespace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5d6aa37e-3a89-4bd8-9367-95b8219209ae}" enabled="1" method="Standard" siteId="{6ad73702-409c-4046-ae59-cc4bea33450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1144</TotalTime>
  <Words>340</Words>
  <Application>Microsoft Office PowerPoint</Application>
  <PresentationFormat>Custom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Roboto</vt:lpstr>
      <vt:lpstr>Office Theme</vt:lpstr>
      <vt:lpstr>Ebola outbreak 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Katya Andrusz</dc:creator>
  <cp:lastModifiedBy>Niklas Bergstrand</cp:lastModifiedBy>
  <cp:revision>46</cp:revision>
  <dcterms:created xsi:type="dcterms:W3CDTF">2026-05-18T15:23:21Z</dcterms:created>
  <dcterms:modified xsi:type="dcterms:W3CDTF">2026-06-30T11:26:59Z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2026-05-18T00:00:00Z</vt:filetime>
  </property>
  <property fmtid="{D5CDD505-2E9C-101B-9397-08002B2CF9AE}" pid="3" name="Creator">
    <vt:lpwstr>Adobe InDesign 21.3 (Windows)</vt:lpwstr>
  </property>
  <property fmtid="{D5CDD505-2E9C-101B-9397-08002B2CF9AE}" pid="4" name="LastSaved">
    <vt:filetime>2026-05-18T00:00:00Z</vt:filetime>
  </property>
  <property fmtid="{D5CDD505-2E9C-101B-9397-08002B2CF9AE}" pid="5" name="Producer">
    <vt:lpwstr>Adobe PDF Library 18.0</vt:lpwstr>
  </property>
  <property fmtid="{D5CDD505-2E9C-101B-9397-08002B2CF9AE}" pid="6" name="ClassificationContentMarkingFooterLocations">
    <vt:lpwstr>Office Theme:8</vt:lpwstr>
  </property>
  <property fmtid="{D5CDD505-2E9C-101B-9397-08002B2CF9AE}" pid="7" name="ClassificationContentMarkingFooterText">
    <vt:lpwstr>Classified as ECDC NORMAL </vt:lpwstr>
  </property>
  <property fmtid="{D5CDD505-2E9C-101B-9397-08002B2CF9AE}" pid="8" name="ContentTypeId">
    <vt:lpwstr>0x010100EE95EE7DB3A482488E68FA4A7091999F00E9E88A449575E24AAD017D04A46B9265</vt:lpwstr>
  </property>
  <property fmtid="{D5CDD505-2E9C-101B-9397-08002B2CF9AE}" pid="9" name="ECMX_LIFECYCLE">
    <vt:lpwstr>2;#Active|50127695-0d4f-4ac1-ab93-ebc716c3e584</vt:lpwstr>
  </property>
  <property fmtid="{D5CDD505-2E9C-101B-9397-08002B2CF9AE}" pid="10" name="ECMX_DOCUMENTSTATUS">
    <vt:lpwstr>1;#Draft|bed60e9a-f1b8-4691-a7e2-534f78067ff3</vt:lpwstr>
  </property>
  <property fmtid="{D5CDD505-2E9C-101B-9397-08002B2CF9AE}" pid="11" name="ECMX_ENTITY">
    <vt:lpwstr/>
  </property>
  <property fmtid="{D5CDD505-2E9C-101B-9397-08002B2CF9AE}" pid="12" name="MediaServiceImageTags">
    <vt:lpwstr/>
  </property>
  <property fmtid="{D5CDD505-2E9C-101B-9397-08002B2CF9AE}" pid="13" name="lcf76f155ced4ddcb4097134ff3c332f">
    <vt:lpwstr/>
  </property>
  <property fmtid="{D5CDD505-2E9C-101B-9397-08002B2CF9AE}" pid="14" name="ECMX_DISEASEPATHOGEN">
    <vt:lpwstr/>
  </property>
  <property fmtid="{D5CDD505-2E9C-101B-9397-08002B2CF9AE}" pid="15" name="ECMX_DOCUMENTTYPE">
    <vt:lpwstr/>
  </property>
  <property fmtid="{D5CDD505-2E9C-101B-9397-08002B2CF9AE}" pid="16" name="ECMX_CATEGORYLABEL">
    <vt:lpwstr/>
  </property>
  <property fmtid="{D5CDD505-2E9C-101B-9397-08002B2CF9AE}" pid="17" name="SARMS Document ModifiedBy">
    <vt:lpwstr>Katya Andrusz</vt:lpwstr>
  </property>
  <property fmtid="{D5CDD505-2E9C-101B-9397-08002B2CF9AE}" pid="18" name="SARMS Document CreatedBy">
    <vt:lpwstr>Katya Andrusz</vt:lpwstr>
  </property>
  <property fmtid="{D5CDD505-2E9C-101B-9397-08002B2CF9AE}" pid="19" name="SARMS Document Format">
    <vt:lpwstr>Main output</vt:lpwstr>
  </property>
</Properties>
</file>