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201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B1EB52-37BD-4AAD-9D4E-9D05B52B2FF7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7975A4-73C4-4C92-BC02-E01C3B91F9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824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7975A4-73C4-4C92-BC02-E01C3B91F97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019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1935-C502-46A1-985B-68457DC868D4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F104D-7B07-4BE6-B5CC-478F9AAA2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770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1935-C502-46A1-985B-68457DC868D4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F104D-7B07-4BE6-B5CC-478F9AAA2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62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1935-C502-46A1-985B-68457DC868D4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F104D-7B07-4BE6-B5CC-478F9AAA2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37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1935-C502-46A1-985B-68457DC868D4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F104D-7B07-4BE6-B5CC-478F9AAA2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225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1935-C502-46A1-985B-68457DC868D4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F104D-7B07-4BE6-B5CC-478F9AAA2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322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1935-C502-46A1-985B-68457DC868D4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F104D-7B07-4BE6-B5CC-478F9AAA2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64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1935-C502-46A1-985B-68457DC868D4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F104D-7B07-4BE6-B5CC-478F9AAA2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95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1935-C502-46A1-985B-68457DC868D4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F104D-7B07-4BE6-B5CC-478F9AAA2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993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1935-C502-46A1-985B-68457DC868D4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F104D-7B07-4BE6-B5CC-478F9AAA2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256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1935-C502-46A1-985B-68457DC868D4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F104D-7B07-4BE6-B5CC-478F9AAA2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78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1935-C502-46A1-985B-68457DC868D4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F104D-7B07-4BE6-B5CC-478F9AAA2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911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3D1935-C502-46A1-985B-68457DC868D4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EF104D-7B07-4BE6-B5CC-478F9AAA2A0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649BDB-6920-A2C3-43E0-29104EA4442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3196999" y="10386461"/>
            <a:ext cx="1184073" cy="108812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707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Classified as ECDC NORMAL </a:t>
            </a:r>
          </a:p>
        </p:txBody>
      </p:sp>
    </p:spTree>
    <p:extLst>
      <p:ext uri="{BB962C8B-B14F-4D97-AF65-F5344CB8AC3E}">
        <p14:creationId xmlns:p14="http://schemas.microsoft.com/office/powerpoint/2010/main" val="1684185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643D27B-F863-87BA-DA40-93D72D56DF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817"/>
            <a:ext cx="7559675" cy="1069946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5D8FDA4-D28F-1017-FB7F-79797C15450A}"/>
              </a:ext>
            </a:extLst>
          </p:cNvPr>
          <p:cNvSpPr txBox="1"/>
          <p:nvPr/>
        </p:nvSpPr>
        <p:spPr>
          <a:xfrm>
            <a:off x="817707" y="2434210"/>
            <a:ext cx="241271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COMPATIBLE SYMPTOMS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CC9EA1-BA9A-F709-0EDE-01E9B9E98B30}"/>
              </a:ext>
            </a:extLst>
          </p:cNvPr>
          <p:cNvSpPr txBox="1"/>
          <p:nvPr/>
        </p:nvSpPr>
        <p:spPr>
          <a:xfrm>
            <a:off x="230713" y="111208"/>
            <a:ext cx="66438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EBOLA DISEASE AND AIR TRAVEL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121B57-56BC-1638-ECE5-D584CFC5B304}"/>
              </a:ext>
            </a:extLst>
          </p:cNvPr>
          <p:cNvSpPr txBox="1"/>
          <p:nvPr/>
        </p:nvSpPr>
        <p:spPr>
          <a:xfrm>
            <a:off x="318564" y="3426120"/>
            <a:ext cx="102829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Sudden onset of fever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8C2048-7093-DD61-A8BF-4111C4A6FE3D}"/>
              </a:ext>
            </a:extLst>
          </p:cNvPr>
          <p:cNvSpPr txBox="1"/>
          <p:nvPr/>
        </p:nvSpPr>
        <p:spPr>
          <a:xfrm>
            <a:off x="230713" y="620756"/>
            <a:ext cx="6643845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5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 PASSENGER DEVELOPS SYMPTOMS: WHAT HAPPENS NEXT?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DF8A22-9DB5-714B-7EC7-A3432396D30E}"/>
              </a:ext>
            </a:extLst>
          </p:cNvPr>
          <p:cNvSpPr txBox="1"/>
          <p:nvPr/>
        </p:nvSpPr>
        <p:spPr>
          <a:xfrm>
            <a:off x="400763" y="907333"/>
            <a:ext cx="66438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Actions for cabin crew and airlines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B2D700-C277-9152-054E-A8B768976D2B}"/>
              </a:ext>
            </a:extLst>
          </p:cNvPr>
          <p:cNvSpPr txBox="1"/>
          <p:nvPr/>
        </p:nvSpPr>
        <p:spPr>
          <a:xfrm>
            <a:off x="4048127" y="2434211"/>
            <a:ext cx="339566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 dirty="0">
                <a:solidFill>
                  <a:schemeClr val="accent6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RELEVANT TRAVEL OR EXPOSURE HISTORY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21E23C-62DA-9C26-4078-3C6003A195D2}"/>
              </a:ext>
            </a:extLst>
          </p:cNvPr>
          <p:cNvSpPr txBox="1"/>
          <p:nvPr/>
        </p:nvSpPr>
        <p:spPr>
          <a:xfrm>
            <a:off x="3535966" y="3487676"/>
            <a:ext cx="80630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E7AEEA-0F57-00E9-7008-A52D87343BC4}"/>
              </a:ext>
            </a:extLst>
          </p:cNvPr>
          <p:cNvSpPr txBox="1"/>
          <p:nvPr/>
        </p:nvSpPr>
        <p:spPr>
          <a:xfrm>
            <a:off x="1413119" y="3426120"/>
            <a:ext cx="102829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Weakness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BBE5FFC-36C2-7452-A7A1-5A6AECFCDD9E}"/>
              </a:ext>
            </a:extLst>
          </p:cNvPr>
          <p:cNvSpPr txBox="1"/>
          <p:nvPr/>
        </p:nvSpPr>
        <p:spPr>
          <a:xfrm>
            <a:off x="2474542" y="3426120"/>
            <a:ext cx="102829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Headache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5DE9617-20AE-54DD-D11D-90FC59487D1D}"/>
              </a:ext>
            </a:extLst>
          </p:cNvPr>
          <p:cNvSpPr txBox="1"/>
          <p:nvPr/>
        </p:nvSpPr>
        <p:spPr>
          <a:xfrm>
            <a:off x="318563" y="4452079"/>
            <a:ext cx="102829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Muscle or joint pain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D428A63-9B1D-5D90-FC79-AD502FBAF49C}"/>
              </a:ext>
            </a:extLst>
          </p:cNvPr>
          <p:cNvSpPr txBox="1"/>
          <p:nvPr/>
        </p:nvSpPr>
        <p:spPr>
          <a:xfrm>
            <a:off x="1439173" y="4459685"/>
            <a:ext cx="102829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Nausea, vomiting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561B702-8513-BE4D-9CD0-0994D0C77A58}"/>
              </a:ext>
            </a:extLst>
          </p:cNvPr>
          <p:cNvSpPr txBox="1"/>
          <p:nvPr/>
        </p:nvSpPr>
        <p:spPr>
          <a:xfrm>
            <a:off x="2559783" y="4455320"/>
            <a:ext cx="102829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Diarrhoea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B7A4E6A-706D-BB20-B67B-292ECB5A124C}"/>
              </a:ext>
            </a:extLst>
          </p:cNvPr>
          <p:cNvSpPr txBox="1"/>
          <p:nvPr/>
        </p:nvSpPr>
        <p:spPr>
          <a:xfrm>
            <a:off x="4323294" y="3648457"/>
            <a:ext cx="128340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Travel to the Democratic Republic of the Congo or Uganda.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893AF4E-E3A4-C45B-AB7B-DABBCFFEF51C}"/>
              </a:ext>
            </a:extLst>
          </p:cNvPr>
          <p:cNvSpPr txBox="1"/>
          <p:nvPr/>
        </p:nvSpPr>
        <p:spPr>
          <a:xfrm>
            <a:off x="5677875" y="3648504"/>
            <a:ext cx="154916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Possible exposure to a suspected or confirmed Ebola disease case, their bodily fluids, or funeral or burial practices.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A3AAE11-12FF-EC55-3C08-4B536F263751}"/>
              </a:ext>
            </a:extLst>
          </p:cNvPr>
          <p:cNvSpPr txBox="1"/>
          <p:nvPr/>
        </p:nvSpPr>
        <p:spPr>
          <a:xfrm>
            <a:off x="537473" y="4879580"/>
            <a:ext cx="305060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 more severe stage of the disease includes symptoms such as bleeding from the nose, gums and skin, and bloody vomiting and stools.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1B00F0A-F91E-D511-2C7D-61C0C9C9994D}"/>
              </a:ext>
            </a:extLst>
          </p:cNvPr>
          <p:cNvSpPr txBox="1"/>
          <p:nvPr/>
        </p:nvSpPr>
        <p:spPr>
          <a:xfrm>
            <a:off x="1404005" y="1662547"/>
            <a:ext cx="55277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WHEN SHOULD EBOLA DISEASE BE CONSIDERED?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3A78EAB-95AA-279D-C767-F0FE1EA5B32D}"/>
              </a:ext>
            </a:extLst>
          </p:cNvPr>
          <p:cNvSpPr txBox="1"/>
          <p:nvPr/>
        </p:nvSpPr>
        <p:spPr>
          <a:xfrm>
            <a:off x="1804218" y="5625418"/>
            <a:ext cx="39641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WHAT SHOULD THE CABIN CREW DO IF </a:t>
            </a:r>
          </a:p>
          <a:p>
            <a:r>
              <a:rPr lang="en-GB" sz="1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 PASSENGER DEVELOPS SYMPTOMS?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441D581-E816-1136-DFF4-B0A70B12B449}"/>
              </a:ext>
            </a:extLst>
          </p:cNvPr>
          <p:cNvSpPr txBox="1"/>
          <p:nvPr/>
        </p:nvSpPr>
        <p:spPr>
          <a:xfrm>
            <a:off x="1158502" y="6718835"/>
            <a:ext cx="2410520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Assess the passenger’s symptoms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Ask about travel to affected areas and possible exposure.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58AC57B-E9D3-D016-ADA5-E912118E91E9}"/>
              </a:ext>
            </a:extLst>
          </p:cNvPr>
          <p:cNvSpPr txBox="1"/>
          <p:nvPr/>
        </p:nvSpPr>
        <p:spPr>
          <a:xfrm>
            <a:off x="1346854" y="6546181"/>
            <a:ext cx="24105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ASSESS THE SITUATION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10C3FAF-DDF1-65EF-76D8-1CF057D01E1F}"/>
              </a:ext>
            </a:extLst>
          </p:cNvPr>
          <p:cNvSpPr txBox="1"/>
          <p:nvPr/>
        </p:nvSpPr>
        <p:spPr>
          <a:xfrm>
            <a:off x="1326253" y="7301669"/>
            <a:ext cx="24105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INFORM THE CAPTAIN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EFF66C2-5465-BB4E-BAD9-8C359073B525}"/>
              </a:ext>
            </a:extLst>
          </p:cNvPr>
          <p:cNvSpPr txBox="1"/>
          <p:nvPr/>
        </p:nvSpPr>
        <p:spPr>
          <a:xfrm>
            <a:off x="1326253" y="7978305"/>
            <a:ext cx="24105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FOLLOW MEDICAL ADVICE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4C8BD5B-904C-8F81-6D00-D128F5F9F3AC}"/>
              </a:ext>
            </a:extLst>
          </p:cNvPr>
          <p:cNvSpPr txBox="1"/>
          <p:nvPr/>
        </p:nvSpPr>
        <p:spPr>
          <a:xfrm>
            <a:off x="1326253" y="8617224"/>
            <a:ext cx="24105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ISOLATE THE PASSENGER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7E745EC-C24D-53CF-03D3-60D0519F9B65}"/>
              </a:ext>
            </a:extLst>
          </p:cNvPr>
          <p:cNvSpPr txBox="1"/>
          <p:nvPr/>
        </p:nvSpPr>
        <p:spPr>
          <a:xfrm>
            <a:off x="4962525" y="6508081"/>
            <a:ext cx="248126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PROTECT NEARBY PASSENGERS AND CREW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B58FBA-24F9-592F-1CE4-8965DD94E942}"/>
              </a:ext>
            </a:extLst>
          </p:cNvPr>
          <p:cNvSpPr txBox="1"/>
          <p:nvPr/>
        </p:nvSpPr>
        <p:spPr>
          <a:xfrm>
            <a:off x="4979194" y="7517368"/>
            <a:ext cx="24105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NOTIFY BEFORE ARRIVAL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3C5FEAF-C4E9-F029-6E81-BB0C18E89DC6}"/>
              </a:ext>
            </a:extLst>
          </p:cNvPr>
          <p:cNvSpPr txBox="1"/>
          <p:nvPr/>
        </p:nvSpPr>
        <p:spPr>
          <a:xfrm>
            <a:off x="5007561" y="8369896"/>
            <a:ext cx="24105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FOLLOW PROCEDURES ON ARRIVAL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3EFEF9B-AC68-D2B2-61DF-04AA639D8044}"/>
              </a:ext>
            </a:extLst>
          </p:cNvPr>
          <p:cNvSpPr txBox="1"/>
          <p:nvPr/>
        </p:nvSpPr>
        <p:spPr>
          <a:xfrm>
            <a:off x="1327802" y="7503193"/>
            <a:ext cx="2241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Advise the captain of the situation as soon as possible.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610FB25-2EC2-7B08-0A28-167CE6AD1F1C}"/>
              </a:ext>
            </a:extLst>
          </p:cNvPr>
          <p:cNvSpPr txBox="1"/>
          <p:nvPr/>
        </p:nvSpPr>
        <p:spPr>
          <a:xfrm>
            <a:off x="1326253" y="8185601"/>
            <a:ext cx="2410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Liaise with medical support (ground or onboard) and follow their advice.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55EA138-6FF1-81E6-6681-51C55FB9104A}"/>
              </a:ext>
            </a:extLst>
          </p:cNvPr>
          <p:cNvSpPr txBox="1"/>
          <p:nvPr/>
        </p:nvSpPr>
        <p:spPr>
          <a:xfrm>
            <a:off x="1293113" y="8823312"/>
            <a:ext cx="2410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Move the </a:t>
            </a:r>
            <a:r>
              <a:rPr lang="en-GB" sz="900" dirty="0" err="1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passanger</a:t>
            </a:r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to a separate area if possible (empty row near lavatory).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609B274-D079-D8F3-F978-ED61892D1C5B}"/>
              </a:ext>
            </a:extLst>
          </p:cNvPr>
          <p:cNvSpPr txBox="1"/>
          <p:nvPr/>
        </p:nvSpPr>
        <p:spPr>
          <a:xfrm>
            <a:off x="318563" y="6546181"/>
            <a:ext cx="26722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62E3F2A-726D-2FEB-DEC4-0F4F14E3F44B}"/>
              </a:ext>
            </a:extLst>
          </p:cNvPr>
          <p:cNvSpPr txBox="1"/>
          <p:nvPr/>
        </p:nvSpPr>
        <p:spPr>
          <a:xfrm>
            <a:off x="318563" y="7317285"/>
            <a:ext cx="26722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48B8093-61BA-2707-E603-EB0C48D68CC9}"/>
              </a:ext>
            </a:extLst>
          </p:cNvPr>
          <p:cNvSpPr txBox="1"/>
          <p:nvPr/>
        </p:nvSpPr>
        <p:spPr>
          <a:xfrm>
            <a:off x="327398" y="7991456"/>
            <a:ext cx="26722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A236888-6A95-32EB-658B-2385871F73C0}"/>
              </a:ext>
            </a:extLst>
          </p:cNvPr>
          <p:cNvSpPr txBox="1"/>
          <p:nvPr/>
        </p:nvSpPr>
        <p:spPr>
          <a:xfrm>
            <a:off x="332161" y="8616117"/>
            <a:ext cx="26722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4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E4CBAA0-889D-BC47-7DB4-CAA4EF768DBE}"/>
              </a:ext>
            </a:extLst>
          </p:cNvPr>
          <p:cNvSpPr txBox="1"/>
          <p:nvPr/>
        </p:nvSpPr>
        <p:spPr>
          <a:xfrm>
            <a:off x="3959112" y="6518624"/>
            <a:ext cx="26722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B6924B2-6153-3749-FCF3-0D4796AE5599}"/>
              </a:ext>
            </a:extLst>
          </p:cNvPr>
          <p:cNvSpPr txBox="1"/>
          <p:nvPr/>
        </p:nvSpPr>
        <p:spPr>
          <a:xfrm>
            <a:off x="3967581" y="7503193"/>
            <a:ext cx="26722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D20405C-6FFF-621E-7891-D075AA122E1E}"/>
              </a:ext>
            </a:extLst>
          </p:cNvPr>
          <p:cNvSpPr txBox="1"/>
          <p:nvPr/>
        </p:nvSpPr>
        <p:spPr>
          <a:xfrm>
            <a:off x="3967581" y="8385656"/>
            <a:ext cx="26722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7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92124CD-FC60-D493-E022-935C0F1FE00A}"/>
              </a:ext>
            </a:extLst>
          </p:cNvPr>
          <p:cNvSpPr txBox="1"/>
          <p:nvPr/>
        </p:nvSpPr>
        <p:spPr>
          <a:xfrm>
            <a:off x="4962525" y="6814087"/>
            <a:ext cx="24812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Limit contact. Provide adequate personal protective equipment to passengers seated next to the ill </a:t>
            </a:r>
            <a:r>
              <a:rPr lang="en-GB" sz="900" dirty="0" err="1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passanger</a:t>
            </a:r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if isolation is not possible.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511A33F-4CDB-1FF1-D5BC-030CDDB41F10}"/>
              </a:ext>
            </a:extLst>
          </p:cNvPr>
          <p:cNvSpPr txBox="1"/>
          <p:nvPr/>
        </p:nvSpPr>
        <p:spPr>
          <a:xfrm>
            <a:off x="4962525" y="7737540"/>
            <a:ext cx="2410520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 captain must report any suspected case to the destination airport and public health authorities before arrival.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6EC5204-5477-F89F-4BA6-06A7FBEA3CE5}"/>
              </a:ext>
            </a:extLst>
          </p:cNvPr>
          <p:cNvSpPr txBox="1"/>
          <p:nvPr/>
        </p:nvSpPr>
        <p:spPr>
          <a:xfrm>
            <a:off x="4979194" y="8554933"/>
            <a:ext cx="24105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Passengers and crew should follow the advice of airport and public health authorities. The cleaning crew should perform appropriate cleaning of the aircraft.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3225FAF-DDA9-B600-BBB3-3E111B2B573B}"/>
              </a:ext>
            </a:extLst>
          </p:cNvPr>
          <p:cNvSpPr txBox="1"/>
          <p:nvPr/>
        </p:nvSpPr>
        <p:spPr>
          <a:xfrm>
            <a:off x="962418" y="9684851"/>
            <a:ext cx="56348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Ebola disease is transmitted by people with symptoms. </a:t>
            </a:r>
          </a:p>
          <a:p>
            <a:pPr algn="ctr"/>
            <a:r>
              <a:rPr lang="en-GB" sz="14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Early actions help protect passengers, the crew and the community.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50F5834-A061-4A7E-69F8-819ED7659324}"/>
              </a:ext>
            </a:extLst>
          </p:cNvPr>
          <p:cNvSpPr txBox="1"/>
          <p:nvPr/>
        </p:nvSpPr>
        <p:spPr>
          <a:xfrm>
            <a:off x="2286962" y="10315675"/>
            <a:ext cx="33612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For more information, visit ecdc.europa.eu </a:t>
            </a:r>
          </a:p>
        </p:txBody>
      </p:sp>
    </p:spTree>
    <p:extLst>
      <p:ext uri="{BB962C8B-B14F-4D97-AF65-F5344CB8AC3E}">
        <p14:creationId xmlns:p14="http://schemas.microsoft.com/office/powerpoint/2010/main" val="209770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d6aa37e-3a89-4bd8-9367-95b8219209ae}" enabled="1" method="Standard" siteId="{6ad73702-409c-4046-ae59-cc4bea33450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301</Words>
  <Application>Microsoft Office PowerPoint</Application>
  <PresentationFormat>Custom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Dragos Platon</dc:creator>
  <cp:lastModifiedBy>Signe Gilbro</cp:lastModifiedBy>
  <cp:revision>5</cp:revision>
  <dcterms:created xsi:type="dcterms:W3CDTF">2026-06-01T13:54:22Z</dcterms:created>
  <dcterms:modified xsi:type="dcterms:W3CDTF">2026-06-05T10:11:16Z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Theme:8</vt:lpwstr>
  </property>
  <property fmtid="{D5CDD505-2E9C-101B-9397-08002B2CF9AE}" pid="3" name="ClassificationContentMarkingFooterText">
    <vt:lpwstr>Classified as ECDC NORMAL </vt:lpwstr>
  </property>
</Properties>
</file>