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559675" cy="10439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6" d="100"/>
          <a:sy n="46" d="100"/>
        </p:scale>
        <p:origin x="211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08486"/>
            <a:ext cx="6425724" cy="3634458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483102"/>
            <a:ext cx="5669756" cy="2520438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0880A-8E0D-4623-AC4A-A14042BEAB4F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D036-0363-42FC-A591-1C2D0AE12D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6515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0880A-8E0D-4623-AC4A-A14042BEAB4F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D036-0363-42FC-A591-1C2D0AE12D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0915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55801"/>
            <a:ext cx="1630055" cy="8846909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55801"/>
            <a:ext cx="4795669" cy="884690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0880A-8E0D-4623-AC4A-A14042BEAB4F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D036-0363-42FC-A591-1C2D0AE12D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0360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0880A-8E0D-4623-AC4A-A14042BEAB4F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D036-0363-42FC-A591-1C2D0AE12D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802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02603"/>
            <a:ext cx="6520220" cy="4342500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6986185"/>
            <a:ext cx="6520220" cy="2283618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0880A-8E0D-4623-AC4A-A14042BEAB4F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D036-0363-42FC-A591-1C2D0AE12D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9200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779007"/>
            <a:ext cx="3212862" cy="662370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779007"/>
            <a:ext cx="3212862" cy="662370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0880A-8E0D-4623-AC4A-A14042BEAB4F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D036-0363-42FC-A591-1C2D0AE12D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5203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55804"/>
            <a:ext cx="6520220" cy="2017801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559104"/>
            <a:ext cx="3198096" cy="1254177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813281"/>
            <a:ext cx="3198096" cy="560876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559104"/>
            <a:ext cx="3213847" cy="1254177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813281"/>
            <a:ext cx="3213847" cy="560876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0880A-8E0D-4623-AC4A-A14042BEAB4F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D036-0363-42FC-A591-1C2D0AE12D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9322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0880A-8E0D-4623-AC4A-A14042BEAB4F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D036-0363-42FC-A591-1C2D0AE12D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6785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0880A-8E0D-4623-AC4A-A14042BEAB4F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D036-0363-42FC-A591-1C2D0AE12D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7031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95960"/>
            <a:ext cx="2438192" cy="2435860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03083"/>
            <a:ext cx="3827085" cy="7418740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31820"/>
            <a:ext cx="2438192" cy="5802084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0880A-8E0D-4623-AC4A-A14042BEAB4F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D036-0363-42FC-A591-1C2D0AE12D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4868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95960"/>
            <a:ext cx="2438192" cy="2435860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03083"/>
            <a:ext cx="3827085" cy="7418740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31820"/>
            <a:ext cx="2438192" cy="5802084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0880A-8E0D-4623-AC4A-A14042BEAB4F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D036-0363-42FC-A591-1C2D0AE12D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8975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55804"/>
            <a:ext cx="6520220" cy="2017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779007"/>
            <a:ext cx="6520220" cy="66237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675780"/>
            <a:ext cx="1700927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20880A-8E0D-4623-AC4A-A14042BEAB4F}" type="datetimeFigureOut">
              <a:rPr lang="en-GB" smtClean="0"/>
              <a:t>05/06/2026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675780"/>
            <a:ext cx="2551390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675780"/>
            <a:ext cx="1700927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30D036-0363-42FC-A591-1C2D0AE12D40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CEFA928-E026-EA79-C969-C84764B6823C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2974975" y="10223500"/>
            <a:ext cx="1635125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Classified as ECDC NORMAL </a:t>
            </a:r>
          </a:p>
        </p:txBody>
      </p:sp>
    </p:spTree>
    <p:extLst>
      <p:ext uri="{BB962C8B-B14F-4D97-AF65-F5344CB8AC3E}">
        <p14:creationId xmlns:p14="http://schemas.microsoft.com/office/powerpoint/2010/main" val="2785149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6E3C2A1-23AE-88F2-81B5-61A678B74E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7559675" cy="10439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6602129-7380-D202-D37A-7480A16AC605}"/>
              </a:ext>
            </a:extLst>
          </p:cNvPr>
          <p:cNvSpPr txBox="1"/>
          <p:nvPr/>
        </p:nvSpPr>
        <p:spPr>
          <a:xfrm>
            <a:off x="230713" y="111208"/>
            <a:ext cx="66438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0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EBOLA DISEASE AND AIR TRAVEL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ECA027F-E1C3-3434-96EB-97E3C1C5204F}"/>
              </a:ext>
            </a:extLst>
          </p:cNvPr>
          <p:cNvSpPr txBox="1"/>
          <p:nvPr/>
        </p:nvSpPr>
        <p:spPr>
          <a:xfrm>
            <a:off x="230713" y="620756"/>
            <a:ext cx="6643845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5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CONTACT TRACING: WHEN AND WHOM TO INCLUDE?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EF3FA78-68DC-47D9-9913-9C13D1A96844}"/>
              </a:ext>
            </a:extLst>
          </p:cNvPr>
          <p:cNvSpPr txBox="1"/>
          <p:nvPr/>
        </p:nvSpPr>
        <p:spPr>
          <a:xfrm>
            <a:off x="400763" y="907333"/>
            <a:ext cx="664384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Guidance for public health authorities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0C8306D-DE96-05A1-F5E7-FEB0B9448F37}"/>
              </a:ext>
            </a:extLst>
          </p:cNvPr>
          <p:cNvSpPr txBox="1"/>
          <p:nvPr/>
        </p:nvSpPr>
        <p:spPr>
          <a:xfrm>
            <a:off x="2576627" y="1917928"/>
            <a:ext cx="3362211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100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Contact tracing helps identify people who may have been exposed to the virus so they can receive appropriate follow up and public health advice.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62181EC-C1C5-A4DA-24C7-6EB99D36F9BB}"/>
              </a:ext>
            </a:extLst>
          </p:cNvPr>
          <p:cNvSpPr txBox="1"/>
          <p:nvPr/>
        </p:nvSpPr>
        <p:spPr>
          <a:xfrm>
            <a:off x="2576626" y="1640929"/>
            <a:ext cx="3362211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700" b="1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WHAT IS CONTACT TRACING?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51C6F81-FF09-4199-E028-BAF91647D0E6}"/>
              </a:ext>
            </a:extLst>
          </p:cNvPr>
          <p:cNvSpPr txBox="1"/>
          <p:nvPr/>
        </p:nvSpPr>
        <p:spPr>
          <a:xfrm>
            <a:off x="350948" y="2928522"/>
            <a:ext cx="316694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6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WHEN SHOULD CONTACT TRACING BE CONSIDERED?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0234384-730D-1D8D-1937-DF51480322C3}"/>
              </a:ext>
            </a:extLst>
          </p:cNvPr>
          <p:cNvSpPr txBox="1"/>
          <p:nvPr/>
        </p:nvSpPr>
        <p:spPr>
          <a:xfrm>
            <a:off x="435501" y="3438979"/>
            <a:ext cx="3117134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5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Decision algorithm for public health authorities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7EF0F01-1073-A8A0-8794-A03907B0A22F}"/>
              </a:ext>
            </a:extLst>
          </p:cNvPr>
          <p:cNvSpPr txBox="1"/>
          <p:nvPr/>
        </p:nvSpPr>
        <p:spPr>
          <a:xfrm>
            <a:off x="4099035" y="2928522"/>
            <a:ext cx="316694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6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WHO SHOULD BE INCLUDED IN CONTACT TRACING?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A5E2A89-1B3B-7A55-22F5-786BD1220E19}"/>
              </a:ext>
            </a:extLst>
          </p:cNvPr>
          <p:cNvSpPr txBox="1"/>
          <p:nvPr/>
        </p:nvSpPr>
        <p:spPr>
          <a:xfrm>
            <a:off x="4059553" y="3438979"/>
            <a:ext cx="3245912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5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People who may have been exposed during a flight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72907FF-7953-AF39-C029-D66A8DBD6918}"/>
              </a:ext>
            </a:extLst>
          </p:cNvPr>
          <p:cNvSpPr txBox="1"/>
          <p:nvPr/>
        </p:nvSpPr>
        <p:spPr>
          <a:xfrm>
            <a:off x="4951837" y="3754450"/>
            <a:ext cx="153945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1" dirty="0">
                <a:solidFill>
                  <a:schemeClr val="accent5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PASSENGERS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10772EC-D97F-391A-4EF1-982E80849B60}"/>
              </a:ext>
            </a:extLst>
          </p:cNvPr>
          <p:cNvSpPr txBox="1"/>
          <p:nvPr/>
        </p:nvSpPr>
        <p:spPr>
          <a:xfrm>
            <a:off x="4368910" y="4034074"/>
            <a:ext cx="262719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000" dirty="0">
                <a:solidFill>
                  <a:schemeClr val="accent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Include only those seated in direct proximity to the person with symptoms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BD43D1C-5102-D7CF-86FF-EA18C2E9F002}"/>
              </a:ext>
            </a:extLst>
          </p:cNvPr>
          <p:cNvSpPr txBox="1"/>
          <p:nvPr/>
        </p:nvSpPr>
        <p:spPr>
          <a:xfrm>
            <a:off x="345392" y="3880186"/>
            <a:ext cx="198839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900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Has a passenger with suspected or confirmed Ebola disease been identified? </a:t>
            </a:r>
          </a:p>
          <a:p>
            <a:pPr algn="ctr"/>
            <a:r>
              <a:rPr lang="en-GB" sz="900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7FC7739-AA0B-3A67-AE92-B8910A208F71}"/>
              </a:ext>
            </a:extLst>
          </p:cNvPr>
          <p:cNvSpPr txBox="1"/>
          <p:nvPr/>
        </p:nvSpPr>
        <p:spPr>
          <a:xfrm>
            <a:off x="322504" y="4795129"/>
            <a:ext cx="198839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900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Was the person symptomatic</a:t>
            </a:r>
          </a:p>
          <a:p>
            <a:pPr algn="ctr"/>
            <a:r>
              <a:rPr lang="en-GB" sz="900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during the flight?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7D886E9-9474-B3F3-5CD2-94958A79FF73}"/>
              </a:ext>
            </a:extLst>
          </p:cNvPr>
          <p:cNvSpPr txBox="1"/>
          <p:nvPr/>
        </p:nvSpPr>
        <p:spPr>
          <a:xfrm>
            <a:off x="2576626" y="3961921"/>
            <a:ext cx="10432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900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No contact </a:t>
            </a:r>
          </a:p>
          <a:p>
            <a:pPr algn="ctr"/>
            <a:r>
              <a:rPr lang="en-GB" sz="900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tracing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173A2F0-CC63-B271-D79D-DF19ADD863DF}"/>
              </a:ext>
            </a:extLst>
          </p:cNvPr>
          <p:cNvSpPr txBox="1"/>
          <p:nvPr/>
        </p:nvSpPr>
        <p:spPr>
          <a:xfrm>
            <a:off x="2310896" y="3903269"/>
            <a:ext cx="43890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100" b="1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NO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45A6830-EC38-E303-3706-CE2B5B3C2B8B}"/>
              </a:ext>
            </a:extLst>
          </p:cNvPr>
          <p:cNvSpPr txBox="1"/>
          <p:nvPr/>
        </p:nvSpPr>
        <p:spPr>
          <a:xfrm>
            <a:off x="2168724" y="4756793"/>
            <a:ext cx="43890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100" b="1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NO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A605022-320A-A822-5701-4E25FA354AFE}"/>
              </a:ext>
            </a:extLst>
          </p:cNvPr>
          <p:cNvSpPr txBox="1"/>
          <p:nvPr/>
        </p:nvSpPr>
        <p:spPr>
          <a:xfrm>
            <a:off x="2235359" y="5405335"/>
            <a:ext cx="43890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100" b="1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NO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782F12E-44F4-934B-1AC8-D5B0B4227A9A}"/>
              </a:ext>
            </a:extLst>
          </p:cNvPr>
          <p:cNvSpPr txBox="1"/>
          <p:nvPr/>
        </p:nvSpPr>
        <p:spPr>
          <a:xfrm>
            <a:off x="1314188" y="4426490"/>
            <a:ext cx="43890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100" b="1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YES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7A812F6-CABC-D419-DEDB-8C7E2353B50A}"/>
              </a:ext>
            </a:extLst>
          </p:cNvPr>
          <p:cNvSpPr txBox="1"/>
          <p:nvPr/>
        </p:nvSpPr>
        <p:spPr>
          <a:xfrm>
            <a:off x="1314188" y="5143725"/>
            <a:ext cx="43890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100" b="1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YES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1DB7196-6F65-4911-D1E9-9DEFCD45419A}"/>
              </a:ext>
            </a:extLst>
          </p:cNvPr>
          <p:cNvSpPr txBox="1"/>
          <p:nvPr/>
        </p:nvSpPr>
        <p:spPr>
          <a:xfrm>
            <a:off x="1339588" y="5937625"/>
            <a:ext cx="43890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100" b="1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YES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AFD093B-A16E-32BD-D696-E58A089DC352}"/>
              </a:ext>
            </a:extLst>
          </p:cNvPr>
          <p:cNvSpPr txBox="1"/>
          <p:nvPr/>
        </p:nvSpPr>
        <p:spPr>
          <a:xfrm>
            <a:off x="2460363" y="7012216"/>
            <a:ext cx="43890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100" b="1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YES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E938937-DF44-0EE8-8C80-4F4B4D277405}"/>
              </a:ext>
            </a:extLst>
          </p:cNvPr>
          <p:cNvSpPr txBox="1"/>
          <p:nvPr/>
        </p:nvSpPr>
        <p:spPr>
          <a:xfrm>
            <a:off x="1010731" y="7012216"/>
            <a:ext cx="66884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100" b="1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MAYBE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72D4483-2E6A-FE06-279F-A0041C11750D}"/>
              </a:ext>
            </a:extLst>
          </p:cNvPr>
          <p:cNvSpPr txBox="1"/>
          <p:nvPr/>
        </p:nvSpPr>
        <p:spPr>
          <a:xfrm>
            <a:off x="2515193" y="4806160"/>
            <a:ext cx="10432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900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No contact </a:t>
            </a:r>
          </a:p>
          <a:p>
            <a:pPr algn="ctr"/>
            <a:r>
              <a:rPr lang="en-GB" sz="900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tracing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759AE73-F6C3-62C1-92A9-F6F324E4CD5F}"/>
              </a:ext>
            </a:extLst>
          </p:cNvPr>
          <p:cNvSpPr txBox="1"/>
          <p:nvPr/>
        </p:nvSpPr>
        <p:spPr>
          <a:xfrm>
            <a:off x="2530346" y="5237805"/>
            <a:ext cx="104323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900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No contact tracing BUT raise awareness among healthcare professionals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A3A5640-E773-8A52-D323-E639C381EAAB}"/>
              </a:ext>
            </a:extLst>
          </p:cNvPr>
          <p:cNvSpPr txBox="1"/>
          <p:nvPr/>
        </p:nvSpPr>
        <p:spPr>
          <a:xfrm>
            <a:off x="322504" y="5500152"/>
            <a:ext cx="198839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900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Was the person symptomatic</a:t>
            </a:r>
          </a:p>
          <a:p>
            <a:pPr algn="ctr"/>
            <a:r>
              <a:rPr lang="en-GB" sz="900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during the flight?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CA2A0C5-3D0A-08F2-2D38-E058F0D9A96E}"/>
              </a:ext>
            </a:extLst>
          </p:cNvPr>
          <p:cNvSpPr txBox="1"/>
          <p:nvPr/>
        </p:nvSpPr>
        <p:spPr>
          <a:xfrm>
            <a:off x="187688" y="6297191"/>
            <a:ext cx="3432174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900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Were passengers or crew potentially exposed during the flight?</a:t>
            </a:r>
          </a:p>
          <a:p>
            <a:pPr algn="ctr"/>
            <a:r>
              <a:rPr lang="en-GB" sz="900" b="1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AND</a:t>
            </a:r>
          </a:p>
          <a:p>
            <a:pPr algn="ctr"/>
            <a:r>
              <a:rPr lang="en-GB" sz="900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Is Ebola disease confirmed or strongly suspected?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E7F601D-82A8-49B0-A4D2-FB37CE4C8014}"/>
              </a:ext>
            </a:extLst>
          </p:cNvPr>
          <p:cNvSpPr txBox="1"/>
          <p:nvPr/>
        </p:nvSpPr>
        <p:spPr>
          <a:xfrm>
            <a:off x="322504" y="7273826"/>
            <a:ext cx="1485187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900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Start collecting passengers’ information and ask about specific exposure incidents during the flight.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075E27E-F238-A0C3-56B9-374C824981A0}"/>
              </a:ext>
            </a:extLst>
          </p:cNvPr>
          <p:cNvSpPr txBox="1"/>
          <p:nvPr/>
        </p:nvSpPr>
        <p:spPr>
          <a:xfrm>
            <a:off x="2193735" y="7256887"/>
            <a:ext cx="1379847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900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Initiate contact tracing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6B5B216-23C9-4C2B-8F83-ED188B9AB34E}"/>
              </a:ext>
            </a:extLst>
          </p:cNvPr>
          <p:cNvSpPr txBox="1"/>
          <p:nvPr/>
        </p:nvSpPr>
        <p:spPr>
          <a:xfrm>
            <a:off x="3959626" y="6805022"/>
            <a:ext cx="172056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900" dirty="0">
                <a:solidFill>
                  <a:schemeClr val="accent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Include crew members who provided service in the section where the person with symptoms was seated, and any crew members with direct contact with the person.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2F2F7AA-8F85-4CFB-B2E7-438D52D63E20}"/>
              </a:ext>
            </a:extLst>
          </p:cNvPr>
          <p:cNvSpPr txBox="1"/>
          <p:nvPr/>
        </p:nvSpPr>
        <p:spPr>
          <a:xfrm>
            <a:off x="4196163" y="6515674"/>
            <a:ext cx="1169587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b="1" dirty="0">
                <a:solidFill>
                  <a:schemeClr val="accent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CREW MEMBERS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38A082B-A378-5790-3AFC-9AECFE84B731}"/>
              </a:ext>
            </a:extLst>
          </p:cNvPr>
          <p:cNvSpPr txBox="1"/>
          <p:nvPr/>
        </p:nvSpPr>
        <p:spPr>
          <a:xfrm>
            <a:off x="5906494" y="6515674"/>
            <a:ext cx="130075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b="1" dirty="0">
                <a:solidFill>
                  <a:schemeClr val="accent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DIRECT CONTACT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573C4AB-0F06-DDE1-C95F-8329DFCEEDAA}"/>
              </a:ext>
            </a:extLst>
          </p:cNvPr>
          <p:cNvSpPr txBox="1"/>
          <p:nvPr/>
        </p:nvSpPr>
        <p:spPr>
          <a:xfrm>
            <a:off x="4196163" y="7812435"/>
            <a:ext cx="1169587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b="1" dirty="0">
                <a:solidFill>
                  <a:schemeClr val="accent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CLEANING CREW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3A892B2-758D-DEB3-6F70-B2920FB84F15}"/>
              </a:ext>
            </a:extLst>
          </p:cNvPr>
          <p:cNvSpPr txBox="1"/>
          <p:nvPr/>
        </p:nvSpPr>
        <p:spPr>
          <a:xfrm>
            <a:off x="5906494" y="7812435"/>
            <a:ext cx="130075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b="1" dirty="0">
                <a:solidFill>
                  <a:schemeClr val="accent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NOT INCLUDED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59236E8-1E6B-60AE-5E63-7581B4B1091F}"/>
              </a:ext>
            </a:extLst>
          </p:cNvPr>
          <p:cNvSpPr txBox="1"/>
          <p:nvPr/>
        </p:nvSpPr>
        <p:spPr>
          <a:xfrm>
            <a:off x="5853633" y="6805022"/>
            <a:ext cx="1563684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900" dirty="0">
                <a:solidFill>
                  <a:schemeClr val="accent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Include any </a:t>
            </a:r>
            <a:r>
              <a:rPr lang="en-GB" sz="900" dirty="0" err="1">
                <a:solidFill>
                  <a:schemeClr val="accent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passangers</a:t>
            </a:r>
            <a:r>
              <a:rPr lang="en-GB" sz="900" dirty="0">
                <a:solidFill>
                  <a:schemeClr val="accent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who had direct contact with the person with symptoms or their bodily fluids.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AE2180F-5522-179E-7CF9-FF0593CB6ED2}"/>
              </a:ext>
            </a:extLst>
          </p:cNvPr>
          <p:cNvSpPr txBox="1"/>
          <p:nvPr/>
        </p:nvSpPr>
        <p:spPr>
          <a:xfrm>
            <a:off x="3959626" y="8058656"/>
            <a:ext cx="174267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900" dirty="0">
                <a:solidFill>
                  <a:schemeClr val="accent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Include cleaning staff who cleaned the section, the seat, or the lavatories where the person with symptoms was.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8CE3390-A88D-4410-0BFA-B1FCA0641424}"/>
              </a:ext>
            </a:extLst>
          </p:cNvPr>
          <p:cNvSpPr txBox="1"/>
          <p:nvPr/>
        </p:nvSpPr>
        <p:spPr>
          <a:xfrm>
            <a:off x="5688896" y="8059807"/>
            <a:ext cx="156368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accent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The entire aircraft.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accent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Passengers seated elsewhere, or using the same lavatory unless specific exposure incidents occurred.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BFC4869-4405-A9F7-D065-905CF5AA53AD}"/>
              </a:ext>
            </a:extLst>
          </p:cNvPr>
          <p:cNvSpPr txBox="1"/>
          <p:nvPr/>
        </p:nvSpPr>
        <p:spPr>
          <a:xfrm>
            <a:off x="952500" y="9462422"/>
            <a:ext cx="60921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Laboratory confirmation is preferred, but contact tracing may still be considered when the clinical and epidemiological information strongly suggests Ebola disease.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BABE61B-7D43-0427-D992-A03AC82EC118}"/>
              </a:ext>
            </a:extLst>
          </p:cNvPr>
          <p:cNvSpPr txBox="1"/>
          <p:nvPr/>
        </p:nvSpPr>
        <p:spPr>
          <a:xfrm>
            <a:off x="2273459" y="10045466"/>
            <a:ext cx="327632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200" b="1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For more information, visit ecdc.europa.eu </a:t>
            </a:r>
          </a:p>
        </p:txBody>
      </p:sp>
    </p:spTree>
    <p:extLst>
      <p:ext uri="{BB962C8B-B14F-4D97-AF65-F5344CB8AC3E}">
        <p14:creationId xmlns:p14="http://schemas.microsoft.com/office/powerpoint/2010/main" val="1018399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5d6aa37e-3a89-4bd8-9367-95b8219209ae}" enabled="1" method="Standard" siteId="{6ad73702-409c-4046-ae59-cc4bea334507}" contentBits="2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307</Words>
  <Application>Microsoft Office PowerPoint</Application>
  <PresentationFormat>Custom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Roboto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Dragos Platon</dc:creator>
  <cp:lastModifiedBy>Signe Gilbro</cp:lastModifiedBy>
  <cp:revision>3</cp:revision>
  <dcterms:created xsi:type="dcterms:W3CDTF">2026-06-05T07:43:58Z</dcterms:created>
  <dcterms:modified xsi:type="dcterms:W3CDTF">2026-06-05T09:25:05Z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Office Theme:8</vt:lpwstr>
  </property>
  <property fmtid="{D5CDD505-2E9C-101B-9397-08002B2CF9AE}" pid="3" name="ClassificationContentMarkingFooterText">
    <vt:lpwstr>Classified as ECDC NORMAL </vt:lpwstr>
  </property>
</Properties>
</file>