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0" r:id="rId4"/>
    <p:sldId id="273" r:id="rId5"/>
    <p:sldId id="257" r:id="rId6"/>
    <p:sldId id="263" r:id="rId7"/>
    <p:sldId id="264" r:id="rId8"/>
    <p:sldId id="265" r:id="rId9"/>
    <p:sldId id="267" r:id="rId10"/>
    <p:sldId id="271" r:id="rId11"/>
    <p:sldId id="262" r:id="rId12"/>
    <p:sldId id="274" r:id="rId13"/>
    <p:sldId id="275" r:id="rId14"/>
    <p:sldId id="297" r:id="rId15"/>
    <p:sldId id="276" r:id="rId16"/>
    <p:sldId id="277" r:id="rId17"/>
    <p:sldId id="278" r:id="rId18"/>
    <p:sldId id="269" r:id="rId19"/>
    <p:sldId id="268" r:id="rId20"/>
    <p:sldId id="279" r:id="rId21"/>
    <p:sldId id="280" r:id="rId22"/>
    <p:sldId id="287" r:id="rId23"/>
    <p:sldId id="288" r:id="rId24"/>
    <p:sldId id="299" r:id="rId25"/>
    <p:sldId id="282" r:id="rId26"/>
    <p:sldId id="286" r:id="rId27"/>
    <p:sldId id="261" r:id="rId28"/>
    <p:sldId id="284" r:id="rId29"/>
    <p:sldId id="294" r:id="rId30"/>
    <p:sldId id="295" r:id="rId31"/>
    <p:sldId id="296" r:id="rId32"/>
    <p:sldId id="298" r:id="rId33"/>
    <p:sldId id="289" r:id="rId34"/>
    <p:sldId id="290" r:id="rId35"/>
    <p:sldId id="291" r:id="rId36"/>
    <p:sldId id="292" r:id="rId37"/>
    <p:sldId id="293" r:id="rId38"/>
    <p:sldId id="283" r:id="rId39"/>
  </p:sldIdLst>
  <p:sldSz cx="9144000" cy="6858000" type="screen4x3"/>
  <p:notesSz cx="6794500" cy="9931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Anastasia Pharris" initials="AP" lastIdx="1" clrIdx="1">
    <p:extLst>
      <p:ext uri="{19B8F6BF-5375-455C-9EA6-DF929625EA0E}">
        <p15:presenceInfo xmlns:p15="http://schemas.microsoft.com/office/powerpoint/2012/main" userId="S-1-5-21-3732144185-4277010889-2338737342-9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A3D28"/>
    <a:srgbClr val="EF7921"/>
    <a:srgbClr val="800000"/>
    <a:srgbClr val="DD4B11"/>
    <a:srgbClr val="DA9700"/>
    <a:srgbClr val="F6DC7E"/>
    <a:srgbClr val="D56533"/>
    <a:srgbClr val="E69F00"/>
    <a:srgbClr val="EEB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0251" autoAdjust="0"/>
  </p:normalViewPr>
  <p:slideViewPr>
    <p:cSldViewPr snapToGrid="0">
      <p:cViewPr varScale="1">
        <p:scale>
          <a:sx n="115" d="100"/>
          <a:sy n="115" d="100"/>
        </p:scale>
        <p:origin x="148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571500"/>
            <a:ext cx="3379787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4499" y="3451852"/>
            <a:ext cx="5435600" cy="57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571500"/>
            <a:ext cx="3379787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571500"/>
            <a:ext cx="3379787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9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571500"/>
            <a:ext cx="3379787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571500"/>
            <a:ext cx="3379787" cy="253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5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94434F-275A-455E-9CC3-C3C5EAE56174}" type="slidenum">
              <a:rPr lang="en-US"/>
              <a:pPr/>
              <a:t>23</a:t>
            </a:fld>
            <a:endParaRPr lang="en-US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51693" cy="495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2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18BA8-3492-4943-828F-EEFAD7737E2D}" type="slidenum">
              <a:rPr lang="en-US"/>
              <a:pPr/>
              <a:t>24</a:t>
            </a:fld>
            <a:endParaRPr lang="en-US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51693" cy="495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59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96948-3C9D-4A18-851F-8DEAAC208977}" type="slidenum">
              <a:rPr lang="en-US"/>
              <a:pPr/>
              <a:t>37</a:t>
            </a:fld>
            <a:endParaRPr lang="en-US"/>
          </a:p>
        </p:txBody>
      </p:sp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>
          <a:xfrm>
            <a:off x="2" y="0"/>
            <a:ext cx="2951693" cy="495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HIV/AIDS  Surveillance in Europe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4"/>
            <a:ext cx="9144000" cy="6858000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87" y="3598863"/>
            <a:ext cx="5565778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7" y="4318000"/>
            <a:ext cx="5565779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00" y="6480001"/>
            <a:ext cx="1917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762FE-D3F5-4D44-BF1A-11B5879B10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6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41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940F4D-D315-43A1-BB21-027D87A119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3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1" y="142891"/>
            <a:ext cx="773877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5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357437" y="4320015"/>
            <a:ext cx="6196163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31000" y="6480016"/>
            <a:ext cx="1917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9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>
              <a:lumMod val="85000"/>
              <a:lumOff val="15000"/>
            </a:schemeClr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5pPr>
      <a:lvl6pPr marL="342884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6pPr>
      <a:lvl7pPr marL="685766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7pPr>
      <a:lvl8pPr marL="1028649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8pPr>
      <a:lvl9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616714" indent="-21430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2pPr>
      <a:lvl3pPr marL="922689" indent="-171442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</a:defRPr>
      </a:lvl3pPr>
      <a:lvl4pPr marL="1228664" indent="-171442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</a:defRPr>
      </a:lvl4pPr>
      <a:lvl5pPr marL="1542974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5pPr>
      <a:lvl6pPr marL="1885856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739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622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505" indent="-171442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dc.europa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bit.ly/HIVAIDS_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7207" y="3337311"/>
            <a:ext cx="5955957" cy="859892"/>
          </a:xfrm>
        </p:spPr>
        <p:txBody>
          <a:bodyPr/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HIV/AIDS S</a:t>
            </a:r>
            <a: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urveillance 2017  </a:t>
            </a:r>
            <a:br>
              <a:rPr lang="en-GB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2016 data</a:t>
            </a:r>
            <a:endParaRPr lang="en-GB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77207" y="5932498"/>
            <a:ext cx="5512612" cy="7489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European Centre for Disease Prevention and </a:t>
            </a:r>
            <a:r>
              <a:rPr lang="en-GB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Control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WHO Regional Office for Europe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01" y="529197"/>
            <a:ext cx="3823663" cy="118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1072558"/>
            <a:ext cx="8977744" cy="5796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4178" y="142890"/>
            <a:ext cx="5490368" cy="822325"/>
          </a:xfrm>
          <a:solidFill>
            <a:schemeClr val="bg1"/>
          </a:solidFill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Reported HIV transmission modes in the EU/EEA,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2016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2816" y="1072558"/>
            <a:ext cx="3186546" cy="9605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86929" y="6543699"/>
            <a:ext cx="4572000" cy="237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50" dirty="0">
                <a:latin typeface="Calibri" panose="020F0502020204030204" pitchFamily="34" charset="0"/>
              </a:rPr>
              <a:t>Unknown mode of transmission is excluded from proportions presented here.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070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21050"/>
            <a:ext cx="6525491" cy="5854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7193" y="142891"/>
            <a:ext cx="5961422" cy="822325"/>
          </a:xfrm>
          <a:noFill/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Proportion HIV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diagnoses in migrants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</a:rPr>
              <a:t>country of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report, EU/EEA 2016</a:t>
            </a:r>
            <a:endParaRPr lang="en-GB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62749" y="6554833"/>
            <a:ext cx="2472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3615" y="5250946"/>
            <a:ext cx="3810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alibri" panose="020F0502020204030204" pitchFamily="34" charset="0"/>
              </a:rPr>
              <a:t>* Migrants are all persons born outside of the country in which the diagnosis was made. </a:t>
            </a:r>
          </a:p>
          <a:p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200" dirty="0" smtClean="0">
                <a:latin typeface="Calibri" panose="020F0502020204030204" pitchFamily="34" charset="0"/>
              </a:rPr>
              <a:t>Data include only cases with known region of origin; </a:t>
            </a:r>
          </a:p>
          <a:p>
            <a:r>
              <a:rPr lang="en-GB" sz="1200" dirty="0" smtClean="0">
                <a:latin typeface="Calibri" panose="020F0502020204030204" pitchFamily="34" charset="0"/>
              </a:rPr>
              <a:t>One or no </a:t>
            </a:r>
            <a:r>
              <a:rPr lang="en-GB" sz="1200" dirty="0">
                <a:latin typeface="Calibri" panose="020F0502020204030204" pitchFamily="34" charset="0"/>
              </a:rPr>
              <a:t>cases </a:t>
            </a:r>
            <a:r>
              <a:rPr lang="en-GB" sz="1200" dirty="0" smtClean="0">
                <a:latin typeface="Calibri" panose="020F0502020204030204" pitchFamily="34" charset="0"/>
              </a:rPr>
              <a:t>were reported </a:t>
            </a:r>
            <a:r>
              <a:rPr lang="en-GB" sz="1200" dirty="0">
                <a:latin typeface="Calibri" panose="020F0502020204030204" pitchFamily="34" charset="0"/>
              </a:rPr>
              <a:t>among migrants in </a:t>
            </a:r>
            <a:r>
              <a:rPr lang="en-GB" sz="1200" dirty="0" smtClean="0">
                <a:latin typeface="Calibri" panose="020F0502020204030204" pitchFamily="34" charset="0"/>
              </a:rPr>
              <a:t>Hungary or Liechtenstein </a:t>
            </a:r>
            <a:endParaRPr lang="en-GB" sz="1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35034" y="1537265"/>
            <a:ext cx="2034870" cy="778653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New diagnoses in migrants from high-endemic countries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535034" y="2526904"/>
            <a:ext cx="2034870" cy="757971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New diagnoses in migrants from other countries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5307" y="3615592"/>
            <a:ext cx="297432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EU/EEA: 40% diagnosed in 2016 were born abroad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02" y="1045353"/>
            <a:ext cx="9015104" cy="50008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980" y="184455"/>
            <a:ext cx="5827582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Proportion of persons diagnosed </a:t>
            </a:r>
            <a:r>
              <a:rPr lang="en-GB" sz="2800" dirty="0" smtClean="0">
                <a:latin typeface="Calibri" panose="020F0502020204030204" pitchFamily="34" charset="0"/>
              </a:rPr>
              <a:t>late* by </a:t>
            </a:r>
            <a:r>
              <a:rPr lang="en-GB" sz="2800" dirty="0">
                <a:latin typeface="Calibri" panose="020F0502020204030204" pitchFamily="34" charset="0"/>
              </a:rPr>
              <a:t>demographic, EU/EEA, 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5134" y="5998238"/>
            <a:ext cx="1939640" cy="2862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Age group (years)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0653" y="6012092"/>
            <a:ext cx="1546527" cy="2862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Transmission 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8360" y="6016640"/>
            <a:ext cx="1939640" cy="2862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Region of origin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0149" y="5998238"/>
            <a:ext cx="895370" cy="2862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Gender</a:t>
            </a:r>
            <a:endParaRPr lang="en-GB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1687" y="1017344"/>
            <a:ext cx="47105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*Diagnosed late=CD4&lt;350 cells/mm</a:t>
            </a:r>
            <a:r>
              <a:rPr lang="en-GB" sz="1600" baseline="30000" dirty="0" smtClean="0">
                <a:latin typeface="Calibri" panose="020F0502020204030204" pitchFamily="34" charset="0"/>
              </a:rPr>
              <a:t>3</a:t>
            </a:r>
            <a:r>
              <a:rPr lang="en-GB" sz="1600" dirty="0" smtClean="0">
                <a:latin typeface="Calibri" panose="020F0502020204030204" pitchFamily="34" charset="0"/>
              </a:rPr>
              <a:t> at diagnosis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41" y="856208"/>
            <a:ext cx="5305859" cy="60127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9343" y="1783500"/>
            <a:ext cx="1887360" cy="2334391"/>
            <a:chOff x="-22176" y="4264587"/>
            <a:chExt cx="2162476" cy="1808527"/>
          </a:xfrm>
          <a:solidFill>
            <a:srgbClr val="800000"/>
          </a:solidFill>
        </p:grpSpPr>
        <p:sp>
          <p:nvSpPr>
            <p:cNvPr id="10" name="Rectangle 9"/>
            <p:cNvSpPr/>
            <p:nvPr/>
          </p:nvSpPr>
          <p:spPr bwMode="auto">
            <a:xfrm>
              <a:off x="-22176" y="5228900"/>
              <a:ext cx="2140300" cy="29608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&gt;50%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4618249"/>
              <a:ext cx="2140300" cy="252267"/>
            </a:xfrm>
            <a:prstGeom prst="rect">
              <a:avLst/>
            </a:prstGeom>
            <a:solidFill>
              <a:srgbClr val="EF792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30 to &lt;40%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0" y="4264587"/>
              <a:ext cx="2140300" cy="294599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54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en-GB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&lt;30%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-22173" y="5608263"/>
              <a:ext cx="2140296" cy="4648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en-GB" sz="16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Missing data or did not report</a:t>
              </a:r>
              <a:endParaRPr lang="en-GB" sz="1600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2846" y="5875402"/>
            <a:ext cx="272786" cy="163037"/>
          </a:xfrm>
          <a:prstGeom prst="rect">
            <a:avLst/>
          </a:prstGeom>
          <a:solidFill>
            <a:srgbClr val="EF7921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2" y="5834946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Luxembourg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632" y="6070854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</a:rPr>
              <a:t>Malta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646" y="6116294"/>
            <a:ext cx="272786" cy="163037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4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81" y="5559790"/>
            <a:ext cx="159326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prstClr val="black"/>
                </a:solidFill>
                <a:latin typeface="Calibri" panose="020F0502020204030204" pitchFamily="34" charset="0"/>
              </a:rPr>
              <a:t>Non-visible countries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 bwMode="auto">
          <a:xfrm>
            <a:off x="687200" y="2232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32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Late diagnosis, 2016, EU/EEA</a:t>
            </a:r>
            <a:r>
              <a:rPr lang="en-US" sz="4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US" sz="4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GB" sz="3200" b="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846" y="1335328"/>
            <a:ext cx="273119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% persons with CD4 </a:t>
            </a:r>
          </a:p>
          <a:p>
            <a:r>
              <a:rPr lang="en-GB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&lt;350 cells/mm</a:t>
            </a:r>
            <a:r>
              <a:rPr lang="en-GB" sz="1400" b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GB" sz="1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at HIV diagnosis</a:t>
            </a:r>
            <a:endParaRPr lang="en-GB" sz="1400" b="1" baseline="300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0" y="2630589"/>
            <a:ext cx="1868006" cy="3256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40 to &lt;50%</a:t>
            </a:r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132269" y="6503689"/>
            <a:ext cx="39975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6" name="Content Placeholder 20"/>
          <p:cNvSpPr txBox="1">
            <a:spLocks noGrp="1"/>
          </p:cNvSpPr>
          <p:nvPr>
            <p:ph idx="1"/>
          </p:nvPr>
        </p:nvSpPr>
        <p:spPr>
          <a:xfrm>
            <a:off x="122846" y="4588325"/>
            <a:ext cx="3647301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EU/EEA Average: 48%</a:t>
            </a:r>
            <a:endParaRPr lang="en-GB" sz="2400" b="1" baseline="30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708" y="220002"/>
            <a:ext cx="6068292" cy="822325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HIV diagnoses, </a:t>
            </a:r>
            <a:r>
              <a:rPr lang="en-GB" sz="2800" dirty="0">
                <a:latin typeface="Calibri" panose="020F0502020204030204" pitchFamily="34" charset="0"/>
              </a:rPr>
              <a:t>AIDS </a:t>
            </a:r>
            <a:r>
              <a:rPr lang="en-GB" sz="2800" dirty="0" smtClean="0">
                <a:latin typeface="Calibri" panose="020F0502020204030204" pitchFamily="34" charset="0"/>
              </a:rPr>
              <a:t>diagnoses</a:t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and AIDS-related deaths per </a:t>
            </a:r>
            <a:r>
              <a:rPr lang="en-GB" sz="2800" dirty="0">
                <a:latin typeface="Calibri" panose="020F0502020204030204" pitchFamily="34" charset="0"/>
              </a:rPr>
              <a:t>100 000 population, EU-EEA, 2007-2016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5940807"/>
            <a:ext cx="5644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Deaths rates exclude countries not reporting deaths consistently over the period (Italy, Sweden)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419" y="1929951"/>
            <a:ext cx="6798545" cy="36752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7051964" y="2298433"/>
            <a:ext cx="1366390" cy="56386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HIV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051964" y="3186315"/>
            <a:ext cx="1366390" cy="56386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AIDS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051964" y="4001142"/>
            <a:ext cx="1366390" cy="56386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AIDS-related deaths</a:t>
            </a:r>
          </a:p>
        </p:txBody>
      </p:sp>
    </p:spTree>
    <p:extLst>
      <p:ext uri="{BB962C8B-B14F-4D97-AF65-F5344CB8AC3E}">
        <p14:creationId xmlns:p14="http://schemas.microsoft.com/office/powerpoint/2010/main" val="29428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8248"/>
            <a:ext cx="7762127" cy="39575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708" y="220002"/>
            <a:ext cx="6068292" cy="822325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New HIV diagnoses in men, by age group, EU-EEA</a:t>
            </a:r>
            <a:r>
              <a:rPr lang="en-GB" sz="2800" dirty="0">
                <a:latin typeface="Calibri" panose="020F0502020204030204" pitchFamily="34" charset="0"/>
              </a:rPr>
              <a:t>, 2007-2016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32403" y="2431799"/>
            <a:ext cx="1531135" cy="336377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15-19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32403" y="2858599"/>
            <a:ext cx="1531248" cy="2627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20-24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32403" y="3211159"/>
            <a:ext cx="1529418" cy="25650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25-29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32403" y="3575680"/>
            <a:ext cx="1529418" cy="26597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30-39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32402" y="3949668"/>
            <a:ext cx="1503897" cy="292783"/>
          </a:xfrm>
          <a:prstGeom prst="rect">
            <a:avLst/>
          </a:prstGeom>
          <a:solidFill>
            <a:srgbClr val="EF7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40-49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32401" y="4322755"/>
            <a:ext cx="1530363" cy="29278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50+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73" y="5947076"/>
            <a:ext cx="2152718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</a:t>
            </a:r>
            <a:endParaRPr lang="en-GB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16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708" y="220002"/>
            <a:ext cx="6068292" cy="822325"/>
          </a:xfrm>
        </p:spPr>
        <p:txBody>
          <a:bodyPr/>
          <a:lstStyle/>
          <a:p>
            <a:r>
              <a:rPr lang="en-GB" sz="2800" dirty="0" smtClean="0">
                <a:latin typeface="Calibri" panose="020F0502020204030204" pitchFamily="34" charset="0"/>
              </a:rPr>
              <a:t>New HIV diagnoses in women, by age group, EU-EEA</a:t>
            </a:r>
            <a:r>
              <a:rPr lang="en-GB" sz="2800" dirty="0">
                <a:latin typeface="Calibri" panose="020F0502020204030204" pitchFamily="34" charset="0"/>
              </a:rPr>
              <a:t>, 2007-2016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391716" y="6531532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32403" y="2542634"/>
            <a:ext cx="1531135" cy="336377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15-19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32403" y="2969434"/>
            <a:ext cx="1531248" cy="2627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20-24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32403" y="3321994"/>
            <a:ext cx="1529418" cy="25650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25-29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32403" y="3686515"/>
            <a:ext cx="1529418" cy="26597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30-39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32402" y="4060503"/>
            <a:ext cx="1503897" cy="292783"/>
          </a:xfrm>
          <a:prstGeom prst="rect">
            <a:avLst/>
          </a:prstGeom>
          <a:solidFill>
            <a:srgbClr val="EF7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40-49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32401" y="4433590"/>
            <a:ext cx="1530363" cy="29278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50+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99859"/>
            <a:ext cx="7532401" cy="4279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4476" y="5947076"/>
            <a:ext cx="2152718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</a:t>
            </a:r>
            <a:endParaRPr lang="en-GB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964"/>
            <a:ext cx="7835792" cy="39338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237564" y="6563027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32089" y="158723"/>
            <a:ext cx="778586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HIV diagnoses, by mode of </a:t>
            </a:r>
          </a:p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transmission, 2007-2016, EU/EEA</a:t>
            </a:r>
            <a:b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3200" b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94426" y="1645963"/>
            <a:ext cx="1684760" cy="2847739"/>
            <a:chOff x="43258" y="4238574"/>
            <a:chExt cx="2170129" cy="963396"/>
          </a:xfrm>
        </p:grpSpPr>
        <p:sp>
          <p:nvSpPr>
            <p:cNvPr id="8" name="Rectangle 7"/>
            <p:cNvSpPr/>
            <p:nvPr/>
          </p:nvSpPr>
          <p:spPr bwMode="auto">
            <a:xfrm>
              <a:off x="73088" y="5095849"/>
              <a:ext cx="2140299" cy="10612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Injecting drug use</a:t>
              </a:r>
              <a:endParaRPr kumimoji="0" lang="en-GB" sz="16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0931" y="4660817"/>
              <a:ext cx="2140299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 (women)</a:t>
              </a:r>
              <a:endParaRPr kumimoji="0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931" y="4872517"/>
              <a:ext cx="2140301" cy="192993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 </a:t>
              </a:r>
            </a:p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(men)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3258" y="4238574"/>
              <a:ext cx="2140300" cy="1563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 bwMode="auto">
          <a:xfrm>
            <a:off x="7515910" y="2212365"/>
            <a:ext cx="1623822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522356" y="4582621"/>
            <a:ext cx="1656832" cy="45005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Mother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-to-child transmission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24" y="5932905"/>
            <a:ext cx="810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delay. Cases </a:t>
            </a:r>
            <a:r>
              <a:rPr lang="en-GB" sz="1050" dirty="0">
                <a:latin typeface="Calibri" panose="020F0502020204030204" pitchFamily="34" charset="0"/>
              </a:rPr>
              <a:t>from Estonia and Poland excluded due to incomplete reporting on transmission mode during the period; cases from Italy and Spain excluded due to </a:t>
            </a:r>
            <a:r>
              <a:rPr lang="en-GB" sz="1050" dirty="0" smtClean="0">
                <a:latin typeface="Calibri" panose="020F0502020204030204" pitchFamily="34" charset="0"/>
              </a:rPr>
              <a:t>increasing national </a:t>
            </a:r>
            <a:r>
              <a:rPr lang="en-GB" sz="1050" dirty="0">
                <a:latin typeface="Calibri" panose="020F0502020204030204" pitchFamily="34" charset="0"/>
              </a:rPr>
              <a:t>coverage over the </a:t>
            </a:r>
            <a:r>
              <a:rPr lang="en-GB" sz="1050" dirty="0" smtClean="0">
                <a:latin typeface="Calibri" panose="020F0502020204030204" pitchFamily="34" charset="0"/>
              </a:rPr>
              <a:t>period</a:t>
            </a:r>
            <a:r>
              <a:rPr lang="en-GB" sz="105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4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732089" y="158723"/>
            <a:ext cx="778586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Proportion of HIV diagnoses, </a:t>
            </a:r>
          </a:p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by mode of transmission, </a:t>
            </a:r>
          </a:p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2007-2016, EU/EEA</a:t>
            </a:r>
          </a:p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3200" b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26118" y="5079698"/>
            <a:ext cx="5432323" cy="617105"/>
            <a:chOff x="-5872962" y="5489272"/>
            <a:chExt cx="6997343" cy="208768"/>
          </a:xfrm>
        </p:grpSpPr>
        <p:sp>
          <p:nvSpPr>
            <p:cNvPr id="8" name="Rectangle 7"/>
            <p:cNvSpPr/>
            <p:nvPr/>
          </p:nvSpPr>
          <p:spPr bwMode="auto">
            <a:xfrm>
              <a:off x="-5872962" y="5489272"/>
              <a:ext cx="1419083" cy="20876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Injecting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drug use</a:t>
              </a:r>
              <a:endParaRPr kumimoji="0" lang="en-GB" sz="1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2477133" y="5489272"/>
              <a:ext cx="1665837" cy="20876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 (women)</a:t>
              </a:r>
              <a:endParaRPr kumimoji="0" lang="en-GB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-4358458" y="5489272"/>
              <a:ext cx="1785905" cy="200880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 </a:t>
              </a:r>
            </a:p>
            <a:p>
              <a:pPr algn="ctr"/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(Men)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-715875" y="5489272"/>
              <a:ext cx="1840256" cy="20088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</a:t>
              </a:r>
            </a:p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men</a:t>
              </a:r>
              <a:endPara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 bwMode="auto">
          <a:xfrm>
            <a:off x="270819" y="5079705"/>
            <a:ext cx="1294749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639647" y="5079704"/>
            <a:ext cx="1312392" cy="61710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Mother</a:t>
            </a:r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-to-child transmission</a:t>
            </a:r>
            <a:endParaRPr kumimoji="0" lang="en-GB" sz="11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49" y="1787577"/>
            <a:ext cx="8998907" cy="31946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6124" y="6045035"/>
            <a:ext cx="810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delay. Cases </a:t>
            </a:r>
            <a:r>
              <a:rPr lang="en-GB" sz="1050" dirty="0">
                <a:latin typeface="Calibri" panose="020F0502020204030204" pitchFamily="34" charset="0"/>
              </a:rPr>
              <a:t>from Estonia and Poland excluded due to incomplete reporting on transmission mode during the period; cases from Italy and Spain excluded due to </a:t>
            </a:r>
            <a:r>
              <a:rPr lang="en-GB" sz="1050" dirty="0" smtClean="0">
                <a:latin typeface="Calibri" panose="020F0502020204030204" pitchFamily="34" charset="0"/>
              </a:rPr>
              <a:t>increasing national </a:t>
            </a:r>
            <a:r>
              <a:rPr lang="en-GB" sz="1050" dirty="0">
                <a:latin typeface="Calibri" panose="020F0502020204030204" pitchFamily="34" charset="0"/>
              </a:rPr>
              <a:t>coverage over the </a:t>
            </a:r>
            <a:r>
              <a:rPr lang="en-GB" sz="1050" dirty="0" smtClean="0">
                <a:latin typeface="Calibri" panose="020F0502020204030204" pitchFamily="34" charset="0"/>
              </a:rPr>
              <a:t>period</a:t>
            </a:r>
            <a:r>
              <a:rPr lang="en-GB" sz="105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19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708" y="220002"/>
            <a:ext cx="5832056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New HIV diagnoses, by year of diagnosis, transmission and migration status, EU/EEA, 2007-2016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395505" y="6554350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233" y="1587732"/>
            <a:ext cx="8236385" cy="4320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233" y="6039219"/>
            <a:ext cx="2152718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</a:t>
            </a:r>
            <a:endParaRPr lang="en-GB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45" y="2712369"/>
            <a:ext cx="6230510" cy="1456358"/>
          </a:xfrm>
        </p:spPr>
        <p:txBody>
          <a:bodyPr>
            <a:normAutofit/>
          </a:bodyPr>
          <a:lstStyle/>
          <a:p>
            <a:pPr algn="ctr"/>
            <a:r>
              <a:rPr lang="sv-SE" sz="3300" dirty="0">
                <a:latin typeface="Calibri" panose="020F0502020204030204" pitchFamily="34" charset="0"/>
              </a:rPr>
              <a:t>European </a:t>
            </a:r>
            <a:r>
              <a:rPr lang="sv-SE" sz="3300" dirty="0" smtClean="0">
                <a:latin typeface="Calibri" panose="020F0502020204030204" pitchFamily="34" charset="0"/>
              </a:rPr>
              <a:t>Union/</a:t>
            </a:r>
            <a:br>
              <a:rPr lang="sv-SE" sz="3300" dirty="0" smtClean="0">
                <a:latin typeface="Calibri" panose="020F0502020204030204" pitchFamily="34" charset="0"/>
              </a:rPr>
            </a:br>
            <a:r>
              <a:rPr lang="sv-SE" sz="3300" dirty="0" smtClean="0">
                <a:latin typeface="Calibri" panose="020F0502020204030204" pitchFamily="34" charset="0"/>
              </a:rPr>
              <a:t>European </a:t>
            </a:r>
            <a:r>
              <a:rPr lang="sv-SE" sz="3300" dirty="0">
                <a:latin typeface="Calibri" panose="020F0502020204030204" pitchFamily="34" charset="0"/>
              </a:rPr>
              <a:t>Economic Area </a:t>
            </a:r>
            <a:r>
              <a:rPr lang="sv-SE" sz="3300" dirty="0" smtClean="0">
                <a:latin typeface="Calibri" panose="020F0502020204030204" pitchFamily="34" charset="0"/>
              </a:rPr>
              <a:t/>
            </a:r>
            <a:br>
              <a:rPr lang="sv-SE" sz="3300" dirty="0" smtClean="0">
                <a:latin typeface="Calibri" panose="020F0502020204030204" pitchFamily="34" charset="0"/>
              </a:rPr>
            </a:br>
            <a:r>
              <a:rPr lang="sv-SE" sz="3300" dirty="0" smtClean="0">
                <a:latin typeface="Calibri" panose="020F0502020204030204" pitchFamily="34" charset="0"/>
              </a:rPr>
              <a:t>(</a:t>
            </a:r>
            <a:r>
              <a:rPr lang="sv-SE" sz="3300" dirty="0">
                <a:latin typeface="Calibri" panose="020F0502020204030204" pitchFamily="34" charset="0"/>
              </a:rPr>
              <a:t>EU/EEA)</a:t>
            </a:r>
            <a:endParaRPr lang="en-GB" sz="33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20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708" y="220002"/>
            <a:ext cx="554111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Median CD4 cell count </a:t>
            </a:r>
            <a:r>
              <a:rPr lang="en-GB" sz="2800" dirty="0" smtClean="0">
                <a:latin typeface="Calibri" panose="020F0502020204030204" pitchFamily="34" charset="0"/>
              </a:rPr>
              <a:t>per mm</a:t>
            </a:r>
            <a:r>
              <a:rPr lang="en-GB" sz="2800" baseline="30000" dirty="0" smtClean="0">
                <a:latin typeface="Calibri" panose="020F0502020204030204" pitchFamily="34" charset="0"/>
              </a:rPr>
              <a:t>3</a:t>
            </a:r>
            <a:r>
              <a:rPr lang="en-GB" sz="2800" dirty="0" smtClean="0">
                <a:latin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>at HIV diagnosis, by </a:t>
            </a:r>
            <a:r>
              <a:rPr lang="en-GB" sz="2800" dirty="0" smtClean="0">
                <a:latin typeface="Calibri" panose="020F0502020204030204" pitchFamily="34" charset="0"/>
              </a:rPr>
              <a:t>transmission </a:t>
            </a:r>
            <a:r>
              <a:rPr lang="en-GB" sz="2800" dirty="0">
                <a:latin typeface="Calibri" panose="020F0502020204030204" pitchFamily="34" charset="0"/>
              </a:rPr>
              <a:t>group, EU/EEA, 2007-2016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124" y="5860884"/>
            <a:ext cx="75761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Calibri" panose="020F0502020204030204" pitchFamily="34" charset="0"/>
              </a:rPr>
              <a:t>Excludes countries with &gt;60% incomplete data on CD4 cell count during any year over the period (Bulgaria, Croatia, Estonia, Germany, Hungary, Italy, Ireland, </a:t>
            </a:r>
            <a:endParaRPr lang="en-GB" sz="900" dirty="0" smtClean="0">
              <a:latin typeface="Calibri" panose="020F0502020204030204" pitchFamily="34" charset="0"/>
            </a:endParaRPr>
          </a:p>
          <a:p>
            <a:r>
              <a:rPr lang="en-GB" sz="900" dirty="0" smtClean="0">
                <a:latin typeface="Calibri" panose="020F0502020204030204" pitchFamily="34" charset="0"/>
              </a:rPr>
              <a:t>Latvia</a:t>
            </a:r>
            <a:r>
              <a:rPr lang="en-GB" sz="900" dirty="0">
                <a:latin typeface="Calibri" panose="020F0502020204030204" pitchFamily="34" charset="0"/>
              </a:rPr>
              <a:t>, Lithuania, Malta, Norway, Poland, Portugal, Sweden)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68949"/>
            <a:ext cx="7938656" cy="341745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01288" y="1978191"/>
            <a:ext cx="1680493" cy="2125742"/>
            <a:chOff x="46598" y="4348328"/>
            <a:chExt cx="2164633" cy="71914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6598" y="4950911"/>
              <a:ext cx="2164633" cy="116560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Injecting drug use</a:t>
              </a:r>
              <a:endParaRPr kumimoji="0" lang="en-GB" sz="16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6599" y="4743481"/>
              <a:ext cx="2164632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</a:t>
              </a:r>
              <a:endParaRPr kumimoji="0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6598" y="4348328"/>
              <a:ext cx="2140300" cy="1563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7501288" y="2493210"/>
            <a:ext cx="1661602" cy="617105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indent="-203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–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All new diagnoses</a:t>
            </a:r>
          </a:p>
        </p:txBody>
      </p:sp>
    </p:spTree>
    <p:extLst>
      <p:ext uri="{BB962C8B-B14F-4D97-AF65-F5344CB8AC3E}">
        <p14:creationId xmlns:p14="http://schemas.microsoft.com/office/powerpoint/2010/main" val="5954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762FE-D3F5-4D44-BF1A-11B5879B10BB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8691"/>
            <a:ext cx="7800108" cy="4571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515909" y="2326724"/>
            <a:ext cx="1661602" cy="1462515"/>
            <a:chOff x="70930" y="4562260"/>
            <a:chExt cx="2140300" cy="494772"/>
          </a:xfrm>
        </p:grpSpPr>
        <p:sp>
          <p:nvSpPr>
            <p:cNvPr id="5" name="Rectangle 4"/>
            <p:cNvSpPr/>
            <p:nvPr/>
          </p:nvSpPr>
          <p:spPr bwMode="auto">
            <a:xfrm>
              <a:off x="70931" y="4950911"/>
              <a:ext cx="2140299" cy="10612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Injecting drug use</a:t>
              </a:r>
              <a:endParaRPr kumimoji="0" lang="en-GB" sz="16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931" y="4562260"/>
              <a:ext cx="2140299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</a:t>
              </a:r>
              <a:endParaRPr kumimoji="0" lang="en-GB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0930" y="4769107"/>
              <a:ext cx="2140300" cy="15638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9" name="Content Placeholder 15"/>
          <p:cNvSpPr txBox="1">
            <a:spLocks/>
          </p:cNvSpPr>
          <p:nvPr/>
        </p:nvSpPr>
        <p:spPr bwMode="auto">
          <a:xfrm>
            <a:off x="7520178" y="3864373"/>
            <a:ext cx="1623822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indent="-203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–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60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  <a:endParaRPr lang="en-GB" sz="16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708" y="220002"/>
            <a:ext cx="5541110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sz="2800" kern="0" dirty="0">
                <a:latin typeface="Calibri" panose="020F0502020204030204" pitchFamily="34" charset="0"/>
              </a:rPr>
              <a:t> AIDS diagnoses, by transmission mode, EU/EEA, </a:t>
            </a:r>
            <a:r>
              <a:rPr lang="en-GB" sz="2800" kern="0" dirty="0" smtClean="0">
                <a:latin typeface="Calibri" panose="020F0502020204030204" pitchFamily="34" charset="0"/>
              </a:rPr>
              <a:t>2007-2016</a:t>
            </a:r>
            <a:endParaRPr lang="en-GB" sz="2800" kern="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46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762FE-D3F5-4D44-BF1A-11B5879B10BB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097186"/>
            <a:ext cx="5483761" cy="5767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9709" y="118672"/>
            <a:ext cx="56890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Proportion of persons diagnosed with AIDS with tuberculosis as an AIDS-defining illness, EU/EEA, </a:t>
            </a:r>
            <a:r>
              <a:rPr lang="en-GB" sz="2400" b="1" dirty="0" smtClean="0">
                <a:latin typeface="Calibri" panose="020F0502020204030204" pitchFamily="34" charset="0"/>
              </a:rPr>
              <a:t>2016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04946" y="6341516"/>
            <a:ext cx="4037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</a:t>
            </a:r>
          </a:p>
          <a:p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3829" y="6265007"/>
            <a:ext cx="5268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Countries that did not report AIDS (Sweden and Belgium) or reported no cases of TB as an AIDS-defining illness </a:t>
            </a:r>
            <a:r>
              <a:rPr lang="en-GB" sz="1000" dirty="0" smtClean="0">
                <a:latin typeface="Calibri" panose="020F0502020204030204" pitchFamily="34" charset="0"/>
              </a:rPr>
              <a:t>(</a:t>
            </a:r>
            <a:r>
              <a:rPr lang="en-GB" sz="1000" dirty="0">
                <a:latin typeface="Calibri" panose="020F0502020204030204" pitchFamily="34" charset="0"/>
              </a:rPr>
              <a:t>Cyprus, Estonia, Hungary, Ireland, Iceland, Luxembourg, Norway,  Slovakia) or did not report AIDS-defining </a:t>
            </a:r>
            <a:r>
              <a:rPr lang="en-GB" sz="1000" dirty="0" smtClean="0">
                <a:latin typeface="Calibri" panose="020F0502020204030204" pitchFamily="34" charset="0"/>
              </a:rPr>
              <a:t>illnesses </a:t>
            </a:r>
            <a:r>
              <a:rPr lang="en-GB" sz="1000" dirty="0">
                <a:latin typeface="Calibri" panose="020F0502020204030204" pitchFamily="34" charset="0"/>
              </a:rPr>
              <a:t>at all (Greece) are excluded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3838" y="3040268"/>
            <a:ext cx="29743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EU/EEA </a:t>
            </a:r>
            <a:r>
              <a:rPr lang="en-GB" b="1" dirty="0">
                <a:latin typeface="Calibri" panose="020F0502020204030204" pitchFamily="34" charset="0"/>
              </a:rPr>
              <a:t>A</a:t>
            </a:r>
            <a:r>
              <a:rPr lang="en-GB" b="1" dirty="0" smtClean="0">
                <a:latin typeface="Calibri" panose="020F0502020204030204" pitchFamily="34" charset="0"/>
              </a:rPr>
              <a:t>verage: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22445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F74DF-78D4-466C-915E-A0B0EAF00BE3}" type="slidenum">
              <a:rPr lang="en-GB"/>
              <a:pPr/>
              <a:t>23</a:t>
            </a:fld>
            <a:endParaRPr lang="en-GB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893" y="160513"/>
            <a:ext cx="7308850" cy="822325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Conclusions: EU/EEA (1)  </a:t>
            </a:r>
            <a:endParaRPr lang="en-GB" sz="3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6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8612" y="1260957"/>
            <a:ext cx="8253413" cy="5445605"/>
          </a:xfrm>
        </p:spPr>
        <p:txBody>
          <a:bodyPr/>
          <a:lstStyle/>
          <a:p>
            <a:pPr marL="0" indent="0"/>
            <a:r>
              <a:rPr lang="en-GB" sz="2400" dirty="0" smtClean="0">
                <a:latin typeface="Calibri" panose="020F0502020204030204" pitchFamily="34" charset="0"/>
              </a:rPr>
              <a:t>Although preventable through effective public health measures, significant HIV transmission continues in the EU/EEA</a:t>
            </a:r>
          </a:p>
          <a:p>
            <a:pPr marL="0" indent="0">
              <a:spcAft>
                <a:spcPts val="400"/>
              </a:spcAft>
            </a:pPr>
            <a:endParaRPr lang="en-GB" altLang="ko-KR" sz="2400" dirty="0">
              <a:latin typeface="Calibri" panose="020F0502020204030204" pitchFamily="34" charset="0"/>
            </a:endParaRPr>
          </a:p>
          <a:p>
            <a:pPr marL="0" indent="0"/>
            <a:r>
              <a:rPr lang="en-US" altLang="ko-KR" sz="2400" dirty="0" smtClean="0">
                <a:latin typeface="Calibri" panose="020F0502020204030204" pitchFamily="34" charset="0"/>
                <a:ea typeface="굴림" charset="-127"/>
              </a:rPr>
              <a:t>2016 HIV surveillance data from EU/EEA countries indicates that: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US" altLang="ko-KR" sz="2000" dirty="0">
                <a:latin typeface="Calibri" panose="020F0502020204030204" pitchFamily="34" charset="0"/>
                <a:ea typeface="굴림" charset="-127"/>
              </a:rPr>
              <a:t>s</a:t>
            </a:r>
            <a:r>
              <a:rPr lang="en-US" altLang="ko-KR" sz="2000" dirty="0" smtClean="0">
                <a:latin typeface="Calibri" panose="020F0502020204030204" pitchFamily="34" charset="0"/>
                <a:ea typeface="굴림" charset="-127"/>
              </a:rPr>
              <a:t>ex between men accounted for the largest proportion of cases diagnosed in 2016 (40%).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 smtClean="0">
                <a:latin typeface="Calibri" panose="020F0502020204030204" pitchFamily="34" charset="0"/>
              </a:rPr>
              <a:t>40% of HIV diagnoses in 2016 were among people originating from outside the reporting country.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</a:rPr>
              <a:t>t</a:t>
            </a:r>
            <a:r>
              <a:rPr lang="en-GB" sz="2000" dirty="0" smtClean="0">
                <a:latin typeface="Calibri" panose="020F0502020204030204" pitchFamily="34" charset="0"/>
              </a:rPr>
              <a:t>here is evidence of a decline in the rate of new HIV diagnoses in the region as a whole.</a:t>
            </a:r>
          </a:p>
          <a:p>
            <a:pPr marL="900113" lvl="1" indent="-630238">
              <a:buFont typeface="Wingdings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</a:rPr>
              <a:t>d</a:t>
            </a:r>
            <a:r>
              <a:rPr lang="en-GB" sz="2000" dirty="0" smtClean="0">
                <a:latin typeface="Calibri" panose="020F0502020204030204" pitchFamily="34" charset="0"/>
              </a:rPr>
              <a:t>espite the overall decline, HIV rates continue to increase in 11/31 EU/EEA countries.</a:t>
            </a:r>
          </a:p>
          <a:p>
            <a:pPr marL="900113" lvl="1" indent="-630238">
              <a:buFont typeface="Wingdings" pitchFamily="2" charset="2"/>
              <a:buChar char="Ø"/>
            </a:pPr>
            <a:endParaRPr lang="en-GB" sz="2400" dirty="0" smtClean="0">
              <a:latin typeface="Calibri" panose="020F0502020204030204" pitchFamily="34" charset="0"/>
            </a:endParaRPr>
          </a:p>
          <a:p>
            <a:pPr marL="0" indent="0"/>
            <a:r>
              <a:rPr lang="en-GB" sz="2400" dirty="0">
                <a:latin typeface="Calibri" panose="020F0502020204030204" pitchFamily="34" charset="0"/>
              </a:rPr>
              <a:t>Nearly half (</a:t>
            </a:r>
            <a:r>
              <a:rPr lang="en-GB" sz="2400" dirty="0" smtClean="0">
                <a:latin typeface="Calibri" panose="020F0502020204030204" pitchFamily="34" charset="0"/>
              </a:rPr>
              <a:t>48%) </a:t>
            </a:r>
            <a:r>
              <a:rPr lang="en-GB" sz="2400" dirty="0">
                <a:latin typeface="Calibri" panose="020F0502020204030204" pitchFamily="34" charset="0"/>
              </a:rPr>
              <a:t>of </a:t>
            </a:r>
            <a:r>
              <a:rPr lang="en-GB" sz="2400" dirty="0" smtClean="0">
                <a:latin typeface="Calibri" panose="020F0502020204030204" pitchFamily="34" charset="0"/>
              </a:rPr>
              <a:t>those diagnosed in 2016 were diagnosed late (CD4 </a:t>
            </a:r>
            <a:r>
              <a:rPr lang="en-GB" sz="2400" dirty="0">
                <a:latin typeface="Calibri" panose="020F0502020204030204" pitchFamily="34" charset="0"/>
              </a:rPr>
              <a:t>cell count </a:t>
            </a:r>
            <a:r>
              <a:rPr lang="en-GB" sz="2400" dirty="0" smtClean="0">
                <a:latin typeface="Calibri" panose="020F0502020204030204" pitchFamily="34" charset="0"/>
              </a:rPr>
              <a:t>of &lt;350/mm</a:t>
            </a:r>
            <a:r>
              <a:rPr lang="en-GB" sz="2400" baseline="30000" dirty="0" smtClean="0">
                <a:latin typeface="Calibri" panose="020F0502020204030204" pitchFamily="34" charset="0"/>
              </a:rPr>
              <a:t>3 </a:t>
            </a:r>
            <a:r>
              <a:rPr lang="en-GB" sz="2400" dirty="0" smtClean="0">
                <a:latin typeface="Calibri" panose="020F0502020204030204" pitchFamily="34" charset="0"/>
              </a:rPr>
              <a:t> at diagnosis). </a:t>
            </a:r>
            <a:endParaRPr lang="en-GB" sz="2400" dirty="0">
              <a:latin typeface="Calibri" panose="020F0502020204030204" pitchFamily="34" charset="0"/>
            </a:endParaRPr>
          </a:p>
          <a:p>
            <a:pPr marL="0" indent="0"/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(2016). HIV/AIDS Surveillance in Europe, 2015</a:t>
            </a:r>
            <a:endParaRPr lang="en-GB" sz="105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2988" y="143635"/>
            <a:ext cx="8229600" cy="822325"/>
          </a:xfrm>
        </p:spPr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Conclusions: EU/EEA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</a:rPr>
              <a:t>(2)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idx="1"/>
          </p:nvPr>
        </p:nvSpPr>
        <p:spPr>
          <a:xfrm>
            <a:off x="328612" y="1431474"/>
            <a:ext cx="8178079" cy="38346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</a:rPr>
              <a:t>E</a:t>
            </a:r>
            <a:r>
              <a:rPr lang="en-GB" sz="2200" dirty="0" smtClean="0">
                <a:latin typeface="Calibri" panose="020F0502020204030204" pitchFamily="34" charset="0"/>
              </a:rPr>
              <a:t>vidence-based </a:t>
            </a:r>
            <a:r>
              <a:rPr lang="en-GB" sz="2200" dirty="0">
                <a:latin typeface="Calibri" panose="020F0502020204030204" pitchFamily="34" charset="0"/>
              </a:rPr>
              <a:t>HIV prevention </a:t>
            </a:r>
            <a:r>
              <a:rPr lang="en-GB" sz="2200" dirty="0" smtClean="0">
                <a:latin typeface="Calibri" panose="020F0502020204030204" pitchFamily="34" charset="0"/>
              </a:rPr>
              <a:t>interventions tailored </a:t>
            </a:r>
            <a:r>
              <a:rPr lang="en-GB" sz="2200" dirty="0">
                <a:latin typeface="Calibri" panose="020F0502020204030204" pitchFamily="34" charset="0"/>
              </a:rPr>
              <a:t>to the local epidemiological context </a:t>
            </a:r>
            <a:r>
              <a:rPr lang="en-GB" sz="2200" dirty="0" smtClean="0">
                <a:latin typeface="Calibri" panose="020F0502020204030204" pitchFamily="34" charset="0"/>
              </a:rPr>
              <a:t>and targeted </a:t>
            </a:r>
            <a:r>
              <a:rPr lang="en-GB" sz="2200" dirty="0">
                <a:latin typeface="Calibri" panose="020F0502020204030204" pitchFamily="34" charset="0"/>
              </a:rPr>
              <a:t>at those most at </a:t>
            </a:r>
            <a:r>
              <a:rPr lang="en-GB" sz="2200" dirty="0" smtClean="0">
                <a:latin typeface="Calibri" panose="020F0502020204030204" pitchFamily="34" charset="0"/>
              </a:rPr>
              <a:t>risk should be sustained and scaled-up.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anose="020F0502020204030204" pitchFamily="34" charset="0"/>
              </a:rPr>
              <a:t>Programmes for </a:t>
            </a:r>
            <a:r>
              <a:rPr lang="en-GB" sz="2200" b="1" dirty="0" smtClean="0">
                <a:latin typeface="Calibri" panose="020F0502020204030204" pitchFamily="34" charset="0"/>
              </a:rPr>
              <a:t>men who have sex with men </a:t>
            </a:r>
            <a:r>
              <a:rPr lang="en-GB" sz="2200" dirty="0" smtClean="0">
                <a:latin typeface="Calibri" panose="020F0502020204030204" pitchFamily="34" charset="0"/>
              </a:rPr>
              <a:t>should be a cornerstone of HIV prevention in all EU/EEA countries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anose="020F0502020204030204" pitchFamily="34" charset="0"/>
              </a:rPr>
              <a:t>Given the high proportion of HIV cases among </a:t>
            </a:r>
            <a:r>
              <a:rPr lang="en-GB" sz="2200" b="1" dirty="0" smtClean="0">
                <a:latin typeface="Calibri" panose="020F0502020204030204" pitchFamily="34" charset="0"/>
              </a:rPr>
              <a:t>migrants</a:t>
            </a:r>
            <a:r>
              <a:rPr lang="en-GB" sz="2200" dirty="0" smtClean="0">
                <a:latin typeface="Calibri" panose="020F0502020204030204" pitchFamily="34" charset="0"/>
              </a:rPr>
              <a:t> in many EU/EEA countries, and evidence of post-migration HIV-acquisition, migrant-sensitive prevention services are crucial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anose="020F0502020204030204" pitchFamily="34" charset="0"/>
              </a:rPr>
              <a:t>Adequate harm reduction levels will continue to prevent HIV among </a:t>
            </a:r>
            <a:r>
              <a:rPr lang="en-GB" sz="2200" b="1" dirty="0" smtClean="0">
                <a:latin typeface="Calibri" panose="020F0502020204030204" pitchFamily="34" charset="0"/>
              </a:rPr>
              <a:t>people who inject drugs</a:t>
            </a:r>
            <a:endParaRPr lang="en-GB" sz="22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Calibri" panose="020F0502020204030204" pitchFamily="34" charset="0"/>
              </a:rPr>
              <a:t>Expansion of </a:t>
            </a:r>
            <a:r>
              <a:rPr lang="en-GB" sz="2200" b="1" dirty="0" smtClean="0">
                <a:latin typeface="Calibri" panose="020F0502020204030204" pitchFamily="34" charset="0"/>
              </a:rPr>
              <a:t>HIV </a:t>
            </a:r>
            <a:r>
              <a:rPr lang="en-GB" sz="2200" b="1" dirty="0">
                <a:latin typeface="Calibri" panose="020F0502020204030204" pitchFamily="34" charset="0"/>
              </a:rPr>
              <a:t>t</a:t>
            </a:r>
            <a:r>
              <a:rPr lang="en-GB" sz="2200" b="1" dirty="0" smtClean="0">
                <a:latin typeface="Calibri" panose="020F0502020204030204" pitchFamily="34" charset="0"/>
              </a:rPr>
              <a:t>esting and linkage to care </a:t>
            </a:r>
            <a:r>
              <a:rPr lang="en-GB" sz="2200" dirty="0" smtClean="0">
                <a:latin typeface="Calibri" panose="020F0502020204030204" pitchFamily="34" charset="0"/>
              </a:rPr>
              <a:t>will ensure early diagnosis and access to treatment; this will reduce the number of late presenters and improve treatment outcomes.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A7E1-1B29-40DC-8123-A2E423DB2CE9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28612" y="6561138"/>
            <a:ext cx="424338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ECDC/WHO (2016). HIV/AIDS Surveillance in Europe, 2015</a:t>
            </a:r>
            <a:endParaRPr lang="en-GB" sz="105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862" y="2740079"/>
            <a:ext cx="6230510" cy="1456358"/>
          </a:xfrm>
        </p:spPr>
        <p:txBody>
          <a:bodyPr>
            <a:normAutofit/>
          </a:bodyPr>
          <a:lstStyle/>
          <a:p>
            <a:pPr algn="ctr"/>
            <a:r>
              <a:rPr lang="sv-SE" sz="3300" dirty="0" smtClean="0">
                <a:latin typeface="Calibri" panose="020F0502020204030204" pitchFamily="34" charset="0"/>
              </a:rPr>
              <a:t>WHO European Region</a:t>
            </a:r>
            <a:endParaRPr lang="en-GB" sz="33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445382" y="6534025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1" y="142890"/>
            <a:ext cx="5938404" cy="82232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Rate of new HIV diagnoses per 100 000 population, by year of </a:t>
            </a:r>
            <a:r>
              <a:rPr lang="en-GB" sz="2400" dirty="0" smtClean="0">
                <a:latin typeface="Calibri" panose="020F0502020204030204" pitchFamily="34" charset="0"/>
              </a:rPr>
              <a:t>diagnosis, EU/EEA </a:t>
            </a:r>
            <a:r>
              <a:rPr lang="en-GB" sz="2400" dirty="0">
                <a:latin typeface="Calibri" panose="020F0502020204030204" pitchFamily="34" charset="0"/>
              </a:rPr>
              <a:t>and the WHO European Region*, 1985-2016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294" y="5812382"/>
            <a:ext cx="550516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*Data are adjusted for reporting delay; data from Russia are not included</a:t>
            </a:r>
            <a:endParaRPr lang="en-GB" sz="1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9219"/>
            <a:ext cx="9173378" cy="35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" y="1685708"/>
            <a:ext cx="7648575" cy="4248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42890"/>
            <a:ext cx="5938404" cy="822325"/>
          </a:xfrm>
        </p:spPr>
        <p:txBody>
          <a:bodyPr/>
          <a:lstStyle/>
          <a:p>
            <a:r>
              <a:rPr lang="en-GB" sz="2600" dirty="0">
                <a:latin typeface="Calibri" panose="020F0502020204030204" pitchFamily="34" charset="0"/>
              </a:rPr>
              <a:t>Cumulative number of new HIV diagnoses in the EU/EEA and other countries of the WHO European Region*, 1984-2016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540" y="6043595"/>
            <a:ext cx="283148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* Data from Russia not included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6145" y="2507757"/>
            <a:ext cx="1537855" cy="3139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EU/EEA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6145" y="3104474"/>
            <a:ext cx="1537855" cy="9787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 countries of the WHO European Region</a:t>
            </a:r>
            <a:endParaRPr lang="en-GB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1" y="197767"/>
            <a:ext cx="571673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New HIV diagnoses per 100 000 population, 2016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363" y="1732814"/>
            <a:ext cx="7951637" cy="51261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1731819"/>
            <a:ext cx="2460913" cy="1716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271" y="1431752"/>
            <a:ext cx="3901966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New diagnoses per 100 000 population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4995215" y="658499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1" y="197767"/>
            <a:ext cx="571673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New HIV diagnoses </a:t>
            </a:r>
            <a:r>
              <a:rPr lang="en-GB" sz="2800" dirty="0" smtClean="0">
                <a:latin typeface="Calibri" panose="020F0502020204030204" pitchFamily="34" charset="0"/>
              </a:rPr>
              <a:t>in men per </a:t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100 </a:t>
            </a:r>
            <a:r>
              <a:rPr lang="en-GB" sz="2800" dirty="0">
                <a:latin typeface="Calibri" panose="020F0502020204030204" pitchFamily="34" charset="0"/>
              </a:rPr>
              <a:t>000 </a:t>
            </a:r>
            <a:r>
              <a:rPr lang="en-GB" sz="2800" dirty="0" smtClean="0">
                <a:latin typeface="Calibri" panose="020F0502020204030204" pitchFamily="34" charset="0"/>
              </a:rPr>
              <a:t>male population</a:t>
            </a:r>
            <a:r>
              <a:rPr lang="en-GB" sz="2800" dirty="0">
                <a:latin typeface="Calibri" panose="020F0502020204030204" pitchFamily="34" charset="0"/>
              </a:rPr>
              <a:t>,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9271" y="1431752"/>
            <a:ext cx="3901966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New diagnoses per 100 000 population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278" y="1856345"/>
            <a:ext cx="7596722" cy="4998879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5106050" y="6593328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61" y="1870202"/>
            <a:ext cx="2460913" cy="17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132269" y="6633458"/>
            <a:ext cx="412107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 bwMode="auto">
          <a:xfrm>
            <a:off x="687200" y="2232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32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New HIV diagnoses in the EU/EEA</a:t>
            </a:r>
          </a:p>
          <a:p>
            <a:r>
              <a:rPr lang="en-US" sz="32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2016</a:t>
            </a:r>
            <a:r>
              <a:rPr lang="en-US" sz="4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US" sz="4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GB" sz="3200" b="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28343"/>
              </p:ext>
            </p:extLst>
          </p:nvPr>
        </p:nvGraphicFramePr>
        <p:xfrm>
          <a:off x="320826" y="1302335"/>
          <a:ext cx="8427174" cy="4610443"/>
        </p:xfrm>
        <a:graphic>
          <a:graphicData uri="http://schemas.openxmlformats.org/drawingml/2006/table">
            <a:tbl>
              <a:tblPr/>
              <a:tblGrid>
                <a:gridCol w="705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071">
                <a:tc>
                  <a:txBody>
                    <a:bodyPr/>
                    <a:lstStyle/>
                    <a:p>
                      <a:pPr algn="l" fontAlgn="ctr"/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Reporting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countries/Number of countries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31/31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Number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HIV diagnoses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29 444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100 000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population (adjusted rate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 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Male-to-female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Percentage new diagnoses CD4&lt;350 cells/mm</a:t>
                      </a:r>
                      <a:r>
                        <a:rPr lang="en-GB" sz="20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2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518">
                <a:tc>
                  <a:txBody>
                    <a:bodyPr/>
                    <a:lstStyle/>
                    <a:p>
                      <a:pPr algn="l" fontAlgn="ctr"/>
                      <a:endParaRPr lang="en-GB" sz="5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Transmission </a:t>
                      </a:r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 (%)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Sex between men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Heterosexual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Injecting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 use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Mother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child transmission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2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Unknown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61" y="197767"/>
            <a:ext cx="571673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New HIV diagnoses </a:t>
            </a:r>
            <a:r>
              <a:rPr lang="en-GB" sz="2800" dirty="0" smtClean="0">
                <a:latin typeface="Calibri" panose="020F0502020204030204" pitchFamily="34" charset="0"/>
              </a:rPr>
              <a:t>in women per </a:t>
            </a:r>
            <a:br>
              <a:rPr lang="en-GB" sz="2800" dirty="0" smtClean="0">
                <a:latin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</a:rPr>
              <a:t>100 </a:t>
            </a:r>
            <a:r>
              <a:rPr lang="en-GB" sz="2800" dirty="0">
                <a:latin typeface="Calibri" panose="020F0502020204030204" pitchFamily="34" charset="0"/>
              </a:rPr>
              <a:t>000 </a:t>
            </a:r>
            <a:r>
              <a:rPr lang="en-GB" sz="2800" dirty="0" smtClean="0">
                <a:latin typeface="Calibri" panose="020F0502020204030204" pitchFamily="34" charset="0"/>
              </a:rPr>
              <a:t>female population</a:t>
            </a:r>
            <a:r>
              <a:rPr lang="en-GB" sz="2800" dirty="0">
                <a:latin typeface="Calibri" panose="020F0502020204030204" pitchFamily="34" charset="0"/>
              </a:rPr>
              <a:t>, 2016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9271" y="1431752"/>
            <a:ext cx="3901966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</a:rPr>
              <a:t>New diagnoses per 100 000 population</a:t>
            </a:r>
            <a:endParaRPr lang="en-GB" sz="1800" b="1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5690" y="1863884"/>
            <a:ext cx="7688310" cy="4994116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4969497" y="662506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61" y="1870202"/>
            <a:ext cx="2460913" cy="17169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887" y="5886280"/>
            <a:ext cx="1080376" cy="528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alibri" panose="020F0502020204030204" pitchFamily="34" charset="0"/>
              </a:rPr>
              <a:t>Data is adjusted for reporting delay</a:t>
            </a:r>
            <a:endParaRPr lang="en-GB" sz="105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>
                <a:solidFill>
                  <a:prstClr val="white"/>
                </a:solidFill>
              </a:rPr>
              <a:pPr/>
              <a:t>31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1163" y="184455"/>
            <a:ext cx="5827582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Proportion of persons diagnosed </a:t>
            </a:r>
            <a:r>
              <a:rPr lang="en-GB" sz="2800" dirty="0" smtClean="0">
                <a:latin typeface="Calibri" panose="020F0502020204030204" pitchFamily="34" charset="0"/>
              </a:rPr>
              <a:t>late*,  by </a:t>
            </a:r>
            <a:r>
              <a:rPr lang="en-GB" sz="2800" dirty="0">
                <a:latin typeface="Calibri" panose="020F0502020204030204" pitchFamily="34" charset="0"/>
              </a:rPr>
              <a:t>demographic, </a:t>
            </a:r>
            <a:r>
              <a:rPr lang="en-GB" sz="2800" dirty="0" smtClean="0">
                <a:latin typeface="Calibri" panose="020F0502020204030204" pitchFamily="34" charset="0"/>
              </a:rPr>
              <a:t>WHO European Region, </a:t>
            </a:r>
            <a:r>
              <a:rPr lang="en-GB" sz="28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445382" y="6593328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32713"/>
            <a:ext cx="9144000" cy="4354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550" y="6030689"/>
            <a:ext cx="471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*Diagnosed late=CD4&lt;350 cells/mm</a:t>
            </a:r>
            <a:r>
              <a:rPr lang="en-GB" sz="1600" baseline="30000" dirty="0" smtClean="0">
                <a:latin typeface="Calibri" panose="020F0502020204030204" pitchFamily="34" charset="0"/>
              </a:rPr>
              <a:t>3</a:t>
            </a:r>
            <a:r>
              <a:rPr lang="en-GB" sz="1600" dirty="0" smtClean="0">
                <a:latin typeface="Calibri" panose="020F0502020204030204" pitchFamily="34" charset="0"/>
              </a:rPr>
              <a:t> at diagnosis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450"/>
            <a:ext cx="9144000" cy="568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88" y="158617"/>
            <a:ext cx="7738772" cy="822325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WHO European Region 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5" y="3203975"/>
            <a:ext cx="1755195" cy="1170130"/>
          </a:xfrm>
          <a:prstGeom prst="rect">
            <a:avLst/>
          </a:prstGeom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60" y="2491452"/>
            <a:ext cx="6521540" cy="4044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88" y="118672"/>
            <a:ext cx="7738772" cy="822325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HIV diagnoses, </a:t>
            </a:r>
            <a:b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WHO European Region, 2016 </a:t>
            </a:r>
            <a:endParaRPr lang="en-GB" sz="3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251" y="1362666"/>
            <a:ext cx="9105567" cy="5299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160 453 new HIV diagnoses in the European Region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(18.2 per 100 000 population)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z="24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6.2 per 100 000;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17% of new diagnoses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2.9 per 100 000;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4% of new diagnoses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50.2 per 100 000; 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80% of new diagnoses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116" y="2251387"/>
            <a:ext cx="1662336" cy="480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West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116" y="3567569"/>
            <a:ext cx="1662336" cy="4801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116" y="4849212"/>
            <a:ext cx="1662336" cy="4801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12" y="201337"/>
            <a:ext cx="5513479" cy="82232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 Rate of new HIV diagnoses, by year of diagnosis, </a:t>
            </a:r>
            <a:r>
              <a:rPr lang="en-GB" sz="2400" dirty="0" smtClean="0">
                <a:latin typeface="Calibri" panose="020F0502020204030204" pitchFamily="34" charset="0"/>
              </a:rPr>
              <a:t>WHO </a:t>
            </a:r>
            <a:r>
              <a:rPr lang="en-GB" sz="2400" dirty="0">
                <a:latin typeface="Calibri" panose="020F0502020204030204" pitchFamily="34" charset="0"/>
              </a:rPr>
              <a:t>European Region*, </a:t>
            </a:r>
            <a:r>
              <a:rPr lang="en-GB" sz="2400" dirty="0" smtClean="0">
                <a:latin typeface="Calibri" panose="020F0502020204030204" pitchFamily="34" charset="0"/>
              </a:rPr>
              <a:t/>
            </a:r>
            <a:br>
              <a:rPr lang="en-GB" sz="2400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2007-2016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1332626"/>
            <a:ext cx="8265875" cy="4707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455" y="4121344"/>
            <a:ext cx="1662336" cy="480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West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1455" y="4813196"/>
            <a:ext cx="1662336" cy="4801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1455" y="2025592"/>
            <a:ext cx="1662336" cy="5355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1455" y="3414141"/>
            <a:ext cx="1662336" cy="5909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European Region 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117764" y="6146919"/>
            <a:ext cx="8132619" cy="28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* </a:t>
            </a:r>
            <a:r>
              <a:rPr lang="en-GB" sz="1000" dirty="0"/>
              <a:t>D</a:t>
            </a:r>
            <a:r>
              <a:rPr lang="en-GB" sz="1000" dirty="0" smtClean="0"/>
              <a:t>ata </a:t>
            </a:r>
            <a:r>
              <a:rPr lang="en-GB" sz="1000" dirty="0"/>
              <a:t>for Russia </a:t>
            </a:r>
            <a:r>
              <a:rPr lang="en-GB" sz="1000" dirty="0" smtClean="0"/>
              <a:t>were </a:t>
            </a:r>
            <a:r>
              <a:rPr lang="en-GB" sz="1000" dirty="0"/>
              <a:t>obtained through the Russian Federal Scientific and Methodological </a:t>
            </a:r>
            <a:r>
              <a:rPr lang="en-GB" sz="1000" dirty="0" err="1"/>
              <a:t>Center</a:t>
            </a:r>
            <a:r>
              <a:rPr lang="en-GB" sz="1000" dirty="0"/>
              <a:t> for Prevention and Control of </a:t>
            </a:r>
            <a:r>
              <a:rPr lang="en-GB" sz="1000" dirty="0" smtClean="0"/>
              <a:t>AIDS; </a:t>
            </a:r>
            <a:r>
              <a:rPr lang="en-GB" sz="1000" dirty="0" err="1" smtClean="0"/>
              <a:t>Sprakva</a:t>
            </a:r>
            <a:r>
              <a:rPr lang="en-GB" sz="1000" dirty="0" smtClean="0"/>
              <a:t>; 2017 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6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85" y="251192"/>
            <a:ext cx="5731660" cy="82232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New HIV diagnoses, by transmission mode and year of diagnosis, WHO European Region, 2007-2016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1" y="1556987"/>
            <a:ext cx="7124004" cy="43201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07838" y="2177662"/>
            <a:ext cx="1676120" cy="1797474"/>
            <a:chOff x="103701" y="4661385"/>
            <a:chExt cx="2159000" cy="608089"/>
          </a:xfrm>
        </p:grpSpPr>
        <p:sp>
          <p:nvSpPr>
            <p:cNvPr id="7" name="Rectangle 6"/>
            <p:cNvSpPr/>
            <p:nvPr/>
          </p:nvSpPr>
          <p:spPr bwMode="auto">
            <a:xfrm>
              <a:off x="103701" y="5086349"/>
              <a:ext cx="2140299" cy="1831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Injecting</a:t>
              </a:r>
              <a:r>
                <a:rPr kumimoji="0" lang="en-GB" sz="160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 drug use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03701" y="4661385"/>
              <a:ext cx="2140301" cy="192993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22402" y="4900012"/>
              <a:ext cx="2140299" cy="15638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0" name="Content Placeholder 15"/>
          <p:cNvSpPr txBox="1">
            <a:spLocks/>
          </p:cNvSpPr>
          <p:nvPr/>
        </p:nvSpPr>
        <p:spPr bwMode="auto">
          <a:xfrm>
            <a:off x="7507838" y="4095900"/>
            <a:ext cx="1669674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indent="-203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–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522356" y="4802967"/>
            <a:ext cx="1656832" cy="66064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Mother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-to-child transmission</a:t>
            </a:r>
            <a:endParaRPr kumimoji="0" lang="en-GB" sz="1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298" y="5936406"/>
            <a:ext cx="7486202" cy="514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Data from Russia, Turkmenistan and Uzbekistan excluded due to inconsistent reporting during the period; data from Estonia, Poland and Turkey excluded due to incomplete reporting on transmission mode during the period; data from Italy and Spain excluded due to increasing coverage of national surveillance during the period. </a:t>
            </a: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215" y="242091"/>
            <a:ext cx="5966112" cy="822325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Rate of new AIDS diagnoses, by </a:t>
            </a:r>
            <a:r>
              <a:rPr lang="en-GB" sz="2400" dirty="0" smtClean="0">
                <a:latin typeface="Calibri" panose="020F0502020204030204" pitchFamily="34" charset="0"/>
              </a:rPr>
              <a:t>year </a:t>
            </a:r>
            <a:r>
              <a:rPr lang="en-GB" sz="2400" dirty="0">
                <a:latin typeface="Calibri" panose="020F0502020204030204" pitchFamily="34" charset="0"/>
              </a:rPr>
              <a:t>of diagnosis, WHO European Region, 2007-2016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40F4D-D315-43A1-BB21-027D87A1198D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46" y="1817306"/>
            <a:ext cx="10025346" cy="412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3593" y="4375738"/>
            <a:ext cx="1662336" cy="4801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West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9375" y="5045950"/>
            <a:ext cx="1662336" cy="4801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Centre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028" y="2026520"/>
            <a:ext cx="1662336" cy="4801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East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593" y="3650126"/>
            <a:ext cx="1662336" cy="5909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European Region 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solidFill>
                <a:prstClr val="black"/>
              </a:solidFill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1A68F-C991-40E3-B1F3-3A3552BA4D05}" type="slidenum">
              <a:rPr lang="en-GB"/>
              <a:pPr/>
              <a:t>37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7573" y="1926628"/>
            <a:ext cx="4149612" cy="310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F</a:t>
            </a:r>
            <a:r>
              <a:rPr lang="en-GB" sz="3200" dirty="0" smtClean="0">
                <a:latin typeface="Calibri" panose="020F0502020204030204" pitchFamily="34" charset="0"/>
              </a:rPr>
              <a:t>ull report can be </a:t>
            </a:r>
          </a:p>
          <a:p>
            <a:pPr algn="ctr"/>
            <a:r>
              <a:rPr lang="en-GB" sz="3200" dirty="0" smtClean="0">
                <a:latin typeface="Calibri" panose="020F0502020204030204" pitchFamily="34" charset="0"/>
              </a:rPr>
              <a:t>downloaded at:</a:t>
            </a:r>
          </a:p>
          <a:p>
            <a:pPr algn="ctr"/>
            <a:endParaRPr lang="en-GB" sz="32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200" dirty="0" smtClean="0">
                <a:latin typeface="Calibri" panose="020F0502020204030204" pitchFamily="34" charset="0"/>
                <a:hlinkClick r:id="rId3"/>
              </a:rPr>
              <a:t>www.ecdc.europa.eu</a:t>
            </a:r>
            <a:endParaRPr lang="en-GB" sz="3200" dirty="0" smtClean="0">
              <a:latin typeface="Calibri" panose="020F0502020204030204" pitchFamily="34" charset="0"/>
            </a:endParaRPr>
          </a:p>
          <a:p>
            <a:pPr algn="ctr"/>
            <a:endParaRPr lang="en-GB" dirty="0">
              <a:latin typeface="Calibri" panose="020F0502020204030204" pitchFamily="34" charset="0"/>
            </a:endParaRPr>
          </a:p>
          <a:p>
            <a:pPr algn="ctr"/>
            <a:endParaRPr lang="en-GB" sz="3200" dirty="0" smtClean="0">
              <a:latin typeface="Calibri" panose="020F0502020204030204" pitchFamily="34" charset="0"/>
            </a:endParaRPr>
          </a:p>
          <a:p>
            <a:pPr algn="ctr"/>
            <a:r>
              <a:rPr lang="en-GB" dirty="0">
                <a:latin typeface="Calibri" panose="020F0502020204030204" pitchFamily="34" charset="0"/>
                <a:hlinkClick r:id="rId4"/>
              </a:rPr>
              <a:t>http://</a:t>
            </a:r>
            <a:r>
              <a:rPr lang="en-GB" dirty="0" smtClean="0">
                <a:latin typeface="Calibri" panose="020F0502020204030204" pitchFamily="34" charset="0"/>
                <a:hlinkClick r:id="rId4"/>
              </a:rPr>
              <a:t>bit.ly/HIVAIDS_17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7345" y="152400"/>
            <a:ext cx="3366655" cy="11499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58" y="983673"/>
            <a:ext cx="3585469" cy="5084618"/>
          </a:xfrm>
          <a:prstGeom prst="rect">
            <a:avLst/>
          </a:prstGeom>
          <a:ln w="9525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4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789" y="964692"/>
            <a:ext cx="5439318" cy="59243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-19343" y="1783500"/>
            <a:ext cx="1887360" cy="2334391"/>
            <a:chOff x="-22176" y="4264587"/>
            <a:chExt cx="2162476" cy="1808527"/>
          </a:xfrm>
        </p:grpSpPr>
        <p:sp>
          <p:nvSpPr>
            <p:cNvPr id="10" name="Rectangle 9"/>
            <p:cNvSpPr/>
            <p:nvPr/>
          </p:nvSpPr>
          <p:spPr bwMode="auto">
            <a:xfrm>
              <a:off x="-22176" y="5228900"/>
              <a:ext cx="2140300" cy="29608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latin typeface="Calibri" panose="020F0502020204030204" pitchFamily="34" charset="0"/>
                </a:rPr>
                <a:t>10 to </a:t>
              </a:r>
              <a:r>
                <a:rPr lang="en-GB" sz="2000" b="1" dirty="0" smtClean="0">
                  <a:latin typeface="Calibri" panose="020F0502020204030204" pitchFamily="34" charset="0"/>
                </a:rPr>
                <a:t>20</a:t>
              </a:r>
              <a:endParaRPr lang="en-GB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4618249"/>
              <a:ext cx="2140300" cy="25226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27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latin typeface="Calibri" panose="020F0502020204030204" pitchFamily="34" charset="0"/>
                </a:rPr>
                <a:t>2  to </a:t>
              </a:r>
              <a:r>
                <a:rPr lang="en-GB" sz="2000" b="1" dirty="0" smtClean="0">
                  <a:latin typeface="Calibri" panose="020F0502020204030204" pitchFamily="34" charset="0"/>
                </a:rPr>
                <a:t>&lt;5</a:t>
              </a:r>
              <a:endParaRPr lang="en-GB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0" y="4264587"/>
              <a:ext cx="2140300" cy="294599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1000" tIns="54000" rIns="54000" bIns="54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defTabSz="685800"/>
              <a:r>
                <a:rPr lang="en-GB" sz="2000" b="1" dirty="0">
                  <a:latin typeface="Calibri" panose="020F0502020204030204" pitchFamily="34" charset="0"/>
                  <a:sym typeface="Symbol"/>
                </a:rPr>
                <a:t>&lt;</a:t>
              </a:r>
              <a:r>
                <a:rPr lang="en-GB" sz="2000" b="1" dirty="0">
                  <a:latin typeface="Calibri" panose="020F0502020204030204" pitchFamily="34" charset="0"/>
                </a:rPr>
                <a:t> 2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-22173" y="5608263"/>
              <a:ext cx="2140296" cy="464851"/>
            </a:xfrm>
            <a:prstGeom prst="rect">
              <a:avLst/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54000" rIns="54000" bIns="5400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/>
              <a:r>
                <a:rPr lang="en-GB" sz="1600" b="1" dirty="0">
                  <a:latin typeface="Calibri" panose="020F0502020204030204" pitchFamily="34" charset="0"/>
                </a:rPr>
                <a:t>Not included or </a:t>
              </a:r>
            </a:p>
            <a:p>
              <a:pPr algn="ctr" defTabSz="685800"/>
              <a:r>
                <a:rPr lang="en-GB" sz="1600" b="1" dirty="0">
                  <a:latin typeface="Calibri" panose="020F0502020204030204" pitchFamily="34" charset="0"/>
                </a:rPr>
                <a:t>not reporting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1134" y="5628385"/>
            <a:ext cx="272786" cy="163037"/>
          </a:xfrm>
          <a:prstGeom prst="rect">
            <a:avLst/>
          </a:prstGeom>
          <a:solidFill>
            <a:srgbClr val="EEBF12"/>
          </a:solidFill>
          <a:ln>
            <a:solidFill>
              <a:srgbClr val="99CB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5" name="TextBox 14"/>
          <p:cNvSpPr txBox="1"/>
          <p:nvPr/>
        </p:nvSpPr>
        <p:spPr>
          <a:xfrm>
            <a:off x="389249" y="5599286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Liechtenstein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846" y="5875402"/>
            <a:ext cx="272786" cy="163037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sz="240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852" y="5834946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Luxembourg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632" y="6070854"/>
            <a:ext cx="14851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</a:rPr>
              <a:t>Malta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3646" y="6116294"/>
            <a:ext cx="272786" cy="163037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rgbClr val="99CBC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endParaRPr lang="en-GB" sz="2400"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256049"/>
            <a:ext cx="159326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latin typeface="Calibri" panose="020F0502020204030204" pitchFamily="34" charset="0"/>
              </a:rPr>
              <a:t>Non-visible countries</a:t>
            </a:r>
          </a:p>
        </p:txBody>
      </p:sp>
      <p:sp>
        <p:nvSpPr>
          <p:cNvPr id="21" name="Content Placeholder 20"/>
          <p:cNvSpPr txBox="1">
            <a:spLocks noGrp="1"/>
          </p:cNvSpPr>
          <p:nvPr>
            <p:ph idx="1"/>
          </p:nvPr>
        </p:nvSpPr>
        <p:spPr>
          <a:xfrm>
            <a:off x="121134" y="4485774"/>
            <a:ext cx="852646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EU/EEA </a:t>
            </a:r>
            <a:r>
              <a:rPr lang="en-GB" b="1" dirty="0" smtClean="0">
                <a:latin typeface="Calibri" panose="020F0502020204030204" pitchFamily="34" charset="0"/>
              </a:rPr>
              <a:t>rate: </a:t>
            </a:r>
            <a:r>
              <a:rPr lang="en-GB" b="1" dirty="0">
                <a:latin typeface="Calibri" panose="020F0502020204030204" pitchFamily="34" charset="0"/>
              </a:rPr>
              <a:t>5.9 per 100 000</a:t>
            </a:r>
            <a:r>
              <a:rPr lang="en-GB" b="1" baseline="300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639" y="6606615"/>
            <a:ext cx="2192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</a:rPr>
              <a:t>* </a:t>
            </a:r>
            <a:r>
              <a:rPr lang="en-GB" sz="1000" dirty="0" smtClean="0">
                <a:latin typeface="Calibri" panose="020F0502020204030204" pitchFamily="34" charset="0"/>
              </a:rPr>
              <a:t>adjusted </a:t>
            </a:r>
            <a:r>
              <a:rPr lang="en-GB" sz="1000" dirty="0">
                <a:latin typeface="Calibri" panose="020F0502020204030204" pitchFamily="34" charset="0"/>
              </a:rPr>
              <a:t>for reporting delay </a:t>
            </a:r>
          </a:p>
        </p:txBody>
      </p:sp>
      <p:sp>
        <p:nvSpPr>
          <p:cNvPr id="27" name="Title 4"/>
          <p:cNvSpPr txBox="1">
            <a:spLocks/>
          </p:cNvSpPr>
          <p:nvPr/>
        </p:nvSpPr>
        <p:spPr bwMode="auto">
          <a:xfrm>
            <a:off x="687200" y="223277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5pPr>
            <a:lvl6pPr marL="34288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6pPr>
            <a:lvl7pPr marL="6857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7pPr>
            <a:lvl8pPr marL="102864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8pPr>
            <a:lvl9pPr marL="137153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HIV diagnoses, 2016, EU/EEA</a:t>
            </a:r>
            <a:r>
              <a:rPr lang="en-US" sz="4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4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sz="3200" b="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96" y="1421104"/>
            <a:ext cx="229671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Calibri" panose="020F0502020204030204" pitchFamily="34" charset="0"/>
              </a:rPr>
              <a:t>Rate per 100 000 population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0" y="2630589"/>
            <a:ext cx="1868006" cy="325618"/>
          </a:xfrm>
          <a:prstGeom prst="rect">
            <a:avLst/>
          </a:prstGeom>
          <a:solidFill>
            <a:srgbClr val="EF7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000" tIns="27000" rIns="54000" bIns="54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 smtClean="0">
                <a:latin typeface="Calibri" panose="020F0502020204030204" pitchFamily="34" charset="0"/>
              </a:rPr>
              <a:t>5  </a:t>
            </a:r>
            <a:r>
              <a:rPr lang="en-GB" sz="2000" b="1" dirty="0">
                <a:latin typeface="Calibri" panose="020F0502020204030204" pitchFamily="34" charset="0"/>
              </a:rPr>
              <a:t>to </a:t>
            </a:r>
            <a:r>
              <a:rPr lang="en-GB" sz="2000" b="1" dirty="0" smtClean="0">
                <a:latin typeface="Calibri" panose="020F0502020204030204" pitchFamily="34" charset="0"/>
              </a:rPr>
              <a:t>&lt;10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132269" y="6503689"/>
            <a:ext cx="399753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214" y="814647"/>
            <a:ext cx="5829460" cy="5861066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7" name="Text Box 83"/>
          <p:cNvSpPr txBox="1">
            <a:spLocks noChangeArrowheads="1"/>
          </p:cNvSpPr>
          <p:nvPr/>
        </p:nvSpPr>
        <p:spPr bwMode="auto">
          <a:xfrm>
            <a:off x="159978" y="6693900"/>
            <a:ext cx="41210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55" y="239873"/>
            <a:ext cx="6145890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Male-to-female ratio in new HIV diagnoses, </a:t>
            </a:r>
            <a:r>
              <a:rPr lang="en-GB" sz="2800" dirty="0" smtClean="0">
                <a:latin typeface="Calibri" panose="020F0502020204030204" pitchFamily="34" charset="0"/>
              </a:rPr>
              <a:t>by </a:t>
            </a:r>
            <a:r>
              <a:rPr lang="en-GB" sz="2800" dirty="0">
                <a:latin typeface="Calibri" panose="020F0502020204030204" pitchFamily="34" charset="0"/>
              </a:rPr>
              <a:t>country, EU/EEA, </a:t>
            </a:r>
            <a:r>
              <a:rPr lang="en-GB" sz="2800" dirty="0" smtClean="0">
                <a:latin typeface="Calibri" panose="020F0502020204030204" pitchFamily="34" charset="0"/>
              </a:rPr>
              <a:t>2016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733" y="2577526"/>
            <a:ext cx="29743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EU/EEA </a:t>
            </a:r>
          </a:p>
          <a:p>
            <a:r>
              <a:rPr lang="en-GB" sz="3200" b="1" dirty="0" smtClean="0">
                <a:latin typeface="Calibri" panose="020F0502020204030204" pitchFamily="34" charset="0"/>
              </a:rPr>
              <a:t>Male-Female ratio: 3.2</a:t>
            </a:r>
            <a:endParaRPr lang="en-GB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163" y="184455"/>
            <a:ext cx="5827582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Age- and gender-specific rates </a:t>
            </a:r>
            <a:r>
              <a:rPr lang="en-GB" sz="2800" dirty="0" smtClean="0">
                <a:latin typeface="Calibri" panose="020F0502020204030204" pitchFamily="34" charset="0"/>
              </a:rPr>
              <a:t>of HIV </a:t>
            </a:r>
            <a:r>
              <a:rPr lang="en-GB" sz="2800" dirty="0">
                <a:latin typeface="Calibri" panose="020F0502020204030204" pitchFamily="34" charset="0"/>
              </a:rPr>
              <a:t>diagnoses </a:t>
            </a:r>
            <a:r>
              <a:rPr lang="en-GB" sz="2800" dirty="0" smtClean="0">
                <a:latin typeface="Calibri" panose="020F0502020204030204" pitchFamily="34" charset="0"/>
              </a:rPr>
              <a:t>per 100 </a:t>
            </a:r>
            <a:r>
              <a:rPr lang="en-GB" sz="2800" dirty="0">
                <a:latin typeface="Calibri" panose="020F0502020204030204" pitchFamily="34" charset="0"/>
              </a:rPr>
              <a:t>000 population, EU/EEA, </a:t>
            </a:r>
            <a:r>
              <a:rPr lang="en-GB" sz="2800" dirty="0" smtClean="0">
                <a:latin typeface="Calibri" panose="020F0502020204030204" pitchFamily="34" charset="0"/>
              </a:rPr>
              <a:t>2016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588" y="1777927"/>
            <a:ext cx="7909729" cy="41573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32835" y="2269370"/>
            <a:ext cx="1915164" cy="1450512"/>
            <a:chOff x="22735" y="4486449"/>
            <a:chExt cx="2094471" cy="32448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2736" y="4648521"/>
              <a:ext cx="2094470" cy="162408"/>
            </a:xfrm>
            <a:prstGeom prst="rect">
              <a:avLst/>
            </a:prstGeom>
            <a:solidFill>
              <a:srgbClr val="69AE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8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Men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735" y="4486449"/>
              <a:ext cx="2091179" cy="1519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Women</a:t>
              </a:r>
              <a:endPara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15395" y="6535436"/>
            <a:ext cx="432889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9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1163" y="184455"/>
            <a:ext cx="5827582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New HIV diagnoses, by transmission mode and age group, EU/EEA, 2016 </a:t>
            </a: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146124" y="6577001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9583" y="5471754"/>
            <a:ext cx="1211621" cy="336377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15-19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45998" y="5471754"/>
            <a:ext cx="1182106" cy="33637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20-24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98680" y="5471754"/>
            <a:ext cx="1148634" cy="33637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25-29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17890" y="5464855"/>
            <a:ext cx="1217896" cy="34327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30-39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806363" y="5464855"/>
            <a:ext cx="1177638" cy="343276"/>
          </a:xfrm>
          <a:prstGeom prst="rect">
            <a:avLst/>
          </a:prstGeom>
          <a:solidFill>
            <a:srgbClr val="EF7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40-49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54578" y="5464855"/>
            <a:ext cx="1229231" cy="343276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50+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350184"/>
            <a:ext cx="8520545" cy="41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63" y="756093"/>
            <a:ext cx="7336295" cy="5967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04315" y="6635189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32400" y="1442249"/>
            <a:ext cx="1529421" cy="3172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&lt;15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32403" y="1836050"/>
            <a:ext cx="1531135" cy="336377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15-19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32403" y="2262850"/>
            <a:ext cx="1531248" cy="26279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20-24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532403" y="2615410"/>
            <a:ext cx="1529418" cy="256507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25-29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32403" y="2979931"/>
            <a:ext cx="1529418" cy="26597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30-39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532402" y="3353919"/>
            <a:ext cx="1503897" cy="292783"/>
          </a:xfrm>
          <a:prstGeom prst="rect">
            <a:avLst/>
          </a:prstGeom>
          <a:solidFill>
            <a:srgbClr val="EF79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40-49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532401" y="3727006"/>
            <a:ext cx="1530363" cy="292783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sym typeface="Symbol"/>
              </a:rPr>
              <a:t>50+ years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1163" y="184455"/>
            <a:ext cx="5827582" cy="822325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Percentage of new HIV diagnoses, by country and age group, EU/EEA, 2016</a:t>
            </a:r>
          </a:p>
        </p:txBody>
      </p:sp>
    </p:spTree>
    <p:extLst>
      <p:ext uri="{BB962C8B-B14F-4D97-AF65-F5344CB8AC3E}">
        <p14:creationId xmlns:p14="http://schemas.microsoft.com/office/powerpoint/2010/main" val="10845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59" y="765715"/>
            <a:ext cx="6197947" cy="60120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45" y="118672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1163" y="184455"/>
            <a:ext cx="5827582" cy="822325"/>
          </a:xfrm>
        </p:spPr>
        <p:txBody>
          <a:bodyPr/>
          <a:lstStyle/>
          <a:p>
            <a:r>
              <a:rPr lang="en-GB" sz="2700" dirty="0">
                <a:latin typeface="Calibri" panose="020F0502020204030204" pitchFamily="34" charset="0"/>
              </a:rPr>
              <a:t>Percentage of new HIV diagnoses, </a:t>
            </a:r>
            <a:r>
              <a:rPr lang="en-GB" sz="2700" dirty="0" smtClean="0">
                <a:latin typeface="Calibri" panose="020F0502020204030204" pitchFamily="34" charset="0"/>
              </a:rPr>
              <a:t>by transmission and country, </a:t>
            </a:r>
            <a:r>
              <a:rPr lang="en-GB" sz="2700" dirty="0">
                <a:latin typeface="Calibri" panose="020F0502020204030204" pitchFamily="34" charset="0"/>
              </a:rPr>
              <a:t>EU/EEA, 2016</a:t>
            </a:r>
          </a:p>
        </p:txBody>
      </p:sp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245876" y="6685069"/>
            <a:ext cx="403795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Source: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ECDC/WHO (2017). HIV/AIDS </a:t>
            </a:r>
            <a:r>
              <a:rPr lang="en-GB" sz="1000" dirty="0">
                <a:latin typeface="Calibri" panose="020F0502020204030204" pitchFamily="34" charset="0"/>
                <a:ea typeface="ＭＳ Ｐゴシック" pitchFamily="20" charset="-128"/>
              </a:rPr>
              <a:t>Surveillance in </a:t>
            </a:r>
            <a:r>
              <a:rPr lang="en-GB" sz="1000" dirty="0" smtClean="0">
                <a:latin typeface="Calibri" panose="020F0502020204030204" pitchFamily="34" charset="0"/>
                <a:ea typeface="ＭＳ Ｐゴシック" pitchFamily="20" charset="-128"/>
              </a:rPr>
              <a:t>Europe 2017– 2016 data</a:t>
            </a:r>
            <a:endParaRPr lang="en-GB" sz="1000" dirty="0">
              <a:latin typeface="Calibri" panose="020F0502020204030204" pitchFamily="34" charset="0"/>
              <a:ea typeface="ＭＳ Ｐゴシック" pitchFamily="20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746277" y="1548973"/>
            <a:ext cx="1669230" cy="1691171"/>
            <a:chOff x="43258" y="4238574"/>
            <a:chExt cx="2150126" cy="572127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3085" y="4428025"/>
              <a:ext cx="2140299" cy="163548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Injecting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drug use</a:t>
              </a:r>
              <a:endParaRPr kumimoji="0" lang="en-GB" sz="14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3259" y="4627576"/>
              <a:ext cx="2140299" cy="18312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GB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Heterosexual</a:t>
              </a:r>
              <a:endParaRPr kumimoji="0" lang="en-GB" sz="11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3258" y="4238574"/>
              <a:ext cx="2140300" cy="15638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dirty="0" smtClean="0">
                  <a:solidFill>
                    <a:schemeClr val="bg1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Content Placeholder 15"/>
          <p:cNvSpPr txBox="1">
            <a:spLocks/>
          </p:cNvSpPr>
          <p:nvPr/>
        </p:nvSpPr>
        <p:spPr bwMode="auto">
          <a:xfrm>
            <a:off x="6767756" y="3319970"/>
            <a:ext cx="1661601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02396" algn="l"/>
              </a:tabLs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indent="-203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–"/>
              <a:tabLst>
                <a:tab pos="405984" algn="l"/>
              </a:tabLs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Other/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undetermined</a:t>
            </a:r>
          </a:p>
        </p:txBody>
      </p:sp>
    </p:spTree>
    <p:extLst>
      <p:ext uri="{BB962C8B-B14F-4D97-AF65-F5344CB8AC3E}">
        <p14:creationId xmlns:p14="http://schemas.microsoft.com/office/powerpoint/2010/main" val="26964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A604A499-AD39-4436-83D0-FC2BBC58E31E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E7F6E69A-E17B-4CE5-A99E-477FC96C55C2}" vid="{188081F9-5603-47B6-A5DB-BEBE6BAA5F6D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ECDCWHO_PowerPoint_Template</Template>
  <TotalTime>2513</TotalTime>
  <Words>1935</Words>
  <Application>Microsoft Office PowerPoint</Application>
  <PresentationFormat>On-screen Show (4:3)</PresentationFormat>
  <Paragraphs>315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Calibri</vt:lpstr>
      <vt:lpstr>굴림</vt:lpstr>
      <vt:lpstr>Symbol</vt:lpstr>
      <vt:lpstr>Tahoma</vt:lpstr>
      <vt:lpstr>Times</vt:lpstr>
      <vt:lpstr>Wingdings</vt:lpstr>
      <vt:lpstr>ECDC_PowerPoint_Template_2017</vt:lpstr>
      <vt:lpstr>ECDC_PowerPoint_Template_2017-2</vt:lpstr>
      <vt:lpstr>HIV/AIDS Surveillance 2017   2016 data</vt:lpstr>
      <vt:lpstr>European Union/ European Economic Area  (EU/EEA)</vt:lpstr>
      <vt:lpstr>PowerPoint Presentation</vt:lpstr>
      <vt:lpstr>PowerPoint Presentation</vt:lpstr>
      <vt:lpstr>Male-to-female ratio in new HIV diagnoses, by country, EU/EEA, 2016</vt:lpstr>
      <vt:lpstr>Age- and gender-specific rates of HIV diagnoses per 100 000 population, EU/EEA, 2016</vt:lpstr>
      <vt:lpstr>New HIV diagnoses, by transmission mode and age group, EU/EEA, 2016 </vt:lpstr>
      <vt:lpstr>Percentage of new HIV diagnoses, by country and age group, EU/EEA, 2016</vt:lpstr>
      <vt:lpstr>Percentage of new HIV diagnoses, by transmission and country, EU/EEA, 2016</vt:lpstr>
      <vt:lpstr>Reported HIV transmission modes in the EU/EEA, 2016</vt:lpstr>
      <vt:lpstr>Proportion HIV diagnoses in migrants* by country of report, EU/EEA 2016</vt:lpstr>
      <vt:lpstr>Proportion of persons diagnosed late* by demographic, EU/EEA, 2016</vt:lpstr>
      <vt:lpstr>PowerPoint Presentation</vt:lpstr>
      <vt:lpstr>HIV diagnoses, AIDS diagnoses and AIDS-related deaths per 100 000 population, EU-EEA, 2007-2016</vt:lpstr>
      <vt:lpstr>New HIV diagnoses in men, by age group, EU-EEA, 2007-2016</vt:lpstr>
      <vt:lpstr>New HIV diagnoses in women, by age group, EU-EEA, 2007-2016</vt:lpstr>
      <vt:lpstr>PowerPoint Presentation</vt:lpstr>
      <vt:lpstr>PowerPoint Presentation</vt:lpstr>
      <vt:lpstr>New HIV diagnoses, by year of diagnosis, transmission and migration status, EU/EEA, 2007-2016</vt:lpstr>
      <vt:lpstr>Median CD4 cell count per mm3 at HIV diagnosis, by transmission group, EU/EEA, 2007-2016</vt:lpstr>
      <vt:lpstr>PowerPoint Presentation</vt:lpstr>
      <vt:lpstr>PowerPoint Presentation</vt:lpstr>
      <vt:lpstr>Conclusions: EU/EEA (1)  </vt:lpstr>
      <vt:lpstr>Conclusions: EU/EEA (2)</vt:lpstr>
      <vt:lpstr>WHO European Region</vt:lpstr>
      <vt:lpstr>Rate of new HIV diagnoses per 100 000 population, by year of diagnosis, EU/EEA and the WHO European Region*, 1985-2016</vt:lpstr>
      <vt:lpstr>Cumulative number of new HIV diagnoses in the EU/EEA and other countries of the WHO European Region*, 1984-2016</vt:lpstr>
      <vt:lpstr>New HIV diagnoses per 100 000 population, 2016 </vt:lpstr>
      <vt:lpstr>New HIV diagnoses in men per  100 000 male population, 2016 </vt:lpstr>
      <vt:lpstr>New HIV diagnoses in women per  100 000 female population, 2016 </vt:lpstr>
      <vt:lpstr>Proportion of persons diagnosed late*,  by demographic, WHO European Region, 2016</vt:lpstr>
      <vt:lpstr>WHO European Region </vt:lpstr>
      <vt:lpstr>New HIV diagnoses,  WHO European Region, 2016 </vt:lpstr>
      <vt:lpstr> Rate of new HIV diagnoses, by year of diagnosis, WHO European Region*,  2007-2016</vt:lpstr>
      <vt:lpstr>New HIV diagnoses, by transmission mode and year of diagnosis, WHO European Region, 2007-2016</vt:lpstr>
      <vt:lpstr>Rate of new AIDS diagnoses, by year of diagnosis, WHO European Region, 2007-2016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lorem ipsum</dc:title>
  <dc:creator>Fabrice Donguy</dc:creator>
  <cp:keywords>Template, PowerPoint</cp:keywords>
  <cp:lastModifiedBy>Caroline Daamen</cp:lastModifiedBy>
  <cp:revision>88</cp:revision>
  <dcterms:created xsi:type="dcterms:W3CDTF">2017-09-08T13:59:49Z</dcterms:created>
  <dcterms:modified xsi:type="dcterms:W3CDTF">2017-11-30T14:12:55Z</dcterms:modified>
</cp:coreProperties>
</file>