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4"/>
    <p:sldMasterId id="2147483653" r:id="rId5"/>
  </p:sldMasterIdLst>
  <p:notesMasterIdLst>
    <p:notesMasterId r:id="rId38"/>
  </p:notesMasterIdLst>
  <p:handoutMasterIdLst>
    <p:handoutMasterId r:id="rId39"/>
  </p:handoutMasterIdLst>
  <p:sldIdLst>
    <p:sldId id="261" r:id="rId6"/>
    <p:sldId id="263" r:id="rId7"/>
    <p:sldId id="264" r:id="rId8"/>
    <p:sldId id="265" r:id="rId9"/>
    <p:sldId id="297" r:id="rId10"/>
    <p:sldId id="267" r:id="rId11"/>
    <p:sldId id="268" r:id="rId12"/>
    <p:sldId id="269" r:id="rId13"/>
    <p:sldId id="270" r:id="rId14"/>
    <p:sldId id="272" r:id="rId15"/>
    <p:sldId id="273" r:id="rId16"/>
    <p:sldId id="274" r:id="rId17"/>
    <p:sldId id="275" r:id="rId18"/>
    <p:sldId id="299" r:id="rId19"/>
    <p:sldId id="277" r:id="rId20"/>
    <p:sldId id="278" r:id="rId21"/>
    <p:sldId id="29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2" r:id="rId35"/>
    <p:sldId id="293" r:id="rId36"/>
    <p:sldId id="296" r:id="rId37"/>
  </p:sldIdLst>
  <p:sldSz cx="12192000" cy="6858000"/>
  <p:notesSz cx="6794500" cy="9931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C52AE"/>
    <a:srgbClr val="0099CC"/>
    <a:srgbClr val="99CC00"/>
    <a:srgbClr val="990033"/>
    <a:srgbClr val="9966FF"/>
    <a:srgbClr val="4A97A4"/>
    <a:srgbClr val="69AE23"/>
    <a:srgbClr val="FFDD00"/>
    <a:srgbClr val="99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251" autoAdjust="0"/>
  </p:normalViewPr>
  <p:slideViewPr>
    <p:cSldViewPr snapToGrid="0">
      <p:cViewPr varScale="1">
        <p:scale>
          <a:sx n="59" d="100"/>
          <a:sy n="59" d="100"/>
        </p:scale>
        <p:origin x="112" y="58"/>
      </p:cViewPr>
      <p:guideLst>
        <p:guide orient="horz" pos="2160"/>
        <p:guide pos="3840"/>
      </p:guideLst>
    </p:cSldViewPr>
  </p:slideViewPr>
  <p:notesTextViewPr>
    <p:cViewPr>
      <p:scale>
        <a:sx n="3" d="2"/>
        <a:sy n="3" d="2"/>
      </p:scale>
      <p:origin x="0" y="0"/>
    </p:cViewPr>
  </p:notesTextViewPr>
  <p:sorterViewPr>
    <p:cViewPr>
      <p:scale>
        <a:sx n="100" d="100"/>
        <a:sy n="100" d="100"/>
      </p:scale>
      <p:origin x="0" y="2604"/>
    </p:cViewPr>
  </p:sorterViewPr>
  <p:notesViewPr>
    <p:cSldViewPr snapToGrid="0">
      <p:cViewPr varScale="1">
        <p:scale>
          <a:sx n="79" d="100"/>
          <a:sy n="79" d="100"/>
        </p:scale>
        <p:origin x="3102"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54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109538" y="571500"/>
            <a:ext cx="4503737" cy="253365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34499" y="3451852"/>
            <a:ext cx="5435600" cy="573469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1326330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71500"/>
            <a:ext cx="4503737" cy="25336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956416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71500"/>
            <a:ext cx="4503737" cy="253365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417044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4996948-3C9D-4A18-851F-8DEAAC208977}" type="slidenum">
              <a:rPr lang="en-US"/>
              <a:pPr/>
              <a:t>32</a:t>
            </a:fld>
            <a:endParaRPr lang="en-US"/>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p>
        </p:txBody>
      </p:sp>
      <p:sp>
        <p:nvSpPr>
          <p:cNvPr id="6" name="Header Placeholder 5"/>
          <p:cNvSpPr>
            <a:spLocks noGrp="1"/>
          </p:cNvSpPr>
          <p:nvPr>
            <p:ph type="hdr" sz="quarter" idx="10"/>
          </p:nvPr>
        </p:nvSpPr>
        <p:spPr>
          <a:xfrm>
            <a:off x="2" y="0"/>
            <a:ext cx="2951693" cy="495855"/>
          </a:xfrm>
          <a:prstGeom prst="rect">
            <a:avLst/>
          </a:prstGeom>
        </p:spPr>
        <p:txBody>
          <a:bodyPr/>
          <a:lstStyle/>
          <a:p>
            <a:r>
              <a:rPr lang="fr-FR" smtClean="0"/>
              <a:t>HIV/AIDS  Surveillance in Europe 2011</a:t>
            </a:r>
            <a:endParaRPr lang="en-US"/>
          </a:p>
        </p:txBody>
      </p:sp>
    </p:spTree>
    <p:extLst>
      <p:ext uri="{BB962C8B-B14F-4D97-AF65-F5344CB8AC3E}">
        <p14:creationId xmlns:p14="http://schemas.microsoft.com/office/powerpoint/2010/main" val="63404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71500"/>
            <a:ext cx="4503737" cy="253365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17135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71500"/>
            <a:ext cx="450373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365889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71500"/>
            <a:ext cx="450373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50469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20713"/>
            <a:ext cx="4895851" cy="2754312"/>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364731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71500"/>
            <a:ext cx="450373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49484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71500"/>
            <a:ext cx="450373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49425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71500"/>
            <a:ext cx="450373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2658160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71500"/>
            <a:ext cx="4503737" cy="253365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4040415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4"/>
            <a:ext cx="12192000" cy="6858000"/>
          </a:xfrm>
          <a:prstGeom prst="rect">
            <a:avLst/>
          </a:prstGeom>
          <a:noFill/>
        </p:spPr>
      </p:pic>
      <p:sp>
        <p:nvSpPr>
          <p:cNvPr id="181250" name="Rectangle 2"/>
          <p:cNvSpPr>
            <a:spLocks noGrp="1" noChangeArrowheads="1"/>
          </p:cNvSpPr>
          <p:nvPr>
            <p:ph type="ctrTitle"/>
          </p:nvPr>
        </p:nvSpPr>
        <p:spPr>
          <a:xfrm>
            <a:off x="4286249" y="3598863"/>
            <a:ext cx="7421037" cy="514350"/>
          </a:xfrm>
        </p:spPr>
        <p:txBody>
          <a:bodyPr/>
          <a:lstStyle>
            <a:lvl1pPr>
              <a:defRPr sz="3200" b="0">
                <a:solidFill>
                  <a:schemeClr val="bg1"/>
                </a:solidFill>
                <a:latin typeface="Tahoma" pitchFamily="34" charset="0"/>
                <a:cs typeface="Tahoma" pitchFamily="34" charset="0"/>
              </a:defRPr>
            </a:lvl1pPr>
          </a:lstStyle>
          <a:p>
            <a:r>
              <a:rPr lang="en-US" dirty="0" smtClean="0"/>
              <a:t>Click to edit Master title style</a:t>
            </a:r>
            <a:endParaRPr lang="en-GB" dirty="0"/>
          </a:p>
        </p:txBody>
      </p:sp>
      <p:sp>
        <p:nvSpPr>
          <p:cNvPr id="181251" name="Rectangle 3"/>
          <p:cNvSpPr>
            <a:spLocks noGrp="1" noChangeArrowheads="1"/>
          </p:cNvSpPr>
          <p:nvPr>
            <p:ph type="subTitle" idx="1"/>
          </p:nvPr>
        </p:nvSpPr>
        <p:spPr>
          <a:xfrm>
            <a:off x="4286249" y="4318000"/>
            <a:ext cx="7421038"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dirty="0" smtClean="0"/>
              <a:t>Click to edit Master subtitle style</a:t>
            </a:r>
            <a:endParaRPr lang="en-GB" dirty="0"/>
          </a:p>
        </p:txBody>
      </p:sp>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Tahoma" pitchFamily="34" charset="0"/>
              <a:buChar char="–"/>
              <a:tabLst>
                <a:tab pos="541312" algn="l"/>
              </a:tabLst>
              <a:defRPr sz="24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pPr/>
              <a:t>‹#›</a:t>
            </a:fld>
            <a:endParaRPr lang="en-GB"/>
          </a:p>
        </p:txBody>
      </p:sp>
    </p:spTree>
    <p:extLst>
      <p:ext uri="{BB962C8B-B14F-4D97-AF65-F5344CB8AC3E}">
        <p14:creationId xmlns:p14="http://schemas.microsoft.com/office/powerpoint/2010/main" val="21924448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612145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31027321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 id="2147483672" r:id="rId3"/>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3143250" y="4320014"/>
            <a:ext cx="826155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4000" b="1">
          <a:solidFill>
            <a:schemeClr val="tx1">
              <a:lumMod val="85000"/>
              <a:lumOff val="15000"/>
            </a:schemeClr>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ecdc.europa.e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1208" y="3337311"/>
            <a:ext cx="5955957" cy="859892"/>
          </a:xfrm>
        </p:spPr>
        <p:txBody>
          <a:bodyPr/>
          <a:lstStyle/>
          <a:p>
            <a:pPr algn="ctr"/>
            <a:r>
              <a:rPr lang="en-GB" sz="3600" b="1" dirty="0">
                <a:solidFill>
                  <a:schemeClr val="tx1">
                    <a:lumMod val="85000"/>
                    <a:lumOff val="15000"/>
                  </a:schemeClr>
                </a:solidFill>
                <a:latin typeface="Calibri" panose="020F0502020204030204" pitchFamily="34" charset="0"/>
              </a:rPr>
              <a:t>HIV/AIDS Surveillance </a:t>
            </a:r>
            <a:r>
              <a:rPr lang="en-GB" sz="3600" b="1" dirty="0" smtClean="0">
                <a:solidFill>
                  <a:schemeClr val="tx1">
                    <a:lumMod val="85000"/>
                    <a:lumOff val="15000"/>
                  </a:schemeClr>
                </a:solidFill>
                <a:latin typeface="Calibri" panose="020F0502020204030204" pitchFamily="34" charset="0"/>
              </a:rPr>
              <a:t>2019  </a:t>
            </a:r>
            <a:r>
              <a:rPr lang="en-GB" sz="3600" b="1" dirty="0">
                <a:solidFill>
                  <a:schemeClr val="tx1">
                    <a:lumMod val="85000"/>
                    <a:lumOff val="15000"/>
                  </a:schemeClr>
                </a:solidFill>
                <a:latin typeface="Calibri" panose="020F0502020204030204" pitchFamily="34" charset="0"/>
              </a:rPr>
              <a:t/>
            </a:r>
            <a:br>
              <a:rPr lang="en-GB" sz="3600" b="1" dirty="0">
                <a:solidFill>
                  <a:schemeClr val="tx1">
                    <a:lumMod val="85000"/>
                    <a:lumOff val="15000"/>
                  </a:schemeClr>
                </a:solidFill>
                <a:latin typeface="Calibri" panose="020F0502020204030204" pitchFamily="34" charset="0"/>
              </a:rPr>
            </a:br>
            <a:r>
              <a:rPr lang="en-GB" sz="2800" b="1" dirty="0" smtClean="0">
                <a:solidFill>
                  <a:schemeClr val="tx1">
                    <a:lumMod val="85000"/>
                    <a:lumOff val="15000"/>
                  </a:schemeClr>
                </a:solidFill>
                <a:latin typeface="Calibri" panose="020F0502020204030204" pitchFamily="34" charset="0"/>
              </a:rPr>
              <a:t>2018 </a:t>
            </a:r>
            <a:r>
              <a:rPr lang="en-GB" sz="2800" b="1" dirty="0">
                <a:solidFill>
                  <a:schemeClr val="tx1">
                    <a:lumMod val="85000"/>
                    <a:lumOff val="15000"/>
                  </a:schemeClr>
                </a:solidFill>
                <a:latin typeface="Calibri" panose="020F0502020204030204" pitchFamily="34" charset="0"/>
              </a:rPr>
              <a:t>data</a:t>
            </a:r>
          </a:p>
        </p:txBody>
      </p:sp>
      <p:sp>
        <p:nvSpPr>
          <p:cNvPr id="4" name="Text Box 4"/>
          <p:cNvSpPr txBox="1">
            <a:spLocks noChangeArrowheads="1"/>
          </p:cNvSpPr>
          <p:nvPr/>
        </p:nvSpPr>
        <p:spPr bwMode="auto">
          <a:xfrm>
            <a:off x="4601207" y="5932498"/>
            <a:ext cx="5512612" cy="748904"/>
          </a:xfrm>
          <a:prstGeom prst="rect">
            <a:avLst/>
          </a:prstGeom>
          <a:noFill/>
          <a:ln w="38100">
            <a:noFill/>
            <a:miter lim="800000"/>
            <a:headEnd/>
            <a:tailEnd/>
          </a:ln>
          <a:effectLst/>
        </p:spPr>
        <p:txBody>
          <a:bodyPr lIns="0" tIns="0" rIns="0" bIns="0"/>
          <a:lstStyle/>
          <a:p>
            <a:pPr eaLnBrk="0" hangingPunct="0">
              <a:spcAft>
                <a:spcPct val="30000"/>
              </a:spcAft>
            </a:pPr>
            <a:r>
              <a:rPr lang="en-GB" sz="1800" b="1" dirty="0">
                <a:solidFill>
                  <a:schemeClr val="tx1">
                    <a:lumMod val="85000"/>
                    <a:lumOff val="15000"/>
                  </a:schemeClr>
                </a:solidFill>
                <a:latin typeface="Calibri" panose="020F0502020204030204" pitchFamily="34" charset="0"/>
              </a:rPr>
              <a:t>European Centre for Disease Prevention and Control</a:t>
            </a:r>
          </a:p>
          <a:p>
            <a:pPr eaLnBrk="0" hangingPunct="0">
              <a:spcAft>
                <a:spcPct val="30000"/>
              </a:spcAft>
            </a:pPr>
            <a:r>
              <a:rPr lang="en-GB" sz="1800" b="1" dirty="0">
                <a:solidFill>
                  <a:schemeClr val="tx1">
                    <a:lumMod val="85000"/>
                    <a:lumOff val="15000"/>
                  </a:schemeClr>
                </a:solidFill>
                <a:latin typeface="Calibri" panose="020F0502020204030204" pitchFamily="34" charset="0"/>
              </a:rPr>
              <a:t>WHO Regional Office for Europe</a:t>
            </a:r>
          </a:p>
        </p:txBody>
      </p:sp>
    </p:spTree>
    <p:extLst>
      <p:ext uri="{BB962C8B-B14F-4D97-AF65-F5344CB8AC3E}">
        <p14:creationId xmlns:p14="http://schemas.microsoft.com/office/powerpoint/2010/main" val="1891791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476969" y="1983707"/>
            <a:ext cx="7917309" cy="4094875"/>
          </a:xfrm>
          <a:prstGeom prst="rect">
            <a:avLst/>
          </a:prstGeom>
        </p:spPr>
      </p:pic>
      <p:sp>
        <p:nvSpPr>
          <p:cNvPr id="2" name="Title 1"/>
          <p:cNvSpPr>
            <a:spLocks noGrp="1"/>
          </p:cNvSpPr>
          <p:nvPr>
            <p:ph type="title"/>
          </p:nvPr>
        </p:nvSpPr>
        <p:spPr>
          <a:xfrm>
            <a:off x="957943" y="184456"/>
            <a:ext cx="7044802" cy="822325"/>
          </a:xfrm>
        </p:spPr>
        <p:txBody>
          <a:bodyPr/>
          <a:lstStyle/>
          <a:p>
            <a:r>
              <a:rPr lang="en-GB" dirty="0">
                <a:latin typeface="Calibri" panose="020F0502020204030204" pitchFamily="34" charset="0"/>
              </a:rPr>
              <a:t>Age- and gender-specific rates of HIV diagnoses per 100 000 population, EU/EEA</a:t>
            </a:r>
            <a:r>
              <a:rPr lang="en-GB">
                <a:latin typeface="Calibri" panose="020F0502020204030204" pitchFamily="34" charset="0"/>
              </a:rPr>
              <a:t>, </a:t>
            </a:r>
            <a:r>
              <a:rPr lang="en-GB" smtClean="0">
                <a:latin typeface="Calibri" panose="020F0502020204030204" pitchFamily="34" charset="0"/>
              </a:rPr>
              <a:t>2018</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10</a:t>
            </a:fld>
            <a:endParaRPr lang="en-GB" dirty="0"/>
          </a:p>
        </p:txBody>
      </p:sp>
      <p:grpSp>
        <p:nvGrpSpPr>
          <p:cNvPr id="9" name="Group 8"/>
          <p:cNvGrpSpPr/>
          <p:nvPr/>
        </p:nvGrpSpPr>
        <p:grpSpPr>
          <a:xfrm>
            <a:off x="8944708" y="2065128"/>
            <a:ext cx="1327291" cy="1064938"/>
            <a:chOff x="22735" y="4482037"/>
            <a:chExt cx="2140301" cy="327073"/>
          </a:xfrm>
        </p:grpSpPr>
        <p:sp>
          <p:nvSpPr>
            <p:cNvPr id="10" name="Rectangle 9"/>
            <p:cNvSpPr/>
            <p:nvPr/>
          </p:nvSpPr>
          <p:spPr bwMode="auto">
            <a:xfrm>
              <a:off x="22737" y="4648521"/>
              <a:ext cx="2140299" cy="160589"/>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2400" dirty="0">
                  <a:solidFill>
                    <a:schemeClr val="bg1"/>
                  </a:solidFill>
                  <a:latin typeface="Calibri" panose="020F0502020204030204" pitchFamily="34" charset="0"/>
                </a:rPr>
                <a:t>Men</a:t>
              </a:r>
            </a:p>
          </p:txBody>
        </p:sp>
        <p:sp>
          <p:nvSpPr>
            <p:cNvPr id="11" name="Rectangle 10"/>
            <p:cNvSpPr/>
            <p:nvPr/>
          </p:nvSpPr>
          <p:spPr bwMode="auto">
            <a:xfrm>
              <a:off x="22735" y="4482037"/>
              <a:ext cx="2140300" cy="156386"/>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2400" dirty="0">
                  <a:solidFill>
                    <a:schemeClr val="bg1"/>
                  </a:solidFill>
                  <a:latin typeface="Calibri" panose="020F0502020204030204" pitchFamily="34" charset="0"/>
                  <a:sym typeface="Symbol"/>
                </a:rPr>
                <a:t>Women</a:t>
              </a:r>
              <a:endParaRPr lang="en-GB" sz="2400" dirty="0">
                <a:solidFill>
                  <a:schemeClr val="bg1"/>
                </a:solidFill>
                <a:latin typeface="Calibri" panose="020F0502020204030204" pitchFamily="34" charset="0"/>
              </a:endParaRPr>
            </a:p>
          </p:txBody>
        </p:sp>
      </p:grpSp>
      <p:sp>
        <p:nvSpPr>
          <p:cNvPr id="12"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Tree>
    <p:extLst>
      <p:ext uri="{BB962C8B-B14F-4D97-AF65-F5344CB8AC3E}">
        <p14:creationId xmlns:p14="http://schemas.microsoft.com/office/powerpoint/2010/main" val="2858885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2972" y="719616"/>
            <a:ext cx="6305004" cy="5901654"/>
          </a:xfrm>
          <a:prstGeom prst="rect">
            <a:avLst/>
          </a:prstGeom>
        </p:spPr>
      </p:pic>
      <p:sp>
        <p:nvSpPr>
          <p:cNvPr id="4" name="Slide Number Placeholder 3"/>
          <p:cNvSpPr>
            <a:spLocks noGrp="1"/>
          </p:cNvSpPr>
          <p:nvPr>
            <p:ph type="sldNum" sz="quarter" idx="10"/>
          </p:nvPr>
        </p:nvSpPr>
        <p:spPr/>
        <p:txBody>
          <a:bodyPr/>
          <a:lstStyle/>
          <a:p>
            <a:fld id="{0580567E-5E8F-47A5-90DF-8BFEB1A71525}" type="slidenum">
              <a:rPr lang="en-GB" smtClean="0"/>
              <a:pPr/>
              <a:t>11</a:t>
            </a:fld>
            <a:endParaRPr lang="en-GB" dirty="0"/>
          </a:p>
        </p:txBody>
      </p:sp>
      <p:sp>
        <p:nvSpPr>
          <p:cNvPr id="15" name="Rectangle 14"/>
          <p:cNvSpPr/>
          <p:nvPr/>
        </p:nvSpPr>
        <p:spPr bwMode="auto">
          <a:xfrm>
            <a:off x="9056401" y="1548735"/>
            <a:ext cx="1529421" cy="317233"/>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&lt;15 years</a:t>
            </a:r>
            <a:endParaRPr lang="en-GB" sz="1600" dirty="0">
              <a:solidFill>
                <a:schemeClr val="bg1"/>
              </a:solidFill>
              <a:latin typeface="Calibri" panose="020F0502020204030204" pitchFamily="34" charset="0"/>
            </a:endParaRPr>
          </a:p>
        </p:txBody>
      </p:sp>
      <p:sp>
        <p:nvSpPr>
          <p:cNvPr id="16" name="Rectangle 15"/>
          <p:cNvSpPr/>
          <p:nvPr/>
        </p:nvSpPr>
        <p:spPr bwMode="auto">
          <a:xfrm>
            <a:off x="9056404" y="1904436"/>
            <a:ext cx="1531135" cy="336377"/>
          </a:xfrm>
          <a:prstGeom prst="rect">
            <a:avLst/>
          </a:prstGeom>
          <a:solidFill>
            <a:srgbClr val="800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15-19 years</a:t>
            </a:r>
            <a:endParaRPr lang="en-GB" sz="1600" dirty="0">
              <a:solidFill>
                <a:schemeClr val="bg1"/>
              </a:solidFill>
              <a:latin typeface="Calibri" panose="020F0502020204030204" pitchFamily="34" charset="0"/>
            </a:endParaRPr>
          </a:p>
        </p:txBody>
      </p:sp>
      <p:sp>
        <p:nvSpPr>
          <p:cNvPr id="17" name="Rectangle 16"/>
          <p:cNvSpPr/>
          <p:nvPr/>
        </p:nvSpPr>
        <p:spPr bwMode="auto">
          <a:xfrm>
            <a:off x="9056403" y="2288251"/>
            <a:ext cx="1531248" cy="262791"/>
          </a:xfrm>
          <a:prstGeom prst="rect">
            <a:avLst/>
          </a:prstGeom>
          <a:solidFill>
            <a:schemeClr val="accent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20-24 years</a:t>
            </a:r>
            <a:endParaRPr lang="en-GB" sz="1600" dirty="0">
              <a:solidFill>
                <a:schemeClr val="bg1"/>
              </a:solidFill>
              <a:latin typeface="Calibri" panose="020F0502020204030204" pitchFamily="34" charset="0"/>
            </a:endParaRPr>
          </a:p>
        </p:txBody>
      </p:sp>
      <p:sp>
        <p:nvSpPr>
          <p:cNvPr id="18" name="Rectangle 17"/>
          <p:cNvSpPr/>
          <p:nvPr/>
        </p:nvSpPr>
        <p:spPr bwMode="auto">
          <a:xfrm>
            <a:off x="9056403" y="2597825"/>
            <a:ext cx="1529418" cy="295502"/>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25-29 years</a:t>
            </a:r>
            <a:endParaRPr lang="en-GB" sz="1600" dirty="0">
              <a:solidFill>
                <a:schemeClr val="bg1"/>
              </a:solidFill>
              <a:latin typeface="Calibri" panose="020F0502020204030204" pitchFamily="34" charset="0"/>
            </a:endParaRPr>
          </a:p>
        </p:txBody>
      </p:sp>
      <p:sp>
        <p:nvSpPr>
          <p:cNvPr id="19" name="Rectangle 18"/>
          <p:cNvSpPr/>
          <p:nvPr/>
        </p:nvSpPr>
        <p:spPr bwMode="auto">
          <a:xfrm>
            <a:off x="9056403" y="2941831"/>
            <a:ext cx="1529418" cy="265974"/>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30-39 years</a:t>
            </a:r>
            <a:endParaRPr lang="en-GB" sz="1600" dirty="0">
              <a:solidFill>
                <a:schemeClr val="bg1"/>
              </a:solidFill>
              <a:latin typeface="Calibri" panose="020F0502020204030204" pitchFamily="34" charset="0"/>
            </a:endParaRPr>
          </a:p>
        </p:txBody>
      </p:sp>
      <p:sp>
        <p:nvSpPr>
          <p:cNvPr id="20" name="Rectangle 19"/>
          <p:cNvSpPr/>
          <p:nvPr/>
        </p:nvSpPr>
        <p:spPr bwMode="auto">
          <a:xfrm>
            <a:off x="9056403" y="3267950"/>
            <a:ext cx="1503897" cy="292783"/>
          </a:xfrm>
          <a:prstGeom prst="rect">
            <a:avLst/>
          </a:prstGeom>
          <a:solidFill>
            <a:srgbClr val="EF792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40-49 years</a:t>
            </a:r>
            <a:endParaRPr lang="en-GB" sz="1600" dirty="0">
              <a:solidFill>
                <a:schemeClr val="bg1"/>
              </a:solidFill>
              <a:latin typeface="Calibri" panose="020F0502020204030204" pitchFamily="34" charset="0"/>
            </a:endParaRPr>
          </a:p>
        </p:txBody>
      </p:sp>
      <p:sp>
        <p:nvSpPr>
          <p:cNvPr id="21" name="Rectangle 20"/>
          <p:cNvSpPr/>
          <p:nvPr/>
        </p:nvSpPr>
        <p:spPr bwMode="auto">
          <a:xfrm>
            <a:off x="9056402" y="3610752"/>
            <a:ext cx="1530363" cy="292783"/>
          </a:xfrm>
          <a:prstGeom prst="rect">
            <a:avLst/>
          </a:prstGeom>
          <a:solidFill>
            <a:srgbClr val="00206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50+ years</a:t>
            </a:r>
            <a:endParaRPr lang="en-GB" sz="1600" dirty="0">
              <a:solidFill>
                <a:schemeClr val="bg1"/>
              </a:solidFill>
              <a:latin typeface="Calibri" panose="020F0502020204030204" pitchFamily="34" charset="0"/>
            </a:endParaRPr>
          </a:p>
        </p:txBody>
      </p:sp>
      <p:sp>
        <p:nvSpPr>
          <p:cNvPr id="11" name="Title 1"/>
          <p:cNvSpPr>
            <a:spLocks noGrp="1"/>
          </p:cNvSpPr>
          <p:nvPr>
            <p:ph type="title"/>
          </p:nvPr>
        </p:nvSpPr>
        <p:spPr>
          <a:xfrm>
            <a:off x="1044550" y="149622"/>
            <a:ext cx="7402763" cy="822325"/>
          </a:xfrm>
        </p:spPr>
        <p:txBody>
          <a:bodyPr/>
          <a:lstStyle/>
          <a:p>
            <a:r>
              <a:rPr lang="en-GB" dirty="0">
                <a:latin typeface="Calibri" panose="020F0502020204030204" pitchFamily="34" charset="0"/>
              </a:rPr>
              <a:t>Percentage of new HIV diagnoses, by country and age group, EU/EEA, </a:t>
            </a:r>
            <a:r>
              <a:rPr lang="en-GB" dirty="0" smtClean="0">
                <a:latin typeface="Calibri" panose="020F0502020204030204" pitchFamily="34" charset="0"/>
              </a:rPr>
              <a:t>2018</a:t>
            </a:r>
            <a:endParaRPr lang="en-GB" dirty="0">
              <a:latin typeface="Calibri" panose="020F0502020204030204" pitchFamily="34" charset="0"/>
            </a:endParaRPr>
          </a:p>
        </p:txBody>
      </p:sp>
      <p:sp>
        <p:nvSpPr>
          <p:cNvPr id="22"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Tree>
    <p:extLst>
      <p:ext uri="{BB962C8B-B14F-4D97-AF65-F5344CB8AC3E}">
        <p14:creationId xmlns:p14="http://schemas.microsoft.com/office/powerpoint/2010/main" val="3488335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69007" y="1035618"/>
            <a:ext cx="9010198" cy="4343606"/>
          </a:xfrm>
          <a:prstGeom prst="rect">
            <a:avLst/>
          </a:prstGeom>
        </p:spPr>
      </p:pic>
      <p:sp>
        <p:nvSpPr>
          <p:cNvPr id="4" name="Slide Number Placeholder 3"/>
          <p:cNvSpPr>
            <a:spLocks noGrp="1"/>
          </p:cNvSpPr>
          <p:nvPr>
            <p:ph type="sldNum" sz="quarter" idx="10"/>
          </p:nvPr>
        </p:nvSpPr>
        <p:spPr/>
        <p:txBody>
          <a:bodyPr/>
          <a:lstStyle/>
          <a:p>
            <a:fld id="{0580567E-5E8F-47A5-90DF-8BFEB1A71525}" type="slidenum">
              <a:rPr lang="en-GB" smtClean="0"/>
              <a:pPr/>
              <a:t>12</a:t>
            </a:fld>
            <a:endParaRPr lang="en-GB" dirty="0"/>
          </a:p>
        </p:txBody>
      </p:sp>
      <p:sp>
        <p:nvSpPr>
          <p:cNvPr id="11" name="Title 1"/>
          <p:cNvSpPr>
            <a:spLocks noGrp="1"/>
          </p:cNvSpPr>
          <p:nvPr>
            <p:ph type="title"/>
          </p:nvPr>
        </p:nvSpPr>
        <p:spPr>
          <a:xfrm>
            <a:off x="1060465" y="213293"/>
            <a:ext cx="7343305" cy="822325"/>
          </a:xfrm>
        </p:spPr>
        <p:txBody>
          <a:bodyPr/>
          <a:lstStyle/>
          <a:p>
            <a:r>
              <a:rPr lang="en-GB" dirty="0">
                <a:latin typeface="Calibri" panose="020F0502020204030204" pitchFamily="34" charset="0"/>
              </a:rPr>
              <a:t>New HIV diagnoses, by transmission mode and age group, EU/EEA, </a:t>
            </a:r>
            <a:r>
              <a:rPr lang="en-GB" dirty="0" smtClean="0">
                <a:latin typeface="Calibri" panose="020F0502020204030204" pitchFamily="34" charset="0"/>
              </a:rPr>
              <a:t>2018 </a:t>
            </a:r>
            <a:endParaRPr lang="en-GB" dirty="0">
              <a:latin typeface="Calibri" panose="020F0502020204030204" pitchFamily="34" charset="0"/>
            </a:endParaRPr>
          </a:p>
        </p:txBody>
      </p:sp>
      <p:sp>
        <p:nvSpPr>
          <p:cNvPr id="8" name="Rectangle 7"/>
          <p:cNvSpPr/>
          <p:nvPr/>
        </p:nvSpPr>
        <p:spPr bwMode="auto">
          <a:xfrm>
            <a:off x="2293584" y="5019635"/>
            <a:ext cx="1211621" cy="336377"/>
          </a:xfrm>
          <a:prstGeom prst="rect">
            <a:avLst/>
          </a:prstGeom>
          <a:solidFill>
            <a:srgbClr val="800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15-19 years</a:t>
            </a:r>
            <a:endParaRPr lang="en-GB" sz="1600" dirty="0">
              <a:solidFill>
                <a:schemeClr val="bg1"/>
              </a:solidFill>
              <a:latin typeface="Calibri" panose="020F0502020204030204" pitchFamily="34" charset="0"/>
            </a:endParaRPr>
          </a:p>
        </p:txBody>
      </p:sp>
      <p:sp>
        <p:nvSpPr>
          <p:cNvPr id="9" name="Rectangle 8"/>
          <p:cNvSpPr/>
          <p:nvPr/>
        </p:nvSpPr>
        <p:spPr bwMode="auto">
          <a:xfrm>
            <a:off x="3569998" y="5019635"/>
            <a:ext cx="1182106" cy="336377"/>
          </a:xfrm>
          <a:prstGeom prst="rect">
            <a:avLst/>
          </a:prstGeom>
          <a:solidFill>
            <a:schemeClr val="accent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20-24 years</a:t>
            </a:r>
            <a:endParaRPr lang="en-GB" sz="1600" dirty="0">
              <a:solidFill>
                <a:schemeClr val="bg1"/>
              </a:solidFill>
              <a:latin typeface="Calibri" panose="020F0502020204030204" pitchFamily="34" charset="0"/>
            </a:endParaRPr>
          </a:p>
        </p:txBody>
      </p:sp>
      <p:sp>
        <p:nvSpPr>
          <p:cNvPr id="12" name="Rectangle 11"/>
          <p:cNvSpPr/>
          <p:nvPr/>
        </p:nvSpPr>
        <p:spPr bwMode="auto">
          <a:xfrm>
            <a:off x="4822680" y="5019635"/>
            <a:ext cx="1148634" cy="33637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25-29 years</a:t>
            </a:r>
            <a:endParaRPr lang="en-GB" sz="1600" dirty="0">
              <a:solidFill>
                <a:schemeClr val="bg1"/>
              </a:solidFill>
              <a:latin typeface="Calibri" panose="020F0502020204030204" pitchFamily="34" charset="0"/>
            </a:endParaRPr>
          </a:p>
        </p:txBody>
      </p:sp>
      <p:sp>
        <p:nvSpPr>
          <p:cNvPr id="13" name="Rectangle 12"/>
          <p:cNvSpPr/>
          <p:nvPr/>
        </p:nvSpPr>
        <p:spPr bwMode="auto">
          <a:xfrm>
            <a:off x="6041890" y="5020355"/>
            <a:ext cx="1217896" cy="343276"/>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30-39 years</a:t>
            </a:r>
            <a:endParaRPr lang="en-GB" sz="1600" dirty="0">
              <a:solidFill>
                <a:schemeClr val="bg1"/>
              </a:solidFill>
              <a:latin typeface="Calibri" panose="020F0502020204030204" pitchFamily="34" charset="0"/>
            </a:endParaRPr>
          </a:p>
        </p:txBody>
      </p:sp>
      <p:sp>
        <p:nvSpPr>
          <p:cNvPr id="14" name="Rectangle 13"/>
          <p:cNvSpPr/>
          <p:nvPr/>
        </p:nvSpPr>
        <p:spPr bwMode="auto">
          <a:xfrm>
            <a:off x="7330363" y="5020355"/>
            <a:ext cx="1177638" cy="343276"/>
          </a:xfrm>
          <a:prstGeom prst="rect">
            <a:avLst/>
          </a:prstGeom>
          <a:solidFill>
            <a:srgbClr val="EF792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40-49 years</a:t>
            </a:r>
            <a:endParaRPr lang="en-GB" sz="1600" dirty="0">
              <a:solidFill>
                <a:schemeClr val="bg1"/>
              </a:solidFill>
              <a:latin typeface="Calibri" panose="020F0502020204030204" pitchFamily="34" charset="0"/>
            </a:endParaRPr>
          </a:p>
        </p:txBody>
      </p:sp>
      <p:sp>
        <p:nvSpPr>
          <p:cNvPr id="15" name="Rectangle 14"/>
          <p:cNvSpPr/>
          <p:nvPr/>
        </p:nvSpPr>
        <p:spPr bwMode="auto">
          <a:xfrm>
            <a:off x="8578579" y="5020355"/>
            <a:ext cx="1229231" cy="343276"/>
          </a:xfrm>
          <a:prstGeom prst="rect">
            <a:avLst/>
          </a:prstGeom>
          <a:solidFill>
            <a:schemeClr val="tx2">
              <a:lumMod val="5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50+ years</a:t>
            </a:r>
            <a:endParaRPr lang="en-GB" sz="1600" dirty="0">
              <a:solidFill>
                <a:schemeClr val="bg1"/>
              </a:solidFill>
              <a:latin typeface="Calibri" panose="020F0502020204030204" pitchFamily="34" charset="0"/>
            </a:endParaRPr>
          </a:p>
        </p:txBody>
      </p:sp>
      <p:sp>
        <p:nvSpPr>
          <p:cNvPr id="17"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Tree>
    <p:extLst>
      <p:ext uri="{BB962C8B-B14F-4D97-AF65-F5344CB8AC3E}">
        <p14:creationId xmlns:p14="http://schemas.microsoft.com/office/powerpoint/2010/main" val="3867284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13</a:t>
            </a:fld>
            <a:endParaRPr lang="en-GB" dirty="0"/>
          </a:p>
        </p:txBody>
      </p:sp>
      <p:sp>
        <p:nvSpPr>
          <p:cNvPr id="11" name="Title 1"/>
          <p:cNvSpPr>
            <a:spLocks noGrp="1"/>
          </p:cNvSpPr>
          <p:nvPr>
            <p:ph type="title"/>
          </p:nvPr>
        </p:nvSpPr>
        <p:spPr>
          <a:xfrm>
            <a:off x="1147551" y="167039"/>
            <a:ext cx="7378140" cy="822325"/>
          </a:xfrm>
        </p:spPr>
        <p:txBody>
          <a:bodyPr/>
          <a:lstStyle/>
          <a:p>
            <a:r>
              <a:rPr lang="en-GB" sz="2700" dirty="0">
                <a:latin typeface="Calibri" panose="020F0502020204030204" pitchFamily="34" charset="0"/>
              </a:rPr>
              <a:t>Percentage of new HIV diagnoses, by transmission and country, EU/EEA, </a:t>
            </a:r>
            <a:r>
              <a:rPr lang="en-GB" sz="2700" dirty="0" smtClean="0">
                <a:latin typeface="Calibri" panose="020F0502020204030204" pitchFamily="34" charset="0"/>
              </a:rPr>
              <a:t>2018</a:t>
            </a:r>
            <a:endParaRPr lang="en-GB" sz="2700" dirty="0">
              <a:latin typeface="Calibri" panose="020F0502020204030204" pitchFamily="34" charset="0"/>
            </a:endParaRPr>
          </a:p>
        </p:txBody>
      </p:sp>
      <p:grpSp>
        <p:nvGrpSpPr>
          <p:cNvPr id="13" name="Group 12"/>
          <p:cNvGrpSpPr/>
          <p:nvPr/>
        </p:nvGrpSpPr>
        <p:grpSpPr>
          <a:xfrm>
            <a:off x="8745059" y="1434553"/>
            <a:ext cx="1661604" cy="2330571"/>
            <a:chOff x="43255" y="4248886"/>
            <a:chExt cx="2140303" cy="788438"/>
          </a:xfrm>
        </p:grpSpPr>
        <p:sp>
          <p:nvSpPr>
            <p:cNvPr id="14" name="Rectangle 13"/>
            <p:cNvSpPr/>
            <p:nvPr/>
          </p:nvSpPr>
          <p:spPr bwMode="auto">
            <a:xfrm>
              <a:off x="43255" y="4835657"/>
              <a:ext cx="2140299" cy="20166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Injecting </a:t>
              </a:r>
            </a:p>
            <a:p>
              <a:pPr algn="ctr"/>
              <a:r>
                <a:rPr lang="en-GB" sz="1600" dirty="0">
                  <a:solidFill>
                    <a:schemeClr val="bg1"/>
                  </a:solidFill>
                  <a:latin typeface="Calibri" panose="020F0502020204030204" pitchFamily="34" charset="0"/>
                </a:rPr>
                <a:t>drug use</a:t>
              </a:r>
            </a:p>
          </p:txBody>
        </p:sp>
        <p:sp>
          <p:nvSpPr>
            <p:cNvPr id="15" name="Rectangle 14"/>
            <p:cNvSpPr/>
            <p:nvPr/>
          </p:nvSpPr>
          <p:spPr bwMode="auto">
            <a:xfrm>
              <a:off x="43258" y="4425014"/>
              <a:ext cx="2140299" cy="183125"/>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Heterosexual contact (males)</a:t>
              </a:r>
              <a:endParaRPr lang="en-GB" sz="1200" dirty="0">
                <a:solidFill>
                  <a:schemeClr val="bg1"/>
                </a:solidFill>
                <a:latin typeface="Calibri" panose="020F0502020204030204" pitchFamily="34" charset="0"/>
              </a:endParaRPr>
            </a:p>
          </p:txBody>
        </p:sp>
        <p:sp>
          <p:nvSpPr>
            <p:cNvPr id="17" name="Rectangle 16"/>
            <p:cNvSpPr/>
            <p:nvPr/>
          </p:nvSpPr>
          <p:spPr bwMode="auto">
            <a:xfrm>
              <a:off x="43258" y="4248886"/>
              <a:ext cx="2140300" cy="156386"/>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Sex between men</a:t>
              </a:r>
              <a:endParaRPr lang="en-GB" sz="1600" dirty="0">
                <a:solidFill>
                  <a:schemeClr val="bg1"/>
                </a:solidFill>
                <a:latin typeface="Calibri" panose="020F0502020204030204" pitchFamily="34" charset="0"/>
              </a:endParaRPr>
            </a:p>
          </p:txBody>
        </p:sp>
      </p:grpSp>
      <p:sp>
        <p:nvSpPr>
          <p:cNvPr id="18" name="Content Placeholder 15"/>
          <p:cNvSpPr txBox="1">
            <a:spLocks/>
          </p:cNvSpPr>
          <p:nvPr/>
        </p:nvSpPr>
        <p:spPr bwMode="auto">
          <a:xfrm>
            <a:off x="8752206" y="3820235"/>
            <a:ext cx="1661601" cy="617105"/>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marL="0" indent="0" algn="l" rtl="0" eaLnBrk="1" fontAlgn="base" hangingPunct="1">
              <a:lnSpc>
                <a:spcPct val="90000"/>
              </a:lnSpc>
              <a:spcBef>
                <a:spcPct val="0"/>
              </a:spcBef>
              <a:spcAft>
                <a:spcPct val="0"/>
              </a:spcAft>
              <a:buFont typeface="Wingdings" pitchFamily="2" charset="2"/>
              <a:tabLst/>
              <a:defRPr sz="3200" kern="1200">
                <a:solidFill>
                  <a:schemeClr val="tx1"/>
                </a:solidFill>
                <a:latin typeface="Tahoma" pitchFamily="34" charset="0"/>
                <a:ea typeface="+mn-ea"/>
                <a:cs typeface="+mn-cs"/>
              </a:defRPr>
            </a:lvl1pPr>
            <a:lvl2pPr marL="457200" indent="-202396" algn="l" rtl="0" eaLnBrk="1" fontAlgn="base" hangingPunct="1">
              <a:lnSpc>
                <a:spcPct val="90000"/>
              </a:lnSpc>
              <a:spcBef>
                <a:spcPct val="0"/>
              </a:spcBef>
              <a:spcAft>
                <a:spcPct val="0"/>
              </a:spcAft>
              <a:buFont typeface="Arial" pitchFamily="34" charset="0"/>
              <a:buChar char="•"/>
              <a:tabLst>
                <a:tab pos="202396" algn="l"/>
              </a:tabLst>
              <a:defRPr sz="3200" kern="1200">
                <a:solidFill>
                  <a:schemeClr val="tx1"/>
                </a:solidFill>
                <a:latin typeface="Tahoma" pitchFamily="34" charset="0"/>
                <a:ea typeface="+mn-ea"/>
                <a:cs typeface="+mn-cs"/>
              </a:defRPr>
            </a:lvl2pPr>
            <a:lvl3pPr marL="914400" indent="-203587" algn="l" rtl="0" eaLnBrk="1" fontAlgn="base" hangingPunct="1">
              <a:lnSpc>
                <a:spcPct val="90000"/>
              </a:lnSpc>
              <a:spcBef>
                <a:spcPct val="0"/>
              </a:spcBef>
              <a:spcAft>
                <a:spcPct val="0"/>
              </a:spcAft>
              <a:buFont typeface="Tahoma" pitchFamily="34" charset="0"/>
              <a:buChar char="–"/>
              <a:tabLst>
                <a:tab pos="405984" algn="l"/>
              </a:tabLst>
              <a:defRPr sz="3200" kern="1200">
                <a:solidFill>
                  <a:schemeClr val="tx1"/>
                </a:solidFill>
                <a:latin typeface="Tahoma" pitchFamily="34" charset="0"/>
                <a:ea typeface="+mn-ea"/>
                <a:cs typeface="+mn-cs"/>
              </a:defRPr>
            </a:lvl3pPr>
            <a:lvl4pPr marL="1371600" indent="-171442" algn="l" rtl="0" eaLnBrk="1" fontAlgn="base" hangingPunct="1">
              <a:lnSpc>
                <a:spcPct val="90000"/>
              </a:lnSpc>
              <a:spcBef>
                <a:spcPct val="0"/>
              </a:spcBef>
              <a:spcAft>
                <a:spcPct val="0"/>
              </a:spcAft>
              <a:defRPr sz="3200" kern="1200">
                <a:solidFill>
                  <a:schemeClr val="tx1"/>
                </a:solidFill>
                <a:latin typeface="Tahoma" pitchFamily="34" charset="0"/>
                <a:ea typeface="+mn-ea"/>
                <a:cs typeface="+mn-cs"/>
              </a:defRPr>
            </a:lvl4pPr>
            <a:lvl5pPr marL="1828800" indent="-171442" algn="l" rtl="0" eaLnBrk="1" fontAlgn="base" hangingPunct="1">
              <a:lnSpc>
                <a:spcPct val="90000"/>
              </a:lnSpc>
              <a:spcBef>
                <a:spcPct val="0"/>
              </a:spcBef>
              <a:spcAft>
                <a:spcPct val="0"/>
              </a:spcAft>
              <a:buNone/>
              <a:defRPr sz="3200" kern="1200">
                <a:solidFill>
                  <a:schemeClr val="tx1"/>
                </a:solidFill>
                <a:latin typeface="Tahoma" pitchFamily="34" charset="0"/>
                <a:ea typeface="+mn-ea"/>
                <a:cs typeface="+mn-cs"/>
              </a:defRPr>
            </a:lvl5pPr>
            <a:lvl6pPr marL="22860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6pPr>
            <a:lvl7pPr marL="27432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7pPr>
            <a:lvl8pPr marL="32004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8pPr>
            <a:lvl9pPr marL="36576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Other/</a:t>
            </a:r>
          </a:p>
          <a:p>
            <a:pPr algn="ctr"/>
            <a:r>
              <a:rPr lang="en-GB" sz="1600" dirty="0">
                <a:solidFill>
                  <a:schemeClr val="bg1"/>
                </a:solidFill>
                <a:latin typeface="Calibri" panose="020F0502020204030204" pitchFamily="34" charset="0"/>
              </a:rPr>
              <a:t>undetermined</a:t>
            </a:r>
          </a:p>
        </p:txBody>
      </p:sp>
      <p:sp>
        <p:nvSpPr>
          <p:cNvPr id="19" name="Rectangle 18"/>
          <p:cNvSpPr/>
          <p:nvPr/>
        </p:nvSpPr>
        <p:spPr bwMode="auto">
          <a:xfrm>
            <a:off x="8745061" y="2566686"/>
            <a:ext cx="1661601" cy="54130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Heterosexual contact (females)</a:t>
            </a:r>
            <a:endParaRPr lang="en-GB" sz="1200" dirty="0">
              <a:solidFill>
                <a:schemeClr val="bg1"/>
              </a:solidFill>
              <a:latin typeface="Calibri" panose="020F0502020204030204" pitchFamily="34" charset="0"/>
            </a:endParaRPr>
          </a:p>
        </p:txBody>
      </p:sp>
      <p:sp>
        <p:nvSpPr>
          <p:cNvPr id="21"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3" name="Picture 2"/>
          <p:cNvPicPr>
            <a:picLocks noChangeAspect="1"/>
          </p:cNvPicPr>
          <p:nvPr/>
        </p:nvPicPr>
        <p:blipFill>
          <a:blip r:embed="rId2"/>
          <a:stretch>
            <a:fillRect/>
          </a:stretch>
        </p:blipFill>
        <p:spPr>
          <a:xfrm>
            <a:off x="1630143" y="1029719"/>
            <a:ext cx="6285521" cy="5450296"/>
          </a:xfrm>
          <a:prstGeom prst="rect">
            <a:avLst/>
          </a:prstGeom>
        </p:spPr>
      </p:pic>
      <p:sp>
        <p:nvSpPr>
          <p:cNvPr id="20" name="TextBox 19"/>
          <p:cNvSpPr txBox="1"/>
          <p:nvPr/>
        </p:nvSpPr>
        <p:spPr>
          <a:xfrm>
            <a:off x="289023" y="6417543"/>
            <a:ext cx="6764920" cy="138499"/>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smtClean="0"/>
              <a:t>Note: Zero </a:t>
            </a:r>
            <a:r>
              <a:rPr lang="en-GB" dirty="0"/>
              <a:t>cases were reported by </a:t>
            </a:r>
            <a:r>
              <a:rPr lang="en-GB" dirty="0" smtClean="0"/>
              <a:t>Liechtenstein and Malta did not report transmission route in 2018 </a:t>
            </a:r>
            <a:endParaRPr lang="en-GB" dirty="0"/>
          </a:p>
        </p:txBody>
      </p:sp>
    </p:spTree>
    <p:extLst>
      <p:ext uri="{BB962C8B-B14F-4D97-AF65-F5344CB8AC3E}">
        <p14:creationId xmlns:p14="http://schemas.microsoft.com/office/powerpoint/2010/main" val="1041418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14</a:t>
            </a:fld>
            <a:endParaRPr lang="en-GB"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2166" y="1"/>
            <a:ext cx="10589834" cy="6845140"/>
          </a:xfrm>
        </p:spPr>
      </p:pic>
    </p:spTree>
    <p:extLst>
      <p:ext uri="{BB962C8B-B14F-4D97-AF65-F5344CB8AC3E}">
        <p14:creationId xmlns:p14="http://schemas.microsoft.com/office/powerpoint/2010/main" val="341612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15</a:t>
            </a:fld>
            <a:endParaRPr lang="en-GB" dirty="0"/>
          </a:p>
        </p:txBody>
      </p:sp>
      <p:sp>
        <p:nvSpPr>
          <p:cNvPr id="7" name="Title 1"/>
          <p:cNvSpPr>
            <a:spLocks noGrp="1"/>
          </p:cNvSpPr>
          <p:nvPr>
            <p:ph type="title"/>
          </p:nvPr>
        </p:nvSpPr>
        <p:spPr>
          <a:xfrm>
            <a:off x="975360" y="142892"/>
            <a:ext cx="7157255" cy="822325"/>
          </a:xfrm>
          <a:noFill/>
        </p:spPr>
        <p:txBody>
          <a:bodyPr/>
          <a:lstStyle/>
          <a:p>
            <a:r>
              <a:rPr lang="en-GB" dirty="0">
                <a:solidFill>
                  <a:schemeClr val="tx1"/>
                </a:solidFill>
                <a:latin typeface="Calibri" panose="020F0502020204030204" pitchFamily="34" charset="0"/>
              </a:rPr>
              <a:t>Proportion HIV diagnoses in migrants</a:t>
            </a:r>
            <a:r>
              <a:rPr lang="en-GB" sz="2000" dirty="0">
                <a:solidFill>
                  <a:schemeClr val="tx1"/>
                </a:solidFill>
                <a:latin typeface="Calibri" panose="020F0502020204030204" pitchFamily="34" charset="0"/>
              </a:rPr>
              <a:t>*</a:t>
            </a:r>
            <a:r>
              <a:rPr lang="en-GB" dirty="0">
                <a:solidFill>
                  <a:schemeClr val="tx1"/>
                </a:solidFill>
                <a:latin typeface="Calibri" panose="020F0502020204030204" pitchFamily="34" charset="0"/>
              </a:rPr>
              <a:t> by region of origin and country of report, EU/EEA </a:t>
            </a:r>
            <a:r>
              <a:rPr lang="en-GB" dirty="0" smtClean="0">
                <a:solidFill>
                  <a:schemeClr val="tx1"/>
                </a:solidFill>
                <a:latin typeface="Calibri" panose="020F0502020204030204" pitchFamily="34" charset="0"/>
              </a:rPr>
              <a:t>2018</a:t>
            </a:r>
            <a:endParaRPr lang="en-GB" dirty="0">
              <a:solidFill>
                <a:schemeClr val="tx1"/>
              </a:solidFill>
              <a:latin typeface="Calibri" panose="020F0502020204030204" pitchFamily="34" charset="0"/>
            </a:endParaRPr>
          </a:p>
        </p:txBody>
      </p:sp>
      <p:sp>
        <p:nvSpPr>
          <p:cNvPr id="11" name="Rectangle 10"/>
          <p:cNvSpPr/>
          <p:nvPr/>
        </p:nvSpPr>
        <p:spPr bwMode="auto">
          <a:xfrm>
            <a:off x="7608691" y="1803373"/>
            <a:ext cx="2790421" cy="447750"/>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Central and Eastern Europe</a:t>
            </a:r>
            <a:endParaRPr lang="en-GB" sz="1600" dirty="0">
              <a:solidFill>
                <a:schemeClr val="bg1"/>
              </a:solidFill>
              <a:latin typeface="Calibri" panose="020F0502020204030204" pitchFamily="34" charset="0"/>
            </a:endParaRPr>
          </a:p>
        </p:txBody>
      </p:sp>
      <p:sp>
        <p:nvSpPr>
          <p:cNvPr id="9" name="TextBox 8"/>
          <p:cNvSpPr txBox="1"/>
          <p:nvPr/>
        </p:nvSpPr>
        <p:spPr>
          <a:xfrm>
            <a:off x="7498210" y="4290731"/>
            <a:ext cx="3043939" cy="590931"/>
          </a:xfrm>
          <a:prstGeom prst="rect">
            <a:avLst/>
          </a:prstGeom>
          <a:noFill/>
        </p:spPr>
        <p:txBody>
          <a:bodyPr wrap="square" rtlCol="0">
            <a:spAutoFit/>
          </a:bodyPr>
          <a:lstStyle/>
          <a:p>
            <a:r>
              <a:rPr lang="en-GB" sz="1200" dirty="0">
                <a:latin typeface="Calibri" panose="020F0502020204030204" pitchFamily="34" charset="0"/>
              </a:rPr>
              <a:t>* Migrants include all persons born outside of the country in which the diagnosis was made. </a:t>
            </a:r>
          </a:p>
          <a:p>
            <a:endParaRPr lang="en-GB" sz="1200" dirty="0">
              <a:latin typeface="Calibri" panose="020F0502020204030204" pitchFamily="34" charset="0"/>
            </a:endParaRPr>
          </a:p>
        </p:txBody>
      </p:sp>
      <p:sp>
        <p:nvSpPr>
          <p:cNvPr id="14" name="Rectangle 13"/>
          <p:cNvSpPr/>
          <p:nvPr/>
        </p:nvSpPr>
        <p:spPr bwMode="auto">
          <a:xfrm>
            <a:off x="7608690" y="1261841"/>
            <a:ext cx="2790421" cy="476477"/>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Sub-Saharan Africa</a:t>
            </a:r>
          </a:p>
        </p:txBody>
      </p:sp>
      <p:sp>
        <p:nvSpPr>
          <p:cNvPr id="16" name="Rectangle 15"/>
          <p:cNvSpPr/>
          <p:nvPr/>
        </p:nvSpPr>
        <p:spPr bwMode="auto">
          <a:xfrm>
            <a:off x="7608690" y="2317744"/>
            <a:ext cx="2790420" cy="383423"/>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Western Europe</a:t>
            </a:r>
            <a:endParaRPr lang="en-GB" sz="1600" dirty="0">
              <a:solidFill>
                <a:schemeClr val="bg1"/>
              </a:solidFill>
              <a:latin typeface="Calibri" panose="020F0502020204030204" pitchFamily="34" charset="0"/>
            </a:endParaRPr>
          </a:p>
        </p:txBody>
      </p:sp>
      <p:sp>
        <p:nvSpPr>
          <p:cNvPr id="17" name="Rectangle 16"/>
          <p:cNvSpPr/>
          <p:nvPr/>
        </p:nvSpPr>
        <p:spPr bwMode="auto">
          <a:xfrm>
            <a:off x="7608692" y="2754349"/>
            <a:ext cx="2790421" cy="44098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Latin American and Caribbean</a:t>
            </a:r>
            <a:endParaRPr lang="en-GB" sz="1600" dirty="0">
              <a:solidFill>
                <a:schemeClr val="bg1"/>
              </a:solidFill>
              <a:latin typeface="Calibri" panose="020F0502020204030204" pitchFamily="34" charset="0"/>
            </a:endParaRPr>
          </a:p>
        </p:txBody>
      </p:sp>
      <p:sp>
        <p:nvSpPr>
          <p:cNvPr id="18" name="Rectangle 17"/>
          <p:cNvSpPr/>
          <p:nvPr/>
        </p:nvSpPr>
        <p:spPr bwMode="auto">
          <a:xfrm>
            <a:off x="7608693" y="3260004"/>
            <a:ext cx="2790418" cy="446078"/>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South and Southeast Asia</a:t>
            </a:r>
            <a:endParaRPr lang="en-GB" sz="1600" dirty="0">
              <a:solidFill>
                <a:schemeClr val="bg1"/>
              </a:solidFill>
              <a:latin typeface="Calibri" panose="020F0502020204030204" pitchFamily="34" charset="0"/>
            </a:endParaRPr>
          </a:p>
        </p:txBody>
      </p:sp>
      <p:sp>
        <p:nvSpPr>
          <p:cNvPr id="19" name="Rectangle 18"/>
          <p:cNvSpPr/>
          <p:nvPr/>
        </p:nvSpPr>
        <p:spPr bwMode="auto">
          <a:xfrm>
            <a:off x="7608692" y="3762060"/>
            <a:ext cx="2822977" cy="437388"/>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Other</a:t>
            </a:r>
            <a:endParaRPr lang="en-GB" sz="1600" dirty="0">
              <a:solidFill>
                <a:schemeClr val="bg1"/>
              </a:solidFill>
              <a:latin typeface="Calibri" panose="020F0502020204030204" pitchFamily="34" charset="0"/>
            </a:endParaRPr>
          </a:p>
        </p:txBody>
      </p:sp>
      <p:sp>
        <p:nvSpPr>
          <p:cNvPr id="20" name="TextBox 19"/>
          <p:cNvSpPr txBox="1"/>
          <p:nvPr/>
        </p:nvSpPr>
        <p:spPr>
          <a:xfrm>
            <a:off x="5968934" y="6461369"/>
            <a:ext cx="4654323" cy="415498"/>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Data include only cases with known region of origin; </a:t>
            </a:r>
          </a:p>
          <a:p>
            <a:r>
              <a:rPr lang="en-GB" dirty="0" smtClean="0"/>
              <a:t>Hungary and Malta did not report data on country of birth or region of origin</a:t>
            </a:r>
            <a:endParaRPr lang="en-GB" dirty="0"/>
          </a:p>
          <a:p>
            <a:endParaRPr lang="en-GB" dirty="0"/>
          </a:p>
        </p:txBody>
      </p:sp>
      <p:sp>
        <p:nvSpPr>
          <p:cNvPr id="15"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2" name="Picture 1"/>
          <p:cNvPicPr>
            <a:picLocks noChangeAspect="1"/>
          </p:cNvPicPr>
          <p:nvPr/>
        </p:nvPicPr>
        <p:blipFill>
          <a:blip r:embed="rId2"/>
          <a:stretch>
            <a:fillRect/>
          </a:stretch>
        </p:blipFill>
        <p:spPr>
          <a:xfrm>
            <a:off x="975360" y="965217"/>
            <a:ext cx="5651863" cy="5396223"/>
          </a:xfrm>
          <a:prstGeom prst="rect">
            <a:avLst/>
          </a:prstGeom>
        </p:spPr>
      </p:pic>
      <p:sp>
        <p:nvSpPr>
          <p:cNvPr id="12" name="TextBox 11"/>
          <p:cNvSpPr txBox="1"/>
          <p:nvPr/>
        </p:nvSpPr>
        <p:spPr>
          <a:xfrm>
            <a:off x="7260257" y="5028809"/>
            <a:ext cx="3943560" cy="757130"/>
          </a:xfrm>
          <a:prstGeom prst="rect">
            <a:avLst/>
          </a:prstGeom>
          <a:noFill/>
        </p:spPr>
        <p:txBody>
          <a:bodyPr wrap="square" rtlCol="0">
            <a:spAutoFit/>
          </a:bodyPr>
          <a:lstStyle/>
          <a:p>
            <a:r>
              <a:rPr lang="en-GB" sz="2400" b="1" dirty="0">
                <a:latin typeface="Calibri" panose="020F0502020204030204" pitchFamily="34" charset="0"/>
              </a:rPr>
              <a:t>EU/EEA: </a:t>
            </a:r>
            <a:r>
              <a:rPr lang="en-GB" sz="2400" b="1" dirty="0" smtClean="0">
                <a:latin typeface="Calibri" panose="020F0502020204030204" pitchFamily="34" charset="0"/>
              </a:rPr>
              <a:t>42% </a:t>
            </a:r>
            <a:r>
              <a:rPr lang="en-GB" sz="2400" b="1" dirty="0">
                <a:latin typeface="Calibri" panose="020F0502020204030204" pitchFamily="34" charset="0"/>
              </a:rPr>
              <a:t>diagnosed in </a:t>
            </a:r>
            <a:r>
              <a:rPr lang="en-GB" sz="2400" b="1" dirty="0" smtClean="0">
                <a:latin typeface="Calibri" panose="020F0502020204030204" pitchFamily="34" charset="0"/>
              </a:rPr>
              <a:t>2018 </a:t>
            </a:r>
            <a:r>
              <a:rPr lang="en-GB" sz="2400" b="1" dirty="0">
                <a:latin typeface="Calibri" panose="020F0502020204030204" pitchFamily="34" charset="0"/>
              </a:rPr>
              <a:t>were born abroad</a:t>
            </a:r>
          </a:p>
        </p:txBody>
      </p:sp>
    </p:spTree>
    <p:extLst>
      <p:ext uri="{BB962C8B-B14F-4D97-AF65-F5344CB8AC3E}">
        <p14:creationId xmlns:p14="http://schemas.microsoft.com/office/powerpoint/2010/main" val="3194579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16</a:t>
            </a:fld>
            <a:endParaRPr lang="en-GB" dirty="0">
              <a:solidFill>
                <a:prstClr val="white"/>
              </a:solidFill>
            </a:endParaRPr>
          </a:p>
        </p:txBody>
      </p:sp>
      <p:sp>
        <p:nvSpPr>
          <p:cNvPr id="11" name="Title 1"/>
          <p:cNvSpPr>
            <a:spLocks noGrp="1"/>
          </p:cNvSpPr>
          <p:nvPr>
            <p:ph type="title"/>
          </p:nvPr>
        </p:nvSpPr>
        <p:spPr>
          <a:xfrm>
            <a:off x="1010194" y="184456"/>
            <a:ext cx="7576457" cy="822325"/>
          </a:xfrm>
        </p:spPr>
        <p:txBody>
          <a:bodyPr/>
          <a:lstStyle/>
          <a:p>
            <a:r>
              <a:rPr lang="en-GB" dirty="0">
                <a:solidFill>
                  <a:schemeClr val="tx1"/>
                </a:solidFill>
                <a:latin typeface="Calibri" panose="020F0502020204030204" pitchFamily="34" charset="0"/>
              </a:rPr>
              <a:t>Proportion of persons diagnosed late* by demographic, EU/EEA, </a:t>
            </a:r>
            <a:r>
              <a:rPr lang="en-GB" dirty="0" smtClean="0">
                <a:solidFill>
                  <a:schemeClr val="tx1"/>
                </a:solidFill>
                <a:latin typeface="Calibri" panose="020F0502020204030204" pitchFamily="34" charset="0"/>
              </a:rPr>
              <a:t>2018</a:t>
            </a:r>
            <a:endParaRPr lang="en-GB" dirty="0">
              <a:solidFill>
                <a:schemeClr val="tx1"/>
              </a:solidFill>
              <a:latin typeface="Calibri" panose="020F0502020204030204" pitchFamily="34" charset="0"/>
            </a:endParaRPr>
          </a:p>
        </p:txBody>
      </p:sp>
      <p:sp>
        <p:nvSpPr>
          <p:cNvPr id="2" name="TextBox 1"/>
          <p:cNvSpPr txBox="1"/>
          <p:nvPr/>
        </p:nvSpPr>
        <p:spPr>
          <a:xfrm>
            <a:off x="3960873" y="5963068"/>
            <a:ext cx="1939640" cy="286232"/>
          </a:xfrm>
          <a:prstGeom prst="rect">
            <a:avLst/>
          </a:prstGeom>
          <a:solidFill>
            <a:srgbClr val="92D050"/>
          </a:solidFill>
        </p:spPr>
        <p:txBody>
          <a:bodyPr wrap="square" rtlCol="0">
            <a:spAutoFit/>
          </a:bodyPr>
          <a:lstStyle/>
          <a:p>
            <a:pPr algn="ctr"/>
            <a:r>
              <a:rPr lang="en-GB" sz="1400" b="1" dirty="0">
                <a:solidFill>
                  <a:schemeClr val="bg1"/>
                </a:solidFill>
                <a:latin typeface="Calibri" panose="020F0502020204030204" pitchFamily="34" charset="0"/>
              </a:rPr>
              <a:t>Age group (years)</a:t>
            </a:r>
          </a:p>
        </p:txBody>
      </p:sp>
      <p:sp>
        <p:nvSpPr>
          <p:cNvPr id="9" name="TextBox 8"/>
          <p:cNvSpPr txBox="1"/>
          <p:nvPr/>
        </p:nvSpPr>
        <p:spPr>
          <a:xfrm>
            <a:off x="6071868" y="5957918"/>
            <a:ext cx="1290225" cy="291382"/>
          </a:xfrm>
          <a:prstGeom prst="rect">
            <a:avLst/>
          </a:prstGeom>
          <a:solidFill>
            <a:srgbClr val="7030A0"/>
          </a:solidFill>
        </p:spPr>
        <p:txBody>
          <a:bodyPr wrap="square" rtlCol="0">
            <a:spAutoFit/>
          </a:bodyPr>
          <a:lstStyle/>
          <a:p>
            <a:pPr algn="ctr"/>
            <a:r>
              <a:rPr lang="en-GB" sz="1400" b="1" dirty="0">
                <a:solidFill>
                  <a:schemeClr val="bg1"/>
                </a:solidFill>
                <a:latin typeface="Calibri" panose="020F0502020204030204" pitchFamily="34" charset="0"/>
              </a:rPr>
              <a:t>Transmission </a:t>
            </a:r>
          </a:p>
        </p:txBody>
      </p:sp>
      <p:sp>
        <p:nvSpPr>
          <p:cNvPr id="13" name="TextBox 12"/>
          <p:cNvSpPr txBox="1"/>
          <p:nvPr/>
        </p:nvSpPr>
        <p:spPr>
          <a:xfrm>
            <a:off x="7533446" y="5957918"/>
            <a:ext cx="1939640" cy="286232"/>
          </a:xfrm>
          <a:prstGeom prst="rect">
            <a:avLst/>
          </a:prstGeom>
          <a:solidFill>
            <a:srgbClr val="990033"/>
          </a:solidFill>
        </p:spPr>
        <p:txBody>
          <a:bodyPr wrap="square" rtlCol="0">
            <a:spAutoFit/>
          </a:bodyPr>
          <a:lstStyle/>
          <a:p>
            <a:pPr algn="ctr"/>
            <a:r>
              <a:rPr lang="en-GB" sz="1400" b="1" dirty="0">
                <a:solidFill>
                  <a:schemeClr val="bg1"/>
                </a:solidFill>
                <a:latin typeface="Calibri" panose="020F0502020204030204" pitchFamily="34" charset="0"/>
              </a:rPr>
              <a:t>Region of origin</a:t>
            </a:r>
          </a:p>
        </p:txBody>
      </p:sp>
      <p:sp>
        <p:nvSpPr>
          <p:cNvPr id="14" name="TextBox 13"/>
          <p:cNvSpPr txBox="1"/>
          <p:nvPr/>
        </p:nvSpPr>
        <p:spPr>
          <a:xfrm>
            <a:off x="2894149" y="5963068"/>
            <a:ext cx="895370" cy="286232"/>
          </a:xfrm>
          <a:prstGeom prst="rect">
            <a:avLst/>
          </a:prstGeom>
          <a:solidFill>
            <a:srgbClr val="0070C0"/>
          </a:solidFill>
        </p:spPr>
        <p:txBody>
          <a:bodyPr wrap="square" rtlCol="0">
            <a:spAutoFit/>
          </a:bodyPr>
          <a:lstStyle/>
          <a:p>
            <a:pPr algn="ctr"/>
            <a:r>
              <a:rPr lang="en-GB" sz="1400" b="1" dirty="0">
                <a:solidFill>
                  <a:schemeClr val="bg1"/>
                </a:solidFill>
                <a:latin typeface="Calibri" panose="020F0502020204030204" pitchFamily="34" charset="0"/>
              </a:rPr>
              <a:t>Gender</a:t>
            </a:r>
          </a:p>
        </p:txBody>
      </p:sp>
      <p:sp>
        <p:nvSpPr>
          <p:cNvPr id="8" name="TextBox 7"/>
          <p:cNvSpPr txBox="1"/>
          <p:nvPr/>
        </p:nvSpPr>
        <p:spPr>
          <a:xfrm>
            <a:off x="6290857" y="1037364"/>
            <a:ext cx="4710539" cy="313932"/>
          </a:xfrm>
          <a:prstGeom prst="rect">
            <a:avLst/>
          </a:prstGeom>
          <a:noFill/>
        </p:spPr>
        <p:txBody>
          <a:bodyPr wrap="square" rtlCol="0">
            <a:spAutoFit/>
          </a:bodyPr>
          <a:lstStyle/>
          <a:p>
            <a:r>
              <a:rPr lang="en-GB" sz="1600" dirty="0">
                <a:latin typeface="Calibri" panose="020F0502020204030204" pitchFamily="34" charset="0"/>
              </a:rPr>
              <a:t>*Diagnosed late=CD4&lt;350 cells/mm</a:t>
            </a:r>
            <a:r>
              <a:rPr lang="en-GB" sz="1600" baseline="30000" dirty="0">
                <a:latin typeface="Calibri" panose="020F0502020204030204" pitchFamily="34" charset="0"/>
              </a:rPr>
              <a:t>3</a:t>
            </a:r>
            <a:r>
              <a:rPr lang="en-GB" sz="1600" dirty="0">
                <a:latin typeface="Calibri" panose="020F0502020204030204" pitchFamily="34" charset="0"/>
              </a:rPr>
              <a:t> at diagnosis</a:t>
            </a:r>
          </a:p>
        </p:txBody>
      </p:sp>
      <p:sp>
        <p:nvSpPr>
          <p:cNvPr id="12"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3" name="Picture 2"/>
          <p:cNvPicPr>
            <a:picLocks noChangeAspect="1"/>
          </p:cNvPicPr>
          <p:nvPr/>
        </p:nvPicPr>
        <p:blipFill>
          <a:blip r:embed="rId2"/>
          <a:stretch>
            <a:fillRect/>
          </a:stretch>
        </p:blipFill>
        <p:spPr>
          <a:xfrm>
            <a:off x="1987471" y="1429875"/>
            <a:ext cx="7914931" cy="4455813"/>
          </a:xfrm>
          <a:prstGeom prst="rect">
            <a:avLst/>
          </a:prstGeom>
        </p:spPr>
      </p:pic>
    </p:spTree>
    <p:extLst>
      <p:ext uri="{BB962C8B-B14F-4D97-AF65-F5344CB8AC3E}">
        <p14:creationId xmlns:p14="http://schemas.microsoft.com/office/powerpoint/2010/main" val="3920307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17</a:t>
            </a:fld>
            <a:endParaRPr lang="en-GB" dirty="0">
              <a:solidFill>
                <a:prstClr val="white"/>
              </a:solidFill>
            </a:endParaRPr>
          </a:p>
        </p:txBody>
      </p:sp>
      <p:sp>
        <p:nvSpPr>
          <p:cNvPr id="11" name="Title 1"/>
          <p:cNvSpPr>
            <a:spLocks noGrp="1"/>
          </p:cNvSpPr>
          <p:nvPr>
            <p:ph type="title"/>
          </p:nvPr>
        </p:nvSpPr>
        <p:spPr>
          <a:xfrm>
            <a:off x="1010194" y="184456"/>
            <a:ext cx="7576457" cy="822325"/>
          </a:xfrm>
        </p:spPr>
        <p:txBody>
          <a:bodyPr/>
          <a:lstStyle/>
          <a:p>
            <a:r>
              <a:rPr lang="en-GB" dirty="0">
                <a:solidFill>
                  <a:schemeClr val="tx1"/>
                </a:solidFill>
                <a:latin typeface="Calibri" panose="020F0502020204030204" pitchFamily="34" charset="0"/>
              </a:rPr>
              <a:t>Acute infection or CD4 cell count per mm</a:t>
            </a:r>
            <a:r>
              <a:rPr lang="en-GB" baseline="30000" dirty="0">
                <a:solidFill>
                  <a:schemeClr val="tx1"/>
                </a:solidFill>
                <a:latin typeface="Calibri" panose="020F0502020204030204" pitchFamily="34" charset="0"/>
              </a:rPr>
              <a:t>3</a:t>
            </a:r>
            <a:r>
              <a:rPr lang="en-GB" dirty="0">
                <a:solidFill>
                  <a:schemeClr val="tx1"/>
                </a:solidFill>
                <a:latin typeface="Calibri" panose="020F0502020204030204" pitchFamily="34" charset="0"/>
              </a:rPr>
              <a:t> at HIV diagnosis, overall and by transmission group, EU/EEA, </a:t>
            </a:r>
            <a:r>
              <a:rPr lang="en-GB" dirty="0" smtClean="0">
                <a:solidFill>
                  <a:schemeClr val="tx1"/>
                </a:solidFill>
                <a:latin typeface="Calibri" panose="020F0502020204030204" pitchFamily="34" charset="0"/>
              </a:rPr>
              <a:t>2018</a:t>
            </a:r>
            <a:endParaRPr lang="en-GB" dirty="0">
              <a:solidFill>
                <a:schemeClr val="tx1"/>
              </a:solidFill>
              <a:latin typeface="Calibri" panose="020F0502020204030204" pitchFamily="34" charset="0"/>
            </a:endParaRPr>
          </a:p>
        </p:txBody>
      </p:sp>
      <p:sp>
        <p:nvSpPr>
          <p:cNvPr id="14" name="TextBox 13"/>
          <p:cNvSpPr txBox="1"/>
          <p:nvPr/>
        </p:nvSpPr>
        <p:spPr>
          <a:xfrm>
            <a:off x="9365286" y="4263065"/>
            <a:ext cx="2089062" cy="341632"/>
          </a:xfrm>
          <a:prstGeom prst="rect">
            <a:avLst/>
          </a:prstGeom>
          <a:solidFill>
            <a:srgbClr val="0070C0"/>
          </a:solidFill>
        </p:spPr>
        <p:txBody>
          <a:bodyPr wrap="square" rtlCol="0">
            <a:spAutoFit/>
          </a:bodyPr>
          <a:lstStyle/>
          <a:p>
            <a:pPr algn="ctr"/>
            <a:r>
              <a:rPr lang="en-GB" sz="1800" b="1" dirty="0" smtClean="0">
                <a:solidFill>
                  <a:schemeClr val="bg1"/>
                </a:solidFill>
                <a:latin typeface="Calibri" panose="020F0502020204030204" pitchFamily="34" charset="0"/>
              </a:rPr>
              <a:t>&lt;200</a:t>
            </a:r>
            <a:endParaRPr lang="en-GB" sz="1800" b="1" dirty="0">
              <a:solidFill>
                <a:schemeClr val="bg1"/>
              </a:solidFill>
              <a:latin typeface="Calibri" panose="020F0502020204030204" pitchFamily="34" charset="0"/>
            </a:endParaRPr>
          </a:p>
        </p:txBody>
      </p:sp>
      <p:sp>
        <p:nvSpPr>
          <p:cNvPr id="12"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
        <p:nvSpPr>
          <p:cNvPr id="15" name="TextBox 14"/>
          <p:cNvSpPr txBox="1"/>
          <p:nvPr/>
        </p:nvSpPr>
        <p:spPr>
          <a:xfrm>
            <a:off x="9365286" y="3857678"/>
            <a:ext cx="2089062" cy="341632"/>
          </a:xfrm>
          <a:prstGeom prst="rect">
            <a:avLst/>
          </a:prstGeom>
          <a:solidFill>
            <a:srgbClr val="990033"/>
          </a:solidFill>
        </p:spPr>
        <p:txBody>
          <a:bodyPr wrap="square" rtlCol="0">
            <a:spAutoFit/>
          </a:bodyPr>
          <a:lstStyle/>
          <a:p>
            <a:pPr algn="ctr"/>
            <a:r>
              <a:rPr lang="en-GB" sz="1800" b="1" dirty="0" smtClean="0">
                <a:solidFill>
                  <a:schemeClr val="bg1"/>
                </a:solidFill>
                <a:latin typeface="Calibri" panose="020F0502020204030204" pitchFamily="34" charset="0"/>
              </a:rPr>
              <a:t>200  to &lt;350</a:t>
            </a:r>
            <a:endParaRPr lang="en-GB" sz="1800" b="1" dirty="0">
              <a:solidFill>
                <a:schemeClr val="bg1"/>
              </a:solidFill>
              <a:latin typeface="Calibri" panose="020F0502020204030204" pitchFamily="34" charset="0"/>
            </a:endParaRPr>
          </a:p>
        </p:txBody>
      </p:sp>
      <p:sp>
        <p:nvSpPr>
          <p:cNvPr id="16" name="TextBox 15"/>
          <p:cNvSpPr txBox="1"/>
          <p:nvPr/>
        </p:nvSpPr>
        <p:spPr>
          <a:xfrm>
            <a:off x="9365286" y="3439657"/>
            <a:ext cx="2089062" cy="341632"/>
          </a:xfrm>
          <a:prstGeom prst="rect">
            <a:avLst/>
          </a:prstGeom>
          <a:solidFill>
            <a:srgbClr val="99CC00"/>
          </a:solidFill>
        </p:spPr>
        <p:txBody>
          <a:bodyPr wrap="square" rtlCol="0">
            <a:spAutoFit/>
          </a:bodyPr>
          <a:lstStyle/>
          <a:p>
            <a:pPr algn="ctr"/>
            <a:r>
              <a:rPr lang="en-GB" sz="1800" b="1" dirty="0" smtClean="0">
                <a:solidFill>
                  <a:schemeClr val="bg1"/>
                </a:solidFill>
                <a:latin typeface="Calibri" panose="020F0502020204030204" pitchFamily="34" charset="0"/>
              </a:rPr>
              <a:t>350 to &lt;500</a:t>
            </a:r>
            <a:endParaRPr lang="en-GB" sz="1800" b="1" dirty="0">
              <a:solidFill>
                <a:schemeClr val="bg1"/>
              </a:solidFill>
              <a:latin typeface="Calibri" panose="020F0502020204030204" pitchFamily="34" charset="0"/>
            </a:endParaRPr>
          </a:p>
        </p:txBody>
      </p:sp>
      <p:sp>
        <p:nvSpPr>
          <p:cNvPr id="17" name="TextBox 16"/>
          <p:cNvSpPr txBox="1"/>
          <p:nvPr/>
        </p:nvSpPr>
        <p:spPr>
          <a:xfrm>
            <a:off x="9365286" y="2634990"/>
            <a:ext cx="2089062" cy="341632"/>
          </a:xfrm>
          <a:prstGeom prst="rect">
            <a:avLst/>
          </a:prstGeom>
          <a:solidFill>
            <a:srgbClr val="0099CC"/>
          </a:solidFill>
        </p:spPr>
        <p:txBody>
          <a:bodyPr wrap="square" rtlCol="0">
            <a:spAutoFit/>
          </a:bodyPr>
          <a:lstStyle>
            <a:defPPr>
              <a:defRPr lang="de-DE"/>
            </a:defPPr>
            <a:lvl1pPr algn="ctr">
              <a:defRPr sz="1800" b="1">
                <a:solidFill>
                  <a:schemeClr val="bg1"/>
                </a:solidFill>
                <a:latin typeface="Calibri" panose="020F0502020204030204" pitchFamily="34" charset="0"/>
              </a:defRPr>
            </a:lvl1pPr>
          </a:lstStyle>
          <a:p>
            <a:r>
              <a:rPr lang="en-GB" dirty="0"/>
              <a:t>Acute Infection</a:t>
            </a:r>
          </a:p>
        </p:txBody>
      </p:sp>
      <p:sp>
        <p:nvSpPr>
          <p:cNvPr id="18" name="TextBox 17"/>
          <p:cNvSpPr txBox="1"/>
          <p:nvPr/>
        </p:nvSpPr>
        <p:spPr>
          <a:xfrm>
            <a:off x="9365286" y="3033120"/>
            <a:ext cx="2089062" cy="341632"/>
          </a:xfrm>
          <a:prstGeom prst="rect">
            <a:avLst/>
          </a:prstGeom>
          <a:solidFill>
            <a:srgbClr val="7C52AE"/>
          </a:solidFill>
        </p:spPr>
        <p:txBody>
          <a:bodyPr wrap="square" rtlCol="0">
            <a:spAutoFit/>
          </a:bodyPr>
          <a:lstStyle/>
          <a:p>
            <a:pPr algn="ctr"/>
            <a:r>
              <a:rPr lang="en-GB" sz="1800" b="1" dirty="0" smtClean="0">
                <a:solidFill>
                  <a:schemeClr val="bg1"/>
                </a:solidFill>
                <a:latin typeface="Calibri" panose="020F0502020204030204" pitchFamily="34" charset="0"/>
              </a:rPr>
              <a:t>500+</a:t>
            </a:r>
            <a:endParaRPr lang="en-GB" sz="1800" b="1" dirty="0">
              <a:solidFill>
                <a:schemeClr val="bg1"/>
              </a:solidFill>
              <a:latin typeface="Calibri" panose="020F0502020204030204" pitchFamily="34" charset="0"/>
            </a:endParaRPr>
          </a:p>
        </p:txBody>
      </p:sp>
      <p:pic>
        <p:nvPicPr>
          <p:cNvPr id="6" name="Picture 5"/>
          <p:cNvPicPr>
            <a:picLocks noChangeAspect="1"/>
          </p:cNvPicPr>
          <p:nvPr/>
        </p:nvPicPr>
        <p:blipFill>
          <a:blip r:embed="rId2"/>
          <a:stretch>
            <a:fillRect/>
          </a:stretch>
        </p:blipFill>
        <p:spPr>
          <a:xfrm>
            <a:off x="948786" y="1954260"/>
            <a:ext cx="8159214" cy="4478437"/>
          </a:xfrm>
          <a:prstGeom prst="rect">
            <a:avLst/>
          </a:prstGeom>
        </p:spPr>
      </p:pic>
    </p:spTree>
    <p:extLst>
      <p:ext uri="{BB962C8B-B14F-4D97-AF65-F5344CB8AC3E}">
        <p14:creationId xmlns:p14="http://schemas.microsoft.com/office/powerpoint/2010/main" val="299364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18</a:t>
            </a:fld>
            <a:endParaRPr lang="en-GB" dirty="0">
              <a:solidFill>
                <a:prstClr val="white"/>
              </a:solidFill>
            </a:endParaRPr>
          </a:p>
        </p:txBody>
      </p:sp>
      <p:sp>
        <p:nvSpPr>
          <p:cNvPr id="27" name="Title 4"/>
          <p:cNvSpPr txBox="1">
            <a:spLocks/>
          </p:cNvSpPr>
          <p:nvPr/>
        </p:nvSpPr>
        <p:spPr bwMode="auto">
          <a:xfrm>
            <a:off x="1087794" y="218359"/>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a:solidFill>
                  <a:schemeClr val="tx1"/>
                </a:solidFill>
                <a:latin typeface="Calibri" panose="020F0502020204030204" pitchFamily="34" charset="0"/>
              </a:rPr>
              <a:t>Late diagnosis, </a:t>
            </a:r>
            <a:r>
              <a:rPr lang="en-US" sz="3200" kern="0" dirty="0" smtClean="0">
                <a:solidFill>
                  <a:schemeClr val="tx1"/>
                </a:solidFill>
                <a:latin typeface="Calibri" panose="020F0502020204030204" pitchFamily="34" charset="0"/>
              </a:rPr>
              <a:t>2018, </a:t>
            </a:r>
            <a:r>
              <a:rPr lang="en-US" sz="3200" kern="0" dirty="0">
                <a:solidFill>
                  <a:schemeClr val="tx1"/>
                </a:solidFill>
                <a:latin typeface="Calibri" panose="020F0502020204030204" pitchFamily="34" charset="0"/>
              </a:rPr>
              <a:t>EU/EEA</a:t>
            </a:r>
            <a:r>
              <a:rPr lang="en-US" sz="4400" kern="0" dirty="0">
                <a:solidFill>
                  <a:schemeClr val="tx1"/>
                </a:solidFill>
                <a:latin typeface="Calibri" panose="020F0502020204030204" pitchFamily="34" charset="0"/>
              </a:rPr>
              <a:t/>
            </a:r>
            <a:br>
              <a:rPr lang="en-US" sz="4400" kern="0" dirty="0">
                <a:solidFill>
                  <a:schemeClr val="tx1"/>
                </a:solidFill>
                <a:latin typeface="Calibri" panose="020F0502020204030204" pitchFamily="34" charset="0"/>
              </a:rPr>
            </a:br>
            <a:endParaRPr lang="en-GB" sz="3200" b="0" kern="0" dirty="0">
              <a:solidFill>
                <a:schemeClr val="tx1"/>
              </a:solidFill>
              <a:latin typeface="Calibri" panose="020F0502020204030204" pitchFamily="34" charset="0"/>
            </a:endParaRPr>
          </a:p>
        </p:txBody>
      </p:sp>
      <p:sp>
        <p:nvSpPr>
          <p:cNvPr id="28" name="TextBox 27"/>
          <p:cNvSpPr txBox="1"/>
          <p:nvPr/>
        </p:nvSpPr>
        <p:spPr>
          <a:xfrm>
            <a:off x="637197" y="1439307"/>
            <a:ext cx="2731191" cy="480131"/>
          </a:xfrm>
          <a:prstGeom prst="rect">
            <a:avLst/>
          </a:prstGeom>
          <a:noFill/>
        </p:spPr>
        <p:txBody>
          <a:bodyPr wrap="square" rtlCol="0">
            <a:spAutoFit/>
          </a:bodyPr>
          <a:lstStyle/>
          <a:p>
            <a:r>
              <a:rPr lang="en-GB" sz="1400" b="1" dirty="0">
                <a:solidFill>
                  <a:prstClr val="black"/>
                </a:solidFill>
                <a:latin typeface="Calibri" panose="020F0502020204030204" pitchFamily="34" charset="0"/>
              </a:rPr>
              <a:t>% persons with CD4 </a:t>
            </a:r>
          </a:p>
          <a:p>
            <a:r>
              <a:rPr lang="en-GB" sz="1400" b="1" dirty="0">
                <a:solidFill>
                  <a:prstClr val="black"/>
                </a:solidFill>
                <a:latin typeface="Calibri" panose="020F0502020204030204" pitchFamily="34" charset="0"/>
              </a:rPr>
              <a:t>&lt;350 cells/mm</a:t>
            </a:r>
            <a:r>
              <a:rPr lang="en-GB" sz="1400" b="1" baseline="30000" dirty="0">
                <a:solidFill>
                  <a:prstClr val="black"/>
                </a:solidFill>
                <a:latin typeface="Calibri" panose="020F0502020204030204" pitchFamily="34" charset="0"/>
              </a:rPr>
              <a:t>3</a:t>
            </a:r>
            <a:r>
              <a:rPr lang="en-GB" sz="1400" b="1" dirty="0">
                <a:solidFill>
                  <a:prstClr val="black"/>
                </a:solidFill>
                <a:latin typeface="Calibri" panose="020F0502020204030204" pitchFamily="34" charset="0"/>
              </a:rPr>
              <a:t> at HIV diagnosis</a:t>
            </a:r>
            <a:endParaRPr lang="en-GB" sz="1400" b="1" baseline="30000" dirty="0">
              <a:solidFill>
                <a:prstClr val="black"/>
              </a:solidFill>
              <a:latin typeface="Calibri" panose="020F0502020204030204" pitchFamily="34" charset="0"/>
            </a:endParaRPr>
          </a:p>
        </p:txBody>
      </p:sp>
      <p:sp>
        <p:nvSpPr>
          <p:cNvPr id="11"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
        <p:nvSpPr>
          <p:cNvPr id="12" name="TextBox 11"/>
          <p:cNvSpPr txBox="1"/>
          <p:nvPr/>
        </p:nvSpPr>
        <p:spPr>
          <a:xfrm>
            <a:off x="617156" y="4602536"/>
            <a:ext cx="2119694" cy="286232"/>
          </a:xfrm>
          <a:prstGeom prst="rect">
            <a:avLst/>
          </a:prstGeom>
          <a:noFill/>
        </p:spPr>
        <p:txBody>
          <a:bodyPr wrap="square" rtlCol="0">
            <a:spAutoFit/>
          </a:bodyPr>
          <a:lstStyle/>
          <a:p>
            <a:r>
              <a:rPr lang="en-GB" sz="1400" b="1" dirty="0">
                <a:latin typeface="Calibri" panose="020F0502020204030204" pitchFamily="34" charset="0"/>
              </a:rPr>
              <a:t>Non-visible countries</a:t>
            </a:r>
          </a:p>
        </p:txBody>
      </p:sp>
      <p:sp>
        <p:nvSpPr>
          <p:cNvPr id="13" name="Content Placeholder 20"/>
          <p:cNvSpPr txBox="1">
            <a:spLocks/>
          </p:cNvSpPr>
          <p:nvPr/>
        </p:nvSpPr>
        <p:spPr bwMode="auto">
          <a:xfrm>
            <a:off x="725751" y="4025014"/>
            <a:ext cx="3363650" cy="439036"/>
          </a:xfrm>
          <a:prstGeom prst="rect">
            <a:avLst/>
          </a:prstGeom>
          <a:solidFill>
            <a:schemeClr val="accent2"/>
          </a:solidFill>
          <a:ln w="9525">
            <a:noFill/>
            <a:miter lim="800000"/>
            <a:headEnd/>
            <a:tailEnd/>
          </a:ln>
          <a:effectLst/>
        </p:spPr>
        <p:txBody>
          <a:bodyPr vert="horz" wrap="square" lIns="0" tIns="0" rIns="0" bIns="0" numCol="1" rtlCol="0" anchor="t" anchorCtr="0" compatLnSpc="1">
            <a:prstTxWarp prst="textNoShape">
              <a:avLst/>
            </a:prstTxWarp>
            <a:spAutoFit/>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ts val="300"/>
              </a:spcBef>
              <a:spcAft>
                <a:spcPts val="600"/>
              </a:spcAft>
              <a:buFont typeface="Arial" pitchFamily="34" charset="0"/>
              <a:buChar char="•"/>
              <a:tabLst>
                <a:tab pos="269861" algn="l"/>
              </a:tabLst>
              <a:defRPr sz="2400">
                <a:solidFill>
                  <a:schemeClr val="tx1"/>
                </a:solidFill>
                <a:latin typeface="Tahoma" pitchFamily="34" charset="0"/>
                <a:cs typeface="Tahoma" pitchFamily="34" charset="0"/>
              </a:defRPr>
            </a:lvl2pPr>
            <a:lvl3pPr marL="541312" indent="-271449" algn="l" rtl="0" eaLnBrk="1" fontAlgn="base" hangingPunct="1">
              <a:lnSpc>
                <a:spcPct val="90000"/>
              </a:lnSpc>
              <a:spcBef>
                <a:spcPts val="300"/>
              </a:spcBef>
              <a:spcAft>
                <a:spcPts val="600"/>
              </a:spcAft>
              <a:buFont typeface="Tahoma" pitchFamily="34" charset="0"/>
              <a:buChar char="–"/>
              <a:tabLst>
                <a:tab pos="541312" algn="l"/>
              </a:tabLst>
              <a:defRPr sz="2400">
                <a:solidFill>
                  <a:schemeClr val="tx1"/>
                </a:solidFill>
                <a:latin typeface="Tahoma" pitchFamily="34" charset="0"/>
                <a:cs typeface="Tahoma" pitchFamily="34" charset="0"/>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None/>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pPr>
              <a:lnSpc>
                <a:spcPct val="100000"/>
              </a:lnSpc>
              <a:spcBef>
                <a:spcPts val="0"/>
              </a:spcBef>
              <a:spcAft>
                <a:spcPts val="0"/>
              </a:spcAft>
            </a:pPr>
            <a:r>
              <a:rPr lang="en-GB" sz="2800" b="1" kern="0" dirty="0" smtClean="0">
                <a:latin typeface="Calibri" panose="020F0502020204030204" pitchFamily="34" charset="0"/>
              </a:rPr>
              <a:t>EU/EEA average: 49%</a:t>
            </a:r>
            <a:endParaRPr lang="en-GB" sz="2800" b="1" kern="0" baseline="30000" dirty="0" smtClean="0">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725751" y="1923852"/>
            <a:ext cx="2362200" cy="1809750"/>
          </a:xfrm>
          <a:prstGeom prst="rect">
            <a:avLst/>
          </a:prstGeom>
        </p:spPr>
      </p:pic>
      <p:pic>
        <p:nvPicPr>
          <p:cNvPr id="8" name="Picture 7"/>
          <p:cNvPicPr>
            <a:picLocks noChangeAspect="1"/>
          </p:cNvPicPr>
          <p:nvPr/>
        </p:nvPicPr>
        <p:blipFill>
          <a:blip r:embed="rId4"/>
          <a:stretch>
            <a:fillRect/>
          </a:stretch>
        </p:blipFill>
        <p:spPr>
          <a:xfrm>
            <a:off x="725751" y="5027254"/>
            <a:ext cx="2086264" cy="1651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1050" y="1054067"/>
            <a:ext cx="6330950" cy="5803934"/>
          </a:xfrm>
          <a:prstGeom prst="rect">
            <a:avLst/>
          </a:prstGeom>
        </p:spPr>
      </p:pic>
    </p:spTree>
    <p:extLst>
      <p:ext uri="{BB962C8B-B14F-4D97-AF65-F5344CB8AC3E}">
        <p14:creationId xmlns:p14="http://schemas.microsoft.com/office/powerpoint/2010/main" val="1062114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8762FE-D3F5-4D44-BF1A-11B5879B10BB}" type="slidenum">
              <a:rPr lang="en-GB" smtClean="0"/>
              <a:pPr/>
              <a:t>19</a:t>
            </a:fld>
            <a:endParaRPr lang="en-GB"/>
          </a:p>
        </p:txBody>
      </p:sp>
      <p:sp>
        <p:nvSpPr>
          <p:cNvPr id="5" name="Rectangle 4"/>
          <p:cNvSpPr/>
          <p:nvPr/>
        </p:nvSpPr>
        <p:spPr>
          <a:xfrm>
            <a:off x="879566" y="234286"/>
            <a:ext cx="7689668" cy="867930"/>
          </a:xfrm>
          <a:prstGeom prst="rect">
            <a:avLst/>
          </a:prstGeom>
        </p:spPr>
        <p:txBody>
          <a:bodyPr wrap="square">
            <a:spAutoFit/>
          </a:bodyPr>
          <a:lstStyle/>
          <a:p>
            <a:r>
              <a:rPr lang="en-GB" sz="2800" b="1" dirty="0">
                <a:latin typeface="Calibri" panose="020F0502020204030204" pitchFamily="34" charset="0"/>
              </a:rPr>
              <a:t>Estimated new HIV infections and reported diagnoses, EU/EEA, </a:t>
            </a:r>
            <a:r>
              <a:rPr lang="en-GB" sz="2800" b="1" dirty="0" smtClean="0">
                <a:latin typeface="Calibri" panose="020F0502020204030204" pitchFamily="34" charset="0"/>
              </a:rPr>
              <a:t>2018</a:t>
            </a:r>
            <a:endParaRPr lang="en-GB" sz="2800" b="1" dirty="0">
              <a:latin typeface="Calibri" panose="020F0502020204030204" pitchFamily="34" charset="0"/>
            </a:endParaRPr>
          </a:p>
        </p:txBody>
      </p:sp>
      <p:sp>
        <p:nvSpPr>
          <p:cNvPr id="6"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a:t>
            </a:r>
            <a:r>
              <a:rPr lang="en-GB" sz="1000" dirty="0" smtClean="0">
                <a:solidFill>
                  <a:prstClr val="black"/>
                </a:solidFill>
                <a:latin typeface="Calibri" panose="020F0502020204030204" pitchFamily="34" charset="0"/>
                <a:ea typeface="ＭＳ Ｐゴシック" pitchFamily="20" charset="-128"/>
              </a:rPr>
              <a:t>ECDC/WHO </a:t>
            </a:r>
            <a:r>
              <a:rPr lang="en-GB" sz="1000" dirty="0">
                <a:solidFill>
                  <a:prstClr val="black"/>
                </a:solidFill>
                <a:latin typeface="Calibri" panose="020F0502020204030204" pitchFamily="34" charset="0"/>
                <a:ea typeface="ＭＳ Ｐゴシック" pitchFamily="20" charset="-128"/>
              </a:rPr>
              <a:t>(</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7" name="Picture 6"/>
          <p:cNvPicPr>
            <a:picLocks noChangeAspect="1"/>
          </p:cNvPicPr>
          <p:nvPr/>
        </p:nvPicPr>
        <p:blipFill>
          <a:blip r:embed="rId2"/>
          <a:stretch>
            <a:fillRect/>
          </a:stretch>
        </p:blipFill>
        <p:spPr>
          <a:xfrm>
            <a:off x="1180883" y="1028904"/>
            <a:ext cx="9565536" cy="5341862"/>
          </a:xfrm>
          <a:prstGeom prst="rect">
            <a:avLst/>
          </a:prstGeom>
        </p:spPr>
      </p:pic>
    </p:spTree>
    <p:extLst>
      <p:ext uri="{BB962C8B-B14F-4D97-AF65-F5344CB8AC3E}">
        <p14:creationId xmlns:p14="http://schemas.microsoft.com/office/powerpoint/2010/main" val="19735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a:t>
            </a:fld>
            <a:endParaRPr lang="en-GB" dirty="0">
              <a:solidFill>
                <a:prstClr val="white"/>
              </a:solidFill>
            </a:endParaRPr>
          </a:p>
        </p:txBody>
      </p:sp>
      <p:sp>
        <p:nvSpPr>
          <p:cNvPr id="22"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
        <p:nvSpPr>
          <p:cNvPr id="27" name="Title 4"/>
          <p:cNvSpPr txBox="1">
            <a:spLocks/>
          </p:cNvSpPr>
          <p:nvPr/>
        </p:nvSpPr>
        <p:spPr bwMode="auto">
          <a:xfrm>
            <a:off x="1454331" y="333937"/>
            <a:ext cx="9422675"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a:solidFill>
                  <a:prstClr val="black"/>
                </a:solidFill>
                <a:latin typeface="Calibri" panose="020F0502020204030204" pitchFamily="34" charset="0"/>
              </a:rPr>
              <a:t>New HIV diagnoses in the </a:t>
            </a:r>
            <a:r>
              <a:rPr lang="en-US" sz="3200" kern="0" dirty="0" smtClean="0">
                <a:solidFill>
                  <a:prstClr val="black"/>
                </a:solidFill>
                <a:latin typeface="Calibri" panose="020F0502020204030204" pitchFamily="34" charset="0"/>
              </a:rPr>
              <a:t>EU/EEA, 2018</a:t>
            </a:r>
            <a:r>
              <a:rPr lang="en-US" sz="4400" kern="0" dirty="0">
                <a:solidFill>
                  <a:prstClr val="black"/>
                </a:solidFill>
                <a:latin typeface="Calibri" panose="020F0502020204030204" pitchFamily="34" charset="0"/>
              </a:rPr>
              <a:t/>
            </a:r>
            <a:br>
              <a:rPr lang="en-US" sz="4400" kern="0" dirty="0">
                <a:solidFill>
                  <a:prstClr val="black"/>
                </a:solidFill>
                <a:latin typeface="Calibri" panose="020F0502020204030204" pitchFamily="34" charset="0"/>
              </a:rPr>
            </a:br>
            <a:endParaRPr lang="en-GB" sz="3200" b="0" kern="0" dirty="0">
              <a:solidFill>
                <a:prstClr val="black"/>
              </a:solidFill>
              <a:latin typeface="Calibri" panose="020F0502020204030204"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1905026569"/>
              </p:ext>
            </p:extLst>
          </p:nvPr>
        </p:nvGraphicFramePr>
        <p:xfrm>
          <a:off x="1454331" y="1278422"/>
          <a:ext cx="8427174" cy="4654497"/>
        </p:xfrm>
        <a:graphic>
          <a:graphicData uri="http://schemas.openxmlformats.org/drawingml/2006/table">
            <a:tbl>
              <a:tblPr/>
              <a:tblGrid>
                <a:gridCol w="7056351">
                  <a:extLst>
                    <a:ext uri="{9D8B030D-6E8A-4147-A177-3AD203B41FA5}">
                      <a16:colId xmlns:a16="http://schemas.microsoft.com/office/drawing/2014/main" val="20000"/>
                    </a:ext>
                  </a:extLst>
                </a:gridCol>
                <a:gridCol w="1370823">
                  <a:extLst>
                    <a:ext uri="{9D8B030D-6E8A-4147-A177-3AD203B41FA5}">
                      <a16:colId xmlns:a16="http://schemas.microsoft.com/office/drawing/2014/main" val="20001"/>
                    </a:ext>
                  </a:extLst>
                </a:gridCol>
              </a:tblGrid>
              <a:tr h="280280">
                <a:tc>
                  <a:txBody>
                    <a:bodyPr/>
                    <a:lstStyle/>
                    <a:p>
                      <a:pPr algn="l" fontAlgn="ctr"/>
                      <a:endParaRPr lang="en-GB" sz="2000" b="1" i="0" u="none" strike="noStrike" dirty="0">
                        <a:solidFill>
                          <a:srgbClr val="FFFFFF"/>
                        </a:solidFill>
                        <a:effectLst/>
                        <a:latin typeface="Calibri"/>
                      </a:endParaRPr>
                    </a:p>
                  </a:txBody>
                  <a:tcPr marL="9525" marR="9525" marT="9525" marB="0" anchor="ctr">
                    <a:lnL>
                      <a:noFill/>
                    </a:lnL>
                    <a:lnR>
                      <a:noFill/>
                    </a:lnR>
                    <a:lnT>
                      <a:noFill/>
                    </a:lnT>
                    <a:lnB>
                      <a:noFill/>
                    </a:lnB>
                    <a:solidFill>
                      <a:schemeClr val="accent2"/>
                    </a:solidFill>
                  </a:tcPr>
                </a:tc>
                <a:tc>
                  <a:txBody>
                    <a:bodyPr/>
                    <a:lstStyle/>
                    <a:p>
                      <a:pPr algn="ctr" fontAlgn="ctr"/>
                      <a:endParaRPr lang="en-GB" sz="2000" b="1" i="0" u="none" strike="noStrike" dirty="0">
                        <a:solidFill>
                          <a:srgbClr val="FFFFFF"/>
                        </a:solidFill>
                        <a:effectLst/>
                        <a:latin typeface="Calibri"/>
                      </a:endParaRPr>
                    </a:p>
                  </a:txBody>
                  <a:tcPr marL="9525" marR="9525" marT="9525" marB="0" anchor="ctr">
                    <a:lnL>
                      <a:noFill/>
                    </a:lnL>
                    <a:lnR>
                      <a:noFill/>
                    </a:lnR>
                    <a:lnT>
                      <a:noFill/>
                    </a:lnT>
                    <a:lnB>
                      <a:noFill/>
                    </a:lnB>
                    <a:solidFill>
                      <a:schemeClr val="accent2"/>
                    </a:solidFill>
                  </a:tcPr>
                </a:tc>
                <a:extLst>
                  <a:ext uri="{0D108BD9-81ED-4DB2-BD59-A6C34878D82A}">
                    <a16:rowId xmlns:a16="http://schemas.microsoft.com/office/drawing/2014/main" val="10000"/>
                  </a:ext>
                </a:extLst>
              </a:tr>
              <a:tr h="338277">
                <a:tc>
                  <a:txBody>
                    <a:bodyPr/>
                    <a:lstStyle/>
                    <a:p>
                      <a:pPr algn="l" fontAlgn="ctr"/>
                      <a:r>
                        <a:rPr lang="en-GB" sz="2000" b="0" i="0" u="none" strike="noStrike" dirty="0" smtClean="0">
                          <a:solidFill>
                            <a:srgbClr val="000000"/>
                          </a:solidFill>
                          <a:effectLst/>
                          <a:latin typeface="Calibri"/>
                        </a:rPr>
                        <a:t> Reporting countries/number </a:t>
                      </a:r>
                      <a:r>
                        <a:rPr lang="en-GB" sz="2000" b="0" i="0" u="none" strike="noStrike" dirty="0">
                          <a:solidFill>
                            <a:srgbClr val="000000"/>
                          </a:solidFill>
                          <a:effectLst/>
                          <a:latin typeface="Calibri"/>
                        </a:rPr>
                        <a:t>of </a:t>
                      </a:r>
                      <a:r>
                        <a:rPr lang="en-GB" sz="2000" b="0" i="0" u="none" strike="noStrike" dirty="0" smtClean="0">
                          <a:solidFill>
                            <a:srgbClr val="000000"/>
                          </a:solidFill>
                          <a:effectLst/>
                          <a:latin typeface="Calibri"/>
                        </a:rPr>
                        <a:t>countries</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31/31</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38277">
                <a:tc>
                  <a:txBody>
                    <a:bodyPr/>
                    <a:lstStyle/>
                    <a:p>
                      <a:pPr algn="l" fontAlgn="ctr"/>
                      <a:r>
                        <a:rPr lang="en-GB" sz="2000" b="0" i="0" u="none" strike="noStrike" dirty="0" smtClean="0">
                          <a:solidFill>
                            <a:srgbClr val="000000"/>
                          </a:solidFill>
                          <a:effectLst/>
                          <a:latin typeface="Calibri"/>
                        </a:rPr>
                        <a:t> Number </a:t>
                      </a:r>
                      <a:r>
                        <a:rPr lang="en-GB" sz="2000" b="0" i="0" u="none" strike="noStrike" dirty="0">
                          <a:solidFill>
                            <a:srgbClr val="000000"/>
                          </a:solidFill>
                          <a:effectLst/>
                          <a:latin typeface="Calibri"/>
                        </a:rPr>
                        <a:t>of HIV diagnoses </a:t>
                      </a: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26</a:t>
                      </a:r>
                      <a:r>
                        <a:rPr lang="en-GB" sz="2000" b="0" i="0" u="none" strike="noStrike" baseline="0" dirty="0" smtClean="0">
                          <a:solidFill>
                            <a:srgbClr val="000000"/>
                          </a:solidFill>
                          <a:effectLst/>
                          <a:latin typeface="Calibri"/>
                        </a:rPr>
                        <a:t> 164</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382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Calibri"/>
                        </a:rPr>
                        <a:t> Rate </a:t>
                      </a:r>
                      <a:r>
                        <a:rPr lang="en-GB" sz="2000" b="0" i="0" u="none" strike="noStrike" dirty="0">
                          <a:solidFill>
                            <a:srgbClr val="000000"/>
                          </a:solidFill>
                          <a:effectLst/>
                          <a:latin typeface="Calibri"/>
                        </a:rPr>
                        <a:t>per 100 000 </a:t>
                      </a:r>
                      <a:r>
                        <a:rPr lang="en-GB" sz="2000" b="0" i="0" u="none" strike="noStrike" dirty="0" smtClean="0">
                          <a:solidFill>
                            <a:srgbClr val="000000"/>
                          </a:solidFill>
                          <a:effectLst/>
                          <a:latin typeface="Calibri"/>
                        </a:rPr>
                        <a:t>population (adjusted rate*)</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chemeClr val="tx1"/>
                          </a:solidFill>
                          <a:effectLst/>
                          <a:latin typeface="Calibri"/>
                        </a:rPr>
                        <a:t>5.6 </a:t>
                      </a:r>
                      <a:endParaRPr lang="en-GB" sz="2000" b="0" i="0" u="none" strike="noStrike" dirty="0">
                        <a:solidFill>
                          <a:schemeClr val="tx1"/>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38277">
                <a:tc>
                  <a:txBody>
                    <a:bodyPr/>
                    <a:lstStyle/>
                    <a:p>
                      <a:pPr algn="l" fontAlgn="ctr"/>
                      <a:r>
                        <a:rPr lang="en-GB" sz="2000" b="0" i="0" u="none" strike="noStrike" dirty="0" smtClean="0">
                          <a:solidFill>
                            <a:srgbClr val="000000"/>
                          </a:solidFill>
                          <a:effectLst/>
                          <a:latin typeface="Calibri"/>
                        </a:rPr>
                        <a:t> Male-to-female </a:t>
                      </a:r>
                      <a:r>
                        <a:rPr lang="en-GB" sz="2000" b="0" i="0" u="none" strike="noStrike" dirty="0">
                          <a:solidFill>
                            <a:srgbClr val="000000"/>
                          </a:solidFill>
                          <a:effectLst/>
                          <a:latin typeface="Calibri"/>
                        </a:rPr>
                        <a:t>ratio</a:t>
                      </a: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3.1</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38277">
                <a:tc>
                  <a:txBody>
                    <a:bodyPr/>
                    <a:lstStyle/>
                    <a:p>
                      <a:pPr algn="l" fontAlgn="ctr"/>
                      <a:r>
                        <a:rPr lang="en-GB" sz="2000" b="0" i="0" u="none" strike="noStrike" baseline="0" dirty="0" smtClean="0">
                          <a:solidFill>
                            <a:srgbClr val="000000"/>
                          </a:solidFill>
                          <a:effectLst/>
                          <a:latin typeface="Calibri"/>
                        </a:rPr>
                        <a:t> Percentage new diagnoses CD4&lt;350 cells/mm</a:t>
                      </a:r>
                      <a:r>
                        <a:rPr lang="en-GB" sz="2000" b="0" i="0" u="none" strike="noStrike" baseline="30000" dirty="0" smtClean="0">
                          <a:solidFill>
                            <a:srgbClr val="000000"/>
                          </a:solidFill>
                          <a:effectLst/>
                          <a:latin typeface="Calibri"/>
                        </a:rPr>
                        <a:t>3</a:t>
                      </a:r>
                      <a:endParaRPr lang="en-GB" sz="2000" b="0" i="0" u="none" strike="noStrike" baseline="30000"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49%</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16518">
                <a:tc>
                  <a:txBody>
                    <a:bodyPr/>
                    <a:lstStyle/>
                    <a:p>
                      <a:pPr algn="l" fontAlgn="ctr"/>
                      <a:endParaRPr lang="en-GB" sz="500" b="0" i="0" u="none" strike="noStrike" baseline="30000"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GB" sz="2000" b="0" i="0" u="none" strike="noStrike" dirty="0" smtClean="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38277">
                <a:tc>
                  <a:txBody>
                    <a:bodyPr/>
                    <a:lstStyle/>
                    <a:p>
                      <a:pPr algn="l" fontAlgn="ctr"/>
                      <a:r>
                        <a:rPr lang="en-GB" sz="2000" b="1" i="0" u="none" strike="noStrike" dirty="0">
                          <a:solidFill>
                            <a:srgbClr val="000000"/>
                          </a:solidFill>
                          <a:effectLst/>
                          <a:latin typeface="Calibri"/>
                        </a:rPr>
                        <a:t>Transmission </a:t>
                      </a:r>
                      <a:r>
                        <a:rPr lang="en-GB" sz="2000" b="1" i="0" u="none" strike="noStrike" dirty="0" smtClean="0">
                          <a:solidFill>
                            <a:srgbClr val="000000"/>
                          </a:solidFill>
                          <a:effectLst/>
                          <a:latin typeface="Calibri"/>
                        </a:rPr>
                        <a:t>mode (%)</a:t>
                      </a:r>
                      <a:endParaRPr lang="en-GB" sz="1400" b="0" i="0" u="none" strike="noStrike" dirty="0">
                        <a:solidFill>
                          <a:srgbClr val="000000"/>
                        </a:solidFill>
                        <a:effectLst/>
                        <a:latin typeface="Calibri"/>
                      </a:endParaRP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GB" sz="2000" b="0" i="0" u="none" strike="noStrike" dirty="0">
                          <a:solidFill>
                            <a:srgbClr val="FF0000"/>
                          </a:solidFill>
                          <a:effectLst/>
                          <a:latin typeface="Calibri"/>
                        </a:rPr>
                        <a:t> </a:t>
                      </a:r>
                    </a:p>
                  </a:txBody>
                  <a:tcPr marL="9525" marR="9525" marT="9525" marB="0" anchor="ctr">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10007"/>
                  </a:ext>
                </a:extLst>
              </a:tr>
              <a:tr h="338277">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Sex </a:t>
                      </a:r>
                      <a:r>
                        <a:rPr lang="en-GB" sz="2000" b="0" i="0" u="none" strike="noStrike" kern="1200" baseline="0" dirty="0">
                          <a:solidFill>
                            <a:srgbClr val="000000"/>
                          </a:solidFill>
                          <a:effectLst/>
                          <a:latin typeface="Calibri"/>
                          <a:ea typeface="+mn-ea"/>
                          <a:cs typeface="+mn-cs"/>
                        </a:rPr>
                        <a:t>between men</a:t>
                      </a:r>
                    </a:p>
                  </a:txBody>
                  <a:tcPr marL="0" marR="0" marT="0"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40 </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0">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Heterosexual </a:t>
                      </a:r>
                      <a:r>
                        <a:rPr lang="en-GB" sz="2000" b="0" i="0" u="none" strike="noStrike" kern="1200" baseline="0" dirty="0">
                          <a:solidFill>
                            <a:srgbClr val="000000"/>
                          </a:solidFill>
                          <a:effectLst/>
                          <a:latin typeface="Calibri"/>
                          <a:ea typeface="+mn-ea"/>
                          <a:cs typeface="+mn-cs"/>
                        </a:rPr>
                        <a:t>transmission (men)</a:t>
                      </a:r>
                    </a:p>
                  </a:txBody>
                  <a:tcPr marL="0" marR="0" marT="0" marB="0" anchor="ctr">
                    <a:lnL>
                      <a:noFill/>
                    </a:lnL>
                    <a:lnR>
                      <a:noFill/>
                    </a:lnR>
                    <a:lnT>
                      <a:noFill/>
                    </a:lnT>
                    <a:lnB>
                      <a:noFill/>
                    </a:lnB>
                  </a:tcPr>
                </a:tc>
                <a:tc>
                  <a:txBody>
                    <a:bodyPr/>
                    <a:lstStyle/>
                    <a:p>
                      <a:pPr algn="ctr" fontAlgn="b"/>
                      <a:r>
                        <a:rPr lang="en-GB" sz="2000" b="0" i="0" u="none" strike="noStrike" dirty="0" smtClean="0">
                          <a:solidFill>
                            <a:srgbClr val="000000"/>
                          </a:solidFill>
                          <a:effectLst/>
                          <a:latin typeface="Calibri" panose="020F0502020204030204" pitchFamily="34" charset="0"/>
                        </a:rPr>
                        <a:t>16</a:t>
                      </a:r>
                    </a:p>
                  </a:txBody>
                  <a:tcPr marL="0" marR="0" marT="0" marB="0" anchor="b">
                    <a:lnL>
                      <a:noFill/>
                    </a:lnL>
                    <a:lnR>
                      <a:noFill/>
                    </a:lnR>
                    <a:lnT>
                      <a:noFill/>
                    </a:lnT>
                    <a:lnB>
                      <a:noFill/>
                    </a:lnB>
                  </a:tcPr>
                </a:tc>
                <a:extLst>
                  <a:ext uri="{0D108BD9-81ED-4DB2-BD59-A6C34878D82A}">
                    <a16:rowId xmlns:a16="http://schemas.microsoft.com/office/drawing/2014/main" val="10009"/>
                  </a:ext>
                </a:extLst>
              </a:tr>
              <a:tr h="338277">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Heterosexual </a:t>
                      </a:r>
                      <a:r>
                        <a:rPr lang="en-GB" sz="2000" b="0" i="0" u="none" strike="noStrike" kern="1200" baseline="0" dirty="0">
                          <a:solidFill>
                            <a:srgbClr val="000000"/>
                          </a:solidFill>
                          <a:effectLst/>
                          <a:latin typeface="Calibri"/>
                          <a:ea typeface="+mn-ea"/>
                          <a:cs typeface="+mn-cs"/>
                        </a:rPr>
                        <a:t>transmission (women)</a:t>
                      </a:r>
                    </a:p>
                  </a:txBody>
                  <a:tcPr marL="0" marR="0" marT="0" marB="0" anchor="ctr">
                    <a:lnL>
                      <a:noFill/>
                    </a:lnL>
                    <a:lnR>
                      <a:noFill/>
                    </a:lnR>
                    <a:lnT>
                      <a:noFill/>
                    </a:lnT>
                    <a:lnB>
                      <a:noFill/>
                    </a:lnB>
                  </a:tcPr>
                </a:tc>
                <a:tc>
                  <a:txBody>
                    <a:bodyPr/>
                    <a:lstStyle/>
                    <a:p>
                      <a:pPr algn="ctr" fontAlgn="b"/>
                      <a:r>
                        <a:rPr lang="en-GB" sz="2000" b="0" i="0" u="none" strike="noStrike" dirty="0" smtClean="0">
                          <a:solidFill>
                            <a:srgbClr val="000000"/>
                          </a:solidFill>
                          <a:effectLst/>
                          <a:latin typeface="Calibri" panose="020F0502020204030204" pitchFamily="34" charset="0"/>
                        </a:rPr>
                        <a:t>17</a:t>
                      </a:r>
                      <a:endParaRPr lang="en-GB"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338277">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Injecting </a:t>
                      </a:r>
                      <a:r>
                        <a:rPr lang="en-GB" sz="2000" b="0" i="0" u="none" strike="noStrike" kern="1200" baseline="0" dirty="0">
                          <a:solidFill>
                            <a:srgbClr val="000000"/>
                          </a:solidFill>
                          <a:effectLst/>
                          <a:latin typeface="Calibri"/>
                          <a:ea typeface="+mn-ea"/>
                          <a:cs typeface="+mn-cs"/>
                        </a:rPr>
                        <a:t>drug use</a:t>
                      </a:r>
                    </a:p>
                  </a:txBody>
                  <a:tcPr marL="0" marR="0" marT="0"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panose="020F0502020204030204" pitchFamily="34" charset="0"/>
                        </a:rPr>
                        <a:t>4</a:t>
                      </a:r>
                      <a:endParaRPr lang="en-GB" sz="2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11"/>
                  </a:ext>
                </a:extLst>
              </a:tr>
              <a:tr h="338277">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Mother </a:t>
                      </a:r>
                      <a:r>
                        <a:rPr lang="en-GB" sz="2000" b="0" i="0" u="none" strike="noStrike" kern="1200" baseline="0" dirty="0">
                          <a:solidFill>
                            <a:srgbClr val="000000"/>
                          </a:solidFill>
                          <a:effectLst/>
                          <a:latin typeface="Calibri"/>
                          <a:ea typeface="+mn-ea"/>
                          <a:cs typeface="+mn-cs"/>
                        </a:rPr>
                        <a:t>to child transmission</a:t>
                      </a:r>
                    </a:p>
                  </a:txBody>
                  <a:tcPr marL="0" marR="0" marT="0"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panose="020F0502020204030204" pitchFamily="34" charset="0"/>
                        </a:rPr>
                        <a:t>&lt;1</a:t>
                      </a:r>
                      <a:endParaRPr lang="en-GB" sz="2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12"/>
                  </a:ext>
                </a:extLst>
              </a:tr>
              <a:tr h="338277">
                <a:tc>
                  <a:txBody>
                    <a:bodyPr/>
                    <a:lstStyle/>
                    <a:p>
                      <a:pPr marL="0" algn="l" defTabSz="685766" rtl="0" eaLnBrk="1" fontAlgn="ctr" latinLnBrk="0" hangingPunct="1"/>
                      <a:r>
                        <a:rPr lang="en-GB" sz="2000" b="0" i="0" u="none" strike="noStrike" kern="1200" baseline="0" dirty="0" smtClean="0">
                          <a:solidFill>
                            <a:srgbClr val="000000"/>
                          </a:solidFill>
                          <a:effectLst/>
                          <a:latin typeface="Calibri"/>
                          <a:ea typeface="+mn-ea"/>
                          <a:cs typeface="+mn-cs"/>
                        </a:rPr>
                        <a:t> Unknown</a:t>
                      </a:r>
                      <a:endParaRPr lang="en-GB" sz="2000" b="0" i="0" u="none" strike="noStrike" kern="1200" baseline="0" dirty="0">
                        <a:solidFill>
                          <a:srgbClr val="000000"/>
                        </a:solidFill>
                        <a:effectLst/>
                        <a:latin typeface="Calibri"/>
                        <a:ea typeface="+mn-ea"/>
                        <a:cs typeface="+mn-cs"/>
                      </a:endParaRPr>
                    </a:p>
                  </a:txBody>
                  <a:tcPr marL="0" marR="0" marT="0" marB="0" anchor="ctr">
                    <a:lnL>
                      <a:noFill/>
                    </a:lnL>
                    <a:lnR>
                      <a:noFill/>
                    </a:lnR>
                    <a:lnT>
                      <a:noFill/>
                    </a:lnT>
                    <a:lnB>
                      <a:noFill/>
                    </a:lnB>
                  </a:tcPr>
                </a:tc>
                <a:tc>
                  <a:txBody>
                    <a:bodyPr/>
                    <a:lstStyle/>
                    <a:p>
                      <a:pPr algn="ctr" fontAlgn="b"/>
                      <a:r>
                        <a:rPr lang="en-GB" sz="2000" b="0" i="0" u="none" strike="noStrike" dirty="0" smtClean="0">
                          <a:solidFill>
                            <a:srgbClr val="000000"/>
                          </a:solidFill>
                          <a:effectLst/>
                          <a:latin typeface="Calibri" panose="020F0502020204030204" pitchFamily="34" charset="0"/>
                        </a:rPr>
                        <a:t>23</a:t>
                      </a:r>
                      <a:endParaRPr lang="en-GB"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bl>
          </a:graphicData>
        </a:graphic>
      </p:graphicFrame>
      <p:sp>
        <p:nvSpPr>
          <p:cNvPr id="2" name="TextBox 1"/>
          <p:cNvSpPr txBox="1"/>
          <p:nvPr/>
        </p:nvSpPr>
        <p:spPr>
          <a:xfrm>
            <a:off x="1454331" y="6055079"/>
            <a:ext cx="2455544" cy="286232"/>
          </a:xfrm>
          <a:prstGeom prst="rect">
            <a:avLst/>
          </a:prstGeom>
          <a:noFill/>
        </p:spPr>
        <p:txBody>
          <a:bodyPr wrap="none" rtlCol="0">
            <a:spAutoFit/>
          </a:bodyPr>
          <a:lstStyle/>
          <a:p>
            <a:r>
              <a:rPr lang="en-GB" sz="1400" dirty="0" smtClean="0">
                <a:latin typeface="Calibri" panose="020F0502020204030204" pitchFamily="34" charset="0"/>
              </a:rPr>
              <a:t>* </a:t>
            </a:r>
            <a:r>
              <a:rPr lang="en-GB" sz="1400" dirty="0">
                <a:latin typeface="Calibri" panose="020F0502020204030204" pitchFamily="34" charset="0"/>
              </a:rPr>
              <a:t>Adjusted for reporting delay</a:t>
            </a:r>
          </a:p>
        </p:txBody>
      </p:sp>
    </p:spTree>
    <p:extLst>
      <p:ext uri="{BB962C8B-B14F-4D97-AF65-F5344CB8AC3E}">
        <p14:creationId xmlns:p14="http://schemas.microsoft.com/office/powerpoint/2010/main" val="3399019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20</a:t>
            </a:fld>
            <a:endParaRPr lang="en-GB" dirty="0">
              <a:solidFill>
                <a:prstClr val="white"/>
              </a:solidFill>
            </a:endParaRPr>
          </a:p>
        </p:txBody>
      </p:sp>
      <p:sp>
        <p:nvSpPr>
          <p:cNvPr id="11" name="Title 1"/>
          <p:cNvSpPr>
            <a:spLocks noGrp="1"/>
          </p:cNvSpPr>
          <p:nvPr>
            <p:ph type="title"/>
          </p:nvPr>
        </p:nvSpPr>
        <p:spPr>
          <a:xfrm>
            <a:off x="984069" y="220002"/>
            <a:ext cx="7370931" cy="1257106"/>
          </a:xfrm>
        </p:spPr>
        <p:txBody>
          <a:bodyPr/>
          <a:lstStyle/>
          <a:p>
            <a:r>
              <a:rPr lang="en-GB" dirty="0">
                <a:solidFill>
                  <a:schemeClr val="tx1"/>
                </a:solidFill>
                <a:latin typeface="Calibri" panose="020F0502020204030204" pitchFamily="34" charset="0"/>
              </a:rPr>
              <a:t>HIV diagnoses, AIDS diagnoses</a:t>
            </a:r>
            <a:br>
              <a:rPr lang="en-GB" dirty="0">
                <a:solidFill>
                  <a:schemeClr val="tx1"/>
                </a:solidFill>
                <a:latin typeface="Calibri" panose="020F0502020204030204" pitchFamily="34" charset="0"/>
              </a:rPr>
            </a:br>
            <a:r>
              <a:rPr lang="en-GB" dirty="0">
                <a:solidFill>
                  <a:schemeClr val="tx1"/>
                </a:solidFill>
                <a:latin typeface="Calibri" panose="020F0502020204030204" pitchFamily="34" charset="0"/>
              </a:rPr>
              <a:t>and AIDS-related deaths per 100 000 population, EU-EEA, </a:t>
            </a:r>
            <a:r>
              <a:rPr lang="en-GB" dirty="0" smtClean="0">
                <a:solidFill>
                  <a:schemeClr val="tx1"/>
                </a:solidFill>
                <a:latin typeface="Calibri" panose="020F0502020204030204" pitchFamily="34" charset="0"/>
              </a:rPr>
              <a:t>2009-2018</a:t>
            </a:r>
            <a:endParaRPr lang="en-GB" dirty="0">
              <a:solidFill>
                <a:schemeClr val="tx1"/>
              </a:solidFill>
              <a:latin typeface="Calibri" panose="020F0502020204030204" pitchFamily="34" charset="0"/>
            </a:endParaRPr>
          </a:p>
        </p:txBody>
      </p:sp>
      <p:sp>
        <p:nvSpPr>
          <p:cNvPr id="6" name="TextBox 5"/>
          <p:cNvSpPr txBox="1"/>
          <p:nvPr/>
        </p:nvSpPr>
        <p:spPr>
          <a:xfrm>
            <a:off x="289023" y="6203016"/>
            <a:ext cx="7110195" cy="276999"/>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Note: HIV rate is adjusted for reporting delay. Rates exclude countries not reporting consistently over the period: Sweden (AIDS and AIDS-deaths), Italy and Denmark (AIDS deaths)</a:t>
            </a:r>
          </a:p>
        </p:txBody>
      </p:sp>
      <p:sp>
        <p:nvSpPr>
          <p:cNvPr id="13" name="Rectangle 12"/>
          <p:cNvSpPr/>
          <p:nvPr/>
        </p:nvSpPr>
        <p:spPr bwMode="auto">
          <a:xfrm>
            <a:off x="8861714" y="2504640"/>
            <a:ext cx="1309240" cy="563867"/>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2400" dirty="0">
                <a:solidFill>
                  <a:schemeClr val="bg1"/>
                </a:solidFill>
                <a:latin typeface="Calibri" panose="020F0502020204030204" pitchFamily="34" charset="0"/>
              </a:rPr>
              <a:t>HIV</a:t>
            </a:r>
          </a:p>
        </p:txBody>
      </p:sp>
      <p:sp>
        <p:nvSpPr>
          <p:cNvPr id="14" name="Rectangle 13"/>
          <p:cNvSpPr/>
          <p:nvPr/>
        </p:nvSpPr>
        <p:spPr bwMode="auto">
          <a:xfrm>
            <a:off x="8861714" y="3243825"/>
            <a:ext cx="1309240" cy="563867"/>
          </a:xfrm>
          <a:prstGeom prst="rect">
            <a:avLst/>
          </a:prstGeom>
          <a:solidFill>
            <a:srgbClr val="FF0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2400" dirty="0">
                <a:solidFill>
                  <a:schemeClr val="bg1"/>
                </a:solidFill>
                <a:latin typeface="Calibri" panose="020F0502020204030204" pitchFamily="34" charset="0"/>
              </a:rPr>
              <a:t>AIDS</a:t>
            </a:r>
          </a:p>
        </p:txBody>
      </p:sp>
      <p:sp>
        <p:nvSpPr>
          <p:cNvPr id="15" name="Rectangle 14"/>
          <p:cNvSpPr/>
          <p:nvPr/>
        </p:nvSpPr>
        <p:spPr bwMode="auto">
          <a:xfrm>
            <a:off x="8880764" y="4001142"/>
            <a:ext cx="1290190" cy="818508"/>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800" dirty="0">
                <a:solidFill>
                  <a:schemeClr val="bg1"/>
                </a:solidFill>
                <a:latin typeface="Calibri" panose="020F0502020204030204" pitchFamily="34" charset="0"/>
              </a:rPr>
              <a:t>AIDS-related deaths</a:t>
            </a:r>
          </a:p>
        </p:txBody>
      </p:sp>
      <p:sp>
        <p:nvSpPr>
          <p:cNvPr id="10"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2" name="Picture 1"/>
          <p:cNvPicPr>
            <a:picLocks noChangeAspect="1"/>
          </p:cNvPicPr>
          <p:nvPr/>
        </p:nvPicPr>
        <p:blipFill>
          <a:blip r:embed="rId2"/>
          <a:stretch>
            <a:fillRect/>
          </a:stretch>
        </p:blipFill>
        <p:spPr>
          <a:xfrm>
            <a:off x="858172" y="1933520"/>
            <a:ext cx="7748688" cy="3596952"/>
          </a:xfrm>
          <a:prstGeom prst="rect">
            <a:avLst/>
          </a:prstGeom>
        </p:spPr>
      </p:pic>
    </p:spTree>
    <p:extLst>
      <p:ext uri="{BB962C8B-B14F-4D97-AF65-F5344CB8AC3E}">
        <p14:creationId xmlns:p14="http://schemas.microsoft.com/office/powerpoint/2010/main" val="845266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21</a:t>
            </a:fld>
            <a:endParaRPr lang="en-GB" dirty="0"/>
          </a:p>
        </p:txBody>
      </p:sp>
      <p:sp>
        <p:nvSpPr>
          <p:cNvPr id="8" name="Rectangle 7"/>
          <p:cNvSpPr/>
          <p:nvPr/>
        </p:nvSpPr>
        <p:spPr bwMode="auto">
          <a:xfrm>
            <a:off x="9091574" y="2366793"/>
            <a:ext cx="1531135" cy="336377"/>
          </a:xfrm>
          <a:prstGeom prst="rect">
            <a:avLst/>
          </a:prstGeom>
          <a:solidFill>
            <a:srgbClr val="800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15-19 years</a:t>
            </a:r>
            <a:endParaRPr lang="en-GB" sz="1600" dirty="0">
              <a:solidFill>
                <a:schemeClr val="bg1"/>
              </a:solidFill>
              <a:latin typeface="Calibri" panose="020F0502020204030204" pitchFamily="34" charset="0"/>
            </a:endParaRPr>
          </a:p>
        </p:txBody>
      </p:sp>
      <p:sp>
        <p:nvSpPr>
          <p:cNvPr id="9" name="Rectangle 8"/>
          <p:cNvSpPr/>
          <p:nvPr/>
        </p:nvSpPr>
        <p:spPr bwMode="auto">
          <a:xfrm>
            <a:off x="9091573" y="2793593"/>
            <a:ext cx="1531248" cy="262791"/>
          </a:xfrm>
          <a:prstGeom prst="rect">
            <a:avLst/>
          </a:prstGeom>
          <a:solidFill>
            <a:schemeClr val="accent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20-24 years</a:t>
            </a:r>
            <a:endParaRPr lang="en-GB" sz="1600" dirty="0">
              <a:solidFill>
                <a:schemeClr val="bg1"/>
              </a:solidFill>
              <a:latin typeface="Calibri" panose="020F0502020204030204" pitchFamily="34" charset="0"/>
            </a:endParaRPr>
          </a:p>
        </p:txBody>
      </p:sp>
      <p:sp>
        <p:nvSpPr>
          <p:cNvPr id="10" name="Rectangle 9"/>
          <p:cNvSpPr/>
          <p:nvPr/>
        </p:nvSpPr>
        <p:spPr bwMode="auto">
          <a:xfrm>
            <a:off x="9091573" y="3146153"/>
            <a:ext cx="1529418" cy="25650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25-29 years</a:t>
            </a:r>
            <a:endParaRPr lang="en-GB" sz="1600" dirty="0">
              <a:solidFill>
                <a:schemeClr val="bg1"/>
              </a:solidFill>
              <a:latin typeface="Calibri" panose="020F0502020204030204" pitchFamily="34" charset="0"/>
            </a:endParaRPr>
          </a:p>
        </p:txBody>
      </p:sp>
      <p:sp>
        <p:nvSpPr>
          <p:cNvPr id="11" name="Rectangle 10"/>
          <p:cNvSpPr/>
          <p:nvPr/>
        </p:nvSpPr>
        <p:spPr bwMode="auto">
          <a:xfrm>
            <a:off x="9091573" y="3510673"/>
            <a:ext cx="1529418" cy="265974"/>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30-39 years</a:t>
            </a:r>
            <a:endParaRPr lang="en-GB" sz="1600" dirty="0">
              <a:solidFill>
                <a:schemeClr val="bg1"/>
              </a:solidFill>
              <a:latin typeface="Calibri" panose="020F0502020204030204" pitchFamily="34" charset="0"/>
            </a:endParaRPr>
          </a:p>
        </p:txBody>
      </p:sp>
      <p:sp>
        <p:nvSpPr>
          <p:cNvPr id="12" name="Rectangle 11"/>
          <p:cNvSpPr/>
          <p:nvPr/>
        </p:nvSpPr>
        <p:spPr bwMode="auto">
          <a:xfrm>
            <a:off x="9091573" y="3884662"/>
            <a:ext cx="1503897" cy="292783"/>
          </a:xfrm>
          <a:prstGeom prst="rect">
            <a:avLst/>
          </a:prstGeom>
          <a:solidFill>
            <a:srgbClr val="EF792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40-49 years</a:t>
            </a:r>
            <a:endParaRPr lang="en-GB" sz="1600" dirty="0">
              <a:solidFill>
                <a:schemeClr val="bg1"/>
              </a:solidFill>
              <a:latin typeface="Calibri" panose="020F0502020204030204" pitchFamily="34" charset="0"/>
            </a:endParaRPr>
          </a:p>
        </p:txBody>
      </p:sp>
      <p:sp>
        <p:nvSpPr>
          <p:cNvPr id="13" name="Rectangle 12"/>
          <p:cNvSpPr/>
          <p:nvPr/>
        </p:nvSpPr>
        <p:spPr bwMode="auto">
          <a:xfrm>
            <a:off x="9091572" y="4257749"/>
            <a:ext cx="1530363" cy="292783"/>
          </a:xfrm>
          <a:prstGeom prst="rect">
            <a:avLst/>
          </a:prstGeom>
          <a:solidFill>
            <a:srgbClr val="00206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50+ years</a:t>
            </a:r>
            <a:endParaRPr lang="en-GB" sz="1600" dirty="0">
              <a:solidFill>
                <a:schemeClr val="bg1"/>
              </a:solidFill>
              <a:latin typeface="Calibri" panose="020F0502020204030204" pitchFamily="34" charset="0"/>
            </a:endParaRPr>
          </a:p>
        </p:txBody>
      </p:sp>
      <p:sp>
        <p:nvSpPr>
          <p:cNvPr id="16" name="Title 1"/>
          <p:cNvSpPr>
            <a:spLocks noGrp="1"/>
          </p:cNvSpPr>
          <p:nvPr>
            <p:ph type="title"/>
          </p:nvPr>
        </p:nvSpPr>
        <p:spPr>
          <a:xfrm>
            <a:off x="1079863" y="220003"/>
            <a:ext cx="7275137" cy="822325"/>
          </a:xfrm>
        </p:spPr>
        <p:txBody>
          <a:bodyPr/>
          <a:lstStyle/>
          <a:p>
            <a:r>
              <a:rPr lang="en-GB" dirty="0">
                <a:solidFill>
                  <a:schemeClr val="tx1"/>
                </a:solidFill>
                <a:latin typeface="Calibri" panose="020F0502020204030204" pitchFamily="34" charset="0"/>
              </a:rPr>
              <a:t>New HIV diagnoses, by age group, </a:t>
            </a:r>
            <a:r>
              <a:rPr lang="en-GB" dirty="0" smtClean="0">
                <a:solidFill>
                  <a:schemeClr val="tx1"/>
                </a:solidFill>
                <a:latin typeface="Calibri" panose="020F0502020204030204" pitchFamily="34" charset="0"/>
              </a:rPr>
              <a:t>EU-EEA</a:t>
            </a:r>
            <a:r>
              <a:rPr lang="en-GB" dirty="0">
                <a:solidFill>
                  <a:schemeClr val="tx1"/>
                </a:solidFill>
                <a:latin typeface="Calibri" panose="020F0502020204030204" pitchFamily="34" charset="0"/>
              </a:rPr>
              <a:t>, </a:t>
            </a:r>
            <a:r>
              <a:rPr lang="en-GB" dirty="0" smtClean="0">
                <a:solidFill>
                  <a:schemeClr val="tx1"/>
                </a:solidFill>
                <a:latin typeface="Calibri" panose="020F0502020204030204" pitchFamily="34" charset="0"/>
              </a:rPr>
              <a:t/>
            </a:r>
            <a:br>
              <a:rPr lang="en-GB" dirty="0" smtClean="0">
                <a:solidFill>
                  <a:schemeClr val="tx1"/>
                </a:solidFill>
                <a:latin typeface="Calibri" panose="020F0502020204030204" pitchFamily="34" charset="0"/>
              </a:rPr>
            </a:br>
            <a:r>
              <a:rPr lang="en-GB" dirty="0" smtClean="0">
                <a:solidFill>
                  <a:schemeClr val="tx1"/>
                </a:solidFill>
                <a:latin typeface="Calibri" panose="020F0502020204030204" pitchFamily="34" charset="0"/>
              </a:rPr>
              <a:t>2009-2018</a:t>
            </a:r>
            <a:endParaRPr lang="en-GB" dirty="0">
              <a:solidFill>
                <a:schemeClr val="tx1"/>
              </a:solidFill>
              <a:latin typeface="Calibri" panose="020F0502020204030204" pitchFamily="34" charset="0"/>
            </a:endParaRPr>
          </a:p>
        </p:txBody>
      </p:sp>
      <p:sp>
        <p:nvSpPr>
          <p:cNvPr id="14"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5" name="Picture 4"/>
          <p:cNvPicPr>
            <a:picLocks noChangeAspect="1"/>
          </p:cNvPicPr>
          <p:nvPr/>
        </p:nvPicPr>
        <p:blipFill>
          <a:blip r:embed="rId2"/>
          <a:stretch>
            <a:fillRect/>
          </a:stretch>
        </p:blipFill>
        <p:spPr>
          <a:xfrm>
            <a:off x="797482" y="1179237"/>
            <a:ext cx="7908255" cy="4570676"/>
          </a:xfrm>
          <a:prstGeom prst="rect">
            <a:avLst/>
          </a:prstGeom>
        </p:spPr>
      </p:pic>
    </p:spTree>
    <p:extLst>
      <p:ext uri="{BB962C8B-B14F-4D97-AF65-F5344CB8AC3E}">
        <p14:creationId xmlns:p14="http://schemas.microsoft.com/office/powerpoint/2010/main" val="32846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22</a:t>
            </a:fld>
            <a:endParaRPr lang="en-GB" dirty="0">
              <a:solidFill>
                <a:prstClr val="white"/>
              </a:solidFill>
            </a:endParaRPr>
          </a:p>
        </p:txBody>
      </p:sp>
      <p:sp>
        <p:nvSpPr>
          <p:cNvPr id="11" name="Title 1"/>
          <p:cNvSpPr>
            <a:spLocks noGrp="1"/>
          </p:cNvSpPr>
          <p:nvPr>
            <p:ph type="title"/>
          </p:nvPr>
        </p:nvSpPr>
        <p:spPr>
          <a:xfrm>
            <a:off x="905691" y="220003"/>
            <a:ext cx="7449309" cy="822325"/>
          </a:xfrm>
        </p:spPr>
        <p:txBody>
          <a:bodyPr/>
          <a:lstStyle/>
          <a:p>
            <a:r>
              <a:rPr lang="en-GB" dirty="0">
                <a:solidFill>
                  <a:schemeClr val="tx1"/>
                </a:solidFill>
                <a:latin typeface="Calibri" panose="020F0502020204030204" pitchFamily="34" charset="0"/>
              </a:rPr>
              <a:t>New HIV diagnoses in men, by age group, EU-EEA, </a:t>
            </a:r>
            <a:r>
              <a:rPr lang="en-GB" dirty="0" smtClean="0">
                <a:solidFill>
                  <a:schemeClr val="tx1"/>
                </a:solidFill>
                <a:latin typeface="Calibri" panose="020F0502020204030204" pitchFamily="34" charset="0"/>
              </a:rPr>
              <a:t>2009-2018</a:t>
            </a:r>
            <a:endParaRPr lang="en-GB" dirty="0">
              <a:solidFill>
                <a:schemeClr val="tx1"/>
              </a:solidFill>
              <a:latin typeface="Calibri" panose="020F0502020204030204" pitchFamily="34" charset="0"/>
            </a:endParaRPr>
          </a:p>
        </p:txBody>
      </p:sp>
      <p:sp>
        <p:nvSpPr>
          <p:cNvPr id="7" name="Rectangle 6"/>
          <p:cNvSpPr/>
          <p:nvPr/>
        </p:nvSpPr>
        <p:spPr bwMode="auto">
          <a:xfrm>
            <a:off x="9056404" y="2431800"/>
            <a:ext cx="1531135" cy="336377"/>
          </a:xfrm>
          <a:prstGeom prst="rect">
            <a:avLst/>
          </a:prstGeom>
          <a:solidFill>
            <a:srgbClr val="800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15-19 years</a:t>
            </a:r>
            <a:endParaRPr lang="en-GB" sz="1600" dirty="0">
              <a:solidFill>
                <a:schemeClr val="bg1"/>
              </a:solidFill>
              <a:latin typeface="Calibri" panose="020F0502020204030204" pitchFamily="34" charset="0"/>
            </a:endParaRPr>
          </a:p>
        </p:txBody>
      </p:sp>
      <p:sp>
        <p:nvSpPr>
          <p:cNvPr id="8" name="Rectangle 7"/>
          <p:cNvSpPr/>
          <p:nvPr/>
        </p:nvSpPr>
        <p:spPr bwMode="auto">
          <a:xfrm>
            <a:off x="9056403" y="2858600"/>
            <a:ext cx="1531248" cy="262791"/>
          </a:xfrm>
          <a:prstGeom prst="rect">
            <a:avLst/>
          </a:prstGeom>
          <a:solidFill>
            <a:schemeClr val="accent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20-24 years</a:t>
            </a:r>
            <a:endParaRPr lang="en-GB" sz="1600" dirty="0">
              <a:solidFill>
                <a:schemeClr val="bg1"/>
              </a:solidFill>
              <a:latin typeface="Calibri" panose="020F0502020204030204" pitchFamily="34" charset="0"/>
            </a:endParaRPr>
          </a:p>
        </p:txBody>
      </p:sp>
      <p:sp>
        <p:nvSpPr>
          <p:cNvPr id="9" name="Rectangle 8"/>
          <p:cNvSpPr/>
          <p:nvPr/>
        </p:nvSpPr>
        <p:spPr bwMode="auto">
          <a:xfrm>
            <a:off x="9056403" y="3211160"/>
            <a:ext cx="1529418" cy="25650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25-29 years</a:t>
            </a:r>
            <a:endParaRPr lang="en-GB" sz="1600" dirty="0">
              <a:solidFill>
                <a:schemeClr val="bg1"/>
              </a:solidFill>
              <a:latin typeface="Calibri" panose="020F0502020204030204" pitchFamily="34" charset="0"/>
            </a:endParaRPr>
          </a:p>
        </p:txBody>
      </p:sp>
      <p:sp>
        <p:nvSpPr>
          <p:cNvPr id="13" name="Rectangle 12"/>
          <p:cNvSpPr/>
          <p:nvPr/>
        </p:nvSpPr>
        <p:spPr bwMode="auto">
          <a:xfrm>
            <a:off x="9056403" y="3575680"/>
            <a:ext cx="1529418" cy="265974"/>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30-39 years</a:t>
            </a:r>
            <a:endParaRPr lang="en-GB" sz="1600" dirty="0">
              <a:solidFill>
                <a:schemeClr val="bg1"/>
              </a:solidFill>
              <a:latin typeface="Calibri" panose="020F0502020204030204" pitchFamily="34" charset="0"/>
            </a:endParaRPr>
          </a:p>
        </p:txBody>
      </p:sp>
      <p:sp>
        <p:nvSpPr>
          <p:cNvPr id="14" name="Rectangle 13"/>
          <p:cNvSpPr/>
          <p:nvPr/>
        </p:nvSpPr>
        <p:spPr bwMode="auto">
          <a:xfrm>
            <a:off x="9056403" y="3949669"/>
            <a:ext cx="1503897" cy="292783"/>
          </a:xfrm>
          <a:prstGeom prst="rect">
            <a:avLst/>
          </a:prstGeom>
          <a:solidFill>
            <a:srgbClr val="EF792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40-49 years</a:t>
            </a:r>
            <a:endParaRPr lang="en-GB" sz="1600" dirty="0">
              <a:solidFill>
                <a:schemeClr val="bg1"/>
              </a:solidFill>
              <a:latin typeface="Calibri" panose="020F0502020204030204" pitchFamily="34" charset="0"/>
            </a:endParaRPr>
          </a:p>
        </p:txBody>
      </p:sp>
      <p:sp>
        <p:nvSpPr>
          <p:cNvPr id="15" name="Rectangle 14"/>
          <p:cNvSpPr/>
          <p:nvPr/>
        </p:nvSpPr>
        <p:spPr bwMode="auto">
          <a:xfrm>
            <a:off x="9056402" y="4322756"/>
            <a:ext cx="1530363" cy="292783"/>
          </a:xfrm>
          <a:prstGeom prst="rect">
            <a:avLst/>
          </a:prstGeom>
          <a:solidFill>
            <a:srgbClr val="00206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50+ years</a:t>
            </a:r>
            <a:endParaRPr lang="en-GB" sz="1600" dirty="0">
              <a:solidFill>
                <a:schemeClr val="bg1"/>
              </a:solidFill>
              <a:latin typeface="Calibri" panose="020F0502020204030204" pitchFamily="34" charset="0"/>
            </a:endParaRPr>
          </a:p>
        </p:txBody>
      </p:sp>
      <p:sp>
        <p:nvSpPr>
          <p:cNvPr id="12"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2" name="Picture 1"/>
          <p:cNvPicPr>
            <a:picLocks noChangeAspect="1"/>
          </p:cNvPicPr>
          <p:nvPr/>
        </p:nvPicPr>
        <p:blipFill>
          <a:blip r:embed="rId2"/>
          <a:stretch>
            <a:fillRect/>
          </a:stretch>
        </p:blipFill>
        <p:spPr>
          <a:xfrm>
            <a:off x="406506" y="1517627"/>
            <a:ext cx="8447677" cy="4206842"/>
          </a:xfrm>
          <a:prstGeom prst="rect">
            <a:avLst/>
          </a:prstGeom>
        </p:spPr>
      </p:pic>
    </p:spTree>
    <p:extLst>
      <p:ext uri="{BB962C8B-B14F-4D97-AF65-F5344CB8AC3E}">
        <p14:creationId xmlns:p14="http://schemas.microsoft.com/office/powerpoint/2010/main" val="2095817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23</a:t>
            </a:fld>
            <a:endParaRPr lang="en-GB" dirty="0">
              <a:solidFill>
                <a:prstClr val="white"/>
              </a:solidFill>
            </a:endParaRPr>
          </a:p>
        </p:txBody>
      </p:sp>
      <p:sp>
        <p:nvSpPr>
          <p:cNvPr id="11" name="Title 1"/>
          <p:cNvSpPr>
            <a:spLocks noGrp="1"/>
          </p:cNvSpPr>
          <p:nvPr>
            <p:ph type="title"/>
          </p:nvPr>
        </p:nvSpPr>
        <p:spPr>
          <a:xfrm>
            <a:off x="975359" y="220003"/>
            <a:ext cx="7820297" cy="822325"/>
          </a:xfrm>
        </p:spPr>
        <p:txBody>
          <a:bodyPr/>
          <a:lstStyle/>
          <a:p>
            <a:r>
              <a:rPr lang="en-GB" dirty="0">
                <a:solidFill>
                  <a:schemeClr val="tx1"/>
                </a:solidFill>
                <a:latin typeface="Calibri" panose="020F0502020204030204" pitchFamily="34" charset="0"/>
              </a:rPr>
              <a:t>New HIV diagnoses in women, by age group, EU-EEA, </a:t>
            </a:r>
            <a:r>
              <a:rPr lang="en-GB" dirty="0" smtClean="0">
                <a:solidFill>
                  <a:schemeClr val="tx1"/>
                </a:solidFill>
                <a:latin typeface="Calibri" panose="020F0502020204030204" pitchFamily="34" charset="0"/>
              </a:rPr>
              <a:t>2009-2018</a:t>
            </a:r>
            <a:endParaRPr lang="en-GB" dirty="0">
              <a:solidFill>
                <a:schemeClr val="tx1"/>
              </a:solidFill>
              <a:latin typeface="Calibri" panose="020F0502020204030204" pitchFamily="34" charset="0"/>
            </a:endParaRPr>
          </a:p>
        </p:txBody>
      </p:sp>
      <p:sp>
        <p:nvSpPr>
          <p:cNvPr id="7" name="Rectangle 6"/>
          <p:cNvSpPr/>
          <p:nvPr/>
        </p:nvSpPr>
        <p:spPr bwMode="auto">
          <a:xfrm>
            <a:off x="9056404" y="2542635"/>
            <a:ext cx="1531135" cy="336377"/>
          </a:xfrm>
          <a:prstGeom prst="rect">
            <a:avLst/>
          </a:prstGeom>
          <a:solidFill>
            <a:srgbClr val="800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15-19 years</a:t>
            </a:r>
            <a:endParaRPr lang="en-GB" sz="1600" dirty="0">
              <a:solidFill>
                <a:schemeClr val="bg1"/>
              </a:solidFill>
              <a:latin typeface="Calibri" panose="020F0502020204030204" pitchFamily="34" charset="0"/>
            </a:endParaRPr>
          </a:p>
        </p:txBody>
      </p:sp>
      <p:sp>
        <p:nvSpPr>
          <p:cNvPr id="8" name="Rectangle 7"/>
          <p:cNvSpPr/>
          <p:nvPr/>
        </p:nvSpPr>
        <p:spPr bwMode="auto">
          <a:xfrm>
            <a:off x="9056403" y="2969435"/>
            <a:ext cx="1531248" cy="262791"/>
          </a:xfrm>
          <a:prstGeom prst="rect">
            <a:avLst/>
          </a:prstGeom>
          <a:solidFill>
            <a:schemeClr val="accent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20-24 years</a:t>
            </a:r>
            <a:endParaRPr lang="en-GB" sz="1600" dirty="0">
              <a:solidFill>
                <a:schemeClr val="bg1"/>
              </a:solidFill>
              <a:latin typeface="Calibri" panose="020F0502020204030204" pitchFamily="34" charset="0"/>
            </a:endParaRPr>
          </a:p>
        </p:txBody>
      </p:sp>
      <p:sp>
        <p:nvSpPr>
          <p:cNvPr id="9" name="Rectangle 8"/>
          <p:cNvSpPr/>
          <p:nvPr/>
        </p:nvSpPr>
        <p:spPr bwMode="auto">
          <a:xfrm>
            <a:off x="9056403" y="3321995"/>
            <a:ext cx="1529418" cy="25650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25-29 years</a:t>
            </a:r>
            <a:endParaRPr lang="en-GB" sz="1600" dirty="0">
              <a:solidFill>
                <a:schemeClr val="bg1"/>
              </a:solidFill>
              <a:latin typeface="Calibri" panose="020F0502020204030204" pitchFamily="34" charset="0"/>
            </a:endParaRPr>
          </a:p>
        </p:txBody>
      </p:sp>
      <p:sp>
        <p:nvSpPr>
          <p:cNvPr id="13" name="Rectangle 12"/>
          <p:cNvSpPr/>
          <p:nvPr/>
        </p:nvSpPr>
        <p:spPr bwMode="auto">
          <a:xfrm>
            <a:off x="9056403" y="3686515"/>
            <a:ext cx="1529418" cy="265974"/>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30-39 years</a:t>
            </a:r>
            <a:endParaRPr lang="en-GB" sz="1600" dirty="0">
              <a:solidFill>
                <a:schemeClr val="bg1"/>
              </a:solidFill>
              <a:latin typeface="Calibri" panose="020F0502020204030204" pitchFamily="34" charset="0"/>
            </a:endParaRPr>
          </a:p>
        </p:txBody>
      </p:sp>
      <p:sp>
        <p:nvSpPr>
          <p:cNvPr id="14" name="Rectangle 13"/>
          <p:cNvSpPr/>
          <p:nvPr/>
        </p:nvSpPr>
        <p:spPr bwMode="auto">
          <a:xfrm>
            <a:off x="9056403" y="4060504"/>
            <a:ext cx="1503897" cy="292783"/>
          </a:xfrm>
          <a:prstGeom prst="rect">
            <a:avLst/>
          </a:prstGeom>
          <a:solidFill>
            <a:srgbClr val="EF7921"/>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40-49 years</a:t>
            </a:r>
            <a:endParaRPr lang="en-GB" sz="1600" dirty="0">
              <a:solidFill>
                <a:schemeClr val="bg1"/>
              </a:solidFill>
              <a:latin typeface="Calibri" panose="020F0502020204030204" pitchFamily="34" charset="0"/>
            </a:endParaRPr>
          </a:p>
        </p:txBody>
      </p:sp>
      <p:sp>
        <p:nvSpPr>
          <p:cNvPr id="15" name="Rectangle 14"/>
          <p:cNvSpPr/>
          <p:nvPr/>
        </p:nvSpPr>
        <p:spPr bwMode="auto">
          <a:xfrm>
            <a:off x="9056402" y="4433591"/>
            <a:ext cx="1530363" cy="292783"/>
          </a:xfrm>
          <a:prstGeom prst="rect">
            <a:avLst/>
          </a:prstGeom>
          <a:solidFill>
            <a:srgbClr val="00206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50+ years</a:t>
            </a:r>
            <a:endParaRPr lang="en-GB" sz="1600" dirty="0">
              <a:solidFill>
                <a:schemeClr val="bg1"/>
              </a:solidFill>
              <a:latin typeface="Calibri" panose="020F0502020204030204" pitchFamily="34" charset="0"/>
            </a:endParaRPr>
          </a:p>
        </p:txBody>
      </p:sp>
      <p:sp>
        <p:nvSpPr>
          <p:cNvPr id="12"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2" name="Picture 1"/>
          <p:cNvPicPr>
            <a:picLocks noChangeAspect="1"/>
          </p:cNvPicPr>
          <p:nvPr/>
        </p:nvPicPr>
        <p:blipFill>
          <a:blip r:embed="rId2"/>
          <a:stretch>
            <a:fillRect/>
          </a:stretch>
        </p:blipFill>
        <p:spPr>
          <a:xfrm>
            <a:off x="746380" y="1838554"/>
            <a:ext cx="7932304" cy="4098634"/>
          </a:xfrm>
          <a:prstGeom prst="rect">
            <a:avLst/>
          </a:prstGeom>
        </p:spPr>
      </p:pic>
    </p:spTree>
    <p:extLst>
      <p:ext uri="{BB962C8B-B14F-4D97-AF65-F5344CB8AC3E}">
        <p14:creationId xmlns:p14="http://schemas.microsoft.com/office/powerpoint/2010/main" val="882550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24</a:t>
            </a:fld>
            <a:endParaRPr lang="en-GB" dirty="0"/>
          </a:p>
        </p:txBody>
      </p:sp>
      <p:sp>
        <p:nvSpPr>
          <p:cNvPr id="18" name="Title 4"/>
          <p:cNvSpPr txBox="1">
            <a:spLocks/>
          </p:cNvSpPr>
          <p:nvPr/>
        </p:nvSpPr>
        <p:spPr bwMode="auto">
          <a:xfrm>
            <a:off x="1045030" y="158724"/>
            <a:ext cx="8996926"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a:solidFill>
                  <a:schemeClr val="tx1"/>
                </a:solidFill>
                <a:latin typeface="Calibri" panose="020F0502020204030204" pitchFamily="34" charset="0"/>
              </a:rPr>
              <a:t>HIV diagnoses, by route of </a:t>
            </a:r>
            <a:r>
              <a:rPr lang="en-US" sz="3200" kern="0" dirty="0" smtClean="0">
                <a:solidFill>
                  <a:schemeClr val="tx1"/>
                </a:solidFill>
                <a:latin typeface="Calibri" panose="020F0502020204030204" pitchFamily="34" charset="0"/>
              </a:rPr>
              <a:t>transmission</a:t>
            </a:r>
            <a:r>
              <a:rPr lang="en-US" sz="3200" kern="0" dirty="0">
                <a:solidFill>
                  <a:schemeClr val="tx1"/>
                </a:solidFill>
                <a:latin typeface="Calibri" panose="020F0502020204030204" pitchFamily="34" charset="0"/>
              </a:rPr>
              <a:t>, </a:t>
            </a:r>
            <a:endParaRPr lang="en-US" sz="3200" kern="0" dirty="0" smtClean="0">
              <a:solidFill>
                <a:schemeClr val="tx1"/>
              </a:solidFill>
              <a:latin typeface="Calibri" panose="020F0502020204030204" pitchFamily="34" charset="0"/>
            </a:endParaRPr>
          </a:p>
          <a:p>
            <a:r>
              <a:rPr lang="en-US" sz="3200" kern="0" dirty="0" smtClean="0">
                <a:solidFill>
                  <a:schemeClr val="tx1"/>
                </a:solidFill>
                <a:latin typeface="Calibri" panose="020F0502020204030204" pitchFamily="34" charset="0"/>
              </a:rPr>
              <a:t>2009-2018, </a:t>
            </a:r>
            <a:r>
              <a:rPr lang="en-US" sz="3200" kern="0" dirty="0">
                <a:solidFill>
                  <a:schemeClr val="tx1"/>
                </a:solidFill>
                <a:latin typeface="Calibri" panose="020F0502020204030204" pitchFamily="34" charset="0"/>
              </a:rPr>
              <a:t>EU/EEA</a:t>
            </a:r>
            <a:br>
              <a:rPr lang="en-US" sz="3200" kern="0" dirty="0">
                <a:solidFill>
                  <a:schemeClr val="tx1"/>
                </a:solidFill>
                <a:latin typeface="Calibri" panose="020F0502020204030204" pitchFamily="34" charset="0"/>
              </a:rPr>
            </a:br>
            <a:endParaRPr lang="en-GB" sz="3200" b="0" kern="0" dirty="0">
              <a:solidFill>
                <a:schemeClr val="tx1"/>
              </a:solidFill>
              <a:latin typeface="Calibri" panose="020F0502020204030204" pitchFamily="34" charset="0"/>
            </a:endParaRPr>
          </a:p>
        </p:txBody>
      </p:sp>
      <p:grpSp>
        <p:nvGrpSpPr>
          <p:cNvPr id="7" name="Group 6"/>
          <p:cNvGrpSpPr/>
          <p:nvPr/>
        </p:nvGrpSpPr>
        <p:grpSpPr>
          <a:xfrm>
            <a:off x="9039910" y="2267041"/>
            <a:ext cx="1668049" cy="2226664"/>
            <a:chOff x="70931" y="4448685"/>
            <a:chExt cx="2148604" cy="753285"/>
          </a:xfrm>
        </p:grpSpPr>
        <p:sp>
          <p:nvSpPr>
            <p:cNvPr id="8" name="Rectangle 7"/>
            <p:cNvSpPr/>
            <p:nvPr/>
          </p:nvSpPr>
          <p:spPr bwMode="auto">
            <a:xfrm>
              <a:off x="73088" y="5058391"/>
              <a:ext cx="2140299" cy="143579"/>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Injecting drug use</a:t>
              </a:r>
            </a:p>
          </p:txBody>
        </p:sp>
        <p:sp>
          <p:nvSpPr>
            <p:cNvPr id="9" name="Rectangle 8"/>
            <p:cNvSpPr/>
            <p:nvPr/>
          </p:nvSpPr>
          <p:spPr bwMode="auto">
            <a:xfrm>
              <a:off x="70931" y="4625123"/>
              <a:ext cx="2140299" cy="18312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Heterosexual (women)</a:t>
              </a:r>
              <a:endParaRPr lang="en-GB" sz="1200" dirty="0">
                <a:solidFill>
                  <a:schemeClr val="bg1"/>
                </a:solidFill>
                <a:latin typeface="Calibri" panose="020F0502020204030204" pitchFamily="34" charset="0"/>
              </a:endParaRPr>
            </a:p>
          </p:txBody>
        </p:sp>
        <p:sp>
          <p:nvSpPr>
            <p:cNvPr id="12" name="Rectangle 11"/>
            <p:cNvSpPr/>
            <p:nvPr/>
          </p:nvSpPr>
          <p:spPr bwMode="auto">
            <a:xfrm>
              <a:off x="70931" y="4836823"/>
              <a:ext cx="2140301" cy="192993"/>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Heterosexual </a:t>
              </a:r>
            </a:p>
            <a:p>
              <a:pPr algn="ctr"/>
              <a:r>
                <a:rPr lang="en-GB" sz="1600" dirty="0">
                  <a:solidFill>
                    <a:schemeClr val="bg1"/>
                  </a:solidFill>
                  <a:latin typeface="Calibri" panose="020F0502020204030204" pitchFamily="34" charset="0"/>
                </a:rPr>
                <a:t>(men)</a:t>
              </a:r>
            </a:p>
          </p:txBody>
        </p:sp>
        <p:sp>
          <p:nvSpPr>
            <p:cNvPr id="13" name="Rectangle 12"/>
            <p:cNvSpPr/>
            <p:nvPr/>
          </p:nvSpPr>
          <p:spPr bwMode="auto">
            <a:xfrm>
              <a:off x="79234" y="4448685"/>
              <a:ext cx="2140301"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Sex between men</a:t>
              </a:r>
              <a:endParaRPr lang="en-GB" sz="1600" dirty="0">
                <a:solidFill>
                  <a:schemeClr val="bg1"/>
                </a:solidFill>
                <a:latin typeface="Calibri" panose="020F0502020204030204" pitchFamily="34" charset="0"/>
              </a:endParaRPr>
            </a:p>
          </p:txBody>
        </p:sp>
      </p:grpSp>
      <p:sp>
        <p:nvSpPr>
          <p:cNvPr id="14" name="Rectangle 13"/>
          <p:cNvSpPr/>
          <p:nvPr/>
        </p:nvSpPr>
        <p:spPr bwMode="auto">
          <a:xfrm>
            <a:off x="9046356" y="4582621"/>
            <a:ext cx="1656832" cy="4500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Vertical transmission</a:t>
            </a:r>
            <a:endParaRPr lang="en-GB" sz="1200" dirty="0">
              <a:solidFill>
                <a:schemeClr val="bg1"/>
              </a:solidFill>
              <a:latin typeface="Calibri" panose="020F0502020204030204" pitchFamily="34" charset="0"/>
            </a:endParaRPr>
          </a:p>
        </p:txBody>
      </p:sp>
      <p:sp>
        <p:nvSpPr>
          <p:cNvPr id="17"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2" name="Picture 1"/>
          <p:cNvPicPr>
            <a:picLocks noChangeAspect="1"/>
          </p:cNvPicPr>
          <p:nvPr/>
        </p:nvPicPr>
        <p:blipFill>
          <a:blip r:embed="rId2"/>
          <a:stretch>
            <a:fillRect/>
          </a:stretch>
        </p:blipFill>
        <p:spPr>
          <a:xfrm>
            <a:off x="767566" y="1558043"/>
            <a:ext cx="7510729" cy="4653029"/>
          </a:xfrm>
          <a:prstGeom prst="rect">
            <a:avLst/>
          </a:prstGeom>
        </p:spPr>
      </p:pic>
      <p:sp>
        <p:nvSpPr>
          <p:cNvPr id="15" name="TextBox 14"/>
          <p:cNvSpPr txBox="1"/>
          <p:nvPr/>
        </p:nvSpPr>
        <p:spPr>
          <a:xfrm>
            <a:off x="289023" y="6170447"/>
            <a:ext cx="9168486" cy="276999"/>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Data is adjusted for reporting delay. Data for missing transmission is imputed. HIV diagnoses reported by Estonia, Malta and Poland excluded due to incomplete reporting on transmission mode for during some years of the period; diagnoses reported by Italy and Spain excluded due to incomplete reporting </a:t>
            </a:r>
            <a:r>
              <a:rPr lang="en-GB" dirty="0" smtClean="0"/>
              <a:t>during </a:t>
            </a:r>
            <a:r>
              <a:rPr lang="en-GB" dirty="0"/>
              <a:t>a portion of the period</a:t>
            </a:r>
            <a:r>
              <a:rPr lang="en-GB" dirty="0" smtClean="0"/>
              <a:t>.</a:t>
            </a:r>
            <a:endParaRPr lang="en-GB" dirty="0"/>
          </a:p>
        </p:txBody>
      </p:sp>
    </p:spTree>
    <p:extLst>
      <p:ext uri="{BB962C8B-B14F-4D97-AF65-F5344CB8AC3E}">
        <p14:creationId xmlns:p14="http://schemas.microsoft.com/office/powerpoint/2010/main" val="630735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4818" y="1750088"/>
            <a:ext cx="7791363" cy="3700593"/>
          </a:xfrm>
          <a:prstGeom prst="rect">
            <a:avLst/>
          </a:prstGeom>
        </p:spPr>
      </p:pic>
      <p:sp>
        <p:nvSpPr>
          <p:cNvPr id="4" name="Slide Number Placeholder 3"/>
          <p:cNvSpPr>
            <a:spLocks noGrp="1"/>
          </p:cNvSpPr>
          <p:nvPr>
            <p:ph type="sldNum" sz="quarter" idx="10"/>
          </p:nvPr>
        </p:nvSpPr>
        <p:spPr/>
        <p:txBody>
          <a:bodyPr/>
          <a:lstStyle/>
          <a:p>
            <a:fld id="{0580567E-5E8F-47A5-90DF-8BFEB1A71525}" type="slidenum">
              <a:rPr lang="en-GB" smtClean="0"/>
              <a:pPr/>
              <a:t>25</a:t>
            </a:fld>
            <a:endParaRPr lang="en-GB" dirty="0"/>
          </a:p>
        </p:txBody>
      </p:sp>
      <p:sp>
        <p:nvSpPr>
          <p:cNvPr id="18" name="Title 4"/>
          <p:cNvSpPr txBox="1">
            <a:spLocks/>
          </p:cNvSpPr>
          <p:nvPr/>
        </p:nvSpPr>
        <p:spPr bwMode="auto">
          <a:xfrm>
            <a:off x="1018903" y="187846"/>
            <a:ext cx="9945187"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smtClean="0">
                <a:solidFill>
                  <a:schemeClr val="tx1"/>
                </a:solidFill>
                <a:latin typeface="Calibri" panose="020F0502020204030204" pitchFamily="34" charset="0"/>
              </a:rPr>
              <a:t>Proportion </a:t>
            </a:r>
            <a:r>
              <a:rPr lang="en-US" sz="3200" kern="0" dirty="0">
                <a:solidFill>
                  <a:schemeClr val="tx1"/>
                </a:solidFill>
                <a:latin typeface="Calibri" panose="020F0502020204030204" pitchFamily="34" charset="0"/>
              </a:rPr>
              <a:t>of HIV diagnoses, </a:t>
            </a:r>
          </a:p>
          <a:p>
            <a:r>
              <a:rPr lang="en-US" sz="3200" kern="0" dirty="0">
                <a:solidFill>
                  <a:schemeClr val="tx1"/>
                </a:solidFill>
                <a:latin typeface="Calibri" panose="020F0502020204030204" pitchFamily="34" charset="0"/>
              </a:rPr>
              <a:t>by route of transmission, </a:t>
            </a:r>
            <a:r>
              <a:rPr lang="en-US" sz="3200" kern="0" dirty="0" smtClean="0">
                <a:solidFill>
                  <a:schemeClr val="tx1"/>
                </a:solidFill>
                <a:latin typeface="Calibri" panose="020F0502020204030204" pitchFamily="34" charset="0"/>
              </a:rPr>
              <a:t>2009-2018, </a:t>
            </a:r>
            <a:r>
              <a:rPr lang="en-US" sz="3200" kern="0" dirty="0">
                <a:solidFill>
                  <a:schemeClr val="tx1"/>
                </a:solidFill>
                <a:latin typeface="Calibri" panose="020F0502020204030204" pitchFamily="34" charset="0"/>
              </a:rPr>
              <a:t>EU/EEA</a:t>
            </a:r>
          </a:p>
          <a:p>
            <a:r>
              <a:rPr lang="en-US" sz="3200" kern="0" dirty="0">
                <a:solidFill>
                  <a:schemeClr val="tx1"/>
                </a:solidFill>
                <a:latin typeface="Calibri" panose="020F0502020204030204" pitchFamily="34" charset="0"/>
              </a:rPr>
              <a:t/>
            </a:r>
            <a:br>
              <a:rPr lang="en-US" sz="3200" kern="0" dirty="0">
                <a:solidFill>
                  <a:schemeClr val="tx1"/>
                </a:solidFill>
                <a:latin typeface="Calibri" panose="020F0502020204030204" pitchFamily="34" charset="0"/>
              </a:rPr>
            </a:br>
            <a:endParaRPr lang="en-GB" sz="3200" b="0" kern="0" dirty="0">
              <a:solidFill>
                <a:schemeClr val="tx1"/>
              </a:solidFill>
              <a:latin typeface="Calibri" panose="020F0502020204030204" pitchFamily="34" charset="0"/>
            </a:endParaRPr>
          </a:p>
        </p:txBody>
      </p:sp>
      <p:grpSp>
        <p:nvGrpSpPr>
          <p:cNvPr id="7" name="Group 6"/>
          <p:cNvGrpSpPr/>
          <p:nvPr/>
        </p:nvGrpSpPr>
        <p:grpSpPr>
          <a:xfrm>
            <a:off x="3954455" y="5283481"/>
            <a:ext cx="5432323" cy="617105"/>
            <a:chOff x="-5872962" y="5489272"/>
            <a:chExt cx="6997343" cy="208768"/>
          </a:xfrm>
        </p:grpSpPr>
        <p:sp>
          <p:nvSpPr>
            <p:cNvPr id="8" name="Rectangle 7"/>
            <p:cNvSpPr/>
            <p:nvPr/>
          </p:nvSpPr>
          <p:spPr bwMode="auto">
            <a:xfrm>
              <a:off x="-5872962" y="5489272"/>
              <a:ext cx="1419083" cy="208768"/>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Injecting </a:t>
              </a:r>
            </a:p>
            <a:p>
              <a:pPr algn="ctr"/>
              <a:r>
                <a:rPr lang="en-GB" sz="1600" dirty="0">
                  <a:solidFill>
                    <a:schemeClr val="bg1"/>
                  </a:solidFill>
                  <a:latin typeface="Calibri" panose="020F0502020204030204" pitchFamily="34" charset="0"/>
                </a:rPr>
                <a:t>drug use</a:t>
              </a:r>
            </a:p>
          </p:txBody>
        </p:sp>
        <p:sp>
          <p:nvSpPr>
            <p:cNvPr id="9" name="Rectangle 8"/>
            <p:cNvSpPr/>
            <p:nvPr/>
          </p:nvSpPr>
          <p:spPr bwMode="auto">
            <a:xfrm>
              <a:off x="-2477133" y="5489272"/>
              <a:ext cx="1665837" cy="208768"/>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Heterosexual (women)</a:t>
              </a:r>
              <a:endParaRPr lang="en-GB" sz="1200" dirty="0">
                <a:solidFill>
                  <a:schemeClr val="bg1"/>
                </a:solidFill>
                <a:latin typeface="Calibri" panose="020F0502020204030204" pitchFamily="34" charset="0"/>
              </a:endParaRPr>
            </a:p>
          </p:txBody>
        </p:sp>
        <p:sp>
          <p:nvSpPr>
            <p:cNvPr id="12" name="Rectangle 11"/>
            <p:cNvSpPr/>
            <p:nvPr/>
          </p:nvSpPr>
          <p:spPr bwMode="auto">
            <a:xfrm>
              <a:off x="-4358458" y="5489272"/>
              <a:ext cx="1785905" cy="208768"/>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Heterosexual </a:t>
              </a:r>
            </a:p>
            <a:p>
              <a:pPr algn="ctr"/>
              <a:r>
                <a:rPr lang="en-GB" sz="1600" dirty="0">
                  <a:solidFill>
                    <a:schemeClr val="bg1"/>
                  </a:solidFill>
                  <a:latin typeface="Calibri" panose="020F0502020204030204" pitchFamily="34" charset="0"/>
                </a:rPr>
                <a:t>(men)</a:t>
              </a:r>
            </a:p>
          </p:txBody>
        </p:sp>
        <p:sp>
          <p:nvSpPr>
            <p:cNvPr id="13" name="Rectangle 12"/>
            <p:cNvSpPr/>
            <p:nvPr/>
          </p:nvSpPr>
          <p:spPr bwMode="auto">
            <a:xfrm>
              <a:off x="-715875" y="5489272"/>
              <a:ext cx="1840256" cy="20088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Sex between </a:t>
              </a:r>
            </a:p>
            <a:p>
              <a:pPr algn="ctr"/>
              <a:r>
                <a:rPr lang="en-GB" sz="1600" dirty="0">
                  <a:solidFill>
                    <a:schemeClr val="bg1"/>
                  </a:solidFill>
                  <a:latin typeface="Calibri" panose="020F0502020204030204" pitchFamily="34" charset="0"/>
                  <a:sym typeface="Symbol"/>
                </a:rPr>
                <a:t>men</a:t>
              </a:r>
              <a:endParaRPr lang="en-GB" sz="1600" dirty="0">
                <a:solidFill>
                  <a:schemeClr val="bg1"/>
                </a:solidFill>
                <a:latin typeface="Calibri" panose="020F0502020204030204" pitchFamily="34" charset="0"/>
              </a:endParaRPr>
            </a:p>
          </p:txBody>
        </p:sp>
      </p:grpSp>
      <p:sp>
        <p:nvSpPr>
          <p:cNvPr id="14" name="Rectangle 13"/>
          <p:cNvSpPr/>
          <p:nvPr/>
        </p:nvSpPr>
        <p:spPr bwMode="auto">
          <a:xfrm>
            <a:off x="2567983" y="5283487"/>
            <a:ext cx="1312392" cy="617105"/>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Vertical transmission</a:t>
            </a:r>
            <a:endParaRPr lang="en-GB" sz="1200" dirty="0">
              <a:solidFill>
                <a:schemeClr val="bg1"/>
              </a:solidFill>
              <a:latin typeface="Calibri" panose="020F0502020204030204" pitchFamily="34" charset="0"/>
            </a:endParaRPr>
          </a:p>
        </p:txBody>
      </p:sp>
      <p:sp>
        <p:nvSpPr>
          <p:cNvPr id="17"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
        <p:nvSpPr>
          <p:cNvPr id="19" name="TextBox 18"/>
          <p:cNvSpPr txBox="1"/>
          <p:nvPr/>
        </p:nvSpPr>
        <p:spPr>
          <a:xfrm>
            <a:off x="289023" y="6170447"/>
            <a:ext cx="9168486" cy="276999"/>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Data is adjusted for reporting delay. Data for missing transmission is imputed. HIV diagnoses reported by Estonia, Malta and Poland excluded due to incomplete reporting on transmission mode for during some years of the period; diagnoses reported by Italy and Spain excluded due to incomplete reporting </a:t>
            </a:r>
            <a:r>
              <a:rPr lang="en-GB" dirty="0" smtClean="0"/>
              <a:t>during </a:t>
            </a:r>
            <a:r>
              <a:rPr lang="en-GB" dirty="0"/>
              <a:t>a portion of the period</a:t>
            </a:r>
            <a:r>
              <a:rPr lang="en-GB" dirty="0" smtClean="0"/>
              <a:t>.</a:t>
            </a:r>
            <a:endParaRPr lang="en-GB" dirty="0"/>
          </a:p>
        </p:txBody>
      </p:sp>
    </p:spTree>
    <p:extLst>
      <p:ext uri="{BB962C8B-B14F-4D97-AF65-F5344CB8AC3E}">
        <p14:creationId xmlns:p14="http://schemas.microsoft.com/office/powerpoint/2010/main" val="2214070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26</a:t>
            </a:fld>
            <a:endParaRPr lang="en-GB" dirty="0">
              <a:solidFill>
                <a:prstClr val="white"/>
              </a:solidFill>
            </a:endParaRPr>
          </a:p>
        </p:txBody>
      </p:sp>
      <p:sp>
        <p:nvSpPr>
          <p:cNvPr id="11" name="Title 1"/>
          <p:cNvSpPr>
            <a:spLocks noGrp="1"/>
          </p:cNvSpPr>
          <p:nvPr>
            <p:ph type="title"/>
          </p:nvPr>
        </p:nvSpPr>
        <p:spPr>
          <a:xfrm>
            <a:off x="787257" y="396562"/>
            <a:ext cx="8529174" cy="822325"/>
          </a:xfrm>
        </p:spPr>
        <p:txBody>
          <a:bodyPr/>
          <a:lstStyle/>
          <a:p>
            <a:r>
              <a:rPr lang="en-GB" dirty="0">
                <a:solidFill>
                  <a:schemeClr val="tx1"/>
                </a:solidFill>
                <a:latin typeface="Calibri" panose="020F0502020204030204" pitchFamily="34" charset="0"/>
              </a:rPr>
              <a:t>New HIV diagnoses, by year of diagnosis, transmission and migration status, EU/EEA, </a:t>
            </a:r>
            <a:r>
              <a:rPr lang="en-GB" dirty="0" smtClean="0">
                <a:solidFill>
                  <a:schemeClr val="tx1"/>
                </a:solidFill>
                <a:latin typeface="Calibri" panose="020F0502020204030204" pitchFamily="34" charset="0"/>
              </a:rPr>
              <a:t>2009-2018</a:t>
            </a:r>
            <a:endParaRPr lang="en-GB" dirty="0">
              <a:solidFill>
                <a:schemeClr val="tx1"/>
              </a:solidFill>
              <a:latin typeface="Calibri" panose="020F0502020204030204" pitchFamily="34" charset="0"/>
            </a:endParaRPr>
          </a:p>
        </p:txBody>
      </p:sp>
      <p:sp>
        <p:nvSpPr>
          <p:cNvPr id="7"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3" name="Picture 2"/>
          <p:cNvPicPr>
            <a:picLocks noChangeAspect="1"/>
          </p:cNvPicPr>
          <p:nvPr/>
        </p:nvPicPr>
        <p:blipFill>
          <a:blip r:embed="rId2"/>
          <a:stretch>
            <a:fillRect/>
          </a:stretch>
        </p:blipFill>
        <p:spPr>
          <a:xfrm>
            <a:off x="1197882" y="1453931"/>
            <a:ext cx="8912769" cy="4705218"/>
          </a:xfrm>
          <a:prstGeom prst="rect">
            <a:avLst/>
          </a:prstGeom>
        </p:spPr>
      </p:pic>
      <p:sp>
        <p:nvSpPr>
          <p:cNvPr id="8" name="TextBox 7"/>
          <p:cNvSpPr txBox="1"/>
          <p:nvPr/>
        </p:nvSpPr>
        <p:spPr>
          <a:xfrm>
            <a:off x="289023" y="6286744"/>
            <a:ext cx="9168486" cy="276999"/>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smtClean="0"/>
              <a:t>HIV </a:t>
            </a:r>
            <a:r>
              <a:rPr lang="en-GB" dirty="0"/>
              <a:t>diagnoses reported by Estonia, Malta and Poland excluded due to incomplete reporting on transmission mode during some years of the period; diagnoses reported by Italy and Spain excluded due to incomplete reporting </a:t>
            </a:r>
            <a:r>
              <a:rPr lang="en-GB" dirty="0" smtClean="0"/>
              <a:t>during </a:t>
            </a:r>
            <a:r>
              <a:rPr lang="en-GB" dirty="0"/>
              <a:t>a portion of the period.</a:t>
            </a:r>
          </a:p>
        </p:txBody>
      </p:sp>
    </p:spTree>
    <p:extLst>
      <p:ext uri="{BB962C8B-B14F-4D97-AF65-F5344CB8AC3E}">
        <p14:creationId xmlns:p14="http://schemas.microsoft.com/office/powerpoint/2010/main" val="1122986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7921" y="2205804"/>
            <a:ext cx="7987078" cy="3534897"/>
          </a:xfrm>
          <a:prstGeom prst="rect">
            <a:avLst/>
          </a:prstGeom>
        </p:spPr>
      </p:pic>
      <p:sp>
        <p:nvSpPr>
          <p:cNvPr id="4" name="Slide Number Placeholder 3"/>
          <p:cNvSpPr>
            <a:spLocks noGrp="1"/>
          </p:cNvSpPr>
          <p:nvPr>
            <p:ph type="sldNum" sz="quarter" idx="10"/>
          </p:nvPr>
        </p:nvSpPr>
        <p:spPr/>
        <p:txBody>
          <a:bodyPr/>
          <a:lstStyle/>
          <a:p>
            <a:fld id="{0580567E-5E8F-47A5-90DF-8BFEB1A71525}" type="slidenum">
              <a:rPr lang="en-GB" smtClean="0"/>
              <a:pPr/>
              <a:t>27</a:t>
            </a:fld>
            <a:endParaRPr lang="en-GB" dirty="0"/>
          </a:p>
        </p:txBody>
      </p:sp>
      <p:sp>
        <p:nvSpPr>
          <p:cNvPr id="7" name="Title 4"/>
          <p:cNvSpPr txBox="1">
            <a:spLocks/>
          </p:cNvSpPr>
          <p:nvPr/>
        </p:nvSpPr>
        <p:spPr bwMode="auto">
          <a:xfrm>
            <a:off x="966652" y="158724"/>
            <a:ext cx="7959634"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a:solidFill>
                  <a:schemeClr val="tx1"/>
                </a:solidFill>
                <a:latin typeface="Calibri" panose="020F0502020204030204" pitchFamily="34" charset="0"/>
              </a:rPr>
              <a:t>Proportion of HIV diagnoses in migrants, by region of origin, </a:t>
            </a:r>
            <a:r>
              <a:rPr lang="en-US" sz="3200" kern="0" dirty="0" smtClean="0">
                <a:solidFill>
                  <a:schemeClr val="tx1"/>
                </a:solidFill>
                <a:latin typeface="Calibri" panose="020F0502020204030204" pitchFamily="34" charset="0"/>
              </a:rPr>
              <a:t>2009-2018, </a:t>
            </a:r>
            <a:r>
              <a:rPr lang="en-US" sz="3200" kern="0" dirty="0">
                <a:solidFill>
                  <a:schemeClr val="tx1"/>
                </a:solidFill>
                <a:latin typeface="Calibri" panose="020F0502020204030204" pitchFamily="34" charset="0"/>
              </a:rPr>
              <a:t>EU/EEA</a:t>
            </a:r>
          </a:p>
          <a:p>
            <a:r>
              <a:rPr lang="en-US" sz="3200" kern="0" dirty="0">
                <a:solidFill>
                  <a:schemeClr val="tx1"/>
                </a:solidFill>
                <a:latin typeface="Calibri" panose="020F0502020204030204" pitchFamily="34" charset="0"/>
              </a:rPr>
              <a:t/>
            </a:r>
            <a:br>
              <a:rPr lang="en-US" sz="3200" kern="0" dirty="0">
                <a:solidFill>
                  <a:schemeClr val="tx1"/>
                </a:solidFill>
                <a:latin typeface="Calibri" panose="020F0502020204030204" pitchFamily="34" charset="0"/>
              </a:rPr>
            </a:br>
            <a:endParaRPr lang="en-GB" sz="3200" b="0" kern="0" dirty="0">
              <a:solidFill>
                <a:schemeClr val="tx1"/>
              </a:solidFill>
              <a:latin typeface="Calibri" panose="020F0502020204030204" pitchFamily="34" charset="0"/>
            </a:endParaRPr>
          </a:p>
        </p:txBody>
      </p:sp>
      <p:sp>
        <p:nvSpPr>
          <p:cNvPr id="8" name="Rectangle 7"/>
          <p:cNvSpPr/>
          <p:nvPr/>
        </p:nvSpPr>
        <p:spPr>
          <a:xfrm>
            <a:off x="361397" y="1542655"/>
            <a:ext cx="4572000" cy="480131"/>
          </a:xfrm>
          <a:prstGeom prst="rect">
            <a:avLst/>
          </a:prstGeom>
        </p:spPr>
        <p:txBody>
          <a:bodyPr>
            <a:spAutoFit/>
          </a:bodyPr>
          <a:lstStyle/>
          <a:p>
            <a:r>
              <a:rPr lang="en-GB" sz="1400" dirty="0">
                <a:latin typeface="Calibri" panose="020F0502020204030204" pitchFamily="34" charset="0"/>
              </a:rPr>
              <a:t>* Migrants include all persons born outside of the reporting country</a:t>
            </a:r>
            <a:endParaRPr lang="en-GB" sz="1400" dirty="0"/>
          </a:p>
        </p:txBody>
      </p:sp>
      <p:sp>
        <p:nvSpPr>
          <p:cNvPr id="9" name="Rectangle 8"/>
          <p:cNvSpPr/>
          <p:nvPr/>
        </p:nvSpPr>
        <p:spPr bwMode="auto">
          <a:xfrm>
            <a:off x="8354999" y="4233798"/>
            <a:ext cx="2313002" cy="610339"/>
          </a:xfrm>
          <a:prstGeom prst="rect">
            <a:avLst/>
          </a:prstGeom>
          <a:solidFill>
            <a:srgbClr val="00B0F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Central and Eastern Europe</a:t>
            </a:r>
            <a:endParaRPr lang="en-GB" sz="1600" dirty="0">
              <a:solidFill>
                <a:schemeClr val="bg1"/>
              </a:solidFill>
              <a:latin typeface="Calibri" panose="020F0502020204030204" pitchFamily="34" charset="0"/>
            </a:endParaRPr>
          </a:p>
        </p:txBody>
      </p:sp>
      <p:sp>
        <p:nvSpPr>
          <p:cNvPr id="10" name="Rectangle 9"/>
          <p:cNvSpPr/>
          <p:nvPr/>
        </p:nvSpPr>
        <p:spPr bwMode="auto">
          <a:xfrm>
            <a:off x="8355000" y="4909234"/>
            <a:ext cx="2313001" cy="540640"/>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Sub-Saharan Africa</a:t>
            </a:r>
          </a:p>
        </p:txBody>
      </p:sp>
      <p:sp>
        <p:nvSpPr>
          <p:cNvPr id="11" name="Rectangle 10"/>
          <p:cNvSpPr/>
          <p:nvPr/>
        </p:nvSpPr>
        <p:spPr bwMode="auto">
          <a:xfrm>
            <a:off x="8354999" y="3693889"/>
            <a:ext cx="2313002" cy="466334"/>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Western Europe</a:t>
            </a:r>
            <a:endParaRPr lang="en-GB" sz="1600" dirty="0">
              <a:solidFill>
                <a:schemeClr val="bg1"/>
              </a:solidFill>
              <a:latin typeface="Calibri" panose="020F0502020204030204" pitchFamily="34" charset="0"/>
            </a:endParaRPr>
          </a:p>
        </p:txBody>
      </p:sp>
      <p:sp>
        <p:nvSpPr>
          <p:cNvPr id="12" name="Rectangle 11"/>
          <p:cNvSpPr/>
          <p:nvPr/>
        </p:nvSpPr>
        <p:spPr bwMode="auto">
          <a:xfrm>
            <a:off x="8355000" y="3048382"/>
            <a:ext cx="2325437" cy="580409"/>
          </a:xfrm>
          <a:prstGeom prst="rect">
            <a:avLst/>
          </a:prstGeom>
          <a:solidFill>
            <a:srgbClr val="7C52AE"/>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Latin American and Caribbean</a:t>
            </a:r>
            <a:endParaRPr lang="en-GB" sz="1600" dirty="0">
              <a:solidFill>
                <a:schemeClr val="bg1"/>
              </a:solidFill>
              <a:latin typeface="Calibri" panose="020F0502020204030204" pitchFamily="34" charset="0"/>
            </a:endParaRPr>
          </a:p>
        </p:txBody>
      </p:sp>
      <p:sp>
        <p:nvSpPr>
          <p:cNvPr id="13" name="Rectangle 12"/>
          <p:cNvSpPr/>
          <p:nvPr/>
        </p:nvSpPr>
        <p:spPr bwMode="auto">
          <a:xfrm>
            <a:off x="8354999" y="2442642"/>
            <a:ext cx="2325437" cy="5497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South and Southeast Asia</a:t>
            </a:r>
            <a:endParaRPr lang="en-GB" sz="1600" dirty="0">
              <a:solidFill>
                <a:schemeClr val="bg1"/>
              </a:solidFill>
              <a:latin typeface="Calibri" panose="020F0502020204030204" pitchFamily="34" charset="0"/>
            </a:endParaRPr>
          </a:p>
        </p:txBody>
      </p:sp>
      <p:sp>
        <p:nvSpPr>
          <p:cNvPr id="14" name="Rectangle 13"/>
          <p:cNvSpPr/>
          <p:nvPr/>
        </p:nvSpPr>
        <p:spPr bwMode="auto">
          <a:xfrm>
            <a:off x="8355000" y="1854492"/>
            <a:ext cx="2325437" cy="514577"/>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Other</a:t>
            </a:r>
            <a:endParaRPr lang="en-GB" sz="1600" dirty="0">
              <a:solidFill>
                <a:schemeClr val="bg1"/>
              </a:solidFill>
              <a:latin typeface="Calibri" panose="020F0502020204030204" pitchFamily="34" charset="0"/>
            </a:endParaRPr>
          </a:p>
        </p:txBody>
      </p:sp>
      <p:sp>
        <p:nvSpPr>
          <p:cNvPr id="16" name="TextBox 15"/>
          <p:cNvSpPr txBox="1"/>
          <p:nvPr/>
        </p:nvSpPr>
        <p:spPr>
          <a:xfrm>
            <a:off x="289023" y="6242423"/>
            <a:ext cx="8100900" cy="276999"/>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Data is adjusted for reporting delay. HIV diagnoses reported by Estonia and Poland excluded due to incomplete reporting on transmission mode during some years of the period; diagnoses reported </a:t>
            </a:r>
            <a:r>
              <a:rPr lang="en-GB" dirty="0" smtClean="0"/>
              <a:t>by </a:t>
            </a:r>
            <a:r>
              <a:rPr lang="en-GB" dirty="0"/>
              <a:t>Italy and Spain excluded due to incomplete reporting during a portion of the period.</a:t>
            </a:r>
          </a:p>
        </p:txBody>
      </p:sp>
      <p:sp>
        <p:nvSpPr>
          <p:cNvPr id="17"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Tree>
    <p:extLst>
      <p:ext uri="{BB962C8B-B14F-4D97-AF65-F5344CB8AC3E}">
        <p14:creationId xmlns:p14="http://schemas.microsoft.com/office/powerpoint/2010/main" val="3710021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solidFill>
                  <a:prstClr val="white"/>
                </a:solidFill>
              </a:rPr>
              <a:pPr/>
              <a:t>28</a:t>
            </a:fld>
            <a:endParaRPr lang="en-GB" dirty="0">
              <a:solidFill>
                <a:prstClr val="white"/>
              </a:solidFill>
            </a:endParaRPr>
          </a:p>
        </p:txBody>
      </p:sp>
      <p:sp>
        <p:nvSpPr>
          <p:cNvPr id="11" name="Title 1"/>
          <p:cNvSpPr>
            <a:spLocks noGrp="1"/>
          </p:cNvSpPr>
          <p:nvPr>
            <p:ph type="title"/>
          </p:nvPr>
        </p:nvSpPr>
        <p:spPr>
          <a:xfrm>
            <a:off x="940526" y="220003"/>
            <a:ext cx="7794171" cy="822325"/>
          </a:xfrm>
        </p:spPr>
        <p:txBody>
          <a:bodyPr/>
          <a:lstStyle/>
          <a:p>
            <a:r>
              <a:rPr lang="en-GB" dirty="0">
                <a:solidFill>
                  <a:schemeClr val="tx1"/>
                </a:solidFill>
                <a:latin typeface="Calibri" panose="020F0502020204030204" pitchFamily="34" charset="0"/>
              </a:rPr>
              <a:t>Median CD4 cell count per mm</a:t>
            </a:r>
            <a:r>
              <a:rPr lang="en-GB" baseline="30000" dirty="0">
                <a:solidFill>
                  <a:schemeClr val="tx1"/>
                </a:solidFill>
                <a:latin typeface="Calibri" panose="020F0502020204030204" pitchFamily="34" charset="0"/>
              </a:rPr>
              <a:t>3</a:t>
            </a:r>
            <a:r>
              <a:rPr lang="en-GB" dirty="0">
                <a:solidFill>
                  <a:schemeClr val="tx1"/>
                </a:solidFill>
                <a:latin typeface="Calibri" panose="020F0502020204030204" pitchFamily="34" charset="0"/>
              </a:rPr>
              <a:t> at HIV diagnosis, overall and by route of HIV transmission, EU/EEA, </a:t>
            </a:r>
            <a:r>
              <a:rPr lang="en-GB" dirty="0" smtClean="0">
                <a:solidFill>
                  <a:schemeClr val="tx1"/>
                </a:solidFill>
                <a:latin typeface="Calibri" panose="020F0502020204030204" pitchFamily="34" charset="0"/>
              </a:rPr>
              <a:t>2009-201</a:t>
            </a:r>
            <a:r>
              <a:rPr lang="en-GB" dirty="0">
                <a:solidFill>
                  <a:schemeClr val="tx1"/>
                </a:solidFill>
                <a:latin typeface="Calibri" panose="020F0502020204030204" pitchFamily="34" charset="0"/>
              </a:rPr>
              <a:t>8</a:t>
            </a:r>
          </a:p>
        </p:txBody>
      </p:sp>
      <p:sp>
        <p:nvSpPr>
          <p:cNvPr id="2" name="TextBox 1"/>
          <p:cNvSpPr txBox="1"/>
          <p:nvPr/>
        </p:nvSpPr>
        <p:spPr>
          <a:xfrm>
            <a:off x="1583594" y="6083452"/>
            <a:ext cx="7837291" cy="341632"/>
          </a:xfrm>
          <a:prstGeom prst="rect">
            <a:avLst/>
          </a:prstGeom>
          <a:noFill/>
        </p:spPr>
        <p:txBody>
          <a:bodyPr wrap="square" rtlCol="0">
            <a:spAutoFit/>
          </a:bodyPr>
          <a:lstStyle/>
          <a:p>
            <a:r>
              <a:rPr lang="en-GB" sz="900" dirty="0">
                <a:latin typeface="Calibri" panose="020F0502020204030204" pitchFamily="34" charset="0"/>
              </a:rPr>
              <a:t>Note: Excludes countries with &gt;60% incomplete data on CD4 cell count during any year over the period (Bulgaria, Croatia, Estonia, Germany, Hungary, Italy, Ireland, Latvia, Lithuania, Malta, Norway, Poland, Portugal, Sweden). Acute infections are excluded from this analysis.</a:t>
            </a:r>
          </a:p>
        </p:txBody>
      </p:sp>
      <p:grpSp>
        <p:nvGrpSpPr>
          <p:cNvPr id="13" name="Group 12"/>
          <p:cNvGrpSpPr/>
          <p:nvPr/>
        </p:nvGrpSpPr>
        <p:grpSpPr>
          <a:xfrm>
            <a:off x="8987508" y="1276771"/>
            <a:ext cx="1680493" cy="3390273"/>
            <a:chOff x="46598" y="4290475"/>
            <a:chExt cx="2164633" cy="1146937"/>
          </a:xfrm>
        </p:grpSpPr>
        <p:sp>
          <p:nvSpPr>
            <p:cNvPr id="14" name="Rectangle 13"/>
            <p:cNvSpPr/>
            <p:nvPr/>
          </p:nvSpPr>
          <p:spPr bwMode="auto">
            <a:xfrm>
              <a:off x="46598" y="5222950"/>
              <a:ext cx="2164633" cy="214462"/>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Injecting drug use</a:t>
              </a:r>
            </a:p>
          </p:txBody>
        </p:sp>
        <p:sp>
          <p:nvSpPr>
            <p:cNvPr id="16" name="Rectangle 15"/>
            <p:cNvSpPr/>
            <p:nvPr/>
          </p:nvSpPr>
          <p:spPr bwMode="auto">
            <a:xfrm>
              <a:off x="69249" y="4290475"/>
              <a:ext cx="2140300" cy="214239"/>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Sex between men</a:t>
              </a:r>
              <a:endParaRPr lang="en-GB" sz="1600" dirty="0">
                <a:solidFill>
                  <a:schemeClr val="bg1"/>
                </a:solidFill>
                <a:latin typeface="Calibri" panose="020F0502020204030204" pitchFamily="34" charset="0"/>
              </a:endParaRPr>
            </a:p>
          </p:txBody>
        </p:sp>
      </p:grpSp>
      <p:sp>
        <p:nvSpPr>
          <p:cNvPr id="17" name="Content Placeholder 15"/>
          <p:cNvSpPr txBox="1">
            <a:spLocks/>
          </p:cNvSpPr>
          <p:nvPr/>
        </p:nvSpPr>
        <p:spPr bwMode="auto">
          <a:xfrm>
            <a:off x="9005092" y="1962807"/>
            <a:ext cx="1661602" cy="617105"/>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marL="0" indent="0" algn="l" rtl="0" eaLnBrk="1" fontAlgn="base" hangingPunct="1">
              <a:lnSpc>
                <a:spcPct val="90000"/>
              </a:lnSpc>
              <a:spcBef>
                <a:spcPct val="0"/>
              </a:spcBef>
              <a:spcAft>
                <a:spcPct val="0"/>
              </a:spcAft>
              <a:buFont typeface="Wingdings" pitchFamily="2" charset="2"/>
              <a:tabLst/>
              <a:defRPr sz="3200" kern="1200">
                <a:solidFill>
                  <a:schemeClr val="tx1"/>
                </a:solidFill>
                <a:latin typeface="Tahoma" pitchFamily="34" charset="0"/>
                <a:ea typeface="+mn-ea"/>
                <a:cs typeface="+mn-cs"/>
              </a:defRPr>
            </a:lvl1pPr>
            <a:lvl2pPr marL="457200" indent="-202396" algn="l" rtl="0" eaLnBrk="1" fontAlgn="base" hangingPunct="1">
              <a:lnSpc>
                <a:spcPct val="90000"/>
              </a:lnSpc>
              <a:spcBef>
                <a:spcPct val="0"/>
              </a:spcBef>
              <a:spcAft>
                <a:spcPct val="0"/>
              </a:spcAft>
              <a:buFont typeface="Arial" pitchFamily="34" charset="0"/>
              <a:buChar char="•"/>
              <a:defRPr sz="3200" kern="1200">
                <a:solidFill>
                  <a:schemeClr val="tx1"/>
                </a:solidFill>
                <a:latin typeface="Tahoma" pitchFamily="34" charset="0"/>
                <a:ea typeface="+mn-ea"/>
                <a:cs typeface="+mn-cs"/>
              </a:defRPr>
            </a:lvl2pPr>
            <a:lvl3pPr marL="914400" indent="-203587" algn="l" rtl="0" eaLnBrk="1" fontAlgn="base" hangingPunct="1">
              <a:lnSpc>
                <a:spcPct val="90000"/>
              </a:lnSpc>
              <a:spcBef>
                <a:spcPct val="0"/>
              </a:spcBef>
              <a:spcAft>
                <a:spcPct val="0"/>
              </a:spcAft>
              <a:buFont typeface="Tahoma" pitchFamily="34" charset="0"/>
              <a:buChar char="–"/>
              <a:defRPr sz="3200" kern="1200">
                <a:solidFill>
                  <a:schemeClr val="tx1"/>
                </a:solidFill>
                <a:latin typeface="Tahoma" pitchFamily="34" charset="0"/>
                <a:ea typeface="+mn-ea"/>
                <a:cs typeface="+mn-cs"/>
              </a:defRPr>
            </a:lvl3pPr>
            <a:lvl4pPr marL="1371600" indent="-171442" algn="l" rtl="0" eaLnBrk="1" fontAlgn="base" hangingPunct="1">
              <a:lnSpc>
                <a:spcPct val="90000"/>
              </a:lnSpc>
              <a:spcBef>
                <a:spcPct val="0"/>
              </a:spcBef>
              <a:spcAft>
                <a:spcPct val="0"/>
              </a:spcAft>
              <a:defRPr sz="3200" kern="1200">
                <a:solidFill>
                  <a:schemeClr val="tx1"/>
                </a:solidFill>
                <a:latin typeface="Tahoma" pitchFamily="34" charset="0"/>
                <a:ea typeface="+mn-ea"/>
                <a:cs typeface="+mn-cs"/>
              </a:defRPr>
            </a:lvl4pPr>
            <a:lvl5pPr marL="1828800" indent="-171442" algn="l" rtl="0" eaLnBrk="1" fontAlgn="base" hangingPunct="1">
              <a:lnSpc>
                <a:spcPct val="90000"/>
              </a:lnSpc>
              <a:spcBef>
                <a:spcPct val="0"/>
              </a:spcBef>
              <a:spcAft>
                <a:spcPct val="0"/>
              </a:spcAft>
              <a:buChar char="»"/>
              <a:defRPr sz="3200" kern="1200">
                <a:solidFill>
                  <a:schemeClr val="tx1"/>
                </a:solidFill>
                <a:latin typeface="Tahoma" pitchFamily="34" charset="0"/>
                <a:ea typeface="+mn-ea"/>
                <a:cs typeface="+mn-cs"/>
              </a:defRPr>
            </a:lvl5pPr>
            <a:lvl6pPr marL="22860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6pPr>
            <a:lvl7pPr marL="27432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7pPr>
            <a:lvl8pPr marL="32004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8pPr>
            <a:lvl9pPr marL="36576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All new diagnoses</a:t>
            </a:r>
          </a:p>
        </p:txBody>
      </p:sp>
      <p:sp>
        <p:nvSpPr>
          <p:cNvPr id="19" name="Rectangle 18"/>
          <p:cNvSpPr/>
          <p:nvPr/>
        </p:nvSpPr>
        <p:spPr bwMode="auto">
          <a:xfrm>
            <a:off x="8986202" y="2650021"/>
            <a:ext cx="1680493" cy="61710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Heterosexual (women)</a:t>
            </a:r>
            <a:endParaRPr lang="en-GB" sz="1200" dirty="0">
              <a:solidFill>
                <a:schemeClr val="bg1"/>
              </a:solidFill>
              <a:latin typeface="Calibri" panose="020F0502020204030204" pitchFamily="34" charset="0"/>
            </a:endParaRPr>
          </a:p>
        </p:txBody>
      </p:sp>
      <p:sp>
        <p:nvSpPr>
          <p:cNvPr id="20" name="Rectangle 19"/>
          <p:cNvSpPr/>
          <p:nvPr/>
        </p:nvSpPr>
        <p:spPr bwMode="auto">
          <a:xfrm>
            <a:off x="9005092" y="3337235"/>
            <a:ext cx="1661602" cy="617105"/>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Heterosexual </a:t>
            </a:r>
          </a:p>
          <a:p>
            <a:pPr algn="ctr"/>
            <a:r>
              <a:rPr lang="en-GB" sz="1600" dirty="0">
                <a:solidFill>
                  <a:schemeClr val="bg1"/>
                </a:solidFill>
                <a:latin typeface="Calibri" panose="020F0502020204030204" pitchFamily="34" charset="0"/>
              </a:rPr>
              <a:t>(men)</a:t>
            </a:r>
          </a:p>
        </p:txBody>
      </p:sp>
      <p:sp>
        <p:nvSpPr>
          <p:cNvPr id="15"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3" name="Picture 2"/>
          <p:cNvPicPr>
            <a:picLocks noChangeAspect="1"/>
          </p:cNvPicPr>
          <p:nvPr/>
        </p:nvPicPr>
        <p:blipFill>
          <a:blip r:embed="rId2"/>
          <a:stretch>
            <a:fillRect/>
          </a:stretch>
        </p:blipFill>
        <p:spPr>
          <a:xfrm>
            <a:off x="736444" y="1716311"/>
            <a:ext cx="8114947" cy="3693158"/>
          </a:xfrm>
          <a:prstGeom prst="rect">
            <a:avLst/>
          </a:prstGeom>
        </p:spPr>
      </p:pic>
    </p:spTree>
    <p:extLst>
      <p:ext uri="{BB962C8B-B14F-4D97-AF65-F5344CB8AC3E}">
        <p14:creationId xmlns:p14="http://schemas.microsoft.com/office/powerpoint/2010/main" val="1456751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76309" y="1272651"/>
            <a:ext cx="8412720" cy="3743104"/>
          </a:xfrm>
          <a:prstGeom prst="rect">
            <a:avLst/>
          </a:prstGeom>
        </p:spPr>
      </p:pic>
      <p:sp>
        <p:nvSpPr>
          <p:cNvPr id="2" name="Slide Number Placeholder 1"/>
          <p:cNvSpPr>
            <a:spLocks noGrp="1"/>
          </p:cNvSpPr>
          <p:nvPr>
            <p:ph type="sldNum" sz="quarter" idx="10"/>
          </p:nvPr>
        </p:nvSpPr>
        <p:spPr/>
        <p:txBody>
          <a:bodyPr/>
          <a:lstStyle/>
          <a:p>
            <a:fld id="{508762FE-D3F5-4D44-BF1A-11B5879B10BB}" type="slidenum">
              <a:rPr lang="en-GB" smtClean="0"/>
              <a:pPr/>
              <a:t>29</a:t>
            </a:fld>
            <a:endParaRPr lang="en-GB"/>
          </a:p>
        </p:txBody>
      </p:sp>
      <p:sp>
        <p:nvSpPr>
          <p:cNvPr id="6" name="Rectangle 5"/>
          <p:cNvSpPr/>
          <p:nvPr/>
        </p:nvSpPr>
        <p:spPr bwMode="auto">
          <a:xfrm>
            <a:off x="7057378" y="5079862"/>
            <a:ext cx="2595244" cy="645077"/>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AIDS &gt; 90 days after HIV diagnosis</a:t>
            </a:r>
            <a:endParaRPr lang="en-GB" sz="1200" dirty="0">
              <a:solidFill>
                <a:schemeClr val="bg1"/>
              </a:solidFill>
              <a:latin typeface="Calibri" panose="020F0502020204030204" pitchFamily="34" charset="0"/>
            </a:endParaRPr>
          </a:p>
        </p:txBody>
      </p:sp>
      <p:sp>
        <p:nvSpPr>
          <p:cNvPr id="10" name="Title 1"/>
          <p:cNvSpPr txBox="1">
            <a:spLocks/>
          </p:cNvSpPr>
          <p:nvPr/>
        </p:nvSpPr>
        <p:spPr>
          <a:xfrm>
            <a:off x="1027612" y="220003"/>
            <a:ext cx="7532914" cy="822325"/>
          </a:xfrm>
          <a:prstGeom prst="rect">
            <a:avLst/>
          </a:prstGeom>
        </p:spPr>
        <p:txBody>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GB" sz="2800" kern="0" dirty="0">
                <a:solidFill>
                  <a:schemeClr val="tx1"/>
                </a:solidFill>
                <a:latin typeface="Calibri" panose="020F0502020204030204" pitchFamily="34" charset="0"/>
              </a:rPr>
              <a:t>Proportion of AIDS diagnoses within 90 days of HIV diagnosis, by route of HIV transmission, EU/EEA, </a:t>
            </a:r>
            <a:r>
              <a:rPr lang="en-GB" sz="2800" kern="0" dirty="0" smtClean="0">
                <a:solidFill>
                  <a:schemeClr val="tx1"/>
                </a:solidFill>
                <a:latin typeface="Calibri" panose="020F0502020204030204" pitchFamily="34" charset="0"/>
              </a:rPr>
              <a:t>2018</a:t>
            </a:r>
            <a:endParaRPr lang="en-GB" sz="2800" kern="0" dirty="0">
              <a:solidFill>
                <a:schemeClr val="tx1"/>
              </a:solidFill>
              <a:latin typeface="Calibri" panose="020F0502020204030204" pitchFamily="34" charset="0"/>
            </a:endParaRPr>
          </a:p>
        </p:txBody>
      </p:sp>
      <p:sp>
        <p:nvSpPr>
          <p:cNvPr id="15" name="Rectangle 14"/>
          <p:cNvSpPr/>
          <p:nvPr/>
        </p:nvSpPr>
        <p:spPr bwMode="auto">
          <a:xfrm>
            <a:off x="4152181" y="5079862"/>
            <a:ext cx="2595244" cy="645077"/>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AIDS </a:t>
            </a:r>
            <a:r>
              <a:rPr lang="en-GB" sz="1600" u="sng" dirty="0">
                <a:solidFill>
                  <a:schemeClr val="bg1"/>
                </a:solidFill>
                <a:latin typeface="Calibri" panose="020F0502020204030204" pitchFamily="34" charset="0"/>
              </a:rPr>
              <a:t>&lt;</a:t>
            </a:r>
            <a:r>
              <a:rPr lang="en-GB" sz="1600" dirty="0">
                <a:solidFill>
                  <a:schemeClr val="bg1"/>
                </a:solidFill>
                <a:latin typeface="Calibri" panose="020F0502020204030204" pitchFamily="34" charset="0"/>
              </a:rPr>
              <a:t> 90 days of HIV diagnosis</a:t>
            </a:r>
            <a:endParaRPr lang="en-GB" sz="1200" dirty="0">
              <a:solidFill>
                <a:schemeClr val="bg1"/>
              </a:solidFill>
              <a:latin typeface="Calibri" panose="020F0502020204030204" pitchFamily="34" charset="0"/>
            </a:endParaRPr>
          </a:p>
        </p:txBody>
      </p:sp>
      <p:sp>
        <p:nvSpPr>
          <p:cNvPr id="8"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Tree>
    <p:extLst>
      <p:ext uri="{BB962C8B-B14F-4D97-AF65-F5344CB8AC3E}">
        <p14:creationId xmlns:p14="http://schemas.microsoft.com/office/powerpoint/2010/main" val="3529179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3</a:t>
            </a:fld>
            <a:endParaRPr lang="en-GB" dirty="0"/>
          </a:p>
        </p:txBody>
      </p:sp>
      <p:sp>
        <p:nvSpPr>
          <p:cNvPr id="20" name="TextBox 19"/>
          <p:cNvSpPr txBox="1"/>
          <p:nvPr/>
        </p:nvSpPr>
        <p:spPr>
          <a:xfrm>
            <a:off x="617156" y="4602536"/>
            <a:ext cx="2119694" cy="286232"/>
          </a:xfrm>
          <a:prstGeom prst="rect">
            <a:avLst/>
          </a:prstGeom>
          <a:noFill/>
        </p:spPr>
        <p:txBody>
          <a:bodyPr wrap="square" rtlCol="0">
            <a:spAutoFit/>
          </a:bodyPr>
          <a:lstStyle/>
          <a:p>
            <a:r>
              <a:rPr lang="en-GB" sz="1400" b="1" dirty="0">
                <a:latin typeface="Calibri" panose="020F0502020204030204" pitchFamily="34" charset="0"/>
              </a:rPr>
              <a:t>Non-visible countries</a:t>
            </a:r>
          </a:p>
        </p:txBody>
      </p:sp>
      <p:sp>
        <p:nvSpPr>
          <p:cNvPr id="21" name="Content Placeholder 20"/>
          <p:cNvSpPr txBox="1">
            <a:spLocks noGrp="1"/>
          </p:cNvSpPr>
          <p:nvPr>
            <p:ph idx="1"/>
          </p:nvPr>
        </p:nvSpPr>
        <p:spPr>
          <a:xfrm>
            <a:off x="699216" y="3725769"/>
            <a:ext cx="4527425" cy="677108"/>
          </a:xfrm>
          <a:prstGeom prst="rect">
            <a:avLst/>
          </a:prstGeom>
          <a:solidFill>
            <a:schemeClr val="accent2"/>
          </a:solidFill>
        </p:spPr>
        <p:txBody>
          <a:bodyPr wrap="square" rtlCol="0">
            <a:spAutoFit/>
          </a:bodyPr>
          <a:lstStyle/>
          <a:p>
            <a:pPr>
              <a:lnSpc>
                <a:spcPct val="100000"/>
              </a:lnSpc>
              <a:spcBef>
                <a:spcPts val="0"/>
              </a:spcBef>
              <a:spcAft>
                <a:spcPts val="0"/>
              </a:spcAft>
            </a:pPr>
            <a:r>
              <a:rPr lang="en-GB" sz="2800" b="1" dirty="0">
                <a:latin typeface="Calibri" panose="020F0502020204030204" pitchFamily="34" charset="0"/>
              </a:rPr>
              <a:t>EU/EEA </a:t>
            </a:r>
            <a:r>
              <a:rPr lang="en-GB" sz="2800" b="1" dirty="0" smtClean="0">
                <a:latin typeface="Calibri" panose="020F0502020204030204" pitchFamily="34" charset="0"/>
              </a:rPr>
              <a:t>rate: 5.6 </a:t>
            </a:r>
            <a:r>
              <a:rPr lang="en-GB" sz="2800" b="1" dirty="0">
                <a:latin typeface="Calibri" panose="020F0502020204030204" pitchFamily="34" charset="0"/>
              </a:rPr>
              <a:t>per 100 </a:t>
            </a:r>
            <a:r>
              <a:rPr lang="en-GB" sz="2800" b="1" dirty="0" smtClean="0">
                <a:latin typeface="Calibri" panose="020F0502020204030204" pitchFamily="34" charset="0"/>
              </a:rPr>
              <a:t>000</a:t>
            </a:r>
            <a:endParaRPr lang="en-GB" sz="2800" b="1" baseline="30000" dirty="0" smtClean="0">
              <a:latin typeface="Calibri" panose="020F0502020204030204" pitchFamily="34" charset="0"/>
            </a:endParaRPr>
          </a:p>
          <a:p>
            <a:pPr>
              <a:lnSpc>
                <a:spcPct val="100000"/>
              </a:lnSpc>
              <a:spcBef>
                <a:spcPts val="0"/>
              </a:spcBef>
              <a:spcAft>
                <a:spcPts val="0"/>
              </a:spcAft>
            </a:pPr>
            <a:r>
              <a:rPr lang="en-GB" sz="1600" b="1" dirty="0">
                <a:latin typeface="Calibri" panose="020F0502020204030204" pitchFamily="34" charset="0"/>
              </a:rPr>
              <a:t>adjusted for reporting delay</a:t>
            </a:r>
            <a:endParaRPr lang="en-GB" sz="1600" b="1" baseline="30000" dirty="0">
              <a:latin typeface="Calibri" panose="020F0502020204030204" pitchFamily="34" charset="0"/>
            </a:endParaRPr>
          </a:p>
        </p:txBody>
      </p:sp>
      <p:sp>
        <p:nvSpPr>
          <p:cNvPr id="27" name="Title 4"/>
          <p:cNvSpPr txBox="1">
            <a:spLocks/>
          </p:cNvSpPr>
          <p:nvPr/>
        </p:nvSpPr>
        <p:spPr bwMode="auto">
          <a:xfrm>
            <a:off x="1094880" y="376916"/>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a:solidFill>
                  <a:schemeClr val="tx1"/>
                </a:solidFill>
                <a:latin typeface="Calibri" panose="020F0502020204030204" pitchFamily="34" charset="0"/>
              </a:rPr>
              <a:t>New HIV diagnoses, </a:t>
            </a:r>
            <a:r>
              <a:rPr lang="en-US" sz="3200" kern="0" dirty="0" smtClean="0">
                <a:solidFill>
                  <a:schemeClr val="tx1"/>
                </a:solidFill>
                <a:latin typeface="Calibri" panose="020F0502020204030204" pitchFamily="34" charset="0"/>
              </a:rPr>
              <a:t>2018, </a:t>
            </a:r>
            <a:r>
              <a:rPr lang="en-US" sz="3200" kern="0" dirty="0">
                <a:solidFill>
                  <a:schemeClr val="tx1"/>
                </a:solidFill>
                <a:latin typeface="Calibri" panose="020F0502020204030204" pitchFamily="34" charset="0"/>
              </a:rPr>
              <a:t>EU/EEA</a:t>
            </a:r>
            <a:r>
              <a:rPr lang="en-US" sz="4400" kern="0" dirty="0">
                <a:solidFill>
                  <a:srgbClr val="FF0000"/>
                </a:solidFill>
                <a:latin typeface="Calibri" panose="020F0502020204030204" pitchFamily="34" charset="0"/>
              </a:rPr>
              <a:t/>
            </a:r>
            <a:br>
              <a:rPr lang="en-US" sz="4400" kern="0" dirty="0">
                <a:solidFill>
                  <a:srgbClr val="FF0000"/>
                </a:solidFill>
                <a:latin typeface="Calibri" panose="020F0502020204030204" pitchFamily="34" charset="0"/>
              </a:rPr>
            </a:br>
            <a:endParaRPr lang="en-GB" sz="3200" b="0" kern="0" dirty="0">
              <a:solidFill>
                <a:srgbClr val="FF0000"/>
              </a:solidFill>
              <a:latin typeface="Calibri" panose="020F0502020204030204" pitchFamily="34" charset="0"/>
            </a:endParaRPr>
          </a:p>
        </p:txBody>
      </p:sp>
      <p:sp>
        <p:nvSpPr>
          <p:cNvPr id="28" name="TextBox 27"/>
          <p:cNvSpPr txBox="1"/>
          <p:nvPr/>
        </p:nvSpPr>
        <p:spPr>
          <a:xfrm>
            <a:off x="617156" y="1467354"/>
            <a:ext cx="2296719" cy="286232"/>
          </a:xfrm>
          <a:prstGeom prst="rect">
            <a:avLst/>
          </a:prstGeom>
          <a:noFill/>
        </p:spPr>
        <p:txBody>
          <a:bodyPr wrap="none" rtlCol="0">
            <a:spAutoFit/>
          </a:bodyPr>
          <a:lstStyle/>
          <a:p>
            <a:r>
              <a:rPr lang="en-GB" sz="1400" b="1" dirty="0">
                <a:latin typeface="Calibri" panose="020F0502020204030204" pitchFamily="34" charset="0"/>
              </a:rPr>
              <a:t>Rate per 100 000 population</a:t>
            </a:r>
          </a:p>
        </p:txBody>
      </p:sp>
      <p:pic>
        <p:nvPicPr>
          <p:cNvPr id="13" name="Picture 12"/>
          <p:cNvPicPr>
            <a:picLocks noChangeAspect="1"/>
          </p:cNvPicPr>
          <p:nvPr/>
        </p:nvPicPr>
        <p:blipFill>
          <a:blip r:embed="rId3"/>
          <a:stretch>
            <a:fillRect/>
          </a:stretch>
        </p:blipFill>
        <p:spPr>
          <a:xfrm>
            <a:off x="699216" y="1717808"/>
            <a:ext cx="3099938" cy="1812202"/>
          </a:xfrm>
          <a:prstGeom prst="rect">
            <a:avLst/>
          </a:prstGeom>
        </p:spPr>
      </p:pic>
      <p:sp>
        <p:nvSpPr>
          <p:cNvPr id="12"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3" name="Picture 2"/>
          <p:cNvPicPr>
            <a:picLocks noChangeAspect="1"/>
          </p:cNvPicPr>
          <p:nvPr/>
        </p:nvPicPr>
        <p:blipFill>
          <a:blip r:embed="rId4"/>
          <a:stretch>
            <a:fillRect/>
          </a:stretch>
        </p:blipFill>
        <p:spPr>
          <a:xfrm>
            <a:off x="699216" y="4836854"/>
            <a:ext cx="1906621" cy="164316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2744"/>
          <a:stretch/>
        </p:blipFill>
        <p:spPr>
          <a:xfrm>
            <a:off x="5664201" y="1117095"/>
            <a:ext cx="6527799" cy="5778872"/>
          </a:xfrm>
          <a:prstGeom prst="rect">
            <a:avLst/>
          </a:prstGeom>
        </p:spPr>
      </p:pic>
    </p:spTree>
    <p:extLst>
      <p:ext uri="{BB962C8B-B14F-4D97-AF65-F5344CB8AC3E}">
        <p14:creationId xmlns:p14="http://schemas.microsoft.com/office/powerpoint/2010/main" val="1665508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8762FE-D3F5-4D44-BF1A-11B5879B10BB}" type="slidenum">
              <a:rPr lang="en-GB" smtClean="0"/>
              <a:pPr/>
              <a:t>30</a:t>
            </a:fld>
            <a:endParaRPr lang="en-GB"/>
          </a:p>
        </p:txBody>
      </p:sp>
      <p:sp>
        <p:nvSpPr>
          <p:cNvPr id="9" name="Content Placeholder 15"/>
          <p:cNvSpPr txBox="1">
            <a:spLocks/>
          </p:cNvSpPr>
          <p:nvPr/>
        </p:nvSpPr>
        <p:spPr bwMode="auto">
          <a:xfrm>
            <a:off x="9022677" y="3841743"/>
            <a:ext cx="1662908" cy="617105"/>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marL="0" indent="0" algn="l" rtl="0" eaLnBrk="1" fontAlgn="base" hangingPunct="1">
              <a:lnSpc>
                <a:spcPct val="90000"/>
              </a:lnSpc>
              <a:spcBef>
                <a:spcPct val="0"/>
              </a:spcBef>
              <a:spcAft>
                <a:spcPct val="0"/>
              </a:spcAft>
              <a:buFont typeface="Wingdings" pitchFamily="2" charset="2"/>
              <a:tabLst/>
              <a:defRPr sz="3200" kern="1200">
                <a:solidFill>
                  <a:schemeClr val="tx1"/>
                </a:solidFill>
                <a:latin typeface="Tahoma" pitchFamily="34" charset="0"/>
                <a:ea typeface="+mn-ea"/>
                <a:cs typeface="+mn-cs"/>
              </a:defRPr>
            </a:lvl1pPr>
            <a:lvl2pPr marL="457200" indent="-202396" algn="l" rtl="0" eaLnBrk="1" fontAlgn="base" hangingPunct="1">
              <a:lnSpc>
                <a:spcPct val="90000"/>
              </a:lnSpc>
              <a:spcBef>
                <a:spcPct val="0"/>
              </a:spcBef>
              <a:spcAft>
                <a:spcPct val="0"/>
              </a:spcAft>
              <a:buFont typeface="Arial" pitchFamily="34" charset="0"/>
              <a:buChar char="•"/>
              <a:defRPr sz="3200" kern="1200">
                <a:solidFill>
                  <a:schemeClr val="tx1"/>
                </a:solidFill>
                <a:latin typeface="Tahoma" pitchFamily="34" charset="0"/>
                <a:ea typeface="+mn-ea"/>
                <a:cs typeface="+mn-cs"/>
              </a:defRPr>
            </a:lvl2pPr>
            <a:lvl3pPr marL="914400" indent="-203587" algn="l" rtl="0" eaLnBrk="1" fontAlgn="base" hangingPunct="1">
              <a:lnSpc>
                <a:spcPct val="90000"/>
              </a:lnSpc>
              <a:spcBef>
                <a:spcPct val="0"/>
              </a:spcBef>
              <a:spcAft>
                <a:spcPct val="0"/>
              </a:spcAft>
              <a:buFont typeface="Tahoma" pitchFamily="34" charset="0"/>
              <a:buChar char="–"/>
              <a:defRPr sz="3200" kern="1200">
                <a:solidFill>
                  <a:schemeClr val="tx1"/>
                </a:solidFill>
                <a:latin typeface="Tahoma" pitchFamily="34" charset="0"/>
                <a:ea typeface="+mn-ea"/>
                <a:cs typeface="+mn-cs"/>
              </a:defRPr>
            </a:lvl3pPr>
            <a:lvl4pPr marL="1371600" indent="-171442" algn="l" rtl="0" eaLnBrk="1" fontAlgn="base" hangingPunct="1">
              <a:lnSpc>
                <a:spcPct val="90000"/>
              </a:lnSpc>
              <a:spcBef>
                <a:spcPct val="0"/>
              </a:spcBef>
              <a:spcAft>
                <a:spcPct val="0"/>
              </a:spcAft>
              <a:defRPr sz="3200" kern="1200">
                <a:solidFill>
                  <a:schemeClr val="tx1"/>
                </a:solidFill>
                <a:latin typeface="Tahoma" pitchFamily="34" charset="0"/>
                <a:ea typeface="+mn-ea"/>
                <a:cs typeface="+mn-cs"/>
              </a:defRPr>
            </a:lvl4pPr>
            <a:lvl5pPr marL="1828800" indent="-171442" algn="l" rtl="0" eaLnBrk="1" fontAlgn="base" hangingPunct="1">
              <a:lnSpc>
                <a:spcPct val="90000"/>
              </a:lnSpc>
              <a:spcBef>
                <a:spcPct val="0"/>
              </a:spcBef>
              <a:spcAft>
                <a:spcPct val="0"/>
              </a:spcAft>
              <a:buChar char="»"/>
              <a:defRPr sz="3200" kern="1200">
                <a:solidFill>
                  <a:schemeClr val="tx1"/>
                </a:solidFill>
                <a:latin typeface="Tahoma" pitchFamily="34" charset="0"/>
                <a:ea typeface="+mn-ea"/>
                <a:cs typeface="+mn-cs"/>
              </a:defRPr>
            </a:lvl5pPr>
            <a:lvl6pPr marL="22860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6pPr>
            <a:lvl7pPr marL="27432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7pPr>
            <a:lvl8pPr marL="32004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8pPr>
            <a:lvl9pPr marL="3657600" indent="-171442" algn="l" defTabSz="914400" rtl="0" eaLnBrk="1" fontAlgn="base" latinLnBrk="0" hangingPunct="1">
              <a:spcBef>
                <a:spcPct val="20000"/>
              </a:spcBef>
              <a:spcAft>
                <a:spcPct val="0"/>
              </a:spcAft>
              <a:buChar char="»"/>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Other/</a:t>
            </a:r>
          </a:p>
          <a:p>
            <a:pPr algn="ctr"/>
            <a:r>
              <a:rPr lang="en-GB" sz="1600" dirty="0">
                <a:solidFill>
                  <a:schemeClr val="bg1"/>
                </a:solidFill>
                <a:latin typeface="Calibri" panose="020F0502020204030204" pitchFamily="34" charset="0"/>
              </a:rPr>
              <a:t>unknown</a:t>
            </a:r>
          </a:p>
        </p:txBody>
      </p:sp>
      <p:sp>
        <p:nvSpPr>
          <p:cNvPr id="10" name="Title 1"/>
          <p:cNvSpPr txBox="1">
            <a:spLocks/>
          </p:cNvSpPr>
          <p:nvPr/>
        </p:nvSpPr>
        <p:spPr>
          <a:xfrm>
            <a:off x="1114697" y="220003"/>
            <a:ext cx="7193280" cy="822325"/>
          </a:xfrm>
          <a:prstGeom prst="rect">
            <a:avLst/>
          </a:prstGeom>
        </p:spPr>
        <p:txBody>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GB" sz="2800" kern="0" dirty="0">
                <a:solidFill>
                  <a:schemeClr val="tx1"/>
                </a:solidFill>
                <a:latin typeface="Calibri" panose="020F0502020204030204" pitchFamily="34" charset="0"/>
              </a:rPr>
              <a:t>AIDS diagnoses, by route of HIV transmission, EU/EEA, </a:t>
            </a:r>
            <a:r>
              <a:rPr lang="en-GB" sz="2800" kern="0" dirty="0" smtClean="0">
                <a:solidFill>
                  <a:schemeClr val="tx1"/>
                </a:solidFill>
                <a:latin typeface="Calibri" panose="020F0502020204030204" pitchFamily="34" charset="0"/>
              </a:rPr>
              <a:t>2009-2018</a:t>
            </a:r>
            <a:endParaRPr lang="en-GB" sz="2800" kern="0" dirty="0">
              <a:solidFill>
                <a:schemeClr val="tx1"/>
              </a:solidFill>
              <a:latin typeface="Calibri" panose="020F0502020204030204" pitchFamily="34" charset="0"/>
            </a:endParaRPr>
          </a:p>
        </p:txBody>
      </p:sp>
      <p:grpSp>
        <p:nvGrpSpPr>
          <p:cNvPr id="15" name="Group 14"/>
          <p:cNvGrpSpPr/>
          <p:nvPr/>
        </p:nvGrpSpPr>
        <p:grpSpPr>
          <a:xfrm>
            <a:off x="8987507" y="1625351"/>
            <a:ext cx="1698078" cy="3578227"/>
            <a:chOff x="46598" y="4404064"/>
            <a:chExt cx="2187284" cy="1005237"/>
          </a:xfrm>
        </p:grpSpPr>
        <p:sp>
          <p:nvSpPr>
            <p:cNvPr id="16" name="Rectangle 15"/>
            <p:cNvSpPr/>
            <p:nvPr/>
          </p:nvSpPr>
          <p:spPr bwMode="auto">
            <a:xfrm>
              <a:off x="91900" y="5222950"/>
              <a:ext cx="2119331" cy="186351"/>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Injecting drug use</a:t>
              </a:r>
            </a:p>
          </p:txBody>
        </p:sp>
        <p:sp>
          <p:nvSpPr>
            <p:cNvPr id="17" name="Rectangle 16"/>
            <p:cNvSpPr/>
            <p:nvPr/>
          </p:nvSpPr>
          <p:spPr bwMode="auto">
            <a:xfrm>
              <a:off x="46598" y="4404064"/>
              <a:ext cx="2187284" cy="214239"/>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sym typeface="Symbol"/>
                </a:rPr>
                <a:t>Sex between men</a:t>
              </a:r>
              <a:endParaRPr lang="en-GB" sz="1600" dirty="0">
                <a:solidFill>
                  <a:schemeClr val="bg1"/>
                </a:solidFill>
                <a:latin typeface="Calibri" panose="020F0502020204030204" pitchFamily="34" charset="0"/>
              </a:endParaRPr>
            </a:p>
          </p:txBody>
        </p:sp>
      </p:grpSp>
      <p:sp>
        <p:nvSpPr>
          <p:cNvPr id="19" name="Rectangle 18"/>
          <p:cNvSpPr/>
          <p:nvPr/>
        </p:nvSpPr>
        <p:spPr bwMode="auto">
          <a:xfrm>
            <a:off x="9005093" y="3151594"/>
            <a:ext cx="1680493" cy="61710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Heterosexual (women)</a:t>
            </a:r>
            <a:endParaRPr lang="en-GB" sz="1200" dirty="0">
              <a:solidFill>
                <a:schemeClr val="bg1"/>
              </a:solidFill>
              <a:latin typeface="Calibri" panose="020F0502020204030204" pitchFamily="34" charset="0"/>
            </a:endParaRPr>
          </a:p>
        </p:txBody>
      </p:sp>
      <p:sp>
        <p:nvSpPr>
          <p:cNvPr id="20" name="Rectangle 19"/>
          <p:cNvSpPr/>
          <p:nvPr/>
        </p:nvSpPr>
        <p:spPr bwMode="auto">
          <a:xfrm>
            <a:off x="8987507" y="2471957"/>
            <a:ext cx="1698078" cy="617105"/>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600" dirty="0">
                <a:solidFill>
                  <a:schemeClr val="bg1"/>
                </a:solidFill>
                <a:latin typeface="Calibri" panose="020F0502020204030204" pitchFamily="34" charset="0"/>
              </a:rPr>
              <a:t>Heterosexual </a:t>
            </a:r>
          </a:p>
          <a:p>
            <a:pPr algn="ctr"/>
            <a:r>
              <a:rPr lang="en-GB" sz="1600" dirty="0">
                <a:solidFill>
                  <a:schemeClr val="bg1"/>
                </a:solidFill>
                <a:latin typeface="Calibri" panose="020F0502020204030204" pitchFamily="34" charset="0"/>
              </a:rPr>
              <a:t>(Men)</a:t>
            </a:r>
          </a:p>
        </p:txBody>
      </p:sp>
      <p:sp>
        <p:nvSpPr>
          <p:cNvPr id="21" name="TextBox 20"/>
          <p:cNvSpPr txBox="1"/>
          <p:nvPr/>
        </p:nvSpPr>
        <p:spPr>
          <a:xfrm>
            <a:off x="289023" y="6185911"/>
            <a:ext cx="5628451" cy="138499"/>
          </a:xfrm>
          <a:prstGeom prst="rect">
            <a:avLst/>
          </a:prstGeom>
          <a:noFill/>
          <a:ln w="9525">
            <a:noFill/>
            <a:miter lim="800000"/>
            <a:headEnd/>
            <a:tailEnd/>
          </a:ln>
        </p:spPr>
        <p:txBody>
          <a:bodyPr wrap="square" lIns="0" tIns="0" rIns="0" bIns="0">
            <a:spAutoFit/>
          </a:bodyPr>
          <a:lstStyle>
            <a:defPPr>
              <a:defRPr lang="de-DE"/>
            </a:defPPr>
            <a:lvl1pPr>
              <a:defRPr sz="1000">
                <a:solidFill>
                  <a:prstClr val="black"/>
                </a:solidFill>
                <a:latin typeface="Calibri" panose="020F0502020204030204" pitchFamily="34" charset="0"/>
                <a:ea typeface="ＭＳ Ｐゴシック" pitchFamily="20" charset="-128"/>
              </a:defRPr>
            </a:lvl1pPr>
          </a:lstStyle>
          <a:p>
            <a:r>
              <a:rPr lang="en-GB" dirty="0"/>
              <a:t>Note: Data from </a:t>
            </a:r>
            <a:r>
              <a:rPr lang="en-GB" dirty="0" smtClean="0"/>
              <a:t>Sweden </a:t>
            </a:r>
            <a:r>
              <a:rPr lang="en-GB" dirty="0"/>
              <a:t>excluded due to inconsistent reporting during the period</a:t>
            </a:r>
          </a:p>
        </p:txBody>
      </p:sp>
      <p:sp>
        <p:nvSpPr>
          <p:cNvPr id="14"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3" name="Picture 2"/>
          <p:cNvPicPr>
            <a:picLocks noChangeAspect="1"/>
          </p:cNvPicPr>
          <p:nvPr/>
        </p:nvPicPr>
        <p:blipFill>
          <a:blip r:embed="rId2"/>
          <a:stretch>
            <a:fillRect/>
          </a:stretch>
        </p:blipFill>
        <p:spPr>
          <a:xfrm>
            <a:off x="557940" y="1415109"/>
            <a:ext cx="8006069" cy="4398021"/>
          </a:xfrm>
          <a:prstGeom prst="rect">
            <a:avLst/>
          </a:prstGeom>
        </p:spPr>
      </p:pic>
    </p:spTree>
    <p:extLst>
      <p:ext uri="{BB962C8B-B14F-4D97-AF65-F5344CB8AC3E}">
        <p14:creationId xmlns:p14="http://schemas.microsoft.com/office/powerpoint/2010/main" val="249695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2060" y="958533"/>
            <a:ext cx="6355280" cy="5144352"/>
          </a:xfrm>
          <a:prstGeom prst="rect">
            <a:avLst/>
          </a:prstGeom>
        </p:spPr>
      </p:pic>
      <p:sp>
        <p:nvSpPr>
          <p:cNvPr id="2" name="Slide Number Placeholder 1"/>
          <p:cNvSpPr>
            <a:spLocks noGrp="1"/>
          </p:cNvSpPr>
          <p:nvPr>
            <p:ph type="sldNum" sz="quarter" idx="10"/>
          </p:nvPr>
        </p:nvSpPr>
        <p:spPr/>
        <p:txBody>
          <a:bodyPr/>
          <a:lstStyle/>
          <a:p>
            <a:fld id="{508762FE-D3F5-4D44-BF1A-11B5879B10BB}" type="slidenum">
              <a:rPr lang="en-GB" smtClean="0"/>
              <a:pPr/>
              <a:t>31</a:t>
            </a:fld>
            <a:endParaRPr lang="en-GB"/>
          </a:p>
        </p:txBody>
      </p:sp>
      <p:sp>
        <p:nvSpPr>
          <p:cNvPr id="6" name="Rectangle 5"/>
          <p:cNvSpPr/>
          <p:nvPr/>
        </p:nvSpPr>
        <p:spPr>
          <a:xfrm>
            <a:off x="1062446" y="118673"/>
            <a:ext cx="7297783" cy="757130"/>
          </a:xfrm>
          <a:prstGeom prst="rect">
            <a:avLst/>
          </a:prstGeom>
        </p:spPr>
        <p:txBody>
          <a:bodyPr wrap="square">
            <a:spAutoFit/>
          </a:bodyPr>
          <a:lstStyle/>
          <a:p>
            <a:r>
              <a:rPr lang="en-GB" sz="2400" b="1" dirty="0">
                <a:latin typeface="Calibri" panose="020F0502020204030204" pitchFamily="34" charset="0"/>
              </a:rPr>
              <a:t>Proportion of </a:t>
            </a:r>
            <a:r>
              <a:rPr lang="en-GB" sz="2400" b="1" dirty="0" smtClean="0">
                <a:latin typeface="Calibri" panose="020F0502020204030204" pitchFamily="34" charset="0"/>
              </a:rPr>
              <a:t>people </a:t>
            </a:r>
            <a:r>
              <a:rPr lang="en-GB" sz="2400" b="1" dirty="0">
                <a:latin typeface="Calibri" panose="020F0502020204030204" pitchFamily="34" charset="0"/>
              </a:rPr>
              <a:t>diagnosed with AIDS with tuberculosis as an AIDS-defining illness, EU/EEA, </a:t>
            </a:r>
            <a:r>
              <a:rPr lang="en-GB" sz="2400" b="1" dirty="0" smtClean="0">
                <a:latin typeface="Calibri" panose="020F0502020204030204" pitchFamily="34" charset="0"/>
              </a:rPr>
              <a:t>2018</a:t>
            </a:r>
            <a:endParaRPr lang="en-GB" sz="2400" b="1" dirty="0">
              <a:latin typeface="Calibri" panose="020F0502020204030204" pitchFamily="34" charset="0"/>
            </a:endParaRPr>
          </a:p>
        </p:txBody>
      </p:sp>
      <p:sp>
        <p:nvSpPr>
          <p:cNvPr id="8" name="TextBox 7"/>
          <p:cNvSpPr txBox="1"/>
          <p:nvPr/>
        </p:nvSpPr>
        <p:spPr>
          <a:xfrm>
            <a:off x="200195" y="6198065"/>
            <a:ext cx="7418063" cy="369332"/>
          </a:xfrm>
          <a:prstGeom prst="rect">
            <a:avLst/>
          </a:prstGeom>
          <a:noFill/>
        </p:spPr>
        <p:txBody>
          <a:bodyPr wrap="square" rtlCol="0">
            <a:spAutoFit/>
          </a:bodyPr>
          <a:lstStyle/>
          <a:p>
            <a:r>
              <a:rPr lang="en-GB" sz="1000" dirty="0">
                <a:latin typeface="Calibri" panose="020F0502020204030204" pitchFamily="34" charset="0"/>
              </a:rPr>
              <a:t>Countries that did not report AIDS (Sweden) or reported no cases of TB as an AIDS-defining illness (Belgium, Croatia, Cyprus, Greece, Iceland, Luxembourg, Slovakia, Slovenia and Sweden) are excluded.</a:t>
            </a:r>
          </a:p>
        </p:txBody>
      </p:sp>
      <p:sp>
        <p:nvSpPr>
          <p:cNvPr id="9" name="TextBox 8"/>
          <p:cNvSpPr txBox="1"/>
          <p:nvPr/>
        </p:nvSpPr>
        <p:spPr>
          <a:xfrm>
            <a:off x="6867839" y="2632945"/>
            <a:ext cx="2974323" cy="978729"/>
          </a:xfrm>
          <a:prstGeom prst="rect">
            <a:avLst/>
          </a:prstGeom>
          <a:noFill/>
        </p:spPr>
        <p:txBody>
          <a:bodyPr wrap="square" rtlCol="0">
            <a:spAutoFit/>
          </a:bodyPr>
          <a:lstStyle/>
          <a:p>
            <a:r>
              <a:rPr lang="en-GB" b="1" dirty="0">
                <a:latin typeface="Calibri" panose="020F0502020204030204" pitchFamily="34" charset="0"/>
              </a:rPr>
              <a:t>EU/EEA Average: 14%</a:t>
            </a:r>
          </a:p>
        </p:txBody>
      </p:sp>
      <p:sp>
        <p:nvSpPr>
          <p:cNvPr id="11"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Tree>
    <p:extLst>
      <p:ext uri="{BB962C8B-B14F-4D97-AF65-F5344CB8AC3E}">
        <p14:creationId xmlns:p14="http://schemas.microsoft.com/office/powerpoint/2010/main" val="4208028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51A68F-C991-40E3-B1F3-3A3552BA4D05}" type="slidenum">
              <a:rPr lang="en-GB"/>
              <a:pPr/>
              <a:t>32</a:t>
            </a:fld>
            <a:endParaRPr lang="en-GB"/>
          </a:p>
        </p:txBody>
      </p:sp>
      <p:sp>
        <p:nvSpPr>
          <p:cNvPr id="7" name="TextBox 6"/>
          <p:cNvSpPr txBox="1"/>
          <p:nvPr/>
        </p:nvSpPr>
        <p:spPr>
          <a:xfrm>
            <a:off x="872765" y="1758124"/>
            <a:ext cx="4727258" cy="3102388"/>
          </a:xfrm>
          <a:prstGeom prst="rect">
            <a:avLst/>
          </a:prstGeom>
          <a:noFill/>
        </p:spPr>
        <p:txBody>
          <a:bodyPr wrap="square" lIns="0" tIns="0" rIns="0" bIns="0" rtlCol="0">
            <a:spAutoFit/>
          </a:bodyPr>
          <a:lstStyle/>
          <a:p>
            <a:pPr algn="ctr"/>
            <a:r>
              <a:rPr lang="en-GB" dirty="0">
                <a:latin typeface="Calibri" panose="020F0502020204030204" pitchFamily="34" charset="0"/>
              </a:rPr>
              <a:t>Full report can be </a:t>
            </a:r>
          </a:p>
          <a:p>
            <a:pPr algn="ctr"/>
            <a:r>
              <a:rPr lang="en-GB" dirty="0">
                <a:latin typeface="Calibri" panose="020F0502020204030204" pitchFamily="34" charset="0"/>
              </a:rPr>
              <a:t>downloaded at</a:t>
            </a:r>
          </a:p>
          <a:p>
            <a:pPr algn="ctr"/>
            <a:endParaRPr lang="en-GB" dirty="0">
              <a:latin typeface="Calibri" panose="020F0502020204030204" pitchFamily="34" charset="0"/>
            </a:endParaRPr>
          </a:p>
          <a:p>
            <a:pPr algn="ctr"/>
            <a:r>
              <a:rPr lang="en-GB" dirty="0">
                <a:latin typeface="Calibri" panose="020F0502020204030204" pitchFamily="34" charset="0"/>
                <a:hlinkClick r:id="rId3"/>
              </a:rPr>
              <a:t>www.ecdc.europa.eu</a:t>
            </a:r>
            <a:endParaRPr lang="en-GB" dirty="0">
              <a:latin typeface="Calibri" panose="020F0502020204030204" pitchFamily="34" charset="0"/>
            </a:endParaRPr>
          </a:p>
          <a:p>
            <a:pPr algn="ctr"/>
            <a:endParaRPr lang="en-GB" dirty="0">
              <a:latin typeface="Calibri" panose="020F0502020204030204" pitchFamily="34" charset="0"/>
            </a:endParaRPr>
          </a:p>
          <a:p>
            <a:pPr algn="ctr"/>
            <a:r>
              <a:rPr lang="en-GB" dirty="0">
                <a:latin typeface="Calibri" panose="020F0502020204030204" pitchFamily="34" charset="0"/>
              </a:rPr>
              <a:t>Questions </a:t>
            </a:r>
          </a:p>
          <a:p>
            <a:pPr algn="ctr"/>
            <a:r>
              <a:rPr lang="en-GB" sz="3000" dirty="0">
                <a:latin typeface="Calibri" panose="020F0502020204030204" pitchFamily="34" charset="0"/>
              </a:rPr>
              <a:t>STIHIVHEP@ecdc.europa.eu</a:t>
            </a:r>
          </a:p>
        </p:txBody>
      </p:sp>
      <p:pic>
        <p:nvPicPr>
          <p:cNvPr id="3" name="Picture 2"/>
          <p:cNvPicPr>
            <a:picLocks noChangeAspect="1"/>
          </p:cNvPicPr>
          <p:nvPr/>
        </p:nvPicPr>
        <p:blipFill>
          <a:blip r:embed="rId4"/>
          <a:stretch>
            <a:fillRect/>
          </a:stretch>
        </p:blipFill>
        <p:spPr>
          <a:xfrm>
            <a:off x="6492784" y="1246142"/>
            <a:ext cx="3543300" cy="5010150"/>
          </a:xfrm>
          <a:prstGeom prst="rect">
            <a:avLst/>
          </a:prstGeom>
          <a:ln>
            <a:solidFill>
              <a:schemeClr val="tx1"/>
            </a:solidFill>
          </a:ln>
        </p:spPr>
      </p:pic>
    </p:spTree>
    <p:extLst>
      <p:ext uri="{BB962C8B-B14F-4D97-AF65-F5344CB8AC3E}">
        <p14:creationId xmlns:p14="http://schemas.microsoft.com/office/powerpoint/2010/main" val="394013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4</a:t>
            </a:fld>
            <a:endParaRPr lang="en-GB" dirty="0"/>
          </a:p>
        </p:txBody>
      </p:sp>
      <p:sp>
        <p:nvSpPr>
          <p:cNvPr id="21" name="Content Placeholder 20"/>
          <p:cNvSpPr txBox="1">
            <a:spLocks noGrp="1"/>
          </p:cNvSpPr>
          <p:nvPr>
            <p:ph idx="1"/>
          </p:nvPr>
        </p:nvSpPr>
        <p:spPr>
          <a:xfrm>
            <a:off x="743434" y="3979690"/>
            <a:ext cx="4444515" cy="430887"/>
          </a:xfrm>
          <a:prstGeom prst="rect">
            <a:avLst/>
          </a:prstGeom>
          <a:solidFill>
            <a:schemeClr val="accent2"/>
          </a:solidFill>
        </p:spPr>
        <p:txBody>
          <a:bodyPr wrap="square" rtlCol="0">
            <a:spAutoFit/>
          </a:bodyPr>
          <a:lstStyle/>
          <a:p>
            <a:pPr>
              <a:lnSpc>
                <a:spcPct val="100000"/>
              </a:lnSpc>
              <a:spcBef>
                <a:spcPts val="0"/>
              </a:spcBef>
              <a:spcAft>
                <a:spcPts val="0"/>
              </a:spcAft>
            </a:pPr>
            <a:r>
              <a:rPr lang="en-GB" sz="2800" b="1" dirty="0">
                <a:latin typeface="Calibri" panose="020F0502020204030204" pitchFamily="34" charset="0"/>
              </a:rPr>
              <a:t>EU/EEA </a:t>
            </a:r>
            <a:r>
              <a:rPr lang="en-GB" sz="2800" b="1" dirty="0" smtClean="0">
                <a:latin typeface="Calibri" panose="020F0502020204030204" pitchFamily="34" charset="0"/>
              </a:rPr>
              <a:t>rate: 7.9 </a:t>
            </a:r>
            <a:r>
              <a:rPr lang="en-GB" sz="2800" b="1" dirty="0">
                <a:latin typeface="Calibri" panose="020F0502020204030204" pitchFamily="34" charset="0"/>
              </a:rPr>
              <a:t>per 100 </a:t>
            </a:r>
            <a:r>
              <a:rPr lang="en-GB" sz="2800" b="1" dirty="0" smtClean="0">
                <a:latin typeface="Calibri" panose="020F0502020204030204" pitchFamily="34" charset="0"/>
              </a:rPr>
              <a:t>000</a:t>
            </a:r>
            <a:endParaRPr lang="en-GB" sz="2800" b="1" baseline="30000" dirty="0" smtClean="0">
              <a:latin typeface="Calibri" panose="020F0502020204030204" pitchFamily="34" charset="0"/>
            </a:endParaRPr>
          </a:p>
        </p:txBody>
      </p:sp>
      <p:sp>
        <p:nvSpPr>
          <p:cNvPr id="27" name="Title 4"/>
          <p:cNvSpPr txBox="1">
            <a:spLocks/>
          </p:cNvSpPr>
          <p:nvPr/>
        </p:nvSpPr>
        <p:spPr bwMode="auto">
          <a:xfrm>
            <a:off x="978431" y="357430"/>
            <a:ext cx="7382872"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200" kern="0" dirty="0">
                <a:solidFill>
                  <a:schemeClr val="tx1"/>
                </a:solidFill>
                <a:latin typeface="Calibri" panose="020F0502020204030204" pitchFamily="34" charset="0"/>
              </a:rPr>
              <a:t>New HIV diagnoses in men, </a:t>
            </a:r>
            <a:r>
              <a:rPr lang="en-US" sz="3200" kern="0" dirty="0" smtClean="0">
                <a:solidFill>
                  <a:schemeClr val="tx1"/>
                </a:solidFill>
                <a:latin typeface="Calibri" panose="020F0502020204030204" pitchFamily="34" charset="0"/>
              </a:rPr>
              <a:t>2018, </a:t>
            </a:r>
            <a:r>
              <a:rPr lang="en-US" sz="3200" kern="0" dirty="0">
                <a:solidFill>
                  <a:schemeClr val="tx1"/>
                </a:solidFill>
                <a:latin typeface="Calibri" panose="020F0502020204030204" pitchFamily="34" charset="0"/>
              </a:rPr>
              <a:t>EU/EEA</a:t>
            </a:r>
            <a:r>
              <a:rPr lang="en-US" sz="4400" kern="0" dirty="0">
                <a:solidFill>
                  <a:schemeClr val="tx1"/>
                </a:solidFill>
                <a:latin typeface="Calibri" panose="020F0502020204030204" pitchFamily="34" charset="0"/>
              </a:rPr>
              <a:t/>
            </a:r>
            <a:br>
              <a:rPr lang="en-US" sz="4400" kern="0" dirty="0">
                <a:solidFill>
                  <a:schemeClr val="tx1"/>
                </a:solidFill>
                <a:latin typeface="Calibri" panose="020F0502020204030204" pitchFamily="34" charset="0"/>
              </a:rPr>
            </a:br>
            <a:endParaRPr lang="en-GB" sz="3200" b="0" kern="0" dirty="0">
              <a:solidFill>
                <a:schemeClr val="tx1"/>
              </a:solidFill>
              <a:latin typeface="Calibri" panose="020F0502020204030204" pitchFamily="34" charset="0"/>
            </a:endParaRPr>
          </a:p>
        </p:txBody>
      </p:sp>
      <p:sp>
        <p:nvSpPr>
          <p:cNvPr id="28" name="TextBox 27"/>
          <p:cNvSpPr txBox="1"/>
          <p:nvPr/>
        </p:nvSpPr>
        <p:spPr>
          <a:xfrm>
            <a:off x="683296" y="1757654"/>
            <a:ext cx="3066930" cy="313932"/>
          </a:xfrm>
          <a:prstGeom prst="rect">
            <a:avLst/>
          </a:prstGeom>
          <a:noFill/>
        </p:spPr>
        <p:txBody>
          <a:bodyPr wrap="none" rtlCol="0">
            <a:spAutoFit/>
          </a:bodyPr>
          <a:lstStyle/>
          <a:p>
            <a:r>
              <a:rPr lang="en-GB" sz="1600" b="1" dirty="0">
                <a:latin typeface="Calibri" panose="020F0502020204030204" pitchFamily="34" charset="0"/>
              </a:rPr>
              <a:t>Rate per 100 000 male population</a:t>
            </a:r>
          </a:p>
        </p:txBody>
      </p:sp>
      <p:pic>
        <p:nvPicPr>
          <p:cNvPr id="16" name="Picture 15"/>
          <p:cNvPicPr>
            <a:picLocks noChangeAspect="1"/>
          </p:cNvPicPr>
          <p:nvPr/>
        </p:nvPicPr>
        <p:blipFill>
          <a:blip r:embed="rId3"/>
          <a:stretch>
            <a:fillRect/>
          </a:stretch>
        </p:blipFill>
        <p:spPr>
          <a:xfrm>
            <a:off x="744800" y="2117676"/>
            <a:ext cx="2796419" cy="1634765"/>
          </a:xfrm>
          <a:prstGeom prst="rect">
            <a:avLst/>
          </a:prstGeom>
        </p:spPr>
      </p:pic>
      <p:sp>
        <p:nvSpPr>
          <p:cNvPr id="11"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95" t="-2668" r="6832" b="2668"/>
          <a:stretch/>
        </p:blipFill>
        <p:spPr>
          <a:xfrm>
            <a:off x="5269196" y="1085850"/>
            <a:ext cx="6922804" cy="5772150"/>
          </a:xfrm>
          <a:prstGeom prst="rect">
            <a:avLst/>
          </a:prstGeom>
        </p:spPr>
      </p:pic>
      <p:pic>
        <p:nvPicPr>
          <p:cNvPr id="6" name="Picture 5"/>
          <p:cNvPicPr>
            <a:picLocks noChangeAspect="1"/>
          </p:cNvPicPr>
          <p:nvPr/>
        </p:nvPicPr>
        <p:blipFill>
          <a:blip r:embed="rId5"/>
          <a:stretch>
            <a:fillRect/>
          </a:stretch>
        </p:blipFill>
        <p:spPr>
          <a:xfrm>
            <a:off x="744801" y="5006987"/>
            <a:ext cx="1801550" cy="1514347"/>
          </a:xfrm>
          <a:prstGeom prst="rect">
            <a:avLst/>
          </a:prstGeom>
        </p:spPr>
      </p:pic>
      <p:sp>
        <p:nvSpPr>
          <p:cNvPr id="17" name="TextBox 16"/>
          <p:cNvSpPr txBox="1"/>
          <p:nvPr/>
        </p:nvSpPr>
        <p:spPr>
          <a:xfrm>
            <a:off x="617156" y="4602536"/>
            <a:ext cx="2119694" cy="286232"/>
          </a:xfrm>
          <a:prstGeom prst="rect">
            <a:avLst/>
          </a:prstGeom>
          <a:noFill/>
        </p:spPr>
        <p:txBody>
          <a:bodyPr wrap="square" rtlCol="0">
            <a:spAutoFit/>
          </a:bodyPr>
          <a:lstStyle/>
          <a:p>
            <a:r>
              <a:rPr lang="en-GB" sz="1400" b="1" dirty="0">
                <a:latin typeface="Calibri" panose="020F0502020204030204" pitchFamily="34" charset="0"/>
              </a:rPr>
              <a:t>Non-visible countries</a:t>
            </a:r>
          </a:p>
        </p:txBody>
      </p:sp>
    </p:spTree>
    <p:extLst>
      <p:ext uri="{BB962C8B-B14F-4D97-AF65-F5344CB8AC3E}">
        <p14:creationId xmlns:p14="http://schemas.microsoft.com/office/powerpoint/2010/main" val="545849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157"/>
          <a:stretch/>
        </p:blipFill>
        <p:spPr>
          <a:xfrm>
            <a:off x="5732338" y="1009723"/>
            <a:ext cx="6459661" cy="5848277"/>
          </a:xfrm>
          <a:prstGeom prst="rect">
            <a:avLst/>
          </a:prstGeom>
        </p:spPr>
      </p:pic>
      <p:sp>
        <p:nvSpPr>
          <p:cNvPr id="27" name="Title 4"/>
          <p:cNvSpPr txBox="1">
            <a:spLocks/>
          </p:cNvSpPr>
          <p:nvPr/>
        </p:nvSpPr>
        <p:spPr bwMode="auto">
          <a:xfrm>
            <a:off x="960986" y="367660"/>
            <a:ext cx="768530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j-ea"/>
                <a:cs typeface="Tahoma" pitchFamily="34" charset="0"/>
              </a:rPr>
              <a:t>New HIV diagnoses in women, </a:t>
            </a:r>
            <a:r>
              <a:rPr kumimoji="0" lang="en-US" sz="3200" b="1" i="0" u="none" strike="noStrike" kern="0" cap="none" spc="0" normalizeH="0" baseline="0" noProof="0" dirty="0" smtClean="0">
                <a:ln>
                  <a:noFill/>
                </a:ln>
                <a:solidFill>
                  <a:prstClr val="black"/>
                </a:solidFill>
                <a:effectLst/>
                <a:uLnTx/>
                <a:uFillTx/>
                <a:latin typeface="Calibri" panose="020F0502020204030204" pitchFamily="34" charset="0"/>
                <a:ea typeface="+mj-ea"/>
                <a:cs typeface="Tahoma" pitchFamily="34" charset="0"/>
              </a:rPr>
              <a:t>2018, EU/EEA</a:t>
            </a:r>
            <a:endParaRPr kumimoji="0" lang="en-GB" sz="3200" b="0" i="0" u="none" strike="noStrike" kern="0" cap="none" spc="0" normalizeH="0" baseline="0" noProof="0" dirty="0">
              <a:ln>
                <a:noFill/>
              </a:ln>
              <a:solidFill>
                <a:prstClr val="black"/>
              </a:solidFill>
              <a:effectLst/>
              <a:uLnTx/>
              <a:uFillTx/>
              <a:latin typeface="Calibri" panose="020F0502020204030204" pitchFamily="34" charset="0"/>
              <a:ea typeface="+mj-ea"/>
              <a:cs typeface="Tahoma" pitchFamily="34" charset="0"/>
            </a:endParaRPr>
          </a:p>
        </p:txBody>
      </p:sp>
      <p:sp>
        <p:nvSpPr>
          <p:cNvPr id="23" name="Text Box 83"/>
          <p:cNvSpPr txBox="1">
            <a:spLocks noChangeArrowheads="1"/>
          </p:cNvSpPr>
          <p:nvPr/>
        </p:nvSpPr>
        <p:spPr bwMode="auto">
          <a:xfrm>
            <a:off x="226791" y="6662579"/>
            <a:ext cx="4121076" cy="138499"/>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20" charset="-128"/>
                <a:cs typeface="+mn-cs"/>
              </a:rPr>
              <a:t>Source: ECDC/WHO (2018). HIV/AIDS Surveillance in Europe </a:t>
            </a:r>
            <a:r>
              <a:rPr kumimoji="0" lang="en-GB" sz="10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pitchFamily="20" charset="-128"/>
                <a:cs typeface="+mn-cs"/>
              </a:rPr>
              <a:t>2019– 2018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20" charset="-128"/>
                <a:cs typeface="+mn-cs"/>
              </a:rPr>
              <a:t>data</a:t>
            </a:r>
          </a:p>
        </p:txBody>
      </p:sp>
      <p:pic>
        <p:nvPicPr>
          <p:cNvPr id="2" name="Picture 1"/>
          <p:cNvPicPr>
            <a:picLocks noChangeAspect="1"/>
          </p:cNvPicPr>
          <p:nvPr/>
        </p:nvPicPr>
        <p:blipFill>
          <a:blip r:embed="rId4"/>
          <a:stretch>
            <a:fillRect/>
          </a:stretch>
        </p:blipFill>
        <p:spPr>
          <a:xfrm>
            <a:off x="699910" y="4846853"/>
            <a:ext cx="1732140" cy="1600167"/>
          </a:xfrm>
          <a:prstGeom prst="rect">
            <a:avLst/>
          </a:prstGeom>
        </p:spPr>
      </p:pic>
      <p:sp>
        <p:nvSpPr>
          <p:cNvPr id="13" name="Content Placeholder 20"/>
          <p:cNvSpPr txBox="1">
            <a:spLocks/>
          </p:cNvSpPr>
          <p:nvPr/>
        </p:nvSpPr>
        <p:spPr bwMode="auto">
          <a:xfrm>
            <a:off x="725750" y="4025014"/>
            <a:ext cx="4444515" cy="430887"/>
          </a:xfrm>
          <a:prstGeom prst="rect">
            <a:avLst/>
          </a:prstGeom>
          <a:solidFill>
            <a:schemeClr val="accent2"/>
          </a:solidFill>
          <a:ln w="9525">
            <a:noFill/>
            <a:miter lim="800000"/>
            <a:headEnd/>
            <a:tailEnd/>
          </a:ln>
          <a:effectLst/>
        </p:spPr>
        <p:txBody>
          <a:bodyPr vert="horz" wrap="square" lIns="0" tIns="0" rIns="0" bIns="0" numCol="1" rtlCol="0" anchor="t" anchorCtr="0" compatLnSpc="1">
            <a:prstTxWarp prst="textNoShape">
              <a:avLst/>
            </a:prstTxWarp>
            <a:spAutoFit/>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ts val="300"/>
              </a:spcBef>
              <a:spcAft>
                <a:spcPts val="600"/>
              </a:spcAft>
              <a:buFont typeface="Arial" pitchFamily="34" charset="0"/>
              <a:buChar char="•"/>
              <a:tabLst>
                <a:tab pos="269861" algn="l"/>
              </a:tabLst>
              <a:defRPr sz="2400">
                <a:solidFill>
                  <a:schemeClr val="tx1"/>
                </a:solidFill>
                <a:latin typeface="Tahoma" pitchFamily="34" charset="0"/>
                <a:cs typeface="Tahoma" pitchFamily="34" charset="0"/>
              </a:defRPr>
            </a:lvl2pPr>
            <a:lvl3pPr marL="541312" indent="-271449" algn="l" rtl="0" eaLnBrk="1" fontAlgn="base" hangingPunct="1">
              <a:lnSpc>
                <a:spcPct val="90000"/>
              </a:lnSpc>
              <a:spcBef>
                <a:spcPts val="300"/>
              </a:spcBef>
              <a:spcAft>
                <a:spcPts val="600"/>
              </a:spcAft>
              <a:buFont typeface="Tahoma" pitchFamily="34" charset="0"/>
              <a:buChar char="–"/>
              <a:tabLst>
                <a:tab pos="541312" algn="l"/>
              </a:tabLst>
              <a:defRPr sz="2400">
                <a:solidFill>
                  <a:schemeClr val="tx1"/>
                </a:solidFill>
                <a:latin typeface="Tahoma" pitchFamily="34" charset="0"/>
                <a:cs typeface="Tahoma" pitchFamily="34" charset="0"/>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None/>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pPr>
              <a:lnSpc>
                <a:spcPct val="100000"/>
              </a:lnSpc>
              <a:spcBef>
                <a:spcPts val="0"/>
              </a:spcBef>
              <a:spcAft>
                <a:spcPts val="0"/>
              </a:spcAft>
            </a:pPr>
            <a:r>
              <a:rPr lang="en-GB" sz="2800" b="1" kern="0" dirty="0" smtClean="0">
                <a:latin typeface="Calibri" panose="020F0502020204030204" pitchFamily="34" charset="0"/>
              </a:rPr>
              <a:t>EU/EEA rate: 2.4 per 100 000</a:t>
            </a:r>
            <a:endParaRPr lang="en-GB" sz="2800" b="1" kern="0" baseline="30000" dirty="0" smtClean="0">
              <a:latin typeface="Calibri" panose="020F0502020204030204" pitchFamily="34" charset="0"/>
            </a:endParaRPr>
          </a:p>
        </p:txBody>
      </p:sp>
      <p:sp>
        <p:nvSpPr>
          <p:cNvPr id="14" name="TextBox 13"/>
          <p:cNvSpPr txBox="1"/>
          <p:nvPr/>
        </p:nvSpPr>
        <p:spPr>
          <a:xfrm>
            <a:off x="664246" y="1757654"/>
            <a:ext cx="3231654" cy="313932"/>
          </a:xfrm>
          <a:prstGeom prst="rect">
            <a:avLst/>
          </a:prstGeom>
          <a:noFill/>
        </p:spPr>
        <p:txBody>
          <a:bodyPr wrap="none" rtlCol="0">
            <a:spAutoFit/>
          </a:bodyPr>
          <a:lstStyle/>
          <a:p>
            <a:r>
              <a:rPr lang="en-GB" sz="1600" b="1" dirty="0">
                <a:latin typeface="Calibri" panose="020F0502020204030204" pitchFamily="34" charset="0"/>
              </a:rPr>
              <a:t>Rate per 100 000 </a:t>
            </a:r>
            <a:r>
              <a:rPr lang="en-GB" sz="1600" b="1" dirty="0" smtClean="0">
                <a:latin typeface="Calibri" panose="020F0502020204030204" pitchFamily="34" charset="0"/>
              </a:rPr>
              <a:t>female </a:t>
            </a:r>
            <a:r>
              <a:rPr lang="en-GB" sz="1600" b="1" dirty="0">
                <a:latin typeface="Calibri" panose="020F0502020204030204" pitchFamily="34" charset="0"/>
              </a:rPr>
              <a:t>population</a:t>
            </a:r>
          </a:p>
        </p:txBody>
      </p:sp>
      <p:pic>
        <p:nvPicPr>
          <p:cNvPr id="15" name="Picture 14"/>
          <p:cNvPicPr>
            <a:picLocks noChangeAspect="1"/>
          </p:cNvPicPr>
          <p:nvPr/>
        </p:nvPicPr>
        <p:blipFill>
          <a:blip r:embed="rId5"/>
          <a:stretch>
            <a:fillRect/>
          </a:stretch>
        </p:blipFill>
        <p:spPr>
          <a:xfrm>
            <a:off x="725750" y="2117676"/>
            <a:ext cx="2796419" cy="1634765"/>
          </a:xfrm>
          <a:prstGeom prst="rect">
            <a:avLst/>
          </a:prstGeom>
        </p:spPr>
      </p:pic>
      <p:sp>
        <p:nvSpPr>
          <p:cNvPr id="17" name="TextBox 16"/>
          <p:cNvSpPr txBox="1"/>
          <p:nvPr/>
        </p:nvSpPr>
        <p:spPr>
          <a:xfrm>
            <a:off x="617156" y="4602536"/>
            <a:ext cx="2119694" cy="286232"/>
          </a:xfrm>
          <a:prstGeom prst="rect">
            <a:avLst/>
          </a:prstGeom>
          <a:noFill/>
        </p:spPr>
        <p:txBody>
          <a:bodyPr wrap="square" rtlCol="0">
            <a:spAutoFit/>
          </a:bodyPr>
          <a:lstStyle/>
          <a:p>
            <a:r>
              <a:rPr lang="en-GB" sz="1400" b="1" dirty="0">
                <a:latin typeface="Calibri" panose="020F0502020204030204" pitchFamily="34" charset="0"/>
              </a:rPr>
              <a:t>Non-visible countries</a:t>
            </a:r>
          </a:p>
        </p:txBody>
      </p:sp>
    </p:spTree>
    <p:extLst>
      <p:ext uri="{BB962C8B-B14F-4D97-AF65-F5344CB8AC3E}">
        <p14:creationId xmlns:p14="http://schemas.microsoft.com/office/powerpoint/2010/main" val="308601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6</a:t>
            </a:fld>
            <a:endParaRPr lang="en-GB" dirty="0"/>
          </a:p>
        </p:txBody>
      </p:sp>
      <p:sp>
        <p:nvSpPr>
          <p:cNvPr id="27" name="Title 4"/>
          <p:cNvSpPr txBox="1">
            <a:spLocks/>
          </p:cNvSpPr>
          <p:nvPr/>
        </p:nvSpPr>
        <p:spPr bwMode="auto">
          <a:xfrm>
            <a:off x="940526" y="148214"/>
            <a:ext cx="7238629"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100" kern="0" dirty="0">
                <a:solidFill>
                  <a:schemeClr val="tx1"/>
                </a:solidFill>
                <a:latin typeface="Calibri" panose="020F0502020204030204" pitchFamily="34" charset="0"/>
              </a:rPr>
              <a:t>New HIV diagnoses </a:t>
            </a:r>
            <a:r>
              <a:rPr lang="en-US" sz="3100" kern="0" dirty="0" smtClean="0">
                <a:solidFill>
                  <a:schemeClr val="tx1"/>
                </a:solidFill>
                <a:latin typeface="Calibri" panose="020F0502020204030204" pitchFamily="34" charset="0"/>
              </a:rPr>
              <a:t>attributed </a:t>
            </a:r>
            <a:r>
              <a:rPr lang="en-US" sz="3100" kern="0" dirty="0">
                <a:solidFill>
                  <a:schemeClr val="tx1"/>
                </a:solidFill>
                <a:latin typeface="Calibri" panose="020F0502020204030204" pitchFamily="34" charset="0"/>
              </a:rPr>
              <a:t>to sex between men, </a:t>
            </a:r>
            <a:r>
              <a:rPr lang="en-US" sz="3100" kern="0" dirty="0" smtClean="0">
                <a:solidFill>
                  <a:schemeClr val="tx1"/>
                </a:solidFill>
                <a:latin typeface="Calibri" panose="020F0502020204030204" pitchFamily="34" charset="0"/>
              </a:rPr>
              <a:t>2018, </a:t>
            </a:r>
            <a:r>
              <a:rPr lang="en-US" sz="3100" kern="0" dirty="0">
                <a:solidFill>
                  <a:schemeClr val="tx1"/>
                </a:solidFill>
                <a:latin typeface="Calibri" panose="020F0502020204030204" pitchFamily="34" charset="0"/>
              </a:rPr>
              <a:t>EU/EEA</a:t>
            </a:r>
            <a:r>
              <a:rPr lang="en-US" sz="4400" kern="0" dirty="0">
                <a:solidFill>
                  <a:schemeClr val="tx1"/>
                </a:solidFill>
                <a:latin typeface="Calibri" panose="020F0502020204030204" pitchFamily="34" charset="0"/>
              </a:rPr>
              <a:t/>
            </a:r>
            <a:br>
              <a:rPr lang="en-US" sz="4400" kern="0" dirty="0">
                <a:solidFill>
                  <a:schemeClr val="tx1"/>
                </a:solidFill>
                <a:latin typeface="Calibri" panose="020F0502020204030204" pitchFamily="34" charset="0"/>
              </a:rPr>
            </a:br>
            <a:endParaRPr lang="en-GB" sz="3200" b="0" kern="0" dirty="0">
              <a:solidFill>
                <a:schemeClr val="tx1"/>
              </a:solidFill>
              <a:latin typeface="Calibri" panose="020F0502020204030204" pitchFamily="34" charset="0"/>
            </a:endParaRPr>
          </a:p>
        </p:txBody>
      </p:sp>
      <p:sp>
        <p:nvSpPr>
          <p:cNvPr id="12" name="TextBox 11"/>
          <p:cNvSpPr txBox="1"/>
          <p:nvPr/>
        </p:nvSpPr>
        <p:spPr>
          <a:xfrm>
            <a:off x="636849" y="1651905"/>
            <a:ext cx="3066930" cy="313932"/>
          </a:xfrm>
          <a:prstGeom prst="rect">
            <a:avLst/>
          </a:prstGeom>
          <a:noFill/>
        </p:spPr>
        <p:txBody>
          <a:bodyPr wrap="none" rtlCol="0">
            <a:spAutoFit/>
          </a:bodyPr>
          <a:lstStyle/>
          <a:p>
            <a:r>
              <a:rPr lang="en-GB" sz="1600" b="1" dirty="0">
                <a:latin typeface="Calibri" panose="020F0502020204030204" pitchFamily="34" charset="0"/>
              </a:rPr>
              <a:t>Rate per 100 000 male population</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8324" r="73344" b="68840"/>
          <a:stretch/>
        </p:blipFill>
        <p:spPr>
          <a:xfrm>
            <a:off x="706244" y="1913630"/>
            <a:ext cx="2990173" cy="1841248"/>
          </a:xfrm>
          <a:prstGeom prst="rect">
            <a:avLst/>
          </a:prstGeom>
        </p:spPr>
      </p:pic>
      <p:sp>
        <p:nvSpPr>
          <p:cNvPr id="11"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2" name="Picture 1"/>
          <p:cNvPicPr>
            <a:picLocks noChangeAspect="1"/>
          </p:cNvPicPr>
          <p:nvPr/>
        </p:nvPicPr>
        <p:blipFill>
          <a:blip r:embed="rId4"/>
          <a:stretch>
            <a:fillRect/>
          </a:stretch>
        </p:blipFill>
        <p:spPr>
          <a:xfrm>
            <a:off x="696608" y="4972050"/>
            <a:ext cx="2042258" cy="160905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150" y="970539"/>
            <a:ext cx="6524850" cy="5887461"/>
          </a:xfrm>
          <a:prstGeom prst="rect">
            <a:avLst/>
          </a:prstGeom>
        </p:spPr>
      </p:pic>
      <p:sp>
        <p:nvSpPr>
          <p:cNvPr id="14" name="TextBox 13"/>
          <p:cNvSpPr txBox="1"/>
          <p:nvPr/>
        </p:nvSpPr>
        <p:spPr>
          <a:xfrm>
            <a:off x="617156" y="4602536"/>
            <a:ext cx="2119694" cy="286232"/>
          </a:xfrm>
          <a:prstGeom prst="rect">
            <a:avLst/>
          </a:prstGeom>
          <a:noFill/>
        </p:spPr>
        <p:txBody>
          <a:bodyPr wrap="square" rtlCol="0">
            <a:spAutoFit/>
          </a:bodyPr>
          <a:lstStyle/>
          <a:p>
            <a:r>
              <a:rPr lang="en-GB" sz="1400" b="1" dirty="0">
                <a:latin typeface="Calibri" panose="020F0502020204030204" pitchFamily="34" charset="0"/>
              </a:rPr>
              <a:t>Non-visible countries</a:t>
            </a:r>
          </a:p>
        </p:txBody>
      </p:sp>
      <p:sp>
        <p:nvSpPr>
          <p:cNvPr id="15" name="Content Placeholder 20"/>
          <p:cNvSpPr txBox="1">
            <a:spLocks/>
          </p:cNvSpPr>
          <p:nvPr/>
        </p:nvSpPr>
        <p:spPr bwMode="auto">
          <a:xfrm>
            <a:off x="725750" y="4025014"/>
            <a:ext cx="4444515" cy="430887"/>
          </a:xfrm>
          <a:prstGeom prst="rect">
            <a:avLst/>
          </a:prstGeom>
          <a:solidFill>
            <a:schemeClr val="accent2"/>
          </a:solidFill>
          <a:ln w="9525">
            <a:noFill/>
            <a:miter lim="800000"/>
            <a:headEnd/>
            <a:tailEnd/>
          </a:ln>
          <a:effectLst/>
        </p:spPr>
        <p:txBody>
          <a:bodyPr vert="horz" wrap="square" lIns="0" tIns="0" rIns="0" bIns="0" numCol="1" rtlCol="0" anchor="t" anchorCtr="0" compatLnSpc="1">
            <a:prstTxWarp prst="textNoShape">
              <a:avLst/>
            </a:prstTxWarp>
            <a:spAutoFit/>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ts val="300"/>
              </a:spcBef>
              <a:spcAft>
                <a:spcPts val="600"/>
              </a:spcAft>
              <a:buFont typeface="Arial" pitchFamily="34" charset="0"/>
              <a:buChar char="•"/>
              <a:tabLst>
                <a:tab pos="269861" algn="l"/>
              </a:tabLst>
              <a:defRPr sz="2400">
                <a:solidFill>
                  <a:schemeClr val="tx1"/>
                </a:solidFill>
                <a:latin typeface="Tahoma" pitchFamily="34" charset="0"/>
                <a:cs typeface="Tahoma" pitchFamily="34" charset="0"/>
              </a:defRPr>
            </a:lvl2pPr>
            <a:lvl3pPr marL="541312" indent="-271449" algn="l" rtl="0" eaLnBrk="1" fontAlgn="base" hangingPunct="1">
              <a:lnSpc>
                <a:spcPct val="90000"/>
              </a:lnSpc>
              <a:spcBef>
                <a:spcPts val="300"/>
              </a:spcBef>
              <a:spcAft>
                <a:spcPts val="600"/>
              </a:spcAft>
              <a:buFont typeface="Tahoma" pitchFamily="34" charset="0"/>
              <a:buChar char="–"/>
              <a:tabLst>
                <a:tab pos="541312" algn="l"/>
              </a:tabLst>
              <a:defRPr sz="2400">
                <a:solidFill>
                  <a:schemeClr val="tx1"/>
                </a:solidFill>
                <a:latin typeface="Tahoma" pitchFamily="34" charset="0"/>
                <a:cs typeface="Tahoma" pitchFamily="34" charset="0"/>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None/>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pPr>
              <a:lnSpc>
                <a:spcPct val="100000"/>
              </a:lnSpc>
              <a:spcBef>
                <a:spcPts val="0"/>
              </a:spcBef>
              <a:spcAft>
                <a:spcPts val="0"/>
              </a:spcAft>
            </a:pPr>
            <a:r>
              <a:rPr lang="en-GB" sz="2800" b="1" kern="0" dirty="0" smtClean="0">
                <a:latin typeface="Calibri" panose="020F0502020204030204" pitchFamily="34" charset="0"/>
              </a:rPr>
              <a:t>EU/EEA rate: 4.2 per 100 000</a:t>
            </a:r>
            <a:endParaRPr lang="en-GB" sz="2800" b="1" kern="0" baseline="30000" dirty="0" smtClean="0">
              <a:latin typeface="Calibri" panose="020F0502020204030204" pitchFamily="34" charset="0"/>
            </a:endParaRPr>
          </a:p>
        </p:txBody>
      </p:sp>
    </p:spTree>
    <p:extLst>
      <p:ext uri="{BB962C8B-B14F-4D97-AF65-F5344CB8AC3E}">
        <p14:creationId xmlns:p14="http://schemas.microsoft.com/office/powerpoint/2010/main" val="628406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7</a:t>
            </a:fld>
            <a:endParaRPr lang="en-GB" dirty="0"/>
          </a:p>
        </p:txBody>
      </p:sp>
      <p:sp>
        <p:nvSpPr>
          <p:cNvPr id="27" name="Title 4"/>
          <p:cNvSpPr txBox="1">
            <a:spLocks/>
          </p:cNvSpPr>
          <p:nvPr/>
        </p:nvSpPr>
        <p:spPr bwMode="auto">
          <a:xfrm>
            <a:off x="975360" y="148214"/>
            <a:ext cx="7489371"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100" kern="0" dirty="0">
                <a:solidFill>
                  <a:schemeClr val="tx1"/>
                </a:solidFill>
                <a:latin typeface="Calibri" panose="020F0502020204030204" pitchFamily="34" charset="0"/>
              </a:rPr>
              <a:t>New HIV diagnoses </a:t>
            </a:r>
            <a:r>
              <a:rPr lang="en-US" sz="3100" kern="0" dirty="0" smtClean="0">
                <a:solidFill>
                  <a:schemeClr val="tx1"/>
                </a:solidFill>
                <a:latin typeface="Calibri" panose="020F0502020204030204" pitchFamily="34" charset="0"/>
              </a:rPr>
              <a:t>attributed </a:t>
            </a:r>
            <a:r>
              <a:rPr lang="en-US" sz="3100" kern="0" dirty="0">
                <a:solidFill>
                  <a:schemeClr val="tx1"/>
                </a:solidFill>
                <a:latin typeface="Calibri" panose="020F0502020204030204" pitchFamily="34" charset="0"/>
              </a:rPr>
              <a:t>to heterosexual transmission, </a:t>
            </a:r>
            <a:r>
              <a:rPr lang="en-US" sz="3100" kern="0" dirty="0" smtClean="0">
                <a:solidFill>
                  <a:schemeClr val="tx1"/>
                </a:solidFill>
                <a:latin typeface="Calibri" panose="020F0502020204030204" pitchFamily="34" charset="0"/>
              </a:rPr>
              <a:t>2018, </a:t>
            </a:r>
            <a:r>
              <a:rPr lang="en-US" sz="3100" kern="0" dirty="0">
                <a:solidFill>
                  <a:schemeClr val="tx1"/>
                </a:solidFill>
                <a:latin typeface="Calibri" panose="020F0502020204030204" pitchFamily="34" charset="0"/>
              </a:rPr>
              <a:t>EU/EEA</a:t>
            </a:r>
            <a:r>
              <a:rPr lang="en-US" sz="4400" kern="0" dirty="0">
                <a:solidFill>
                  <a:schemeClr val="tx1"/>
                </a:solidFill>
                <a:latin typeface="Calibri" panose="020F0502020204030204" pitchFamily="34" charset="0"/>
              </a:rPr>
              <a:t/>
            </a:r>
            <a:br>
              <a:rPr lang="en-US" sz="4400" kern="0" dirty="0">
                <a:solidFill>
                  <a:schemeClr val="tx1"/>
                </a:solidFill>
                <a:latin typeface="Calibri" panose="020F0502020204030204" pitchFamily="34" charset="0"/>
              </a:rPr>
            </a:br>
            <a:endParaRPr lang="en-GB" sz="3200" b="0" kern="0" dirty="0">
              <a:solidFill>
                <a:schemeClr val="tx1"/>
              </a:solidFill>
              <a:latin typeface="Calibri" panose="020F0502020204030204" pitchFamily="34" charset="0"/>
            </a:endParaRPr>
          </a:p>
        </p:txBody>
      </p:sp>
      <p:sp>
        <p:nvSpPr>
          <p:cNvPr id="10"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pic>
        <p:nvPicPr>
          <p:cNvPr id="5" name="Picture 4"/>
          <p:cNvPicPr>
            <a:picLocks noChangeAspect="1"/>
          </p:cNvPicPr>
          <p:nvPr/>
        </p:nvPicPr>
        <p:blipFill>
          <a:blip r:embed="rId3"/>
          <a:stretch>
            <a:fillRect/>
          </a:stretch>
        </p:blipFill>
        <p:spPr>
          <a:xfrm>
            <a:off x="732692" y="4832190"/>
            <a:ext cx="2053370" cy="16859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2951" y="986625"/>
            <a:ext cx="6369050" cy="5871375"/>
          </a:xfrm>
          <a:prstGeom prst="rect">
            <a:avLst/>
          </a:prstGeom>
        </p:spPr>
      </p:pic>
      <p:sp>
        <p:nvSpPr>
          <p:cNvPr id="12" name="TextBox 11"/>
          <p:cNvSpPr txBox="1"/>
          <p:nvPr/>
        </p:nvSpPr>
        <p:spPr>
          <a:xfrm>
            <a:off x="636849" y="1670955"/>
            <a:ext cx="2646943" cy="313932"/>
          </a:xfrm>
          <a:prstGeom prst="rect">
            <a:avLst/>
          </a:prstGeom>
          <a:noFill/>
        </p:spPr>
        <p:txBody>
          <a:bodyPr wrap="none" rtlCol="0">
            <a:spAutoFit/>
          </a:bodyPr>
          <a:lstStyle/>
          <a:p>
            <a:r>
              <a:rPr lang="en-GB" sz="1600" b="1" dirty="0">
                <a:latin typeface="Calibri" panose="020F0502020204030204" pitchFamily="34" charset="0"/>
              </a:rPr>
              <a:t>Rate per 100 </a:t>
            </a:r>
            <a:r>
              <a:rPr lang="en-GB" sz="1600" b="1" dirty="0" smtClean="0">
                <a:latin typeface="Calibri" panose="020F0502020204030204" pitchFamily="34" charset="0"/>
              </a:rPr>
              <a:t>000 </a:t>
            </a:r>
            <a:r>
              <a:rPr lang="en-GB" sz="1600" b="1" dirty="0">
                <a:latin typeface="Calibri" panose="020F0502020204030204" pitchFamily="34" charset="0"/>
              </a:rPr>
              <a:t>population</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8324" r="73344" b="68840"/>
          <a:stretch/>
        </p:blipFill>
        <p:spPr>
          <a:xfrm>
            <a:off x="706244" y="1913630"/>
            <a:ext cx="2990173" cy="1841248"/>
          </a:xfrm>
          <a:prstGeom prst="rect">
            <a:avLst/>
          </a:prstGeom>
        </p:spPr>
      </p:pic>
      <p:sp>
        <p:nvSpPr>
          <p:cNvPr id="16" name="TextBox 15"/>
          <p:cNvSpPr txBox="1"/>
          <p:nvPr/>
        </p:nvSpPr>
        <p:spPr>
          <a:xfrm>
            <a:off x="617156" y="4602536"/>
            <a:ext cx="2119694" cy="286232"/>
          </a:xfrm>
          <a:prstGeom prst="rect">
            <a:avLst/>
          </a:prstGeom>
          <a:noFill/>
        </p:spPr>
        <p:txBody>
          <a:bodyPr wrap="square" rtlCol="0">
            <a:spAutoFit/>
          </a:bodyPr>
          <a:lstStyle/>
          <a:p>
            <a:r>
              <a:rPr lang="en-GB" sz="1400" b="1" dirty="0">
                <a:latin typeface="Calibri" panose="020F0502020204030204" pitchFamily="34" charset="0"/>
              </a:rPr>
              <a:t>Non-visible countries</a:t>
            </a:r>
          </a:p>
        </p:txBody>
      </p:sp>
      <p:sp>
        <p:nvSpPr>
          <p:cNvPr id="17" name="Content Placeholder 20"/>
          <p:cNvSpPr txBox="1">
            <a:spLocks/>
          </p:cNvSpPr>
          <p:nvPr/>
        </p:nvSpPr>
        <p:spPr bwMode="auto">
          <a:xfrm>
            <a:off x="725750" y="4025014"/>
            <a:ext cx="4444515" cy="430887"/>
          </a:xfrm>
          <a:prstGeom prst="rect">
            <a:avLst/>
          </a:prstGeom>
          <a:solidFill>
            <a:schemeClr val="accent2"/>
          </a:solidFill>
          <a:ln w="9525">
            <a:noFill/>
            <a:miter lim="800000"/>
            <a:headEnd/>
            <a:tailEnd/>
          </a:ln>
          <a:effectLst/>
        </p:spPr>
        <p:txBody>
          <a:bodyPr vert="horz" wrap="square" lIns="0" tIns="0" rIns="0" bIns="0" numCol="1" rtlCol="0" anchor="t" anchorCtr="0" compatLnSpc="1">
            <a:prstTxWarp prst="textNoShape">
              <a:avLst/>
            </a:prstTxWarp>
            <a:spAutoFit/>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ts val="300"/>
              </a:spcBef>
              <a:spcAft>
                <a:spcPts val="600"/>
              </a:spcAft>
              <a:buFont typeface="Arial" pitchFamily="34" charset="0"/>
              <a:buChar char="•"/>
              <a:tabLst>
                <a:tab pos="269861" algn="l"/>
              </a:tabLst>
              <a:defRPr sz="2400">
                <a:solidFill>
                  <a:schemeClr val="tx1"/>
                </a:solidFill>
                <a:latin typeface="Tahoma" pitchFamily="34" charset="0"/>
                <a:cs typeface="Tahoma" pitchFamily="34" charset="0"/>
              </a:defRPr>
            </a:lvl2pPr>
            <a:lvl3pPr marL="541312" indent="-271449" algn="l" rtl="0" eaLnBrk="1" fontAlgn="base" hangingPunct="1">
              <a:lnSpc>
                <a:spcPct val="90000"/>
              </a:lnSpc>
              <a:spcBef>
                <a:spcPts val="300"/>
              </a:spcBef>
              <a:spcAft>
                <a:spcPts val="600"/>
              </a:spcAft>
              <a:buFont typeface="Tahoma" pitchFamily="34" charset="0"/>
              <a:buChar char="–"/>
              <a:tabLst>
                <a:tab pos="541312" algn="l"/>
              </a:tabLst>
              <a:defRPr sz="2400">
                <a:solidFill>
                  <a:schemeClr val="tx1"/>
                </a:solidFill>
                <a:latin typeface="Tahoma" pitchFamily="34" charset="0"/>
                <a:cs typeface="Tahoma" pitchFamily="34" charset="0"/>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None/>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pPr>
              <a:lnSpc>
                <a:spcPct val="100000"/>
              </a:lnSpc>
              <a:spcBef>
                <a:spcPts val="0"/>
              </a:spcBef>
              <a:spcAft>
                <a:spcPts val="0"/>
              </a:spcAft>
            </a:pPr>
            <a:r>
              <a:rPr lang="en-GB" sz="2800" b="1" kern="0" dirty="0" smtClean="0">
                <a:latin typeface="Calibri" panose="020F0502020204030204" pitchFamily="34" charset="0"/>
              </a:rPr>
              <a:t>EU/EEA rate: 1.7 per 100 000</a:t>
            </a:r>
            <a:endParaRPr lang="en-GB" sz="2800" b="1" kern="0" baseline="30000" dirty="0" smtClean="0">
              <a:latin typeface="Calibri" panose="020F0502020204030204" pitchFamily="34" charset="0"/>
            </a:endParaRPr>
          </a:p>
        </p:txBody>
      </p:sp>
    </p:spTree>
    <p:extLst>
      <p:ext uri="{BB962C8B-B14F-4D97-AF65-F5344CB8AC3E}">
        <p14:creationId xmlns:p14="http://schemas.microsoft.com/office/powerpoint/2010/main" val="2340442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8</a:t>
            </a:fld>
            <a:endParaRPr lang="en-GB" dirty="0"/>
          </a:p>
        </p:txBody>
      </p:sp>
      <p:sp>
        <p:nvSpPr>
          <p:cNvPr id="27" name="Title 4"/>
          <p:cNvSpPr txBox="1">
            <a:spLocks/>
          </p:cNvSpPr>
          <p:nvPr/>
        </p:nvSpPr>
        <p:spPr bwMode="auto">
          <a:xfrm>
            <a:off x="975360" y="148214"/>
            <a:ext cx="784642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100" kern="0" dirty="0">
                <a:solidFill>
                  <a:schemeClr val="tx1"/>
                </a:solidFill>
                <a:latin typeface="Calibri" panose="020F0502020204030204" pitchFamily="34" charset="0"/>
              </a:rPr>
              <a:t>New HIV diagnoses </a:t>
            </a:r>
            <a:r>
              <a:rPr lang="en-US" sz="3100" kern="0" dirty="0" smtClean="0">
                <a:solidFill>
                  <a:schemeClr val="tx1"/>
                </a:solidFill>
                <a:latin typeface="Calibri" panose="020F0502020204030204" pitchFamily="34" charset="0"/>
              </a:rPr>
              <a:t>attributed </a:t>
            </a:r>
            <a:r>
              <a:rPr lang="en-US" sz="3100" kern="0" dirty="0">
                <a:solidFill>
                  <a:schemeClr val="tx1"/>
                </a:solidFill>
                <a:latin typeface="Calibri" panose="020F0502020204030204" pitchFamily="34" charset="0"/>
              </a:rPr>
              <a:t>to </a:t>
            </a:r>
            <a:endParaRPr lang="en-US" sz="3100" kern="0" dirty="0" smtClean="0">
              <a:solidFill>
                <a:schemeClr val="tx1"/>
              </a:solidFill>
              <a:latin typeface="Calibri" panose="020F0502020204030204" pitchFamily="34" charset="0"/>
            </a:endParaRPr>
          </a:p>
          <a:p>
            <a:r>
              <a:rPr lang="en-US" sz="3100" kern="0" dirty="0" smtClean="0">
                <a:solidFill>
                  <a:schemeClr val="tx1"/>
                </a:solidFill>
                <a:latin typeface="Calibri" panose="020F0502020204030204" pitchFamily="34" charset="0"/>
              </a:rPr>
              <a:t>injecting </a:t>
            </a:r>
            <a:r>
              <a:rPr lang="en-US" sz="3100" kern="0" dirty="0">
                <a:solidFill>
                  <a:schemeClr val="tx1"/>
                </a:solidFill>
                <a:latin typeface="Calibri" panose="020F0502020204030204" pitchFamily="34" charset="0"/>
              </a:rPr>
              <a:t>drug use, </a:t>
            </a:r>
            <a:r>
              <a:rPr lang="en-US" sz="3100" kern="0" dirty="0" smtClean="0">
                <a:solidFill>
                  <a:schemeClr val="tx1"/>
                </a:solidFill>
                <a:latin typeface="Calibri" panose="020F0502020204030204" pitchFamily="34" charset="0"/>
              </a:rPr>
              <a:t>2018, </a:t>
            </a:r>
            <a:r>
              <a:rPr lang="en-US" sz="3100" kern="0" dirty="0">
                <a:solidFill>
                  <a:schemeClr val="tx1"/>
                </a:solidFill>
                <a:latin typeface="Calibri" panose="020F0502020204030204" pitchFamily="34" charset="0"/>
              </a:rPr>
              <a:t>EU/EEA</a:t>
            </a:r>
            <a:r>
              <a:rPr lang="en-US" sz="4400" kern="0" dirty="0">
                <a:solidFill>
                  <a:srgbClr val="FF0000"/>
                </a:solidFill>
                <a:latin typeface="Calibri" panose="020F0502020204030204" pitchFamily="34" charset="0"/>
              </a:rPr>
              <a:t/>
            </a:r>
            <a:br>
              <a:rPr lang="en-US" sz="4400" kern="0" dirty="0">
                <a:solidFill>
                  <a:srgbClr val="FF0000"/>
                </a:solidFill>
                <a:latin typeface="Calibri" panose="020F0502020204030204" pitchFamily="34" charset="0"/>
              </a:rPr>
            </a:br>
            <a:endParaRPr lang="en-GB" sz="3200" b="0" kern="0" dirty="0">
              <a:solidFill>
                <a:srgbClr val="FF0000"/>
              </a:solidFill>
              <a:latin typeface="Calibri" panose="020F0502020204030204" pitchFamily="34" charset="0"/>
            </a:endParaRPr>
          </a:p>
        </p:txBody>
      </p:sp>
      <p:sp>
        <p:nvSpPr>
          <p:cNvPr id="10"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
        <p:nvSpPr>
          <p:cNvPr id="13" name="TextBox 12"/>
          <p:cNvSpPr txBox="1"/>
          <p:nvPr/>
        </p:nvSpPr>
        <p:spPr>
          <a:xfrm>
            <a:off x="636849" y="1670955"/>
            <a:ext cx="2646943" cy="313932"/>
          </a:xfrm>
          <a:prstGeom prst="rect">
            <a:avLst/>
          </a:prstGeom>
          <a:noFill/>
        </p:spPr>
        <p:txBody>
          <a:bodyPr wrap="none" rtlCol="0">
            <a:spAutoFit/>
          </a:bodyPr>
          <a:lstStyle/>
          <a:p>
            <a:r>
              <a:rPr lang="en-GB" sz="1600" b="1" dirty="0">
                <a:latin typeface="Calibri" panose="020F0502020204030204" pitchFamily="34" charset="0"/>
              </a:rPr>
              <a:t>Rate per 100 </a:t>
            </a:r>
            <a:r>
              <a:rPr lang="en-GB" sz="1600" b="1" dirty="0" smtClean="0">
                <a:latin typeface="Calibri" panose="020F0502020204030204" pitchFamily="34" charset="0"/>
              </a:rPr>
              <a:t>000 </a:t>
            </a:r>
            <a:r>
              <a:rPr lang="en-GB" sz="1600" b="1" dirty="0">
                <a:latin typeface="Calibri" panose="020F0502020204030204" pitchFamily="34" charset="0"/>
              </a:rPr>
              <a:t>population</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8324" r="73344" b="68840"/>
          <a:stretch/>
        </p:blipFill>
        <p:spPr>
          <a:xfrm>
            <a:off x="706244" y="1913630"/>
            <a:ext cx="2990173" cy="1841248"/>
          </a:xfrm>
          <a:prstGeom prst="rect">
            <a:avLst/>
          </a:prstGeom>
        </p:spPr>
      </p:pic>
      <p:sp>
        <p:nvSpPr>
          <p:cNvPr id="15" name="TextBox 14"/>
          <p:cNvSpPr txBox="1"/>
          <p:nvPr/>
        </p:nvSpPr>
        <p:spPr>
          <a:xfrm>
            <a:off x="617156" y="4602536"/>
            <a:ext cx="2119694" cy="286232"/>
          </a:xfrm>
          <a:prstGeom prst="rect">
            <a:avLst/>
          </a:prstGeom>
          <a:noFill/>
        </p:spPr>
        <p:txBody>
          <a:bodyPr wrap="square" rtlCol="0">
            <a:spAutoFit/>
          </a:bodyPr>
          <a:lstStyle/>
          <a:p>
            <a:r>
              <a:rPr lang="en-GB" sz="1400" b="1" dirty="0">
                <a:latin typeface="Calibri" panose="020F0502020204030204" pitchFamily="34" charset="0"/>
              </a:rPr>
              <a:t>Non-visible countries</a:t>
            </a:r>
          </a:p>
        </p:txBody>
      </p:sp>
      <p:sp>
        <p:nvSpPr>
          <p:cNvPr id="16" name="Content Placeholder 20"/>
          <p:cNvSpPr txBox="1">
            <a:spLocks/>
          </p:cNvSpPr>
          <p:nvPr/>
        </p:nvSpPr>
        <p:spPr bwMode="auto">
          <a:xfrm>
            <a:off x="725750" y="4025014"/>
            <a:ext cx="4444515" cy="430887"/>
          </a:xfrm>
          <a:prstGeom prst="rect">
            <a:avLst/>
          </a:prstGeom>
          <a:solidFill>
            <a:schemeClr val="accent2"/>
          </a:solidFill>
          <a:ln w="9525">
            <a:noFill/>
            <a:miter lim="800000"/>
            <a:headEnd/>
            <a:tailEnd/>
          </a:ln>
          <a:effectLst/>
        </p:spPr>
        <p:txBody>
          <a:bodyPr vert="horz" wrap="square" lIns="0" tIns="0" rIns="0" bIns="0" numCol="1" rtlCol="0" anchor="t" anchorCtr="0" compatLnSpc="1">
            <a:prstTxWarp prst="textNoShape">
              <a:avLst/>
            </a:prstTxWarp>
            <a:spAutoFit/>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ts val="300"/>
              </a:spcBef>
              <a:spcAft>
                <a:spcPts val="600"/>
              </a:spcAft>
              <a:buFont typeface="Arial" pitchFamily="34" charset="0"/>
              <a:buChar char="•"/>
              <a:tabLst>
                <a:tab pos="269861" algn="l"/>
              </a:tabLst>
              <a:defRPr sz="2400">
                <a:solidFill>
                  <a:schemeClr val="tx1"/>
                </a:solidFill>
                <a:latin typeface="Tahoma" pitchFamily="34" charset="0"/>
                <a:cs typeface="Tahoma" pitchFamily="34" charset="0"/>
              </a:defRPr>
            </a:lvl2pPr>
            <a:lvl3pPr marL="541312" indent="-271449" algn="l" rtl="0" eaLnBrk="1" fontAlgn="base" hangingPunct="1">
              <a:lnSpc>
                <a:spcPct val="90000"/>
              </a:lnSpc>
              <a:spcBef>
                <a:spcPts val="300"/>
              </a:spcBef>
              <a:spcAft>
                <a:spcPts val="600"/>
              </a:spcAft>
              <a:buFont typeface="Tahoma" pitchFamily="34" charset="0"/>
              <a:buChar char="–"/>
              <a:tabLst>
                <a:tab pos="541312" algn="l"/>
              </a:tabLst>
              <a:defRPr sz="2400">
                <a:solidFill>
                  <a:schemeClr val="tx1"/>
                </a:solidFill>
                <a:latin typeface="Tahoma" pitchFamily="34" charset="0"/>
                <a:cs typeface="Tahoma" pitchFamily="34" charset="0"/>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None/>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pPr>
              <a:lnSpc>
                <a:spcPct val="100000"/>
              </a:lnSpc>
              <a:spcBef>
                <a:spcPts val="0"/>
              </a:spcBef>
              <a:spcAft>
                <a:spcPts val="0"/>
              </a:spcAft>
            </a:pPr>
            <a:r>
              <a:rPr lang="en-GB" sz="2800" b="1" kern="0" dirty="0" smtClean="0">
                <a:latin typeface="Calibri" panose="020F0502020204030204" pitchFamily="34" charset="0"/>
              </a:rPr>
              <a:t>EU/EEA rate: 0.2 per 100 000</a:t>
            </a:r>
            <a:endParaRPr lang="en-GB" sz="2800" b="1" kern="0" baseline="30000" dirty="0" smtClean="0">
              <a:latin typeface="Calibri" panose="020F0502020204030204" pitchFamily="34" charset="0"/>
            </a:endParaRPr>
          </a:p>
        </p:txBody>
      </p:sp>
      <p:pic>
        <p:nvPicPr>
          <p:cNvPr id="5" name="Picture 4"/>
          <p:cNvPicPr>
            <a:picLocks noChangeAspect="1"/>
          </p:cNvPicPr>
          <p:nvPr/>
        </p:nvPicPr>
        <p:blipFill>
          <a:blip r:embed="rId4"/>
          <a:stretch>
            <a:fillRect/>
          </a:stretch>
        </p:blipFill>
        <p:spPr>
          <a:xfrm>
            <a:off x="725750" y="4961173"/>
            <a:ext cx="1967422" cy="16168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8501" y="990600"/>
            <a:ext cx="6293499" cy="5891914"/>
          </a:xfrm>
          <a:prstGeom prst="rect">
            <a:avLst/>
          </a:prstGeom>
        </p:spPr>
      </p:pic>
    </p:spTree>
    <p:extLst>
      <p:ext uri="{BB962C8B-B14F-4D97-AF65-F5344CB8AC3E}">
        <p14:creationId xmlns:p14="http://schemas.microsoft.com/office/powerpoint/2010/main" val="2517285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80567E-5E8F-47A5-90DF-8BFEB1A71525}" type="slidenum">
              <a:rPr lang="en-GB" smtClean="0"/>
              <a:pPr/>
              <a:t>9</a:t>
            </a:fld>
            <a:endParaRPr lang="en-GB" dirty="0"/>
          </a:p>
        </p:txBody>
      </p:sp>
      <p:sp>
        <p:nvSpPr>
          <p:cNvPr id="27" name="Title 4"/>
          <p:cNvSpPr txBox="1">
            <a:spLocks/>
          </p:cNvSpPr>
          <p:nvPr/>
        </p:nvSpPr>
        <p:spPr bwMode="auto">
          <a:xfrm>
            <a:off x="1183345" y="261559"/>
            <a:ext cx="59847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a:lstStyle>
          <a:p>
            <a:r>
              <a:rPr lang="en-US" sz="3100" kern="0" dirty="0">
                <a:solidFill>
                  <a:schemeClr val="tx1"/>
                </a:solidFill>
                <a:latin typeface="Calibri" panose="020F0502020204030204" pitchFamily="34" charset="0"/>
              </a:rPr>
              <a:t>AIDS diagnoses, </a:t>
            </a:r>
            <a:r>
              <a:rPr lang="en-US" sz="3100" kern="0" dirty="0" smtClean="0">
                <a:solidFill>
                  <a:schemeClr val="tx1"/>
                </a:solidFill>
                <a:latin typeface="Calibri" panose="020F0502020204030204" pitchFamily="34" charset="0"/>
              </a:rPr>
              <a:t>2018, </a:t>
            </a:r>
            <a:r>
              <a:rPr lang="en-US" sz="3100" kern="0" dirty="0">
                <a:solidFill>
                  <a:schemeClr val="tx1"/>
                </a:solidFill>
                <a:latin typeface="Calibri" panose="020F0502020204030204" pitchFamily="34" charset="0"/>
              </a:rPr>
              <a:t>EU/EEA</a:t>
            </a:r>
            <a:r>
              <a:rPr lang="en-US" sz="4400" kern="0" dirty="0">
                <a:solidFill>
                  <a:srgbClr val="FF0000"/>
                </a:solidFill>
                <a:latin typeface="Calibri" panose="020F0502020204030204" pitchFamily="34" charset="0"/>
              </a:rPr>
              <a:t/>
            </a:r>
            <a:br>
              <a:rPr lang="en-US" sz="4400" kern="0" dirty="0">
                <a:solidFill>
                  <a:srgbClr val="FF0000"/>
                </a:solidFill>
                <a:latin typeface="Calibri" panose="020F0502020204030204" pitchFamily="34" charset="0"/>
              </a:rPr>
            </a:br>
            <a:endParaRPr lang="en-GB" sz="3200" b="0" kern="0" dirty="0">
              <a:solidFill>
                <a:srgbClr val="FF0000"/>
              </a:solidFill>
              <a:latin typeface="Calibri" panose="020F0502020204030204" pitchFamily="34" charset="0"/>
            </a:endParaRPr>
          </a:p>
        </p:txBody>
      </p:sp>
      <p:sp>
        <p:nvSpPr>
          <p:cNvPr id="11" name="Text Box 83"/>
          <p:cNvSpPr txBox="1">
            <a:spLocks noChangeArrowheads="1"/>
          </p:cNvSpPr>
          <p:nvPr/>
        </p:nvSpPr>
        <p:spPr bwMode="auto">
          <a:xfrm>
            <a:off x="289023" y="6662577"/>
            <a:ext cx="4121076" cy="138499"/>
          </a:xfrm>
          <a:prstGeom prst="rect">
            <a:avLst/>
          </a:prstGeom>
          <a:noFill/>
          <a:ln w="9525">
            <a:noFill/>
            <a:miter lim="800000"/>
            <a:headEnd/>
            <a:tailEnd/>
          </a:ln>
        </p:spPr>
        <p:txBody>
          <a:bodyPr wrap="square" lIns="0" tIns="0" rIns="0" bIns="0">
            <a:spAutoFit/>
          </a:bodyPr>
          <a:lstStyle/>
          <a:p>
            <a:r>
              <a:rPr lang="en-GB" sz="1000" dirty="0">
                <a:solidFill>
                  <a:prstClr val="black"/>
                </a:solidFill>
                <a:latin typeface="Calibri" panose="020F0502020204030204" pitchFamily="34" charset="0"/>
                <a:ea typeface="ＭＳ Ｐゴシック" pitchFamily="20" charset="-128"/>
              </a:rPr>
              <a:t>Source: ECDC/WHO (</a:t>
            </a:r>
            <a:r>
              <a:rPr lang="en-GB" sz="1000" dirty="0" smtClean="0">
                <a:solidFill>
                  <a:prstClr val="black"/>
                </a:solidFill>
                <a:latin typeface="Calibri" panose="020F0502020204030204" pitchFamily="34" charset="0"/>
                <a:ea typeface="ＭＳ Ｐゴシック" pitchFamily="20" charset="-128"/>
              </a:rPr>
              <a:t>2019). </a:t>
            </a:r>
            <a:r>
              <a:rPr lang="en-GB" sz="1000" dirty="0">
                <a:solidFill>
                  <a:prstClr val="black"/>
                </a:solidFill>
                <a:latin typeface="Calibri" panose="020F0502020204030204" pitchFamily="34" charset="0"/>
                <a:ea typeface="ＭＳ Ｐゴシック" pitchFamily="20" charset="-128"/>
              </a:rPr>
              <a:t>HIV/AIDS Surveillance in Europe </a:t>
            </a:r>
            <a:r>
              <a:rPr lang="en-GB" sz="1000" dirty="0" smtClean="0">
                <a:solidFill>
                  <a:prstClr val="black"/>
                </a:solidFill>
                <a:latin typeface="Calibri" panose="020F0502020204030204" pitchFamily="34" charset="0"/>
                <a:ea typeface="ＭＳ Ｐゴシック" pitchFamily="20" charset="-128"/>
              </a:rPr>
              <a:t>2019– 2018 </a:t>
            </a:r>
            <a:r>
              <a:rPr lang="en-GB" sz="1000" dirty="0">
                <a:solidFill>
                  <a:prstClr val="black"/>
                </a:solidFill>
                <a:latin typeface="Calibri" panose="020F0502020204030204" pitchFamily="34" charset="0"/>
                <a:ea typeface="ＭＳ Ｐゴシック" pitchFamily="20" charset="-128"/>
              </a:rPr>
              <a:t>data</a:t>
            </a:r>
          </a:p>
        </p:txBody>
      </p:sp>
      <p:sp>
        <p:nvSpPr>
          <p:cNvPr id="12" name="TextBox 11"/>
          <p:cNvSpPr txBox="1"/>
          <p:nvPr/>
        </p:nvSpPr>
        <p:spPr>
          <a:xfrm>
            <a:off x="636849" y="1658255"/>
            <a:ext cx="2646943" cy="313932"/>
          </a:xfrm>
          <a:prstGeom prst="rect">
            <a:avLst/>
          </a:prstGeom>
          <a:noFill/>
        </p:spPr>
        <p:txBody>
          <a:bodyPr wrap="none" rtlCol="0">
            <a:spAutoFit/>
          </a:bodyPr>
          <a:lstStyle/>
          <a:p>
            <a:r>
              <a:rPr lang="en-GB" sz="1600" b="1" dirty="0">
                <a:latin typeface="Calibri" panose="020F0502020204030204" pitchFamily="34" charset="0"/>
              </a:rPr>
              <a:t>Rate per 100 </a:t>
            </a:r>
            <a:r>
              <a:rPr lang="en-GB" sz="1600" b="1" dirty="0" smtClean="0">
                <a:latin typeface="Calibri" panose="020F0502020204030204" pitchFamily="34" charset="0"/>
              </a:rPr>
              <a:t>000 </a:t>
            </a:r>
            <a:r>
              <a:rPr lang="en-GB" sz="1600" b="1" dirty="0">
                <a:latin typeface="Calibri" panose="020F0502020204030204" pitchFamily="34" charset="0"/>
              </a:rPr>
              <a:t>population</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8324" r="73344" b="68840"/>
          <a:stretch/>
        </p:blipFill>
        <p:spPr>
          <a:xfrm>
            <a:off x="706244" y="1913630"/>
            <a:ext cx="2990173" cy="1841248"/>
          </a:xfrm>
          <a:prstGeom prst="rect">
            <a:avLst/>
          </a:prstGeom>
        </p:spPr>
      </p:pic>
      <p:sp>
        <p:nvSpPr>
          <p:cNvPr id="14" name="TextBox 13"/>
          <p:cNvSpPr txBox="1"/>
          <p:nvPr/>
        </p:nvSpPr>
        <p:spPr>
          <a:xfrm>
            <a:off x="617156" y="4602536"/>
            <a:ext cx="2119694" cy="286232"/>
          </a:xfrm>
          <a:prstGeom prst="rect">
            <a:avLst/>
          </a:prstGeom>
          <a:noFill/>
        </p:spPr>
        <p:txBody>
          <a:bodyPr wrap="square" rtlCol="0">
            <a:spAutoFit/>
          </a:bodyPr>
          <a:lstStyle/>
          <a:p>
            <a:r>
              <a:rPr lang="en-GB" sz="1400" b="1" dirty="0">
                <a:latin typeface="Calibri" panose="020F0502020204030204" pitchFamily="34" charset="0"/>
              </a:rPr>
              <a:t>Non-visible countries</a:t>
            </a:r>
          </a:p>
        </p:txBody>
      </p:sp>
      <p:sp>
        <p:nvSpPr>
          <p:cNvPr id="15" name="Content Placeholder 20"/>
          <p:cNvSpPr txBox="1">
            <a:spLocks/>
          </p:cNvSpPr>
          <p:nvPr/>
        </p:nvSpPr>
        <p:spPr bwMode="auto">
          <a:xfrm>
            <a:off x="725750" y="4025014"/>
            <a:ext cx="4444515" cy="430887"/>
          </a:xfrm>
          <a:prstGeom prst="rect">
            <a:avLst/>
          </a:prstGeom>
          <a:solidFill>
            <a:schemeClr val="accent2"/>
          </a:solidFill>
          <a:ln w="9525">
            <a:noFill/>
            <a:miter lim="800000"/>
            <a:headEnd/>
            <a:tailEnd/>
          </a:ln>
          <a:effectLst/>
        </p:spPr>
        <p:txBody>
          <a:bodyPr vert="horz" wrap="square" lIns="0" tIns="0" rIns="0" bIns="0" numCol="1" rtlCol="0" anchor="t" anchorCtr="0" compatLnSpc="1">
            <a:prstTxWarp prst="textNoShape">
              <a:avLst/>
            </a:prstTxWarp>
            <a:spAutoFit/>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ts val="300"/>
              </a:spcBef>
              <a:spcAft>
                <a:spcPts val="600"/>
              </a:spcAft>
              <a:buFont typeface="Arial" pitchFamily="34" charset="0"/>
              <a:buChar char="•"/>
              <a:tabLst>
                <a:tab pos="269861" algn="l"/>
              </a:tabLst>
              <a:defRPr sz="2400">
                <a:solidFill>
                  <a:schemeClr val="tx1"/>
                </a:solidFill>
                <a:latin typeface="Tahoma" pitchFamily="34" charset="0"/>
                <a:cs typeface="Tahoma" pitchFamily="34" charset="0"/>
              </a:defRPr>
            </a:lvl2pPr>
            <a:lvl3pPr marL="541312" indent="-271449" algn="l" rtl="0" eaLnBrk="1" fontAlgn="base" hangingPunct="1">
              <a:lnSpc>
                <a:spcPct val="90000"/>
              </a:lnSpc>
              <a:spcBef>
                <a:spcPts val="300"/>
              </a:spcBef>
              <a:spcAft>
                <a:spcPts val="600"/>
              </a:spcAft>
              <a:buFont typeface="Tahoma" pitchFamily="34" charset="0"/>
              <a:buChar char="–"/>
              <a:tabLst>
                <a:tab pos="541312" algn="l"/>
              </a:tabLst>
              <a:defRPr sz="2400">
                <a:solidFill>
                  <a:schemeClr val="tx1"/>
                </a:solidFill>
                <a:latin typeface="Tahoma" pitchFamily="34" charset="0"/>
                <a:cs typeface="Tahoma" pitchFamily="34" charset="0"/>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None/>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pPr>
              <a:lnSpc>
                <a:spcPct val="100000"/>
              </a:lnSpc>
              <a:spcBef>
                <a:spcPts val="0"/>
              </a:spcBef>
              <a:spcAft>
                <a:spcPts val="0"/>
              </a:spcAft>
            </a:pPr>
            <a:r>
              <a:rPr lang="en-GB" sz="2800" b="1" kern="0" dirty="0" smtClean="0">
                <a:latin typeface="Calibri" panose="020F0502020204030204" pitchFamily="34" charset="0"/>
              </a:rPr>
              <a:t>EU/EEA rate: 0.6 per 100 000</a:t>
            </a:r>
            <a:endParaRPr lang="en-GB" sz="2800" b="1" kern="0" baseline="30000" dirty="0" smtClean="0">
              <a:latin typeface="Calibri" panose="020F0502020204030204" pitchFamily="34" charset="0"/>
            </a:endParaRPr>
          </a:p>
        </p:txBody>
      </p:sp>
      <p:pic>
        <p:nvPicPr>
          <p:cNvPr id="16" name="Picture 15"/>
          <p:cNvPicPr>
            <a:picLocks noChangeAspect="1"/>
          </p:cNvPicPr>
          <p:nvPr/>
        </p:nvPicPr>
        <p:blipFill>
          <a:blip r:embed="rId4"/>
          <a:stretch>
            <a:fillRect/>
          </a:stretch>
        </p:blipFill>
        <p:spPr>
          <a:xfrm>
            <a:off x="725750" y="4961173"/>
            <a:ext cx="1967422" cy="161686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0748" y="1136650"/>
            <a:ext cx="6211252" cy="5721350"/>
          </a:xfrm>
          <a:prstGeom prst="rect">
            <a:avLst/>
          </a:prstGeom>
        </p:spPr>
      </p:pic>
    </p:spTree>
    <p:extLst>
      <p:ext uri="{BB962C8B-B14F-4D97-AF65-F5344CB8AC3E}">
        <p14:creationId xmlns:p14="http://schemas.microsoft.com/office/powerpoint/2010/main" val="2541809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7F6E69A-E17B-4CE5-A99E-477FC96C55C2}" vid="{A604A499-AD39-4436-83D0-FC2BBC58E31E}"/>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7F6E69A-E17B-4CE5-A99E-477FC96C55C2}" vid="{188081F9-5603-47B6-A5DB-BEBE6BAA5F6D}"/>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cientific Output Document" ma:contentTypeID="0x01010033C6D12616634881B00942D2FCD0A93B00E44FF68AA2AB4E9DA1C9CE14CB96806400F3BD9B0F0A2A304DA1A0FD7DE6E19E90" ma:contentTypeVersion="0" ma:contentTypeDescription="Sicientific Output Document Content Type" ma:contentTypeScope="" ma:versionID="d520c12f8e21cad180a243d2eb334537">
  <xsd:schema xmlns:xsd="http://www.w3.org/2001/XMLSchema" xmlns:xs="http://www.w3.org/2001/XMLSchema" xmlns:p="http://schemas.microsoft.com/office/2006/metadata/properties" xmlns:ns2="7BE41FA9-83BC-42F7-91DD-991EA0DBD9E9" targetNamespace="http://schemas.microsoft.com/office/2006/metadata/properties" ma:root="true" ma:fieldsID="475b4bf633e7cd7199e3da4873e52f29" ns2:_="">
    <xsd:import namespace="7BE41FA9-83BC-42F7-91DD-991EA0DBD9E9"/>
    <xsd:element name="properties">
      <xsd:complexType>
        <xsd:sequence>
          <xsd:element name="documentManagement">
            <xsd:complexType>
              <xsd:all>
                <xsd:element ref="ns2:ECDC_SARMS_Identifier" minOccurs="0"/>
                <xsd:element ref="ns2:ECDC_SARMS_Description_Doc" minOccurs="0"/>
                <xsd:element ref="ns2:ECDC_SARMS_Doc_Contributor" minOccurs="0"/>
                <xsd:element ref="ns2:ECDC_SARMS_Format"/>
                <xsd:element ref="ns2:ECDC_SARMS_Publisher"/>
                <xsd:element ref="ns2:ECDC_SARMS_Relation" minOccurs="0"/>
                <xsd:element ref="ns2:ECDC_SARMS_Clearance" minOccurs="0"/>
                <xsd:element ref="ns2:ECDC_SARMS_Rights" minOccurs="0"/>
                <xsd:element ref="ns2:ECDC_SARMS_Effective_Date"/>
                <xsd:element ref="ns2:ECDC_SARMS_Coverage"/>
                <xsd:element ref="ns2:ECDC_SARMS_Syn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E41FA9-83BC-42F7-91DD-991EA0DBD9E9" elementFormDefault="qualified">
    <xsd:import namespace="http://schemas.microsoft.com/office/2006/documentManagement/types"/>
    <xsd:import namespace="http://schemas.microsoft.com/office/infopath/2007/PartnerControls"/>
    <xsd:element name="ECDC_SARMS_Identifier" ma:index="8" nillable="true" ma:displayName="Identifier" ma:internalName="ECDC_SARMS_Identifier">
      <xsd:simpleType>
        <xsd:restriction base="dms:Text"/>
      </xsd:simpleType>
    </xsd:element>
    <xsd:element name="ECDC_SARMS_Description_Doc" ma:index="9" nillable="true" ma:displayName="Description" ma:internalName="ECDC_SARMS_Description_Doc">
      <xsd:simpleType>
        <xsd:restriction base="dms:Text"/>
      </xsd:simpleType>
    </xsd:element>
    <xsd:element name="ECDC_SARMS_Doc_Contributor" ma:index="16" nillable="true" ma:displayName="Contributors" ma:internalName="ECDC_SARMS_Doc_Contributor">
      <xsd:simpleType>
        <xsd:restriction base="dms:Note">
          <xsd:maxLength value="255"/>
        </xsd:restriction>
      </xsd:simpleType>
    </xsd:element>
    <xsd:element name="ECDC_SARMS_Format" ma:index="17" ma:displayName="Format" ma:format="Dropdown" ma:internalName="ECDC_SARMS_Format">
      <xsd:simpleType>
        <xsd:restriction base="dms:Choice">
          <xsd:enumeration value="Main Output"/>
          <xsd:enumeration value="Supporting Document"/>
          <xsd:enumeration value="Publication"/>
        </xsd:restriction>
      </xsd:simpleType>
    </xsd:element>
    <xsd:element name="ECDC_SARMS_Publisher" ma:index="18" ma:displayName="Publisher" ma:internalName="ECDC_SARMS_Publisher">
      <xsd:simpleType>
        <xsd:restriction base="dms:Text"/>
      </xsd:simpleType>
    </xsd:element>
    <xsd:element name="ECDC_SARMS_Relation" ma:index="19" nillable="true" ma:displayName="Relation" ma:internalName="ECDC_SARMS_Relation">
      <xsd:simpleType>
        <xsd:restriction base="dms:Text"/>
      </xsd:simpleType>
    </xsd:element>
    <xsd:element name="ECDC_SARMS_Clearance" ma:index="20" nillable="true" ma:displayName="Clearance" ma:format="Dropdown" ma:internalName="ECDC_SARMS_Clearance">
      <xsd:simpleType>
        <xsd:restriction base="dms:Choice">
          <xsd:enumeration value="Internal Access Only: Not disseminated externally"/>
          <xsd:enumeration value="Restricted External Access: Restricted external dissemination only"/>
          <xsd:enumeration value="Public Access: Disseminate to all"/>
        </xsd:restriction>
      </xsd:simpleType>
    </xsd:element>
    <xsd:element name="ECDC_SARMS_Rights" ma:index="21" nillable="true" ma:displayName="Rights" ma:internalName="ECDC_SARMS_Rights">
      <xsd:simpleType>
        <xsd:restriction base="dms:Text"/>
      </xsd:simpleType>
    </xsd:element>
    <xsd:element name="ECDC_SARMS_Effective_Date" ma:index="22" ma:displayName="Effective Date" ma:format="DateOnly" ma:internalName="ECDC_SARMS_Effective_Date">
      <xsd:simpleType>
        <xsd:restriction base="dms:DateTime"/>
      </xsd:simpleType>
    </xsd:element>
    <xsd:element name="ECDC_SARMS_Coverage" ma:index="23" ma:displayName="Coverage" ma:internalName="ECDC_SARMS_Coverage">
      <xsd:simpleType>
        <xsd:restriction base="dms:Text"/>
      </xsd:simpleType>
    </xsd:element>
    <xsd:element name="ECDC_SARMS_Sync" ma:index="24" nillable="true" ma:displayName="Sync" ma:default="0" ma:internalName="ECDC_SARMS_Sync">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SARMS_Description_Doc xmlns="7BE41FA9-83BC-42F7-91DD-991EA0DBD9E9" xsi:nil="true"/>
    <ECDC_SARMS_Rights xmlns="7BE41FA9-83BC-42F7-91DD-991EA0DBD9E9" xsi:nil="true"/>
    <ECDC_SARMS_Sync xmlns="7BE41FA9-83BC-42F7-91DD-991EA0DBD9E9">false</ECDC_SARMS_Sync>
    <ECDC_SARMS_Relation xmlns="7BE41FA9-83BC-42F7-91DD-991EA0DBD9E9" xsi:nil="true"/>
    <ECDC_SARMS_Effective_Date xmlns="7BE41FA9-83BC-42F7-91DD-991EA0DBD9E9">2019-11-27T23:00:00+00:00</ECDC_SARMS_Effective_Date>
    <ECDC_SARMS_Publisher xmlns="7BE41FA9-83BC-42F7-91DD-991EA0DBD9E9">ECDC</ECDC_SARMS_Publisher>
    <ECDC_SARMS_Doc_Contributor xmlns="7BE41FA9-83BC-42F7-91DD-991EA0DBD9E9" xsi:nil="true"/>
    <ECDC_SARMS_Coverage xmlns="7BE41FA9-83BC-42F7-91DD-991EA0DBD9E9">ECDC website</ECDC_SARMS_Coverage>
    <ECDC_SARMS_Format xmlns="7BE41FA9-83BC-42F7-91DD-991EA0DBD9E9">Main Output</ECDC_SARMS_Format>
    <ECDC_SARMS_Clearance xmlns="7BE41FA9-83BC-42F7-91DD-991EA0DBD9E9" xsi:nil="true"/>
    <ECDC_SARMS_Identifier xmlns="7BE41FA9-83BC-42F7-91DD-991EA0DBD9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079892-79B8-4DEA-AC30-E802B5641C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E41FA9-83BC-42F7-91DD-991EA0DBD9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0C0C6C-076A-4ADD-9B39-CFB07C95FDD3}">
  <ds:schemaRefs>
    <ds:schemaRef ds:uri="7BE41FA9-83BC-42F7-91DD-991EA0DBD9E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C29F1EE-4D3B-4601-9AC1-C2C72377BE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ECDCWHO_PowerPoint_Template</Template>
  <TotalTime>447</TotalTime>
  <Words>1700</Words>
  <Application>Microsoft Office PowerPoint</Application>
  <PresentationFormat>Widescreen</PresentationFormat>
  <Paragraphs>265</Paragraphs>
  <Slides>32</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ＭＳ Ｐゴシック</vt:lpstr>
      <vt:lpstr>Arial</vt:lpstr>
      <vt:lpstr>Calibri</vt:lpstr>
      <vt:lpstr>Symbol</vt:lpstr>
      <vt:lpstr>Tahoma</vt:lpstr>
      <vt:lpstr>Times</vt:lpstr>
      <vt:lpstr>Wingdings</vt:lpstr>
      <vt:lpstr>ECDC_PowerPoint_Template_2017</vt:lpstr>
      <vt:lpstr>ECDC_PowerPoint_Template_2017-2</vt:lpstr>
      <vt:lpstr>HIV/AIDS Surveillance 2019   2018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 and gender-specific rates of HIV diagnoses per 100 000 population, EU/EEA, 2018</vt:lpstr>
      <vt:lpstr>Percentage of new HIV diagnoses, by country and age group, EU/EEA, 2018</vt:lpstr>
      <vt:lpstr>New HIV diagnoses, by transmission mode and age group, EU/EEA, 2018 </vt:lpstr>
      <vt:lpstr>Percentage of new HIV diagnoses, by transmission and country, EU/EEA, 2018</vt:lpstr>
      <vt:lpstr>PowerPoint Presentation</vt:lpstr>
      <vt:lpstr>Proportion HIV diagnoses in migrants* by region of origin and country of report, EU/EEA 2018</vt:lpstr>
      <vt:lpstr>Proportion of persons diagnosed late* by demographic, EU/EEA, 2018</vt:lpstr>
      <vt:lpstr>Acute infection or CD4 cell count per mm3 at HIV diagnosis, overall and by transmission group, EU/EEA, 2018</vt:lpstr>
      <vt:lpstr>PowerPoint Presentation</vt:lpstr>
      <vt:lpstr>PowerPoint Presentation</vt:lpstr>
      <vt:lpstr>HIV diagnoses, AIDS diagnoses and AIDS-related deaths per 100 000 population, EU-EEA, 2009-2018</vt:lpstr>
      <vt:lpstr>New HIV diagnoses, by age group, EU-EEA,  2009-2018</vt:lpstr>
      <vt:lpstr>New HIV diagnoses in men, by age group, EU-EEA, 2009-2018</vt:lpstr>
      <vt:lpstr>New HIV diagnoses in women, by age group, EU-EEA, 2009-2018</vt:lpstr>
      <vt:lpstr>PowerPoint Presentation</vt:lpstr>
      <vt:lpstr>PowerPoint Presentation</vt:lpstr>
      <vt:lpstr>New HIV diagnoses, by year of diagnosis, transmission and migration status, EU/EEA, 2009-2018</vt:lpstr>
      <vt:lpstr>PowerPoint Presentation</vt:lpstr>
      <vt:lpstr>Median CD4 cell count per mm3 at HIV diagnosis, overall and by route of HIV transmission, EU/EEA, 2009-2018</vt:lpstr>
      <vt:lpstr>PowerPoint Presentation</vt:lpstr>
      <vt:lpstr>PowerPoint Presentation</vt:lpstr>
      <vt:lpstr>PowerPoint Presentation</vt:lpstr>
      <vt:lpstr>PowerPoint Presentation</vt:lpstr>
    </vt:vector>
  </TitlesOfParts>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lorem ipsum</dc:title>
  <dc:creator>Fabrice Donguy</dc:creator>
  <cp:keywords>Template, PowerPoint</cp:keywords>
  <cp:lastModifiedBy>Anastasia Pharris</cp:lastModifiedBy>
  <cp:revision>50</cp:revision>
  <dcterms:created xsi:type="dcterms:W3CDTF">2017-09-08T13:59:49Z</dcterms:created>
  <dcterms:modified xsi:type="dcterms:W3CDTF">2019-12-12T21:39:15Z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0x01010033C6D12616634881B00942D2FCD0A93B00E44FF68AA2AB4E9DA1C9CE14CB96806400F3BD9B0F0A2A304DA1A0FD7DE6E19E90</vt:lpwstr>
  </property>
  <property fmtid="{D5CDD505-2E9C-101B-9397-08002B2CF9AE}" pid="3" name="ECDC_SARMS_Organisation0">
    <vt:lpwstr>HSH|2a617a45-fa40-46ad-913e-e6670e222fed</vt:lpwstr>
  </property>
  <property fmtid="{D5CDD505-2E9C-101B-9397-08002B2CF9AE}" pid="4" name="ECDC_SARMS_Language0">
    <vt:lpwstr/>
  </property>
  <property fmtid="{D5CDD505-2E9C-101B-9397-08002B2CF9AE}" pid="5" name="ECDC_SARMS_Document_Topic">
    <vt:lpwstr>109;#HIV infection|5d87100a-0d31-4724-82a0-fa02e9a7359f;#208;#surveillance|a0470744-a564-4d8e-b6e3-7633734a10dc</vt:lpwstr>
  </property>
  <property fmtid="{D5CDD505-2E9C-101B-9397-08002B2CF9AE}" pid="6" name="ECDC_SARMS_Document_Type">
    <vt:lpwstr>8</vt:lpwstr>
  </property>
  <property fmtid="{D5CDD505-2E9C-101B-9397-08002B2CF9AE}" pid="7" name="ECDC_SARMS_Document_Type0">
    <vt:lpwstr>Presentation|ccbe1f80-b171-4140-9ee7-571d78063fb6</vt:lpwstr>
  </property>
  <property fmtid="{D5CDD505-2E9C-101B-9397-08002B2CF9AE}" pid="8" name="ECDC_SARMS_Document_Topic0">
    <vt:lpwstr>HIV infection|5d87100a-0d31-4724-82a0-fa02e9a7359f;surveillance|a0470744-a564-4d8e-b6e3-7633734a10dc</vt:lpwstr>
  </property>
  <property fmtid="{D5CDD505-2E9C-101B-9397-08002B2CF9AE}" pid="9" name="ECDC_SARMS_Actor0">
    <vt:lpwstr/>
  </property>
  <property fmtid="{D5CDD505-2E9C-101B-9397-08002B2CF9AE}" pid="10" name="ECDC_SARMS_Organisation">
    <vt:lpwstr>144</vt:lpwstr>
  </property>
  <property fmtid="{D5CDD505-2E9C-101B-9397-08002B2CF9AE}" pid="11" name="ECDC_SARMS_Activity0">
    <vt:lpwstr/>
  </property>
</Properties>
</file>