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53" r:id="rId2"/>
  </p:sldMasterIdLst>
  <p:notesMasterIdLst>
    <p:notesMasterId r:id="rId29"/>
  </p:notesMasterIdLst>
  <p:handoutMasterIdLst>
    <p:handoutMasterId r:id="rId30"/>
  </p:handoutMasterIdLst>
  <p:sldIdLst>
    <p:sldId id="261" r:id="rId3"/>
    <p:sldId id="262" r:id="rId4"/>
    <p:sldId id="263" r:id="rId5"/>
    <p:sldId id="264" r:id="rId6"/>
    <p:sldId id="265" r:id="rId7"/>
    <p:sldId id="266" r:id="rId8"/>
    <p:sldId id="267" r:id="rId9"/>
    <p:sldId id="269" r:id="rId10"/>
    <p:sldId id="268" r:id="rId11"/>
    <p:sldId id="271" r:id="rId12"/>
    <p:sldId id="270" r:id="rId13"/>
    <p:sldId id="287"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Lst>
  <p:sldSz cx="12192000" cy="6858000"/>
  <p:notesSz cx="7023100" cy="93091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76"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Mike Catchpole" initials="MC" lastIdx="2" clrIdx="1">
    <p:extLst>
      <p:ext uri="{19B8F6BF-5375-455C-9EA6-DF929625EA0E}">
        <p15:presenceInfo xmlns:p15="http://schemas.microsoft.com/office/powerpoint/2012/main" userId="S-1-5-21-3732144185-4277010889-2338737342-16243" providerId="AD"/>
      </p:ext>
    </p:extLst>
  </p:cmAuthor>
  <p:cmAuthor id="2" name="Marieke van der Werf" initials="MvdW" lastIdx="3" clrIdx="2">
    <p:extLst>
      <p:ext uri="{19B8F6BF-5375-455C-9EA6-DF929625EA0E}">
        <p15:presenceInfo xmlns:p15="http://schemas.microsoft.com/office/powerpoint/2012/main" userId="S-1-5-21-3732144185-4277010889-2338737342-9427" providerId="AD"/>
      </p:ext>
    </p:extLst>
  </p:cmAuthor>
  <p:cmAuthor id="3" name="Nea Pakarinen" initials="NP" lastIdx="2" clrIdx="3">
    <p:extLst>
      <p:ext uri="{19B8F6BF-5375-455C-9EA6-DF929625EA0E}">
        <p15:presenceInfo xmlns:p15="http://schemas.microsoft.com/office/powerpoint/2012/main" userId="Nea Pakarinen" providerId="None"/>
      </p:ext>
    </p:extLst>
  </p:cmAuthor>
  <p:cmAuthor id="4" name="Ole Heuer" initials="OH" lastIdx="1" clrIdx="4">
    <p:extLst>
      <p:ext uri="{19B8F6BF-5375-455C-9EA6-DF929625EA0E}">
        <p15:presenceInfo xmlns:p15="http://schemas.microsoft.com/office/powerpoint/2012/main" userId="S-1-5-21-3732144185-4277010889-2338737342-25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F9C75"/>
    <a:srgbClr val="B79B78"/>
    <a:srgbClr val="B39475"/>
    <a:srgbClr val="8979A7"/>
    <a:srgbClr val="8372A2"/>
    <a:srgbClr val="7D6B9D"/>
    <a:srgbClr val="726191"/>
    <a:srgbClr val="76648E"/>
    <a:srgbClr val="816447"/>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650" autoAdjust="0"/>
    <p:restoredTop sz="90251" autoAdjust="0"/>
  </p:normalViewPr>
  <p:slideViewPr>
    <p:cSldViewPr snapToGrid="0">
      <p:cViewPr varScale="1">
        <p:scale>
          <a:sx n="103" d="100"/>
          <a:sy n="103" d="100"/>
        </p:scale>
        <p:origin x="138" y="378"/>
      </p:cViewPr>
      <p:guideLst>
        <p:guide orient="horz" pos="2160"/>
        <p:guide pos="3976"/>
      </p:guideLst>
    </p:cSldViewPr>
  </p:slideViewPr>
  <p:notesTextViewPr>
    <p:cViewPr>
      <p:scale>
        <a:sx n="3" d="2"/>
        <a:sy n="3" d="2"/>
      </p:scale>
      <p:origin x="0" y="0"/>
    </p:cViewPr>
  </p:notesTextViewPr>
  <p:sorterViewPr>
    <p:cViewPr>
      <p:scale>
        <a:sx n="100" d="100"/>
        <a:sy n="100" d="100"/>
      </p:scale>
      <p:origin x="0" y="2604"/>
    </p:cViewPr>
  </p:sorterViewPr>
  <p:notesViewPr>
    <p:cSldViewPr snapToGrid="0">
      <p:cViewPr varScale="1">
        <p:scale>
          <a:sx n="79" d="100"/>
          <a:sy n="79" d="100"/>
        </p:scale>
        <p:origin x="3102" y="108"/>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ecdcclufil\srs\Surveillance%20Section\Surveillance%20Networks\EuroTB\Annual%20reports\Annual%20Report%202016%20data\Slides\TablesForSlidesSurveillance2018.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ecdcclufil\srs\Surveillance%20Section\Surveillance%20Networks\EuroTB\Annual%20reports\Annual%20Report%202016%20data\Slides\TablesForSlidesSurveillance2018.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ecdcclufil\srs\Surveillance%20Section\Surveillance%20Networks\EuroTB\Annual%20reports\Annual%20Report%202016%20data\Slides\TablesForSlidesSurveillance2018.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ecdcclufil\srs\Surveillance%20Section\Surveillance%20Networks\EuroTB\Annual%20reports\Annual%20Report%202016%20data\Slides\TablesForSlidesSurveillance2018.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ecdcclufil\srs\Surveillance%20Section\Surveillance%20Networks\EuroTB\Annual%20reports\Annual%20Report%202016%20data\Slides\TablesForSlidesSurveillance2018.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ecdcclufil\srs\Surveillance%20Section\Surveillance%20Networks\EuroTB\Annual%20reports\Annual%20Report%202016%20data\Slides\TablesForSlidesSurveillance201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cdcclufil\srs\Surveillance%20Section\Surveillance%20Networks\EuroTB\Annual%20reports\Annual%20Report%202016%20data\Slides\TablesForSlidesSurveillance2018.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ecdcclufil\srs\Surveillance%20Section\Surveillance%20Networks\EuroTB\Annual%20reports\Annual%20Report%202016%20data\Slides\TablesForSlidesSurveillance2018.xlsx" TargetMode="Externa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ecdcclufil\srs\Surveillance%20Section\Surveillance%20Networks\EuroTB\Annual%20reports\Annual%20Report%202016%20data\Slides\TablesForSlidesSurveillance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36473565804274"/>
          <c:y val="3.0858254309677161E-2"/>
          <c:w val="0.79477066929133855"/>
          <c:h val="0.86808764473159095"/>
        </c:manualLayout>
      </c:layout>
      <c:barChart>
        <c:barDir val="col"/>
        <c:grouping val="clustered"/>
        <c:varyColors val="0"/>
        <c:ser>
          <c:idx val="0"/>
          <c:order val="0"/>
          <c:tx>
            <c:strRef>
              <c:f>'Slide 3_Graph_Tot_Not'!$A$4</c:f>
              <c:strCache>
                <c:ptCount val="1"/>
                <c:pt idx="0">
                  <c:v>TB cases</c:v>
                </c:pt>
              </c:strCache>
            </c:strRef>
          </c:tx>
          <c:spPr>
            <a:solidFill>
              <a:srgbClr val="69AE23"/>
            </a:solidFill>
            <a:ln>
              <a:noFill/>
            </a:ln>
            <a:effectLst/>
          </c:spPr>
          <c:invertIfNegative val="0"/>
          <c:cat>
            <c:numRef>
              <c:f>'Slide 3_Graph_Tot_Not'!$N$3:$W$3</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'Slide 3_Graph_Tot_Not'!$N$4:$W$4</c:f>
              <c:numCache>
                <c:formatCode>#,##0</c:formatCode>
                <c:ptCount val="10"/>
                <c:pt idx="0">
                  <c:v>84992</c:v>
                </c:pt>
                <c:pt idx="1">
                  <c:v>84060</c:v>
                </c:pt>
                <c:pt idx="2">
                  <c:v>80499</c:v>
                </c:pt>
                <c:pt idx="3">
                  <c:v>76370</c:v>
                </c:pt>
                <c:pt idx="4">
                  <c:v>73934</c:v>
                </c:pt>
                <c:pt idx="5">
                  <c:v>70130</c:v>
                </c:pt>
                <c:pt idx="6">
                  <c:v>65715</c:v>
                </c:pt>
                <c:pt idx="7">
                  <c:v>61842</c:v>
                </c:pt>
                <c:pt idx="8">
                  <c:v>60921</c:v>
                </c:pt>
                <c:pt idx="9" formatCode="General">
                  <c:v>58994</c:v>
                </c:pt>
              </c:numCache>
            </c:numRef>
          </c:val>
          <c:extLst>
            <c:ext xmlns:c16="http://schemas.microsoft.com/office/drawing/2014/chart" uri="{C3380CC4-5D6E-409C-BE32-E72D297353CC}">
              <c16:uniqueId val="{00000000-304A-4FB6-B718-6D758304F253}"/>
            </c:ext>
          </c:extLst>
        </c:ser>
        <c:dLbls>
          <c:showLegendKey val="0"/>
          <c:showVal val="0"/>
          <c:showCatName val="0"/>
          <c:showSerName val="0"/>
          <c:showPercent val="0"/>
          <c:showBubbleSize val="0"/>
        </c:dLbls>
        <c:gapWidth val="150"/>
        <c:axId val="128187592"/>
        <c:axId val="128649152"/>
      </c:barChart>
      <c:lineChart>
        <c:grouping val="standard"/>
        <c:varyColors val="0"/>
        <c:ser>
          <c:idx val="1"/>
          <c:order val="1"/>
          <c:tx>
            <c:strRef>
              <c:f>'Slide 3_Graph_Tot_Not'!$A$5</c:f>
              <c:strCache>
                <c:ptCount val="1"/>
                <c:pt idx="0">
                  <c:v>TB notification rates per 100 000 population</c:v>
                </c:pt>
              </c:strCache>
            </c:strRef>
          </c:tx>
          <c:spPr>
            <a:ln w="38100" cap="rnd">
              <a:solidFill>
                <a:srgbClr val="7CBDC1"/>
              </a:solidFill>
              <a:round/>
            </a:ln>
            <a:effectLst/>
          </c:spPr>
          <c:marker>
            <c:symbol val="none"/>
          </c:marker>
          <c:cat>
            <c:numRef>
              <c:f>'Slide 3_Graph_Tot_Not'!$N$3:$W$3</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'Slide 3_Graph_Tot_Not'!$N$5:$W$5</c:f>
              <c:numCache>
                <c:formatCode>0.0</c:formatCode>
                <c:ptCount val="10"/>
                <c:pt idx="0">
                  <c:v>16.89</c:v>
                </c:pt>
                <c:pt idx="1">
                  <c:v>16.63</c:v>
                </c:pt>
                <c:pt idx="2">
                  <c:v>15.87</c:v>
                </c:pt>
                <c:pt idx="3">
                  <c:v>15.02</c:v>
                </c:pt>
                <c:pt idx="4">
                  <c:v>14.55</c:v>
                </c:pt>
                <c:pt idx="5">
                  <c:v>13.76861423436878</c:v>
                </c:pt>
                <c:pt idx="6">
                  <c:v>12.87226276885422</c:v>
                </c:pt>
                <c:pt idx="7">
                  <c:v>12.1</c:v>
                </c:pt>
                <c:pt idx="8">
                  <c:v>11.9</c:v>
                </c:pt>
                <c:pt idx="9">
                  <c:v>11.436892106982086</c:v>
                </c:pt>
              </c:numCache>
            </c:numRef>
          </c:val>
          <c:smooth val="0"/>
          <c:extLst>
            <c:ext xmlns:c16="http://schemas.microsoft.com/office/drawing/2014/chart" uri="{C3380CC4-5D6E-409C-BE32-E72D297353CC}">
              <c16:uniqueId val="{00000001-304A-4FB6-B718-6D758304F253}"/>
            </c:ext>
          </c:extLst>
        </c:ser>
        <c:dLbls>
          <c:showLegendKey val="0"/>
          <c:showVal val="0"/>
          <c:showCatName val="0"/>
          <c:showSerName val="0"/>
          <c:showPercent val="0"/>
          <c:showBubbleSize val="0"/>
        </c:dLbls>
        <c:marker val="1"/>
        <c:smooth val="0"/>
        <c:axId val="128649920"/>
        <c:axId val="128649536"/>
      </c:lineChart>
      <c:catAx>
        <c:axId val="128187592"/>
        <c:scaling>
          <c:orientation val="minMax"/>
        </c:scaling>
        <c:delete val="0"/>
        <c:axPos val="b"/>
        <c:numFmt formatCode="General" sourceLinked="1"/>
        <c:majorTickMark val="out"/>
        <c:minorTickMark val="none"/>
        <c:tickLblPos val="nextTo"/>
        <c:spPr>
          <a:noFill/>
          <a:ln w="9525" cap="flat" cmpd="sng" algn="ctr">
            <a:solidFill>
              <a:sysClr val="window" lastClr="FFFFFF">
                <a:lumMod val="75000"/>
              </a:sysClr>
            </a:solidFill>
            <a:round/>
          </a:ln>
          <a:effectLst/>
        </c:spPr>
        <c:txPr>
          <a:bodyPr rot="-60000000" spcFirstLastPara="1" vertOverflow="ellipsis" vert="horz" wrap="square" anchor="ctr" anchorCtr="1"/>
          <a:lstStyle/>
          <a:p>
            <a:pPr>
              <a:defRPr sz="1600" b="0" i="0" u="none" strike="noStrike" kern="1200" baseline="0">
                <a:solidFill>
                  <a:srgbClr val="6B6B6B"/>
                </a:solidFill>
                <a:latin typeface="+mn-lt"/>
                <a:ea typeface="+mn-ea"/>
                <a:cs typeface="+mn-cs"/>
              </a:defRPr>
            </a:pPr>
            <a:endParaRPr lang="en-US"/>
          </a:p>
        </c:txPr>
        <c:crossAx val="128649152"/>
        <c:crosses val="autoZero"/>
        <c:auto val="1"/>
        <c:lblAlgn val="ctr"/>
        <c:lblOffset val="100"/>
        <c:noMultiLvlLbl val="0"/>
      </c:catAx>
      <c:valAx>
        <c:axId val="128649152"/>
        <c:scaling>
          <c:orientation val="minMax"/>
        </c:scaling>
        <c:delete val="0"/>
        <c:axPos val="l"/>
        <c:title>
          <c:tx>
            <c:rich>
              <a:bodyPr rot="-5400000" spcFirstLastPara="1" vertOverflow="ellipsis" vert="horz" wrap="square" anchor="ctr" anchorCtr="1"/>
              <a:lstStyle/>
              <a:p>
                <a:pPr>
                  <a:defRPr sz="1400" b="0" i="0" u="none" strike="noStrike" kern="1200" baseline="0">
                    <a:solidFill>
                      <a:srgbClr val="6B6B6B"/>
                    </a:solidFill>
                    <a:latin typeface="+mn-lt"/>
                    <a:ea typeface="+mn-ea"/>
                    <a:cs typeface="+mn-cs"/>
                  </a:defRPr>
                </a:pPr>
                <a:r>
                  <a:rPr lang="en-US" sz="1400">
                    <a:solidFill>
                      <a:srgbClr val="6B6B6B"/>
                    </a:solidFill>
                  </a:rPr>
                  <a:t>TB cases</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rgbClr val="6B6B6B"/>
                  </a:solidFill>
                  <a:latin typeface="+mn-lt"/>
                  <a:ea typeface="+mn-ea"/>
                  <a:cs typeface="+mn-cs"/>
                </a:defRPr>
              </a:pPr>
              <a:endParaRPr lang="en-US"/>
            </a:p>
          </c:txPr>
        </c:title>
        <c:numFmt formatCode="#\ ###\ ###" sourceLinked="0"/>
        <c:majorTickMark val="out"/>
        <c:minorTickMark val="none"/>
        <c:tickLblPos val="nextTo"/>
        <c:spPr>
          <a:noFill/>
          <a:ln>
            <a:solidFill>
              <a:sysClr val="window" lastClr="FFFFFF">
                <a:lumMod val="75000"/>
              </a:sysClr>
            </a:solidFill>
          </a:ln>
          <a:effectLst/>
        </c:spPr>
        <c:txPr>
          <a:bodyPr rot="-60000000" spcFirstLastPara="1" vertOverflow="ellipsis" vert="horz" wrap="square" anchor="ctr" anchorCtr="1"/>
          <a:lstStyle/>
          <a:p>
            <a:pPr>
              <a:defRPr sz="1400" b="0" i="0" u="none" strike="noStrike" kern="1200" baseline="0">
                <a:solidFill>
                  <a:srgbClr val="686868"/>
                </a:solidFill>
                <a:latin typeface="+mn-lt"/>
                <a:ea typeface="+mn-ea"/>
                <a:cs typeface="+mn-cs"/>
              </a:defRPr>
            </a:pPr>
            <a:endParaRPr lang="en-US"/>
          </a:p>
        </c:txPr>
        <c:crossAx val="128187592"/>
        <c:crosses val="autoZero"/>
        <c:crossBetween val="between"/>
      </c:valAx>
      <c:valAx>
        <c:axId val="128649536"/>
        <c:scaling>
          <c:orientation val="minMax"/>
          <c:max val="20"/>
        </c:scaling>
        <c:delete val="0"/>
        <c:axPos val="r"/>
        <c:title>
          <c:tx>
            <c:rich>
              <a:bodyPr rot="-5400000" spcFirstLastPara="1" vertOverflow="ellipsis" vert="horz" wrap="square" anchor="ctr" anchorCtr="1"/>
              <a:lstStyle/>
              <a:p>
                <a:pPr>
                  <a:defRPr sz="1400" b="0" i="0" u="none" strike="noStrike" kern="1200" baseline="0">
                    <a:solidFill>
                      <a:srgbClr val="6B6B6B"/>
                    </a:solidFill>
                    <a:latin typeface="+mn-lt"/>
                    <a:ea typeface="+mn-ea"/>
                    <a:cs typeface="+mn-cs"/>
                  </a:defRPr>
                </a:pPr>
                <a:r>
                  <a:rPr lang="en-US" sz="1400">
                    <a:solidFill>
                      <a:srgbClr val="6B6B6B"/>
                    </a:solidFill>
                  </a:rPr>
                  <a:t>TB cases/100 000</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rgbClr val="6B6B6B"/>
                  </a:solidFill>
                  <a:latin typeface="+mn-lt"/>
                  <a:ea typeface="+mn-ea"/>
                  <a:cs typeface="+mn-cs"/>
                </a:defRPr>
              </a:pPr>
              <a:endParaRPr lang="en-US"/>
            </a:p>
          </c:txPr>
        </c:title>
        <c:numFmt formatCode="0.0" sourceLinked="1"/>
        <c:majorTickMark val="out"/>
        <c:minorTickMark val="none"/>
        <c:tickLblPos val="nextTo"/>
        <c:spPr>
          <a:noFill/>
          <a:ln>
            <a:solidFill>
              <a:sysClr val="window" lastClr="FFFFFF">
                <a:lumMod val="75000"/>
              </a:sysClr>
            </a:solidFill>
          </a:ln>
          <a:effectLst/>
        </c:spPr>
        <c:txPr>
          <a:bodyPr rot="-60000000" spcFirstLastPara="1" vertOverflow="ellipsis" vert="horz" wrap="square" anchor="ctr" anchorCtr="1"/>
          <a:lstStyle/>
          <a:p>
            <a:pPr>
              <a:defRPr sz="1400" b="0" i="0" u="none" strike="noStrike" kern="1200" baseline="0">
                <a:solidFill>
                  <a:srgbClr val="6B6B6B"/>
                </a:solidFill>
                <a:latin typeface="+mn-lt"/>
                <a:ea typeface="+mn-ea"/>
                <a:cs typeface="+mn-cs"/>
              </a:defRPr>
            </a:pPr>
            <a:endParaRPr lang="en-US"/>
          </a:p>
        </c:txPr>
        <c:crossAx val="128649920"/>
        <c:crosses val="max"/>
        <c:crossBetween val="between"/>
      </c:valAx>
      <c:catAx>
        <c:axId val="128649920"/>
        <c:scaling>
          <c:orientation val="minMax"/>
        </c:scaling>
        <c:delete val="1"/>
        <c:axPos val="b"/>
        <c:numFmt formatCode="General" sourceLinked="1"/>
        <c:majorTickMark val="out"/>
        <c:minorTickMark val="none"/>
        <c:tickLblPos val="nextTo"/>
        <c:crossAx val="128649536"/>
        <c:crosses val="autoZero"/>
        <c:auto val="1"/>
        <c:lblAlgn val="ctr"/>
        <c:lblOffset val="100"/>
        <c:noMultiLvlLbl val="0"/>
      </c:catAx>
      <c:spPr>
        <a:noFill/>
        <a:ln>
          <a:noFill/>
        </a:ln>
        <a:effectLst/>
      </c:spPr>
    </c:plotArea>
    <c:plotVisOnly val="1"/>
    <c:dispBlanksAs val="gap"/>
    <c:showDLblsOverMax val="0"/>
  </c:chart>
  <c:spPr>
    <a:noFill/>
    <a:ln>
      <a:solidFill>
        <a:sysClr val="window" lastClr="FFFFFF"/>
      </a:solid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41365048551506"/>
          <c:y val="2.6830061807090126E-2"/>
          <c:w val="0.86320688054373784"/>
          <c:h val="0.82519483333858268"/>
        </c:manualLayout>
      </c:layout>
      <c:barChart>
        <c:barDir val="bar"/>
        <c:grouping val="clustered"/>
        <c:varyColors val="0"/>
        <c:ser>
          <c:idx val="0"/>
          <c:order val="0"/>
          <c:tx>
            <c:strRef>
              <c:f>'GraphTOM_All%'!$C$1</c:f>
              <c:strCache>
                <c:ptCount val="1"/>
                <c:pt idx="0">
                  <c:v>Success</c:v>
                </c:pt>
              </c:strCache>
            </c:strRef>
          </c:tx>
          <c:spPr>
            <a:solidFill>
              <a:schemeClr val="accent1"/>
            </a:solidFill>
            <a:ln>
              <a:noFill/>
            </a:ln>
            <a:effectLst/>
          </c:spPr>
          <c:invertIfNegative val="0"/>
          <c:dPt>
            <c:idx val="12"/>
            <c:invertIfNegative val="0"/>
            <c:bubble3D val="0"/>
            <c:spPr>
              <a:solidFill>
                <a:srgbClr val="69AE23"/>
              </a:solidFill>
              <a:ln>
                <a:noFill/>
              </a:ln>
              <a:effectLst/>
            </c:spPr>
            <c:extLst>
              <c:ext xmlns:c16="http://schemas.microsoft.com/office/drawing/2014/chart" uri="{C3380CC4-5D6E-409C-BE32-E72D297353CC}">
                <c16:uniqueId val="{00000001-8D68-443D-97CB-ADAA192E2039}"/>
              </c:ext>
            </c:extLst>
          </c:dPt>
          <c:cat>
            <c:strRef>
              <c:f>'GraphTOM_All%'!$B$2:$B$26</c:f>
              <c:strCache>
                <c:ptCount val="25"/>
                <c:pt idx="0">
                  <c:v>Croatia</c:v>
                </c:pt>
                <c:pt idx="1">
                  <c:v>Finland</c:v>
                </c:pt>
                <c:pt idx="2">
                  <c:v>Denmark</c:v>
                </c:pt>
                <c:pt idx="3">
                  <c:v>Poland</c:v>
                </c:pt>
                <c:pt idx="4">
                  <c:v>Ireland</c:v>
                </c:pt>
                <c:pt idx="5">
                  <c:v>Cyprus</c:v>
                </c:pt>
                <c:pt idx="6">
                  <c:v>Germany</c:v>
                </c:pt>
                <c:pt idx="7">
                  <c:v>Lithuania</c:v>
                </c:pt>
                <c:pt idx="8">
                  <c:v>Czech Republic</c:v>
                </c:pt>
                <c:pt idx="9">
                  <c:v>Estonia</c:v>
                </c:pt>
                <c:pt idx="10">
                  <c:v>Hungary</c:v>
                </c:pt>
                <c:pt idx="11">
                  <c:v>Portugal</c:v>
                </c:pt>
                <c:pt idx="12">
                  <c:v>EU/EEA</c:v>
                </c:pt>
                <c:pt idx="13">
                  <c:v>Austria</c:v>
                </c:pt>
                <c:pt idx="14">
                  <c:v>Latvia</c:v>
                </c:pt>
                <c:pt idx="15">
                  <c:v>United Kingdom</c:v>
                </c:pt>
                <c:pt idx="16">
                  <c:v>Belgium</c:v>
                </c:pt>
                <c:pt idx="17">
                  <c:v>Romania</c:v>
                </c:pt>
                <c:pt idx="18">
                  <c:v>Slovenia</c:v>
                </c:pt>
                <c:pt idx="19">
                  <c:v>Bulgaria</c:v>
                </c:pt>
                <c:pt idx="20">
                  <c:v>Sweden</c:v>
                </c:pt>
                <c:pt idx="21">
                  <c:v>Netherlands</c:v>
                </c:pt>
                <c:pt idx="22">
                  <c:v>Slovakia</c:v>
                </c:pt>
                <c:pt idx="23">
                  <c:v>Norway</c:v>
                </c:pt>
                <c:pt idx="24">
                  <c:v>Iceland</c:v>
                </c:pt>
              </c:strCache>
            </c:strRef>
          </c:cat>
          <c:val>
            <c:numRef>
              <c:f>'GraphTOM_All%'!$C$2:$C$26</c:f>
              <c:numCache>
                <c:formatCode>0.00</c:formatCode>
                <c:ptCount val="25"/>
                <c:pt idx="0">
                  <c:v>10.2880658436214</c:v>
                </c:pt>
                <c:pt idx="1">
                  <c:v>34.92647058823529</c:v>
                </c:pt>
                <c:pt idx="2">
                  <c:v>47.899159663865547</c:v>
                </c:pt>
                <c:pt idx="3">
                  <c:v>52.67496111975116</c:v>
                </c:pt>
                <c:pt idx="4">
                  <c:v>55.477031802120138</c:v>
                </c:pt>
                <c:pt idx="5">
                  <c:v>55.555555555555557</c:v>
                </c:pt>
                <c:pt idx="6">
                  <c:v>63.704716336295284</c:v>
                </c:pt>
                <c:pt idx="7">
                  <c:v>65.494359654943608</c:v>
                </c:pt>
                <c:pt idx="8">
                  <c:v>67.698259187620891</c:v>
                </c:pt>
                <c:pt idx="9">
                  <c:v>68.663594470046093</c:v>
                </c:pt>
                <c:pt idx="10">
                  <c:v>69.646799116997798</c:v>
                </c:pt>
                <c:pt idx="11">
                  <c:v>70.661157024793383</c:v>
                </c:pt>
                <c:pt idx="12">
                  <c:v>71.51482824834649</c:v>
                </c:pt>
                <c:pt idx="13">
                  <c:v>71.526586620926253</c:v>
                </c:pt>
                <c:pt idx="14">
                  <c:v>76.421636615811366</c:v>
                </c:pt>
                <c:pt idx="15">
                  <c:v>78.039781841514284</c:v>
                </c:pt>
                <c:pt idx="16">
                  <c:v>78.198567041965191</c:v>
                </c:pt>
                <c:pt idx="17">
                  <c:v>80.254231706513863</c:v>
                </c:pt>
                <c:pt idx="18">
                  <c:v>81.538461538461533</c:v>
                </c:pt>
                <c:pt idx="19">
                  <c:v>83.433734939759034</c:v>
                </c:pt>
                <c:pt idx="20">
                  <c:v>84.417177914110425</c:v>
                </c:pt>
                <c:pt idx="21">
                  <c:v>85.034802784222734</c:v>
                </c:pt>
                <c:pt idx="22">
                  <c:v>85.488958990536275</c:v>
                </c:pt>
                <c:pt idx="23">
                  <c:v>85.623003194888184</c:v>
                </c:pt>
                <c:pt idx="24">
                  <c:v>100</c:v>
                </c:pt>
              </c:numCache>
            </c:numRef>
          </c:val>
          <c:extLst>
            <c:ext xmlns:c16="http://schemas.microsoft.com/office/drawing/2014/chart" uri="{C3380CC4-5D6E-409C-BE32-E72D297353CC}">
              <c16:uniqueId val="{00000002-8D68-443D-97CB-ADAA192E2039}"/>
            </c:ext>
          </c:extLst>
        </c:ser>
        <c:dLbls>
          <c:showLegendKey val="0"/>
          <c:showVal val="0"/>
          <c:showCatName val="0"/>
          <c:showSerName val="0"/>
          <c:showPercent val="0"/>
          <c:showBubbleSize val="0"/>
        </c:dLbls>
        <c:gapWidth val="70"/>
        <c:overlap val="70"/>
        <c:axId val="128376576"/>
        <c:axId val="128376968"/>
      </c:barChart>
      <c:catAx>
        <c:axId val="12837657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8376968"/>
        <c:crosses val="autoZero"/>
        <c:auto val="1"/>
        <c:lblAlgn val="ctr"/>
        <c:lblOffset val="100"/>
        <c:noMultiLvlLbl val="0"/>
      </c:catAx>
      <c:valAx>
        <c:axId val="128376968"/>
        <c:scaling>
          <c:orientation val="minMax"/>
          <c:max val="10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dirty="0" smtClean="0"/>
                  <a:t>Percentage of treatment success </a:t>
                </a:r>
                <a:endParaRPr lang="en-GB" dirty="0"/>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ysClr val="window" lastClr="FFFFFF">
                <a:lumMod val="75000"/>
              </a:sys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837657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TOMallTrend!$A$2</c:f>
              <c:strCache>
                <c:ptCount val="1"/>
                <c:pt idx="0">
                  <c:v>Total number</c:v>
                </c:pt>
              </c:strCache>
            </c:strRef>
          </c:tx>
          <c:spPr>
            <a:solidFill>
              <a:schemeClr val="accent1"/>
            </a:solidFill>
            <a:ln>
              <a:noFill/>
            </a:ln>
            <a:effectLst/>
          </c:spPr>
          <c:invertIfNegative val="0"/>
          <c:cat>
            <c:numRef>
              <c:f>TOMallTrend!$B$1:$K$1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TOMallTrend!$B$2:$K$2</c:f>
              <c:numCache>
                <c:formatCode>#\ ###\ ##0</c:formatCode>
                <c:ptCount val="10"/>
                <c:pt idx="0">
                  <c:v>64711</c:v>
                </c:pt>
                <c:pt idx="1">
                  <c:v>65466</c:v>
                </c:pt>
                <c:pt idx="2">
                  <c:v>64028</c:v>
                </c:pt>
                <c:pt idx="3">
                  <c:v>61951</c:v>
                </c:pt>
                <c:pt idx="4">
                  <c:v>65279</c:v>
                </c:pt>
                <c:pt idx="5">
                  <c:v>63361</c:v>
                </c:pt>
                <c:pt idx="6">
                  <c:v>60320</c:v>
                </c:pt>
                <c:pt idx="7">
                  <c:v>56238</c:v>
                </c:pt>
                <c:pt idx="8">
                  <c:v>52435</c:v>
                </c:pt>
                <c:pt idx="9" formatCode="General">
                  <c:v>46870</c:v>
                </c:pt>
              </c:numCache>
            </c:numRef>
          </c:val>
          <c:extLst>
            <c:ext xmlns:c16="http://schemas.microsoft.com/office/drawing/2014/chart" uri="{C3380CC4-5D6E-409C-BE32-E72D297353CC}">
              <c16:uniqueId val="{00000000-75B5-4EA7-A459-B9B2EEB4CD32}"/>
            </c:ext>
          </c:extLst>
        </c:ser>
        <c:ser>
          <c:idx val="2"/>
          <c:order val="2"/>
          <c:tx>
            <c:strRef>
              <c:f>TOMallTrend!$A$4</c:f>
              <c:strCache>
                <c:ptCount val="1"/>
                <c:pt idx="0">
                  <c:v>Total number of successfully treated cases</c:v>
                </c:pt>
              </c:strCache>
            </c:strRef>
          </c:tx>
          <c:spPr>
            <a:solidFill>
              <a:schemeClr val="accent3"/>
            </a:solidFill>
            <a:ln>
              <a:noFill/>
            </a:ln>
            <a:effectLst/>
          </c:spPr>
          <c:invertIfNegative val="0"/>
          <c:cat>
            <c:numRef>
              <c:f>TOMallTrend!$B$1:$K$1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TOMallTrend!$B$4:$K$4</c:f>
              <c:numCache>
                <c:formatCode>#\ ###\ ##0</c:formatCode>
                <c:ptCount val="10"/>
                <c:pt idx="0">
                  <c:v>49254</c:v>
                </c:pt>
                <c:pt idx="1">
                  <c:v>49366</c:v>
                </c:pt>
                <c:pt idx="2">
                  <c:v>48777</c:v>
                </c:pt>
                <c:pt idx="3">
                  <c:v>47188</c:v>
                </c:pt>
                <c:pt idx="4">
                  <c:v>48079</c:v>
                </c:pt>
                <c:pt idx="5">
                  <c:v>46663</c:v>
                </c:pt>
                <c:pt idx="6">
                  <c:v>44422</c:v>
                </c:pt>
                <c:pt idx="7">
                  <c:v>42133</c:v>
                </c:pt>
                <c:pt idx="8">
                  <c:v>37733</c:v>
                </c:pt>
                <c:pt idx="9">
                  <c:v>33519</c:v>
                </c:pt>
              </c:numCache>
            </c:numRef>
          </c:val>
          <c:extLst>
            <c:ext xmlns:c16="http://schemas.microsoft.com/office/drawing/2014/chart" uri="{C3380CC4-5D6E-409C-BE32-E72D297353CC}">
              <c16:uniqueId val="{00000001-75B5-4EA7-A459-B9B2EEB4CD32}"/>
            </c:ext>
          </c:extLst>
        </c:ser>
        <c:dLbls>
          <c:showLegendKey val="0"/>
          <c:showVal val="0"/>
          <c:showCatName val="0"/>
          <c:showSerName val="0"/>
          <c:showPercent val="0"/>
          <c:showBubbleSize val="0"/>
        </c:dLbls>
        <c:gapWidth val="100"/>
        <c:axId val="129289048"/>
        <c:axId val="129289440"/>
      </c:barChart>
      <c:lineChart>
        <c:grouping val="standard"/>
        <c:varyColors val="0"/>
        <c:ser>
          <c:idx val="1"/>
          <c:order val="1"/>
          <c:tx>
            <c:strRef>
              <c:f>TOMallTrend!$A$3</c:f>
              <c:strCache>
                <c:ptCount val="1"/>
                <c:pt idx="0">
                  <c:v>Treatment success %</c:v>
                </c:pt>
              </c:strCache>
            </c:strRef>
          </c:tx>
          <c:spPr>
            <a:ln w="38100" cap="rnd">
              <a:solidFill>
                <a:srgbClr val="7CBDC1"/>
              </a:solidFill>
              <a:round/>
            </a:ln>
            <a:effectLst/>
          </c:spPr>
          <c:marker>
            <c:symbol val="none"/>
          </c:marker>
          <c:cat>
            <c:numRef>
              <c:f>TOMallTrend!$B$1:$K$1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TOMallTrend!$B$3:$K$3</c:f>
              <c:numCache>
                <c:formatCode>0.00</c:formatCode>
                <c:ptCount val="10"/>
                <c:pt idx="0">
                  <c:v>0.76113798272318467</c:v>
                </c:pt>
                <c:pt idx="1">
                  <c:v>0.75407081538508536</c:v>
                </c:pt>
                <c:pt idx="2">
                  <c:v>0.76180733429124758</c:v>
                </c:pt>
                <c:pt idx="3">
                  <c:v>0.76169876192474695</c:v>
                </c:pt>
                <c:pt idx="4">
                  <c:v>0.7365155716233398</c:v>
                </c:pt>
                <c:pt idx="5">
                  <c:v>0.73646249270055708</c:v>
                </c:pt>
                <c:pt idx="6">
                  <c:v>0.73643899204244034</c:v>
                </c:pt>
                <c:pt idx="7">
                  <c:v>0.7491909385113269</c:v>
                </c:pt>
                <c:pt idx="8">
                  <c:v>0.71961476113283107</c:v>
                </c:pt>
                <c:pt idx="9" formatCode="General">
                  <c:v>0.71499999999999997</c:v>
                </c:pt>
              </c:numCache>
            </c:numRef>
          </c:val>
          <c:smooth val="1"/>
          <c:extLst>
            <c:ext xmlns:c16="http://schemas.microsoft.com/office/drawing/2014/chart" uri="{C3380CC4-5D6E-409C-BE32-E72D297353CC}">
              <c16:uniqueId val="{00000002-75B5-4EA7-A459-B9B2EEB4CD32}"/>
            </c:ext>
          </c:extLst>
        </c:ser>
        <c:dLbls>
          <c:showLegendKey val="0"/>
          <c:showVal val="0"/>
          <c:showCatName val="0"/>
          <c:showSerName val="0"/>
          <c:showPercent val="0"/>
          <c:showBubbleSize val="0"/>
        </c:dLbls>
        <c:marker val="1"/>
        <c:smooth val="0"/>
        <c:axId val="129290224"/>
        <c:axId val="129289832"/>
      </c:lineChart>
      <c:catAx>
        <c:axId val="12928904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Year of </a:t>
                </a:r>
                <a:r>
                  <a:rPr lang="en-US" sz="1400" dirty="0" smtClean="0"/>
                  <a:t>reporting</a:t>
                </a:r>
                <a:endParaRPr lang="en-US" sz="1400" dirty="0"/>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289440"/>
        <c:crosses val="autoZero"/>
        <c:auto val="1"/>
        <c:lblAlgn val="ctr"/>
        <c:lblOffset val="100"/>
        <c:noMultiLvlLbl val="0"/>
      </c:catAx>
      <c:valAx>
        <c:axId val="129289440"/>
        <c:scaling>
          <c:orientation val="minMax"/>
          <c:max val="70000"/>
          <c:min val="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No of cases</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 ###\ ##0"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289048"/>
        <c:crosses val="autoZero"/>
        <c:crossBetween val="between"/>
        <c:majorUnit val="10000"/>
      </c:valAx>
      <c:valAx>
        <c:axId val="129289832"/>
        <c:scaling>
          <c:orientation val="minMax"/>
          <c:max val="1"/>
          <c:min val="0"/>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Percentage</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290224"/>
        <c:crosses val="max"/>
        <c:crossBetween val="between"/>
        <c:majorUnit val="0.2"/>
      </c:valAx>
      <c:catAx>
        <c:axId val="129290224"/>
        <c:scaling>
          <c:orientation val="minMax"/>
        </c:scaling>
        <c:delete val="1"/>
        <c:axPos val="b"/>
        <c:numFmt formatCode="General" sourceLinked="1"/>
        <c:majorTickMark val="out"/>
        <c:minorTickMark val="none"/>
        <c:tickLblPos val="nextTo"/>
        <c:crossAx val="129289832"/>
        <c:crosses val="autoZero"/>
        <c:auto val="1"/>
        <c:lblAlgn val="ctr"/>
        <c:lblOffset val="100"/>
        <c:noMultiLvlLbl val="0"/>
      </c:cat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'GraphTOMMDRTB%'!$B$1</c:f>
              <c:strCache>
                <c:ptCount val="1"/>
                <c:pt idx="0">
                  <c:v>success</c:v>
                </c:pt>
              </c:strCache>
            </c:strRef>
          </c:tx>
          <c:spPr>
            <a:solidFill>
              <a:srgbClr val="5B9BD5"/>
            </a:solidFill>
            <a:ln>
              <a:noFill/>
            </a:ln>
            <a:effectLst/>
          </c:spPr>
          <c:invertIfNegative val="0"/>
          <c:dPt>
            <c:idx val="0"/>
            <c:invertIfNegative val="0"/>
            <c:bubble3D val="0"/>
            <c:spPr>
              <a:solidFill>
                <a:srgbClr val="69AE23"/>
              </a:solidFill>
              <a:ln>
                <a:noFill/>
              </a:ln>
              <a:effectLst/>
            </c:spPr>
            <c:extLst>
              <c:ext xmlns:c16="http://schemas.microsoft.com/office/drawing/2014/chart" uri="{C3380CC4-5D6E-409C-BE32-E72D297353CC}">
                <c16:uniqueId val="{00000001-5621-45C5-BE2B-C03263ECDEF6}"/>
              </c:ext>
            </c:extLst>
          </c:dPt>
          <c:dPt>
            <c:idx val="18"/>
            <c:invertIfNegative val="0"/>
            <c:bubble3D val="0"/>
            <c:spPr>
              <a:solidFill>
                <a:srgbClr val="5B9BD5"/>
              </a:solidFill>
              <a:ln>
                <a:noFill/>
              </a:ln>
              <a:effectLst/>
            </c:spPr>
            <c:extLst>
              <c:ext xmlns:c16="http://schemas.microsoft.com/office/drawing/2014/chart" uri="{C3380CC4-5D6E-409C-BE32-E72D297353CC}">
                <c16:uniqueId val="{00000003-5621-45C5-BE2B-C03263ECDEF6}"/>
              </c:ext>
            </c:extLst>
          </c:dPt>
          <c:cat>
            <c:strRef>
              <c:f>'GraphTOMMDRTB%'!$A$2:$A$20</c:f>
              <c:strCache>
                <c:ptCount val="19"/>
                <c:pt idx="0">
                  <c:v>EU/EEA</c:v>
                </c:pt>
                <c:pt idx="1">
                  <c:v>Croatia</c:v>
                </c:pt>
                <c:pt idx="2">
                  <c:v>Lithuania</c:v>
                </c:pt>
                <c:pt idx="3">
                  <c:v>Germany</c:v>
                </c:pt>
                <c:pt idx="4">
                  <c:v>Slovakia</c:v>
                </c:pt>
                <c:pt idx="5">
                  <c:v>Romania</c:v>
                </c:pt>
                <c:pt idx="6">
                  <c:v>Czech Republic</c:v>
                </c:pt>
                <c:pt idx="7">
                  <c:v>Bulgaria</c:v>
                </c:pt>
                <c:pt idx="8">
                  <c:v>Denmark</c:v>
                </c:pt>
                <c:pt idx="9">
                  <c:v>Ireland</c:v>
                </c:pt>
                <c:pt idx="10">
                  <c:v>United Kingdom</c:v>
                </c:pt>
                <c:pt idx="11">
                  <c:v>Portugal</c:v>
                </c:pt>
                <c:pt idx="12">
                  <c:v>Belgium</c:v>
                </c:pt>
                <c:pt idx="13">
                  <c:v>Estonia</c:v>
                </c:pt>
                <c:pt idx="14">
                  <c:v>Austria</c:v>
                </c:pt>
                <c:pt idx="15">
                  <c:v>Netherlands</c:v>
                </c:pt>
                <c:pt idx="16">
                  <c:v>Latvia</c:v>
                </c:pt>
                <c:pt idx="17">
                  <c:v>Norway</c:v>
                </c:pt>
                <c:pt idx="18">
                  <c:v>Sweden</c:v>
                </c:pt>
              </c:strCache>
            </c:strRef>
          </c:cat>
          <c:val>
            <c:numRef>
              <c:f>'GraphTOMMDRTB%'!$B$2:$B$20</c:f>
              <c:numCache>
                <c:formatCode>0.00</c:formatCode>
                <c:ptCount val="19"/>
                <c:pt idx="0">
                  <c:v>37.479406919275121</c:v>
                </c:pt>
                <c:pt idx="1">
                  <c:v>0</c:v>
                </c:pt>
                <c:pt idx="2">
                  <c:v>11.808118081180812</c:v>
                </c:pt>
                <c:pt idx="3">
                  <c:v>31.521739130434781</c:v>
                </c:pt>
                <c:pt idx="4">
                  <c:v>33.333333333333336</c:v>
                </c:pt>
                <c:pt idx="5">
                  <c:v>37.406015037593988</c:v>
                </c:pt>
                <c:pt idx="6">
                  <c:v>40</c:v>
                </c:pt>
                <c:pt idx="7">
                  <c:v>48.648648648648646</c:v>
                </c:pt>
                <c:pt idx="8">
                  <c:v>50</c:v>
                </c:pt>
                <c:pt idx="9">
                  <c:v>50</c:v>
                </c:pt>
                <c:pt idx="10">
                  <c:v>51.785714285714285</c:v>
                </c:pt>
                <c:pt idx="11">
                  <c:v>52</c:v>
                </c:pt>
                <c:pt idx="12">
                  <c:v>54.545454545454547</c:v>
                </c:pt>
                <c:pt idx="13">
                  <c:v>58</c:v>
                </c:pt>
                <c:pt idx="14">
                  <c:v>65</c:v>
                </c:pt>
                <c:pt idx="15">
                  <c:v>71.428571428571431</c:v>
                </c:pt>
                <c:pt idx="16">
                  <c:v>74.285714285714292</c:v>
                </c:pt>
                <c:pt idx="17">
                  <c:v>81.818181818181813</c:v>
                </c:pt>
                <c:pt idx="18">
                  <c:v>86.666666666666671</c:v>
                </c:pt>
              </c:numCache>
            </c:numRef>
          </c:val>
          <c:extLst>
            <c:ext xmlns:c16="http://schemas.microsoft.com/office/drawing/2014/chart" uri="{C3380CC4-5D6E-409C-BE32-E72D297353CC}">
              <c16:uniqueId val="{00000004-5621-45C5-BE2B-C03263ECDEF6}"/>
            </c:ext>
          </c:extLst>
        </c:ser>
        <c:dLbls>
          <c:showLegendKey val="0"/>
          <c:showVal val="0"/>
          <c:showCatName val="0"/>
          <c:showSerName val="0"/>
          <c:showPercent val="0"/>
          <c:showBubbleSize val="0"/>
        </c:dLbls>
        <c:gapWidth val="70"/>
        <c:axId val="127343768"/>
        <c:axId val="127345336"/>
      </c:barChart>
      <c:catAx>
        <c:axId val="12734376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7345336"/>
        <c:crosses val="autoZero"/>
        <c:auto val="1"/>
        <c:lblAlgn val="ctr"/>
        <c:lblOffset val="100"/>
        <c:noMultiLvlLbl val="0"/>
      </c:catAx>
      <c:valAx>
        <c:axId val="12734533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smtClean="0"/>
                  <a:t>Percentage of treatment success</a:t>
                </a:r>
                <a:endParaRPr lang="en-US" dirty="0"/>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73437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'GraphMDRTOM12-14'!$B$9</c:f>
              <c:strCache>
                <c:ptCount val="1"/>
                <c:pt idx="0">
                  <c:v>MDR TB cohort 2011</c:v>
                </c:pt>
              </c:strCache>
            </c:strRef>
          </c:tx>
          <c:spPr>
            <a:solidFill>
              <a:schemeClr val="accent1"/>
            </a:solidFill>
            <a:ln>
              <a:noFill/>
            </a:ln>
            <a:effectLst/>
          </c:spPr>
          <c:invertIfNegative val="0"/>
          <c:cat>
            <c:strRef>
              <c:f>'GraphMDRTOM12-14'!$C$8:$G$8</c:f>
              <c:strCache>
                <c:ptCount val="5"/>
                <c:pt idx="0">
                  <c:v>Success</c:v>
                </c:pt>
                <c:pt idx="1">
                  <c:v>Died</c:v>
                </c:pt>
                <c:pt idx="2">
                  <c:v>Failed</c:v>
                </c:pt>
                <c:pt idx="3">
                  <c:v>Defaulted or unknown</c:v>
                </c:pt>
                <c:pt idx="4">
                  <c:v>Still on treatment</c:v>
                </c:pt>
              </c:strCache>
            </c:strRef>
          </c:cat>
          <c:val>
            <c:numRef>
              <c:f>'GraphMDRTOM12-14'!$C$9:$G$9</c:f>
              <c:numCache>
                <c:formatCode>0.00</c:formatCode>
                <c:ptCount val="5"/>
                <c:pt idx="0">
                  <c:v>0.38023088023088003</c:v>
                </c:pt>
                <c:pt idx="1">
                  <c:v>0.16955266955267001</c:v>
                </c:pt>
                <c:pt idx="2" formatCode="0.0">
                  <c:v>0.163780663780664</c:v>
                </c:pt>
                <c:pt idx="3" formatCode="0.0">
                  <c:v>0.21861471861471901</c:v>
                </c:pt>
                <c:pt idx="4" formatCode="0.0">
                  <c:v>6.7821067821067796E-2</c:v>
                </c:pt>
              </c:numCache>
            </c:numRef>
          </c:val>
          <c:extLst>
            <c:ext xmlns:c16="http://schemas.microsoft.com/office/drawing/2014/chart" uri="{C3380CC4-5D6E-409C-BE32-E72D297353CC}">
              <c16:uniqueId val="{00000000-A4A2-4E64-8E5B-129008E1B64A}"/>
            </c:ext>
          </c:extLst>
        </c:ser>
        <c:ser>
          <c:idx val="1"/>
          <c:order val="1"/>
          <c:tx>
            <c:strRef>
              <c:f>'GraphMDRTOM12-14'!$B$10</c:f>
              <c:strCache>
                <c:ptCount val="1"/>
                <c:pt idx="0">
                  <c:v>MDR TB cohort 2012</c:v>
                </c:pt>
              </c:strCache>
            </c:strRef>
          </c:tx>
          <c:spPr>
            <a:solidFill>
              <a:schemeClr val="accent2"/>
            </a:solidFill>
            <a:ln>
              <a:noFill/>
            </a:ln>
            <a:effectLst/>
          </c:spPr>
          <c:invertIfNegative val="0"/>
          <c:cat>
            <c:strRef>
              <c:f>'GraphMDRTOM12-14'!$C$8:$G$8</c:f>
              <c:strCache>
                <c:ptCount val="5"/>
                <c:pt idx="0">
                  <c:v>Success</c:v>
                </c:pt>
                <c:pt idx="1">
                  <c:v>Died</c:v>
                </c:pt>
                <c:pt idx="2">
                  <c:v>Failed</c:v>
                </c:pt>
                <c:pt idx="3">
                  <c:v>Defaulted or unknown</c:v>
                </c:pt>
                <c:pt idx="4">
                  <c:v>Still on treatment</c:v>
                </c:pt>
              </c:strCache>
            </c:strRef>
          </c:cat>
          <c:val>
            <c:numRef>
              <c:f>'GraphMDRTOM12-14'!$C$10:$G$10</c:f>
              <c:numCache>
                <c:formatCode>0.00</c:formatCode>
                <c:ptCount val="5"/>
                <c:pt idx="0">
                  <c:v>0.40503744043567053</c:v>
                </c:pt>
                <c:pt idx="1">
                  <c:v>0.18447923757658272</c:v>
                </c:pt>
                <c:pt idx="2">
                  <c:v>0.15316541865214431</c:v>
                </c:pt>
                <c:pt idx="3">
                  <c:v>0.21102791014295438</c:v>
                </c:pt>
                <c:pt idx="4">
                  <c:v>4.6289993192648059E-2</c:v>
                </c:pt>
              </c:numCache>
            </c:numRef>
          </c:val>
          <c:extLst>
            <c:ext xmlns:c16="http://schemas.microsoft.com/office/drawing/2014/chart" uri="{C3380CC4-5D6E-409C-BE32-E72D297353CC}">
              <c16:uniqueId val="{00000001-A4A2-4E64-8E5B-129008E1B64A}"/>
            </c:ext>
          </c:extLst>
        </c:ser>
        <c:ser>
          <c:idx val="2"/>
          <c:order val="2"/>
          <c:tx>
            <c:strRef>
              <c:f>'GraphMDRTOM12-14'!$B$11</c:f>
              <c:strCache>
                <c:ptCount val="1"/>
                <c:pt idx="0">
                  <c:v>MDR TB cohort 2013</c:v>
                </c:pt>
              </c:strCache>
            </c:strRef>
          </c:tx>
          <c:spPr>
            <a:solidFill>
              <a:schemeClr val="accent3"/>
            </a:solidFill>
            <a:ln>
              <a:noFill/>
            </a:ln>
            <a:effectLst/>
          </c:spPr>
          <c:invertIfNegative val="0"/>
          <c:cat>
            <c:strRef>
              <c:f>'GraphMDRTOM12-14'!$C$8:$G$8</c:f>
              <c:strCache>
                <c:ptCount val="5"/>
                <c:pt idx="0">
                  <c:v>Success</c:v>
                </c:pt>
                <c:pt idx="1">
                  <c:v>Died</c:v>
                </c:pt>
                <c:pt idx="2">
                  <c:v>Failed</c:v>
                </c:pt>
                <c:pt idx="3">
                  <c:v>Defaulted or unknown</c:v>
                </c:pt>
                <c:pt idx="4">
                  <c:v>Still on treatment</c:v>
                </c:pt>
              </c:strCache>
            </c:strRef>
          </c:cat>
          <c:val>
            <c:numRef>
              <c:f>'GraphMDRTOM12-14'!$C$11:$G$11</c:f>
              <c:numCache>
                <c:formatCode>0.00</c:formatCode>
                <c:ptCount val="5"/>
                <c:pt idx="0">
                  <c:v>0.4046153846153846</c:v>
                </c:pt>
                <c:pt idx="1">
                  <c:v>0.17076923076923076</c:v>
                </c:pt>
                <c:pt idx="2">
                  <c:v>0.1376923076923077</c:v>
                </c:pt>
                <c:pt idx="3">
                  <c:v>0.22307692307692309</c:v>
                </c:pt>
                <c:pt idx="4">
                  <c:v>6.3846153846153844E-2</c:v>
                </c:pt>
              </c:numCache>
            </c:numRef>
          </c:val>
          <c:extLst>
            <c:ext xmlns:c16="http://schemas.microsoft.com/office/drawing/2014/chart" uri="{C3380CC4-5D6E-409C-BE32-E72D297353CC}">
              <c16:uniqueId val="{00000002-A4A2-4E64-8E5B-129008E1B64A}"/>
            </c:ext>
          </c:extLst>
        </c:ser>
        <c:ser>
          <c:idx val="3"/>
          <c:order val="3"/>
          <c:tx>
            <c:strRef>
              <c:f>'GraphMDRTOM12-14'!$B$12</c:f>
              <c:strCache>
                <c:ptCount val="1"/>
                <c:pt idx="0">
                  <c:v>MDR TB cohort 2014</c:v>
                </c:pt>
              </c:strCache>
            </c:strRef>
          </c:tx>
          <c:spPr>
            <a:solidFill>
              <a:srgbClr val="CAE2EE"/>
            </a:solidFill>
            <a:ln>
              <a:noFill/>
            </a:ln>
            <a:effectLst/>
          </c:spPr>
          <c:invertIfNegative val="0"/>
          <c:cat>
            <c:strRef>
              <c:f>'GraphMDRTOM12-14'!$C$8:$G$8</c:f>
              <c:strCache>
                <c:ptCount val="5"/>
                <c:pt idx="0">
                  <c:v>Success</c:v>
                </c:pt>
                <c:pt idx="1">
                  <c:v>Died</c:v>
                </c:pt>
                <c:pt idx="2">
                  <c:v>Failed</c:v>
                </c:pt>
                <c:pt idx="3">
                  <c:v>Defaulted or unknown</c:v>
                </c:pt>
                <c:pt idx="4">
                  <c:v>Still on treatment</c:v>
                </c:pt>
              </c:strCache>
            </c:strRef>
          </c:cat>
          <c:val>
            <c:numRef>
              <c:f>'GraphMDRTOM12-14'!$C$12:$G$12</c:f>
              <c:numCache>
                <c:formatCode>0.00</c:formatCode>
                <c:ptCount val="5"/>
                <c:pt idx="0">
                  <c:v>0.36669335468374697</c:v>
                </c:pt>
                <c:pt idx="1">
                  <c:v>0.17133706965572457</c:v>
                </c:pt>
                <c:pt idx="2">
                  <c:v>0.13450760608486789</c:v>
                </c:pt>
                <c:pt idx="3">
                  <c:v>0.19375500400320256</c:v>
                </c:pt>
                <c:pt idx="4">
                  <c:v>0.13370696557245795</c:v>
                </c:pt>
              </c:numCache>
            </c:numRef>
          </c:val>
          <c:extLst>
            <c:ext xmlns:c16="http://schemas.microsoft.com/office/drawing/2014/chart" uri="{C3380CC4-5D6E-409C-BE32-E72D297353CC}">
              <c16:uniqueId val="{00000003-A4A2-4E64-8E5B-129008E1B64A}"/>
            </c:ext>
          </c:extLst>
        </c:ser>
        <c:dLbls>
          <c:showLegendKey val="0"/>
          <c:showVal val="0"/>
          <c:showCatName val="0"/>
          <c:showSerName val="0"/>
          <c:showPercent val="0"/>
          <c:showBubbleSize val="0"/>
        </c:dLbls>
        <c:gapWidth val="219"/>
        <c:axId val="129291008"/>
        <c:axId val="129291400"/>
      </c:barChart>
      <c:catAx>
        <c:axId val="1292910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291400"/>
        <c:crossesAt val="0"/>
        <c:auto val="1"/>
        <c:lblAlgn val="ctr"/>
        <c:lblOffset val="100"/>
        <c:noMultiLvlLbl val="0"/>
      </c:catAx>
      <c:valAx>
        <c:axId val="129291400"/>
        <c:scaling>
          <c:orientation val="minMax"/>
          <c:max val="0.5"/>
          <c:min val="0"/>
        </c:scaling>
        <c:delete val="0"/>
        <c:axPos val="l"/>
        <c:numFmt formatCode="0%" sourceLinked="0"/>
        <c:majorTickMark val="out"/>
        <c:minorTickMark val="none"/>
        <c:tickLblPos val="nextTo"/>
        <c:spPr>
          <a:solidFill>
            <a:schemeClr val="bg1"/>
          </a:solidFill>
          <a:ln>
            <a:solidFill>
              <a:sysClr val="window" lastClr="FFFFFF">
                <a:lumMod val="75000"/>
              </a:sys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291008"/>
        <c:crosses val="autoZero"/>
        <c:crossBetween val="between"/>
        <c:majorUnit val="0.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088263594910994"/>
          <c:y val="3.2454121673452525E-2"/>
          <c:w val="0.82986727471828658"/>
          <c:h val="0.76185527924251095"/>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69AE23"/>
              </a:solidFill>
              <a:ln>
                <a:noFill/>
              </a:ln>
              <a:effectLst/>
            </c:spPr>
            <c:extLst>
              <c:ext xmlns:c16="http://schemas.microsoft.com/office/drawing/2014/chart" uri="{C3380CC4-5D6E-409C-BE32-E72D297353CC}">
                <c16:uniqueId val="{00000001-33DA-447A-9092-6A667FE22C6B}"/>
              </c:ext>
            </c:extLst>
          </c:dPt>
          <c:cat>
            <c:strRef>
              <c:f>GraphXDRTB_TOM!$A$2:$A$16</c:f>
              <c:strCache>
                <c:ptCount val="15"/>
                <c:pt idx="0">
                  <c:v>EU/EEA</c:v>
                </c:pt>
                <c:pt idx="1">
                  <c:v>Bulgaria</c:v>
                </c:pt>
                <c:pt idx="2">
                  <c:v>Germany</c:v>
                </c:pt>
                <c:pt idx="3">
                  <c:v>Hungary</c:v>
                </c:pt>
                <c:pt idx="4">
                  <c:v>Poland</c:v>
                </c:pt>
                <c:pt idx="5">
                  <c:v>Romania</c:v>
                </c:pt>
                <c:pt idx="6">
                  <c:v>Lithuania</c:v>
                </c:pt>
                <c:pt idx="7">
                  <c:v>Estonia</c:v>
                </c:pt>
                <c:pt idx="8">
                  <c:v>Austria</c:v>
                </c:pt>
                <c:pt idx="9">
                  <c:v>Latvia</c:v>
                </c:pt>
                <c:pt idx="10">
                  <c:v>Denmark </c:v>
                </c:pt>
                <c:pt idx="11">
                  <c:v>Ireland</c:v>
                </c:pt>
                <c:pt idx="12">
                  <c:v>Portugal</c:v>
                </c:pt>
                <c:pt idx="13">
                  <c:v>Sweden</c:v>
                </c:pt>
                <c:pt idx="14">
                  <c:v>United Kingdom</c:v>
                </c:pt>
              </c:strCache>
            </c:strRef>
          </c:cat>
          <c:val>
            <c:numRef>
              <c:f>GraphXDRTB_TOM!$D$2:$D$16</c:f>
              <c:numCache>
                <c:formatCode>General</c:formatCode>
                <c:ptCount val="15"/>
                <c:pt idx="0">
                  <c:v>33.799999999999997</c:v>
                </c:pt>
                <c:pt idx="1">
                  <c:v>0</c:v>
                </c:pt>
                <c:pt idx="2">
                  <c:v>0</c:v>
                </c:pt>
                <c:pt idx="3">
                  <c:v>0</c:v>
                </c:pt>
                <c:pt idx="4">
                  <c:v>0</c:v>
                </c:pt>
                <c:pt idx="5">
                  <c:v>19.642857142857142</c:v>
                </c:pt>
                <c:pt idx="6">
                  <c:v>23.404255319148938</c:v>
                </c:pt>
                <c:pt idx="7">
                  <c:v>50</c:v>
                </c:pt>
                <c:pt idx="8">
                  <c:v>66.666666666666671</c:v>
                </c:pt>
                <c:pt idx="9">
                  <c:v>73.333333333333329</c:v>
                </c:pt>
                <c:pt idx="10">
                  <c:v>100</c:v>
                </c:pt>
                <c:pt idx="11">
                  <c:v>100</c:v>
                </c:pt>
                <c:pt idx="12">
                  <c:v>100</c:v>
                </c:pt>
                <c:pt idx="13">
                  <c:v>100</c:v>
                </c:pt>
                <c:pt idx="14">
                  <c:v>100</c:v>
                </c:pt>
              </c:numCache>
            </c:numRef>
          </c:val>
          <c:extLst>
            <c:ext xmlns:c16="http://schemas.microsoft.com/office/drawing/2014/chart" uri="{C3380CC4-5D6E-409C-BE32-E72D297353CC}">
              <c16:uniqueId val="{00000002-33DA-447A-9092-6A667FE22C6B}"/>
            </c:ext>
          </c:extLst>
        </c:ser>
        <c:dLbls>
          <c:showLegendKey val="0"/>
          <c:showVal val="0"/>
          <c:showCatName val="0"/>
          <c:showSerName val="0"/>
          <c:showPercent val="0"/>
          <c:showBubbleSize val="0"/>
        </c:dLbls>
        <c:gapWidth val="70"/>
        <c:axId val="129292184"/>
        <c:axId val="129292576"/>
      </c:barChart>
      <c:catAx>
        <c:axId val="1292921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292576"/>
        <c:crosses val="autoZero"/>
        <c:auto val="1"/>
        <c:lblAlgn val="ctr"/>
        <c:lblOffset val="100"/>
        <c:noMultiLvlLbl val="0"/>
      </c:catAx>
      <c:valAx>
        <c:axId val="129292576"/>
        <c:scaling>
          <c:orientation val="minMax"/>
          <c:max val="100"/>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smtClean="0"/>
                  <a:t>Percentage of treatment success</a:t>
                </a:r>
                <a:endParaRPr lang="en-GB" dirty="0"/>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ysClr val="window" lastClr="FFFFFF">
                <a:lumMod val="75000"/>
              </a:sys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9292184"/>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91144646025896"/>
          <c:y val="5.590665637437775E-2"/>
          <c:w val="0.73433385665105777"/>
          <c:h val="0.76637422323562598"/>
        </c:manualLayout>
      </c:layout>
      <c:barChart>
        <c:barDir val="col"/>
        <c:grouping val="clustered"/>
        <c:varyColors val="0"/>
        <c:ser>
          <c:idx val="0"/>
          <c:order val="0"/>
          <c:tx>
            <c:strRef>
              <c:f>Slide5Not_RateBySex_AgeGr!$O$25</c:f>
              <c:strCache>
                <c:ptCount val="1"/>
                <c:pt idx="0">
                  <c:v>Female</c:v>
                </c:pt>
              </c:strCache>
            </c:strRef>
          </c:tx>
          <c:spPr>
            <a:solidFill>
              <a:srgbClr val="7CBDC1"/>
            </a:solidFill>
          </c:spPr>
          <c:invertIfNegative val="0"/>
          <c:cat>
            <c:strRef>
              <c:f>Slide5Not_RateBySex_AgeGr!$N$26:$N$31</c:f>
              <c:strCache>
                <c:ptCount val="6"/>
                <c:pt idx="0">
                  <c:v>0-4</c:v>
                </c:pt>
                <c:pt idx="1">
                  <c:v>5-14</c:v>
                </c:pt>
                <c:pt idx="2">
                  <c:v>15-24</c:v>
                </c:pt>
                <c:pt idx="3">
                  <c:v>25-44</c:v>
                </c:pt>
                <c:pt idx="4">
                  <c:v>45-64</c:v>
                </c:pt>
                <c:pt idx="5">
                  <c:v>≥65</c:v>
                </c:pt>
              </c:strCache>
            </c:strRef>
          </c:cat>
          <c:val>
            <c:numRef>
              <c:f>Slide5Not_RateBySex_AgeGr!$O$26:$O$31</c:f>
              <c:numCache>
                <c:formatCode>0.0</c:formatCode>
                <c:ptCount val="6"/>
                <c:pt idx="0">
                  <c:v>3.5680991280536003</c:v>
                </c:pt>
                <c:pt idx="1">
                  <c:v>2.7105281607976162</c:v>
                </c:pt>
                <c:pt idx="2">
                  <c:v>8.9213783745428472</c:v>
                </c:pt>
                <c:pt idx="3">
                  <c:v>10.24846586248872</c:v>
                </c:pt>
                <c:pt idx="4">
                  <c:v>6.4220897170944209</c:v>
                </c:pt>
                <c:pt idx="5">
                  <c:v>7.7485889217930799</c:v>
                </c:pt>
              </c:numCache>
            </c:numRef>
          </c:val>
          <c:extLst>
            <c:ext xmlns:c16="http://schemas.microsoft.com/office/drawing/2014/chart" uri="{C3380CC4-5D6E-409C-BE32-E72D297353CC}">
              <c16:uniqueId val="{00000000-93C6-468C-9551-34DFE8E547C7}"/>
            </c:ext>
          </c:extLst>
        </c:ser>
        <c:ser>
          <c:idx val="1"/>
          <c:order val="1"/>
          <c:tx>
            <c:strRef>
              <c:f>Slide5Not_RateBySex_AgeGr!$P$25</c:f>
              <c:strCache>
                <c:ptCount val="1"/>
                <c:pt idx="0">
                  <c:v>Male</c:v>
                </c:pt>
              </c:strCache>
            </c:strRef>
          </c:tx>
          <c:spPr>
            <a:solidFill>
              <a:srgbClr val="69AE23"/>
            </a:solidFill>
          </c:spPr>
          <c:invertIfNegative val="0"/>
          <c:cat>
            <c:strRef>
              <c:f>Slide5Not_RateBySex_AgeGr!$N$26:$N$31</c:f>
              <c:strCache>
                <c:ptCount val="6"/>
                <c:pt idx="0">
                  <c:v>0-4</c:v>
                </c:pt>
                <c:pt idx="1">
                  <c:v>5-14</c:v>
                </c:pt>
                <c:pt idx="2">
                  <c:v>15-24</c:v>
                </c:pt>
                <c:pt idx="3">
                  <c:v>25-44</c:v>
                </c:pt>
                <c:pt idx="4">
                  <c:v>45-64</c:v>
                </c:pt>
                <c:pt idx="5">
                  <c:v>≥65</c:v>
                </c:pt>
              </c:strCache>
            </c:strRef>
          </c:cat>
          <c:val>
            <c:numRef>
              <c:f>Slide5Not_RateBySex_AgeGr!$P$26:$P$31</c:f>
              <c:numCache>
                <c:formatCode>0.0</c:formatCode>
                <c:ptCount val="6"/>
                <c:pt idx="0">
                  <c:v>3.9100359344915399</c:v>
                </c:pt>
                <c:pt idx="1">
                  <c:v>2.6628549628788676</c:v>
                </c:pt>
                <c:pt idx="2">
                  <c:v>16.105911383641139</c:v>
                </c:pt>
                <c:pt idx="3">
                  <c:v>18.798623279156477</c:v>
                </c:pt>
                <c:pt idx="4">
                  <c:v>19.178051948318537</c:v>
                </c:pt>
                <c:pt idx="5">
                  <c:v>14.703788874870757</c:v>
                </c:pt>
              </c:numCache>
            </c:numRef>
          </c:val>
          <c:extLst>
            <c:ext xmlns:c16="http://schemas.microsoft.com/office/drawing/2014/chart" uri="{C3380CC4-5D6E-409C-BE32-E72D297353CC}">
              <c16:uniqueId val="{00000001-93C6-468C-9551-34DFE8E547C7}"/>
            </c:ext>
          </c:extLst>
        </c:ser>
        <c:dLbls>
          <c:showLegendKey val="0"/>
          <c:showVal val="0"/>
          <c:showCatName val="0"/>
          <c:showSerName val="0"/>
          <c:showPercent val="0"/>
          <c:showBubbleSize val="0"/>
        </c:dLbls>
        <c:gapWidth val="72"/>
        <c:axId val="127818976"/>
        <c:axId val="127455984"/>
      </c:barChart>
      <c:catAx>
        <c:axId val="127818976"/>
        <c:scaling>
          <c:orientation val="minMax"/>
        </c:scaling>
        <c:delete val="0"/>
        <c:axPos val="b"/>
        <c:title>
          <c:tx>
            <c:rich>
              <a:bodyPr/>
              <a:lstStyle/>
              <a:p>
                <a:pPr>
                  <a:defRPr b="0">
                    <a:solidFill>
                      <a:sysClr val="windowText" lastClr="000000"/>
                    </a:solidFill>
                  </a:defRPr>
                </a:pPr>
                <a:r>
                  <a:rPr lang="en-US" b="0" dirty="0">
                    <a:solidFill>
                      <a:srgbClr val="6B6B6B"/>
                    </a:solidFill>
                  </a:rPr>
                  <a:t>Age group</a:t>
                </a:r>
              </a:p>
            </c:rich>
          </c:tx>
          <c:layout/>
          <c:overlay val="0"/>
        </c:title>
        <c:numFmt formatCode="General" sourceLinked="0"/>
        <c:majorTickMark val="out"/>
        <c:minorTickMark val="none"/>
        <c:tickLblPos val="nextTo"/>
        <c:spPr>
          <a:ln>
            <a:solidFill>
              <a:schemeClr val="bg1">
                <a:lumMod val="75000"/>
              </a:schemeClr>
            </a:solidFill>
          </a:ln>
        </c:spPr>
        <c:txPr>
          <a:bodyPr/>
          <a:lstStyle/>
          <a:p>
            <a:pPr>
              <a:defRPr>
                <a:solidFill>
                  <a:srgbClr val="6B6B6B"/>
                </a:solidFill>
              </a:defRPr>
            </a:pPr>
            <a:endParaRPr lang="en-US"/>
          </a:p>
        </c:txPr>
        <c:crossAx val="127455984"/>
        <c:crosses val="autoZero"/>
        <c:auto val="1"/>
        <c:lblAlgn val="ctr"/>
        <c:lblOffset val="100"/>
        <c:noMultiLvlLbl val="0"/>
      </c:catAx>
      <c:valAx>
        <c:axId val="127455984"/>
        <c:scaling>
          <c:orientation val="minMax"/>
        </c:scaling>
        <c:delete val="0"/>
        <c:axPos val="l"/>
        <c:title>
          <c:tx>
            <c:rich>
              <a:bodyPr rot="-5400000" vert="horz"/>
              <a:lstStyle/>
              <a:p>
                <a:pPr>
                  <a:defRPr b="0">
                    <a:solidFill>
                      <a:srgbClr val="6B6B6B"/>
                    </a:solidFill>
                  </a:defRPr>
                </a:pPr>
                <a:r>
                  <a:rPr lang="en-US" b="0" dirty="0">
                    <a:solidFill>
                      <a:srgbClr val="6B6B6B"/>
                    </a:solidFill>
                  </a:rPr>
                  <a:t>TB cases/100 000</a:t>
                </a:r>
              </a:p>
            </c:rich>
          </c:tx>
          <c:layout/>
          <c:overlay val="0"/>
        </c:title>
        <c:numFmt formatCode="#,##0" sourceLinked="0"/>
        <c:majorTickMark val="out"/>
        <c:minorTickMark val="none"/>
        <c:tickLblPos val="nextTo"/>
        <c:spPr>
          <a:ln>
            <a:solidFill>
              <a:schemeClr val="bg1">
                <a:lumMod val="75000"/>
              </a:schemeClr>
            </a:solidFill>
          </a:ln>
        </c:spPr>
        <c:txPr>
          <a:bodyPr/>
          <a:lstStyle/>
          <a:p>
            <a:pPr>
              <a:defRPr>
                <a:solidFill>
                  <a:srgbClr val="6B6B6B"/>
                </a:solidFill>
              </a:defRPr>
            </a:pPr>
            <a:endParaRPr lang="en-US"/>
          </a:p>
        </c:txPr>
        <c:crossAx val="127818976"/>
        <c:crosses val="autoZero"/>
        <c:crossBetween val="between"/>
      </c:valAx>
    </c:plotArea>
    <c:legend>
      <c:legendPos val="r"/>
      <c:layout>
        <c:manualLayout>
          <c:xMode val="edge"/>
          <c:yMode val="edge"/>
          <c:x val="0.83164401602824556"/>
          <c:y val="0.40529556939982853"/>
          <c:w val="0.13420720153492327"/>
          <c:h val="0.22747148564508227"/>
        </c:manualLayout>
      </c:layout>
      <c:overlay val="0"/>
      <c:txPr>
        <a:bodyPr/>
        <a:lstStyle/>
        <a:p>
          <a:pPr>
            <a:defRPr>
              <a:solidFill>
                <a:srgbClr val="6B6B6B"/>
              </a:solidFill>
            </a:defRPr>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88801510109689"/>
          <c:y val="3.7641336763335496E-2"/>
          <c:w val="0.88711198489890308"/>
          <c:h val="0.77175113705266041"/>
        </c:manualLayout>
      </c:layout>
      <c:lineChart>
        <c:grouping val="standard"/>
        <c:varyColors val="0"/>
        <c:ser>
          <c:idx val="0"/>
          <c:order val="0"/>
          <c:tx>
            <c:strRef>
              <c:f>'Notif.Rate per year and age gr'!$B$14</c:f>
              <c:strCache>
                <c:ptCount val="1"/>
                <c:pt idx="0">
                  <c:v>0-4</c:v>
                </c:pt>
              </c:strCache>
            </c:strRef>
          </c:tx>
          <c:spPr>
            <a:ln w="38100" cap="rnd">
              <a:solidFill>
                <a:srgbClr val="6AAF23"/>
              </a:solidFill>
              <a:round/>
            </a:ln>
            <a:effectLst/>
          </c:spPr>
          <c:marker>
            <c:symbol val="none"/>
          </c:marker>
          <c:cat>
            <c:numRef>
              <c:f>'Notif.Rate per year and age gr'!$A$16:$A$25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'Notif.Rate per year and age gr'!$B$16:$B$25</c:f>
              <c:numCache>
                <c:formatCode>0.00</c:formatCode>
                <c:ptCount val="10"/>
                <c:pt idx="0">
                  <c:v>5.5366454169523003</c:v>
                </c:pt>
                <c:pt idx="1">
                  <c:v>5.6030906206015167</c:v>
                </c:pt>
                <c:pt idx="2">
                  <c:v>5.4050829655803341</c:v>
                </c:pt>
                <c:pt idx="3">
                  <c:v>4.7883958751039017</c:v>
                </c:pt>
                <c:pt idx="4">
                  <c:v>5.0947124796424088</c:v>
                </c:pt>
                <c:pt idx="5">
                  <c:v>4.6611297624122283</c:v>
                </c:pt>
                <c:pt idx="6">
                  <c:v>4.0653702627855335</c:v>
                </c:pt>
                <c:pt idx="7">
                  <c:v>3.6417024335657739</c:v>
                </c:pt>
                <c:pt idx="8">
                  <c:v>3.606211529254824</c:v>
                </c:pt>
                <c:pt idx="9">
                  <c:v>3.7436137206070628</c:v>
                </c:pt>
              </c:numCache>
            </c:numRef>
          </c:val>
          <c:smooth val="0"/>
          <c:extLst>
            <c:ext xmlns:c16="http://schemas.microsoft.com/office/drawing/2014/chart" uri="{C3380CC4-5D6E-409C-BE32-E72D297353CC}">
              <c16:uniqueId val="{00000000-B4AF-47CE-96A4-65681828D5DA}"/>
            </c:ext>
          </c:extLst>
        </c:ser>
        <c:ser>
          <c:idx val="1"/>
          <c:order val="1"/>
          <c:tx>
            <c:strRef>
              <c:f>'Notif.Rate per year and age gr'!$C$14</c:f>
              <c:strCache>
                <c:ptCount val="1"/>
                <c:pt idx="0">
                  <c:v>5-14</c:v>
                </c:pt>
              </c:strCache>
            </c:strRef>
          </c:tx>
          <c:spPr>
            <a:ln w="38100" cap="rnd">
              <a:solidFill>
                <a:srgbClr val="7CBDC1"/>
              </a:solidFill>
              <a:round/>
            </a:ln>
            <a:effectLst/>
          </c:spPr>
          <c:marker>
            <c:symbol val="none"/>
          </c:marker>
          <c:cat>
            <c:numRef>
              <c:f>'Notif.Rate per year and age gr'!$A$16:$A$25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'Notif.Rate per year and age gr'!$C$16:$C$25</c:f>
              <c:numCache>
                <c:formatCode>0.00</c:formatCode>
                <c:ptCount val="10"/>
                <c:pt idx="0">
                  <c:v>3.7224181712975759</c:v>
                </c:pt>
                <c:pt idx="1">
                  <c:v>3.7272219218495488</c:v>
                </c:pt>
                <c:pt idx="2">
                  <c:v>3.5255421206584767</c:v>
                </c:pt>
                <c:pt idx="3">
                  <c:v>3.5041524772040753</c:v>
                </c:pt>
                <c:pt idx="4">
                  <c:v>3.7324475315752381</c:v>
                </c:pt>
                <c:pt idx="5">
                  <c:v>3.105657037312243</c:v>
                </c:pt>
                <c:pt idx="6">
                  <c:v>3.0598819461413731</c:v>
                </c:pt>
                <c:pt idx="7">
                  <c:v>2.7129004695111467</c:v>
                </c:pt>
                <c:pt idx="8">
                  <c:v>2.8817775887849604</c:v>
                </c:pt>
                <c:pt idx="9">
                  <c:v>2.6860711742124188</c:v>
                </c:pt>
              </c:numCache>
            </c:numRef>
          </c:val>
          <c:smooth val="0"/>
          <c:extLst>
            <c:ext xmlns:c16="http://schemas.microsoft.com/office/drawing/2014/chart" uri="{C3380CC4-5D6E-409C-BE32-E72D297353CC}">
              <c16:uniqueId val="{00000001-B4AF-47CE-96A4-65681828D5DA}"/>
            </c:ext>
          </c:extLst>
        </c:ser>
        <c:ser>
          <c:idx val="2"/>
          <c:order val="2"/>
          <c:tx>
            <c:strRef>
              <c:f>'Notif.Rate per year and age gr'!$D$14</c:f>
              <c:strCache>
                <c:ptCount val="1"/>
                <c:pt idx="0">
                  <c:v>15-24</c:v>
                </c:pt>
              </c:strCache>
            </c:strRef>
          </c:tx>
          <c:spPr>
            <a:ln w="28575" cap="rnd">
              <a:solidFill>
                <a:schemeClr val="accent3"/>
              </a:solidFill>
              <a:round/>
            </a:ln>
            <a:effectLst/>
          </c:spPr>
          <c:marker>
            <c:symbol val="none"/>
          </c:marker>
          <c:cat>
            <c:numRef>
              <c:f>'Notif.Rate per year and age gr'!$A$16:$A$25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'Notif.Rate per year and age gr'!$D$16:$D$25</c:f>
              <c:numCache>
                <c:formatCode>0.00</c:formatCode>
                <c:ptCount val="10"/>
                <c:pt idx="0">
                  <c:v>15.055743847973377</c:v>
                </c:pt>
                <c:pt idx="1">
                  <c:v>14.622476405080253</c:v>
                </c:pt>
                <c:pt idx="2">
                  <c:v>14.720754468586748</c:v>
                </c:pt>
                <c:pt idx="3">
                  <c:v>14.025418340803979</c:v>
                </c:pt>
                <c:pt idx="4">
                  <c:v>13.705528831260073</c:v>
                </c:pt>
                <c:pt idx="5">
                  <c:v>13.034925979450282</c:v>
                </c:pt>
                <c:pt idx="6">
                  <c:v>12.15198708269773</c:v>
                </c:pt>
                <c:pt idx="7">
                  <c:v>11.66470118430529</c:v>
                </c:pt>
                <c:pt idx="8">
                  <c:v>12.494549935044336</c:v>
                </c:pt>
                <c:pt idx="9">
                  <c:v>12.61228299220169</c:v>
                </c:pt>
              </c:numCache>
            </c:numRef>
          </c:val>
          <c:smooth val="0"/>
          <c:extLst>
            <c:ext xmlns:c16="http://schemas.microsoft.com/office/drawing/2014/chart" uri="{C3380CC4-5D6E-409C-BE32-E72D297353CC}">
              <c16:uniqueId val="{00000002-B4AF-47CE-96A4-65681828D5DA}"/>
            </c:ext>
          </c:extLst>
        </c:ser>
        <c:ser>
          <c:idx val="3"/>
          <c:order val="3"/>
          <c:tx>
            <c:strRef>
              <c:f>'Notif.Rate per year and age gr'!$E$14</c:f>
              <c:strCache>
                <c:ptCount val="1"/>
                <c:pt idx="0">
                  <c:v>25-44</c:v>
                </c:pt>
              </c:strCache>
            </c:strRef>
          </c:tx>
          <c:spPr>
            <a:ln w="28575" cap="rnd">
              <a:solidFill>
                <a:srgbClr val="002060"/>
              </a:solidFill>
              <a:round/>
            </a:ln>
            <a:effectLst/>
          </c:spPr>
          <c:marker>
            <c:symbol val="none"/>
          </c:marker>
          <c:cat>
            <c:numRef>
              <c:f>'Notif.Rate per year and age gr'!$A$16:$A$25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'Notif.Rate per year and age gr'!$E$16:$E$25</c:f>
              <c:numCache>
                <c:formatCode>0.00</c:formatCode>
                <c:ptCount val="10"/>
                <c:pt idx="0">
                  <c:v>20.877801517430751</c:v>
                </c:pt>
                <c:pt idx="1">
                  <c:v>20.733970775033935</c:v>
                </c:pt>
                <c:pt idx="2">
                  <c:v>19.427916924677017</c:v>
                </c:pt>
                <c:pt idx="3">
                  <c:v>18.982461702923452</c:v>
                </c:pt>
                <c:pt idx="4">
                  <c:v>18.313598018702006</c:v>
                </c:pt>
                <c:pt idx="5">
                  <c:v>17.730986467222955</c:v>
                </c:pt>
                <c:pt idx="6">
                  <c:v>16.501987417300601</c:v>
                </c:pt>
                <c:pt idx="7">
                  <c:v>15.685201036143184</c:v>
                </c:pt>
                <c:pt idx="8">
                  <c:v>15.536447286562876</c:v>
                </c:pt>
                <c:pt idx="9">
                  <c:v>14.556003840732913</c:v>
                </c:pt>
              </c:numCache>
            </c:numRef>
          </c:val>
          <c:smooth val="0"/>
          <c:extLst>
            <c:ext xmlns:c16="http://schemas.microsoft.com/office/drawing/2014/chart" uri="{C3380CC4-5D6E-409C-BE32-E72D297353CC}">
              <c16:uniqueId val="{00000003-B4AF-47CE-96A4-65681828D5DA}"/>
            </c:ext>
          </c:extLst>
        </c:ser>
        <c:ser>
          <c:idx val="4"/>
          <c:order val="4"/>
          <c:tx>
            <c:strRef>
              <c:f>'Notif.Rate per year and age gr'!$F$14</c:f>
              <c:strCache>
                <c:ptCount val="1"/>
                <c:pt idx="0">
                  <c:v>45-64</c:v>
                </c:pt>
              </c:strCache>
            </c:strRef>
          </c:tx>
          <c:spPr>
            <a:ln w="38100" cap="rnd">
              <a:solidFill>
                <a:srgbClr val="BDCD00"/>
              </a:solidFill>
              <a:round/>
            </a:ln>
            <a:effectLst/>
          </c:spPr>
          <c:marker>
            <c:symbol val="none"/>
          </c:marker>
          <c:cat>
            <c:numRef>
              <c:f>'Notif.Rate per year and age gr'!$A$16:$A$25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'Notif.Rate per year and age gr'!$F$16:$F$25</c:f>
              <c:numCache>
                <c:formatCode>0.00</c:formatCode>
                <c:ptCount val="10"/>
                <c:pt idx="0">
                  <c:v>19.596986976838686</c:v>
                </c:pt>
                <c:pt idx="1">
                  <c:v>19.294004862560165</c:v>
                </c:pt>
                <c:pt idx="2">
                  <c:v>18.341686634863414</c:v>
                </c:pt>
                <c:pt idx="3">
                  <c:v>16.99486845079657</c:v>
                </c:pt>
                <c:pt idx="4">
                  <c:v>16.243832020320177</c:v>
                </c:pt>
                <c:pt idx="5">
                  <c:v>15.433193674592118</c:v>
                </c:pt>
                <c:pt idx="6">
                  <c:v>14.607713150826989</c:v>
                </c:pt>
                <c:pt idx="7">
                  <c:v>13.605338691438639</c:v>
                </c:pt>
                <c:pt idx="8">
                  <c:v>13.090532451118706</c:v>
                </c:pt>
                <c:pt idx="9">
                  <c:v>12.701688955749306</c:v>
                </c:pt>
              </c:numCache>
            </c:numRef>
          </c:val>
          <c:smooth val="0"/>
          <c:extLst>
            <c:ext xmlns:c16="http://schemas.microsoft.com/office/drawing/2014/chart" uri="{C3380CC4-5D6E-409C-BE32-E72D297353CC}">
              <c16:uniqueId val="{00000004-B4AF-47CE-96A4-65681828D5DA}"/>
            </c:ext>
          </c:extLst>
        </c:ser>
        <c:ser>
          <c:idx val="5"/>
          <c:order val="5"/>
          <c:tx>
            <c:strRef>
              <c:f>'Notif.Rate per year and age gr'!$G$14</c:f>
              <c:strCache>
                <c:ptCount val="1"/>
                <c:pt idx="0">
                  <c:v>65+</c:v>
                </c:pt>
              </c:strCache>
            </c:strRef>
          </c:tx>
          <c:spPr>
            <a:ln w="28575" cap="rnd">
              <a:solidFill>
                <a:srgbClr val="996633"/>
              </a:solidFill>
              <a:round/>
            </a:ln>
            <a:effectLst/>
          </c:spPr>
          <c:marker>
            <c:symbol val="none"/>
          </c:marker>
          <c:cat>
            <c:numRef>
              <c:f>'Notif.Rate per year and age gr'!$A$16:$A$25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'Notif.Rate per year and age gr'!$G$16:$G$25</c:f>
              <c:numCache>
                <c:formatCode>0.00</c:formatCode>
                <c:ptCount val="10"/>
                <c:pt idx="0">
                  <c:v>17.871496020290749</c:v>
                </c:pt>
                <c:pt idx="1">
                  <c:v>17.257654061784212</c:v>
                </c:pt>
                <c:pt idx="2">
                  <c:v>16.643280615209534</c:v>
                </c:pt>
                <c:pt idx="3">
                  <c:v>15.395816777591898</c:v>
                </c:pt>
                <c:pt idx="4">
                  <c:v>15.18962902280636</c:v>
                </c:pt>
                <c:pt idx="5">
                  <c:v>14.440315627028314</c:v>
                </c:pt>
                <c:pt idx="6">
                  <c:v>13.391202643818326</c:v>
                </c:pt>
                <c:pt idx="7">
                  <c:v>12.359612997366497</c:v>
                </c:pt>
                <c:pt idx="8">
                  <c:v>11.628017780594739</c:v>
                </c:pt>
                <c:pt idx="9">
                  <c:v>10.73083592329856</c:v>
                </c:pt>
              </c:numCache>
            </c:numRef>
          </c:val>
          <c:smooth val="0"/>
          <c:extLst>
            <c:ext xmlns:c16="http://schemas.microsoft.com/office/drawing/2014/chart" uri="{C3380CC4-5D6E-409C-BE32-E72D297353CC}">
              <c16:uniqueId val="{00000005-B4AF-47CE-96A4-65681828D5DA}"/>
            </c:ext>
          </c:extLst>
        </c:ser>
        <c:dLbls>
          <c:showLegendKey val="0"/>
          <c:showVal val="0"/>
          <c:showCatName val="0"/>
          <c:showSerName val="0"/>
          <c:showPercent val="0"/>
          <c:showBubbleSize val="0"/>
        </c:dLbls>
        <c:smooth val="0"/>
        <c:axId val="279686672"/>
        <c:axId val="279687064"/>
      </c:lineChart>
      <c:catAx>
        <c:axId val="279686672"/>
        <c:scaling>
          <c:orientation val="minMax"/>
        </c:scaling>
        <c:delete val="0"/>
        <c:axPos val="b"/>
        <c:title>
          <c:tx>
            <c:rich>
              <a:bodyPr rot="0" spcFirstLastPara="1" vertOverflow="ellipsis" vert="horz" wrap="square" anchor="ctr" anchorCtr="1"/>
              <a:lstStyle/>
              <a:p>
                <a:pPr>
                  <a:defRPr sz="1600" b="0" i="0" u="none" strike="noStrike" kern="1200" baseline="0">
                    <a:solidFill>
                      <a:srgbClr val="6B6B6B"/>
                    </a:solidFill>
                    <a:latin typeface="+mn-lt"/>
                    <a:ea typeface="+mn-ea"/>
                    <a:cs typeface="+mn-cs"/>
                  </a:defRPr>
                </a:pPr>
                <a:r>
                  <a:rPr lang="en-GB" sz="1600" dirty="0" smtClean="0">
                    <a:solidFill>
                      <a:srgbClr val="6B6B6B"/>
                    </a:solidFill>
                  </a:rPr>
                  <a:t>Year of reporting</a:t>
                </a:r>
                <a:endParaRPr lang="en-GB" sz="1600" dirty="0">
                  <a:solidFill>
                    <a:srgbClr val="6B6B6B"/>
                  </a:solidFill>
                </a:endParaRPr>
              </a:p>
            </c:rich>
          </c:tx>
          <c:layout/>
          <c:overlay val="0"/>
          <c:spPr>
            <a:noFill/>
            <a:ln>
              <a:noFill/>
            </a:ln>
            <a:effectLst/>
          </c:spPr>
          <c:txPr>
            <a:bodyPr rot="0" spcFirstLastPara="1" vertOverflow="ellipsis" vert="horz" wrap="square" anchor="ctr" anchorCtr="1"/>
            <a:lstStyle/>
            <a:p>
              <a:pPr>
                <a:defRPr sz="1600" b="0" i="0" u="none" strike="noStrike" kern="1200" baseline="0">
                  <a:solidFill>
                    <a:srgbClr val="6B6B6B"/>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600" b="0" i="0" u="none" strike="noStrike" kern="1200" baseline="0">
                <a:solidFill>
                  <a:srgbClr val="6B6B6B"/>
                </a:solidFill>
                <a:latin typeface="+mn-lt"/>
                <a:ea typeface="+mn-ea"/>
                <a:cs typeface="+mn-cs"/>
              </a:defRPr>
            </a:pPr>
            <a:endParaRPr lang="en-US"/>
          </a:p>
        </c:txPr>
        <c:crossAx val="279687064"/>
        <c:crosses val="autoZero"/>
        <c:auto val="1"/>
        <c:lblAlgn val="ctr"/>
        <c:lblOffset val="100"/>
        <c:noMultiLvlLbl val="0"/>
      </c:catAx>
      <c:valAx>
        <c:axId val="279687064"/>
        <c:scaling>
          <c:logBase val="10"/>
          <c:orientation val="minMax"/>
        </c:scaling>
        <c:delete val="0"/>
        <c:axPos val="l"/>
        <c:title>
          <c:tx>
            <c:rich>
              <a:bodyPr rot="-5400000" spcFirstLastPara="1" vertOverflow="ellipsis" vert="horz" wrap="square" anchor="ctr" anchorCtr="1"/>
              <a:lstStyle/>
              <a:p>
                <a:pPr>
                  <a:defRPr sz="1600" b="0" i="0" u="none" strike="noStrike" kern="1200" baseline="0">
                    <a:solidFill>
                      <a:srgbClr val="6B6B6B"/>
                    </a:solidFill>
                    <a:latin typeface="+mn-lt"/>
                    <a:ea typeface="+mn-ea"/>
                    <a:cs typeface="+mn-cs"/>
                  </a:defRPr>
                </a:pPr>
                <a:r>
                  <a:rPr lang="en-GB" sz="1600" dirty="0" smtClean="0">
                    <a:solidFill>
                      <a:srgbClr val="6B6B6B"/>
                    </a:solidFill>
                  </a:rPr>
                  <a:t>TB cases/100 000</a:t>
                </a:r>
                <a:endParaRPr lang="en-GB" sz="1600" dirty="0">
                  <a:solidFill>
                    <a:srgbClr val="6B6B6B"/>
                  </a:solidFill>
                </a:endParaRP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rgbClr val="6B6B6B"/>
                  </a:solidFill>
                  <a:latin typeface="+mn-lt"/>
                  <a:ea typeface="+mn-ea"/>
                  <a:cs typeface="+mn-cs"/>
                </a:defRPr>
              </a:pPr>
              <a:endParaRPr lang="en-US"/>
            </a:p>
          </c:txPr>
        </c:title>
        <c:numFmt formatCode="#,##0" sourceLinked="0"/>
        <c:majorTickMark val="out"/>
        <c:minorTickMark val="none"/>
        <c:tickLblPos val="nextTo"/>
        <c:spPr>
          <a:noFill/>
          <a:ln>
            <a:solidFill>
              <a:srgbClr val="BFBFBF"/>
            </a:solidFill>
          </a:ln>
          <a:effectLst/>
        </c:spPr>
        <c:txPr>
          <a:bodyPr rot="-60000000" spcFirstLastPara="1" vertOverflow="ellipsis" vert="horz" wrap="square" anchor="ctr" anchorCtr="1"/>
          <a:lstStyle/>
          <a:p>
            <a:pPr>
              <a:defRPr sz="1600" b="0" i="0" u="none" strike="noStrike" kern="1200" baseline="0">
                <a:solidFill>
                  <a:srgbClr val="6B6B6B"/>
                </a:solidFill>
                <a:latin typeface="+mn-lt"/>
                <a:ea typeface="+mn-ea"/>
                <a:cs typeface="+mn-cs"/>
              </a:defRPr>
            </a:pPr>
            <a:endParaRPr lang="en-US"/>
          </a:p>
        </c:txPr>
        <c:crossAx val="279686672"/>
        <c:crosses val="autoZero"/>
        <c:crossBetween val="between"/>
      </c:valAx>
      <c:spPr>
        <a:noFill/>
        <a:ln>
          <a:noFill/>
        </a:ln>
        <a:effectLst/>
      </c:spPr>
    </c:plotArea>
    <c:legend>
      <c:legendPos val="b"/>
      <c:layout>
        <c:manualLayout>
          <c:xMode val="edge"/>
          <c:yMode val="edge"/>
          <c:x val="0.33432508946984629"/>
          <c:y val="8.4768420600325571E-3"/>
          <c:w val="0.63679974215974122"/>
          <c:h val="0.1481575601903312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352867782163528E-2"/>
          <c:y val="9.578715944639761E-2"/>
          <c:w val="0.78831877974425657"/>
          <c:h val="0.74350320793234181"/>
        </c:manualLayout>
      </c:layout>
      <c:lineChart>
        <c:grouping val="standard"/>
        <c:varyColors val="0"/>
        <c:ser>
          <c:idx val="0"/>
          <c:order val="0"/>
          <c:tx>
            <c:strRef>
              <c:f>'GraphForOrig%'!$A$3</c:f>
              <c:strCache>
                <c:ptCount val="1"/>
                <c:pt idx="0">
                  <c:v>Percentage of foreign cases</c:v>
                </c:pt>
              </c:strCache>
            </c:strRef>
          </c:tx>
          <c:spPr>
            <a:ln w="38100" cap="rnd">
              <a:solidFill>
                <a:schemeClr val="accent1"/>
              </a:solidFill>
              <a:round/>
            </a:ln>
            <a:effectLst/>
          </c:spPr>
          <c:marker>
            <c:symbol val="none"/>
          </c:marker>
          <c:cat>
            <c:numRef>
              <c:f>'GraphForOrig%'!$B$2:$K$2</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'GraphForOrig%'!$B$3:$K$3</c:f>
              <c:numCache>
                <c:formatCode>General</c:formatCode>
                <c:ptCount val="10"/>
                <c:pt idx="0">
                  <c:v>20.973870895636523</c:v>
                </c:pt>
                <c:pt idx="1">
                  <c:v>22.328226113437381</c:v>
                </c:pt>
                <c:pt idx="2">
                  <c:v>23.56316842013738</c:v>
                </c:pt>
                <c:pt idx="3">
                  <c:v>25.229123234866069</c:v>
                </c:pt>
                <c:pt idx="4">
                  <c:v>26.384924446368419</c:v>
                </c:pt>
                <c:pt idx="5">
                  <c:v>27.226303402039797</c:v>
                </c:pt>
                <c:pt idx="6">
                  <c:v>27.11121260561772</c:v>
                </c:pt>
                <c:pt idx="7">
                  <c:v>28.2471259721571</c:v>
                </c:pt>
                <c:pt idx="8" formatCode="0.0">
                  <c:v>30.327801579094238</c:v>
                </c:pt>
                <c:pt idx="9">
                  <c:v>32.735532427026477</c:v>
                </c:pt>
              </c:numCache>
            </c:numRef>
          </c:val>
          <c:smooth val="0"/>
          <c:extLst>
            <c:ext xmlns:c16="http://schemas.microsoft.com/office/drawing/2014/chart" uri="{C3380CC4-5D6E-409C-BE32-E72D297353CC}">
              <c16:uniqueId val="{00000000-84A2-41A2-B591-4C20F264504C}"/>
            </c:ext>
          </c:extLst>
        </c:ser>
        <c:dLbls>
          <c:showLegendKey val="0"/>
          <c:showVal val="0"/>
          <c:showCatName val="0"/>
          <c:showSerName val="0"/>
          <c:showPercent val="0"/>
          <c:showBubbleSize val="0"/>
        </c:dLbls>
        <c:marker val="1"/>
        <c:smooth val="0"/>
        <c:axId val="103487416"/>
        <c:axId val="277012096"/>
      </c:lineChart>
      <c:lineChart>
        <c:grouping val="standard"/>
        <c:varyColors val="0"/>
        <c:ser>
          <c:idx val="1"/>
          <c:order val="1"/>
          <c:tx>
            <c:strRef>
              <c:f>'GraphForOrig%'!$A$4</c:f>
              <c:strCache>
                <c:ptCount val="1"/>
                <c:pt idx="0">
                  <c:v>Rate per 100 000 of total population</c:v>
                </c:pt>
              </c:strCache>
            </c:strRef>
          </c:tx>
          <c:spPr>
            <a:ln w="38100" cap="rnd">
              <a:solidFill>
                <a:schemeClr val="accent2"/>
              </a:solidFill>
              <a:round/>
            </a:ln>
            <a:effectLst/>
          </c:spPr>
          <c:marker>
            <c:symbol val="none"/>
          </c:marker>
          <c:cat>
            <c:numRef>
              <c:f>'GraphForOrig%'!$B$2:$K$2</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'GraphForOrig%'!$B$4:$K$4</c:f>
              <c:numCache>
                <c:formatCode>0.0</c:formatCode>
                <c:ptCount val="10"/>
                <c:pt idx="0">
                  <c:v>3.5422946695175077</c:v>
                </c:pt>
                <c:pt idx="1">
                  <c:v>3.7142599222431856</c:v>
                </c:pt>
                <c:pt idx="2">
                  <c:v>3.7400766593477552</c:v>
                </c:pt>
                <c:pt idx="3">
                  <c:v>3.7852138268215336</c:v>
                </c:pt>
                <c:pt idx="4">
                  <c:v>3.8378319693661984</c:v>
                </c:pt>
                <c:pt idx="5">
                  <c:v>3.747208857508864</c:v>
                </c:pt>
                <c:pt idx="6">
                  <c:v>3.4880716518863908</c:v>
                </c:pt>
                <c:pt idx="7">
                  <c:v>3.3924191972470559</c:v>
                </c:pt>
                <c:pt idx="8">
                  <c:v>3.4853825792266542</c:v>
                </c:pt>
                <c:pt idx="9">
                  <c:v>3.7439275243251524</c:v>
                </c:pt>
              </c:numCache>
            </c:numRef>
          </c:val>
          <c:smooth val="0"/>
          <c:extLst>
            <c:ext xmlns:c16="http://schemas.microsoft.com/office/drawing/2014/chart" uri="{C3380CC4-5D6E-409C-BE32-E72D297353CC}">
              <c16:uniqueId val="{00000001-84A2-41A2-B591-4C20F264504C}"/>
            </c:ext>
          </c:extLst>
        </c:ser>
        <c:dLbls>
          <c:showLegendKey val="0"/>
          <c:showVal val="0"/>
          <c:showCatName val="0"/>
          <c:showSerName val="0"/>
          <c:showPercent val="0"/>
          <c:showBubbleSize val="0"/>
        </c:dLbls>
        <c:marker val="1"/>
        <c:smooth val="0"/>
        <c:axId val="127998528"/>
        <c:axId val="277012488"/>
      </c:lineChart>
      <c:catAx>
        <c:axId val="10348741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600" dirty="0"/>
                  <a:t>Year of reporting</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7012096"/>
        <c:crosses val="autoZero"/>
        <c:auto val="1"/>
        <c:lblAlgn val="ctr"/>
        <c:lblOffset val="100"/>
        <c:noMultiLvlLbl val="0"/>
      </c:catAx>
      <c:valAx>
        <c:axId val="277012096"/>
        <c:scaling>
          <c:logBase val="10"/>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Percentage</a:t>
                </a:r>
              </a:p>
            </c:rich>
          </c:tx>
          <c:layout>
            <c:manualLayout>
              <c:xMode val="edge"/>
              <c:yMode val="edge"/>
              <c:x val="1.7311178449709398E-2"/>
              <c:y val="0.37587200123969744"/>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3487416"/>
        <c:crosses val="autoZero"/>
        <c:crossBetween val="between"/>
      </c:valAx>
      <c:valAx>
        <c:axId val="277012488"/>
        <c:scaling>
          <c:orientation val="minMax"/>
          <c:max val="10"/>
          <c:min val="0"/>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Cases/100 000</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7998528"/>
        <c:crosses val="max"/>
        <c:crossBetween val="between"/>
        <c:majorUnit val="2"/>
      </c:valAx>
      <c:catAx>
        <c:axId val="127998528"/>
        <c:scaling>
          <c:orientation val="minMax"/>
        </c:scaling>
        <c:delete val="1"/>
        <c:axPos val="b"/>
        <c:numFmt formatCode="General" sourceLinked="1"/>
        <c:majorTickMark val="out"/>
        <c:minorTickMark val="none"/>
        <c:tickLblPos val="nextTo"/>
        <c:crossAx val="277012488"/>
        <c:crosses val="autoZero"/>
        <c:auto val="1"/>
        <c:lblAlgn val="ctr"/>
        <c:lblOffset val="100"/>
        <c:noMultiLvlLbl val="0"/>
      </c:catAx>
      <c:spPr>
        <a:noFill/>
        <a:ln>
          <a:noFill/>
        </a:ln>
        <a:effectLst/>
      </c:spPr>
    </c:plotArea>
    <c:legend>
      <c:legendPos val="r"/>
      <c:layout>
        <c:manualLayout>
          <c:xMode val="edge"/>
          <c:yMode val="edge"/>
          <c:x val="0.19438285805094874"/>
          <c:y val="9.0182047391718048E-2"/>
          <c:w val="0.6684556292535111"/>
          <c:h val="0.1166190217402284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80576133402094"/>
          <c:y val="1.5079677786062026E-6"/>
          <c:w val="0.85082474881722592"/>
          <c:h val="0.85566197867333049"/>
        </c:manualLayout>
      </c:layout>
      <c:barChart>
        <c:barDir val="bar"/>
        <c:grouping val="clustered"/>
        <c:varyColors val="0"/>
        <c:ser>
          <c:idx val="0"/>
          <c:order val="0"/>
          <c:spPr>
            <a:solidFill>
              <a:schemeClr val="accent1"/>
            </a:solidFill>
            <a:ln>
              <a:noFill/>
            </a:ln>
            <a:effectLst/>
          </c:spPr>
          <c:invertIfNegative val="0"/>
          <c:dPt>
            <c:idx val="16"/>
            <c:invertIfNegative val="0"/>
            <c:bubble3D val="0"/>
            <c:spPr>
              <a:solidFill>
                <a:srgbClr val="99CC00"/>
              </a:solidFill>
              <a:ln>
                <a:noFill/>
              </a:ln>
              <a:effectLst/>
            </c:spPr>
            <c:extLst>
              <c:ext xmlns:c16="http://schemas.microsoft.com/office/drawing/2014/chart" uri="{C3380CC4-5D6E-409C-BE32-E72D297353CC}">
                <c16:uniqueId val="{00000001-9519-4D1D-9DDB-180400AFB326}"/>
              </c:ext>
            </c:extLst>
          </c:dPt>
          <c:cat>
            <c:strRef>
              <c:f>'GraphMDR%'!$C$7:$C$33</c:f>
              <c:strCache>
                <c:ptCount val="27"/>
                <c:pt idx="0">
                  <c:v>Poland</c:v>
                </c:pt>
                <c:pt idx="1">
                  <c:v>Belgium</c:v>
                </c:pt>
                <c:pt idx="2">
                  <c:v>United Kingdom</c:v>
                </c:pt>
                <c:pt idx="3">
                  <c:v>Portugal</c:v>
                </c:pt>
                <c:pt idx="4">
                  <c:v>Denmark</c:v>
                </c:pt>
                <c:pt idx="5">
                  <c:v>Czech Republic</c:v>
                </c:pt>
                <c:pt idx="6">
                  <c:v>France</c:v>
                </c:pt>
                <c:pt idx="7">
                  <c:v>Netherlands</c:v>
                </c:pt>
                <c:pt idx="8">
                  <c:v>Cyprus</c:v>
                </c:pt>
                <c:pt idx="9">
                  <c:v>Ireland</c:v>
                </c:pt>
                <c:pt idx="10">
                  <c:v>Italy</c:v>
                </c:pt>
                <c:pt idx="11">
                  <c:v>Slovakia</c:v>
                </c:pt>
                <c:pt idx="12">
                  <c:v>Germany</c:v>
                </c:pt>
                <c:pt idx="13">
                  <c:v>Bulgaria</c:v>
                </c:pt>
                <c:pt idx="14">
                  <c:v>Finland</c:v>
                </c:pt>
                <c:pt idx="15">
                  <c:v>Austria</c:v>
                </c:pt>
                <c:pt idx="16">
                  <c:v>EU/EEA</c:v>
                </c:pt>
                <c:pt idx="17">
                  <c:v>Sweden</c:v>
                </c:pt>
                <c:pt idx="18">
                  <c:v>Luxembourg</c:v>
                </c:pt>
                <c:pt idx="19">
                  <c:v>Greece</c:v>
                </c:pt>
                <c:pt idx="20">
                  <c:v>Spain</c:v>
                </c:pt>
                <c:pt idx="21">
                  <c:v>Norway</c:v>
                </c:pt>
                <c:pt idx="22">
                  <c:v>Hungary</c:v>
                </c:pt>
                <c:pt idx="23">
                  <c:v>Romania</c:v>
                </c:pt>
                <c:pt idx="24">
                  <c:v>Latvia</c:v>
                </c:pt>
                <c:pt idx="25">
                  <c:v>Estonia</c:v>
                </c:pt>
                <c:pt idx="26">
                  <c:v>Lithuania</c:v>
                </c:pt>
              </c:strCache>
            </c:strRef>
          </c:cat>
          <c:val>
            <c:numRef>
              <c:f>'GraphMDR%'!$D$7:$D$33</c:f>
              <c:numCache>
                <c:formatCode>0.0</c:formatCode>
                <c:ptCount val="27"/>
                <c:pt idx="0">
                  <c:v>1.0900000000000001</c:v>
                </c:pt>
                <c:pt idx="1">
                  <c:v>1.3</c:v>
                </c:pt>
                <c:pt idx="2">
                  <c:v>1.48</c:v>
                </c:pt>
                <c:pt idx="3">
                  <c:v>1.52</c:v>
                </c:pt>
                <c:pt idx="4">
                  <c:v>1.59</c:v>
                </c:pt>
                <c:pt idx="5">
                  <c:v>1.63</c:v>
                </c:pt>
                <c:pt idx="6">
                  <c:v>1.69</c:v>
                </c:pt>
                <c:pt idx="7">
                  <c:v>2.06</c:v>
                </c:pt>
                <c:pt idx="8">
                  <c:v>2.44</c:v>
                </c:pt>
                <c:pt idx="9">
                  <c:v>2.6</c:v>
                </c:pt>
                <c:pt idx="10">
                  <c:v>2.63</c:v>
                </c:pt>
                <c:pt idx="11">
                  <c:v>2.65</c:v>
                </c:pt>
                <c:pt idx="12">
                  <c:v>2.69</c:v>
                </c:pt>
                <c:pt idx="13">
                  <c:v>2.84</c:v>
                </c:pt>
                <c:pt idx="14">
                  <c:v>3.28</c:v>
                </c:pt>
                <c:pt idx="15">
                  <c:v>3.38</c:v>
                </c:pt>
                <c:pt idx="16">
                  <c:v>3.66</c:v>
                </c:pt>
                <c:pt idx="17">
                  <c:v>3.7</c:v>
                </c:pt>
                <c:pt idx="18">
                  <c:v>4</c:v>
                </c:pt>
                <c:pt idx="19">
                  <c:v>4.03</c:v>
                </c:pt>
                <c:pt idx="20">
                  <c:v>4.3499999999999996</c:v>
                </c:pt>
                <c:pt idx="21">
                  <c:v>4.8</c:v>
                </c:pt>
                <c:pt idx="22">
                  <c:v>5.29</c:v>
                </c:pt>
                <c:pt idx="23">
                  <c:v>5.49</c:v>
                </c:pt>
                <c:pt idx="24">
                  <c:v>10.45</c:v>
                </c:pt>
                <c:pt idx="25">
                  <c:v>15.79</c:v>
                </c:pt>
                <c:pt idx="26">
                  <c:v>20.32</c:v>
                </c:pt>
              </c:numCache>
            </c:numRef>
          </c:val>
          <c:extLst>
            <c:ext xmlns:c16="http://schemas.microsoft.com/office/drawing/2014/chart" uri="{C3380CC4-5D6E-409C-BE32-E72D297353CC}">
              <c16:uniqueId val="{00000002-9519-4D1D-9DDB-180400AFB326}"/>
            </c:ext>
          </c:extLst>
        </c:ser>
        <c:dLbls>
          <c:showLegendKey val="0"/>
          <c:showVal val="0"/>
          <c:showCatName val="0"/>
          <c:showSerName val="0"/>
          <c:showPercent val="0"/>
          <c:showBubbleSize val="0"/>
        </c:dLbls>
        <c:gapWidth val="70"/>
        <c:axId val="282427520"/>
        <c:axId val="282427912"/>
      </c:barChart>
      <c:catAx>
        <c:axId val="28242752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2427912"/>
        <c:crosses val="autoZero"/>
        <c:auto val="1"/>
        <c:lblAlgn val="ctr"/>
        <c:lblOffset val="100"/>
        <c:noMultiLvlLbl val="0"/>
      </c:catAx>
      <c:valAx>
        <c:axId val="28242791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dirty="0" smtClean="0"/>
                  <a:t>Percentage of MDR TB cases</a:t>
                </a:r>
                <a:endParaRPr lang="en-GB" sz="1200" dirty="0"/>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rgbClr val="BFBFBF"/>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2427520"/>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06123105310221E-2"/>
          <c:y val="0.15624444283344704"/>
          <c:w val="0.81305193978090251"/>
          <c:h val="0.67303341105363168"/>
        </c:manualLayout>
      </c:layout>
      <c:barChart>
        <c:barDir val="col"/>
        <c:grouping val="clustered"/>
        <c:varyColors val="0"/>
        <c:ser>
          <c:idx val="0"/>
          <c:order val="0"/>
          <c:tx>
            <c:strRef>
              <c:f>'MDR TB No &amp; % 2007-2016'!$A$5</c:f>
              <c:strCache>
                <c:ptCount val="1"/>
                <c:pt idx="0">
                  <c:v>MDR TB cases</c:v>
                </c:pt>
              </c:strCache>
            </c:strRef>
          </c:tx>
          <c:spPr>
            <a:solidFill>
              <a:schemeClr val="accent1"/>
            </a:solidFill>
            <a:ln>
              <a:noFill/>
            </a:ln>
            <a:effectLst/>
          </c:spPr>
          <c:invertIfNegative val="0"/>
          <c:cat>
            <c:numRef>
              <c:f>'MDR TB No &amp; % 2007-2016'!$B$4:$K$4</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'MDR TB No &amp; % 2007-2016'!$B$5:$K$5</c:f>
              <c:numCache>
                <c:formatCode>General</c:formatCode>
                <c:ptCount val="10"/>
                <c:pt idx="0">
                  <c:v>1598</c:v>
                </c:pt>
                <c:pt idx="1">
                  <c:v>1732</c:v>
                </c:pt>
                <c:pt idx="2">
                  <c:v>1673</c:v>
                </c:pt>
                <c:pt idx="3">
                  <c:v>1542</c:v>
                </c:pt>
                <c:pt idx="4">
                  <c:v>1564</c:v>
                </c:pt>
                <c:pt idx="5">
                  <c:v>1588</c:v>
                </c:pt>
                <c:pt idx="6">
                  <c:v>1508</c:v>
                </c:pt>
                <c:pt idx="7">
                  <c:v>1486</c:v>
                </c:pt>
                <c:pt idx="8" formatCode="0.0">
                  <c:v>1343</c:v>
                </c:pt>
                <c:pt idx="9">
                  <c:v>1322</c:v>
                </c:pt>
              </c:numCache>
            </c:numRef>
          </c:val>
          <c:extLst>
            <c:ext xmlns:c16="http://schemas.microsoft.com/office/drawing/2014/chart" uri="{C3380CC4-5D6E-409C-BE32-E72D297353CC}">
              <c16:uniqueId val="{00000000-B890-4920-AFCE-E73E0F6512D3}"/>
            </c:ext>
          </c:extLst>
        </c:ser>
        <c:dLbls>
          <c:showLegendKey val="0"/>
          <c:showVal val="0"/>
          <c:showCatName val="0"/>
          <c:showSerName val="0"/>
          <c:showPercent val="0"/>
          <c:showBubbleSize val="0"/>
        </c:dLbls>
        <c:gapWidth val="100"/>
        <c:overlap val="70"/>
        <c:axId val="282428696"/>
        <c:axId val="282429088"/>
      </c:barChart>
      <c:lineChart>
        <c:grouping val="standard"/>
        <c:varyColors val="0"/>
        <c:ser>
          <c:idx val="1"/>
          <c:order val="1"/>
          <c:tx>
            <c:strRef>
              <c:f>'MDR TB No &amp; % 2007-2016'!$A$6</c:f>
              <c:strCache>
                <c:ptCount val="1"/>
                <c:pt idx="0">
                  <c:v>% of MDR TB of all tested</c:v>
                </c:pt>
              </c:strCache>
            </c:strRef>
          </c:tx>
          <c:spPr>
            <a:ln w="38100" cap="rnd">
              <a:solidFill>
                <a:schemeClr val="accent2"/>
              </a:solidFill>
              <a:round/>
            </a:ln>
            <a:effectLst/>
          </c:spPr>
          <c:marker>
            <c:symbol val="none"/>
          </c:marker>
          <c:cat>
            <c:numRef>
              <c:f>'MDR TB No &amp; % 2007-2016'!$B$4:$K$4</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'MDR TB No &amp; % 2007-2016'!$B$6:$K$6</c:f>
              <c:numCache>
                <c:formatCode>0.0</c:formatCode>
                <c:ptCount val="10"/>
                <c:pt idx="0">
                  <c:v>5.2</c:v>
                </c:pt>
                <c:pt idx="1">
                  <c:v>5.3</c:v>
                </c:pt>
                <c:pt idx="2">
                  <c:v>4.5999999999999996</c:v>
                </c:pt>
                <c:pt idx="3">
                  <c:v>4.5999999999999996</c:v>
                </c:pt>
                <c:pt idx="4">
                  <c:v>4.5</c:v>
                </c:pt>
                <c:pt idx="5">
                  <c:v>4.7</c:v>
                </c:pt>
                <c:pt idx="6">
                  <c:v>4.0999999999999996</c:v>
                </c:pt>
                <c:pt idx="7">
                  <c:v>4</c:v>
                </c:pt>
                <c:pt idx="8">
                  <c:v>4</c:v>
                </c:pt>
                <c:pt idx="9">
                  <c:v>3.7</c:v>
                </c:pt>
              </c:numCache>
            </c:numRef>
          </c:val>
          <c:smooth val="0"/>
          <c:extLst>
            <c:ext xmlns:c16="http://schemas.microsoft.com/office/drawing/2014/chart" uri="{C3380CC4-5D6E-409C-BE32-E72D297353CC}">
              <c16:uniqueId val="{00000001-B890-4920-AFCE-E73E0F6512D3}"/>
            </c:ext>
          </c:extLst>
        </c:ser>
        <c:dLbls>
          <c:showLegendKey val="0"/>
          <c:showVal val="0"/>
          <c:showCatName val="0"/>
          <c:showSerName val="0"/>
          <c:showPercent val="0"/>
          <c:showBubbleSize val="0"/>
        </c:dLbls>
        <c:marker val="1"/>
        <c:smooth val="0"/>
        <c:axId val="282429872"/>
        <c:axId val="282429480"/>
      </c:lineChart>
      <c:catAx>
        <c:axId val="28242869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dirty="0" smtClean="0"/>
                  <a:t>Year of reporting </a:t>
                </a:r>
                <a:endParaRPr lang="en-GB" dirty="0"/>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82429088"/>
        <c:crosses val="autoZero"/>
        <c:auto val="1"/>
        <c:lblAlgn val="ctr"/>
        <c:lblOffset val="100"/>
        <c:noMultiLvlLbl val="0"/>
      </c:catAx>
      <c:valAx>
        <c:axId val="282429088"/>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dirty="0" smtClean="0"/>
                  <a:t>No of cases</a:t>
                </a:r>
                <a:endParaRPr lang="en-GB" dirty="0"/>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82428696"/>
        <c:crosses val="autoZero"/>
        <c:crossBetween val="between"/>
        <c:majorUnit val="500"/>
      </c:valAx>
      <c:valAx>
        <c:axId val="282429480"/>
        <c:scaling>
          <c:orientation val="minMax"/>
          <c:max val="6"/>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dirty="0" smtClean="0"/>
                  <a:t>Percentage</a:t>
                </a:r>
                <a:endParaRPr lang="en-GB" dirty="0"/>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82429872"/>
        <c:crosses val="max"/>
        <c:crossBetween val="between"/>
      </c:valAx>
      <c:catAx>
        <c:axId val="282429872"/>
        <c:scaling>
          <c:orientation val="minMax"/>
        </c:scaling>
        <c:delete val="1"/>
        <c:axPos val="b"/>
        <c:numFmt formatCode="General" sourceLinked="1"/>
        <c:majorTickMark val="out"/>
        <c:minorTickMark val="none"/>
        <c:tickLblPos val="nextTo"/>
        <c:crossAx val="28242948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95094705518498"/>
          <c:y val="2.8012996265669079E-2"/>
          <c:w val="0.77125486065834126"/>
          <c:h val="0.80778853536545525"/>
        </c:manualLayout>
      </c:layout>
      <c:barChart>
        <c:barDir val="bar"/>
        <c:grouping val="clustered"/>
        <c:varyColors val="0"/>
        <c:ser>
          <c:idx val="0"/>
          <c:order val="0"/>
          <c:spPr>
            <a:solidFill>
              <a:schemeClr val="accent1"/>
            </a:solidFill>
            <a:ln>
              <a:noFill/>
            </a:ln>
            <a:effectLst/>
          </c:spPr>
          <c:invertIfNegative val="0"/>
          <c:dPt>
            <c:idx val="6"/>
            <c:invertIfNegative val="0"/>
            <c:bubble3D val="0"/>
            <c:spPr>
              <a:solidFill>
                <a:srgbClr val="5B9BD5"/>
              </a:solidFill>
              <a:ln>
                <a:noFill/>
              </a:ln>
              <a:effectLst/>
            </c:spPr>
            <c:extLst>
              <c:ext xmlns:c16="http://schemas.microsoft.com/office/drawing/2014/chart" uri="{C3380CC4-5D6E-409C-BE32-E72D297353CC}">
                <c16:uniqueId val="{00000001-3874-49FA-B291-42DCED8F45FA}"/>
              </c:ext>
            </c:extLst>
          </c:dPt>
          <c:dPt>
            <c:idx val="7"/>
            <c:invertIfNegative val="0"/>
            <c:bubble3D val="0"/>
            <c:spPr>
              <a:solidFill>
                <a:srgbClr val="69AE23"/>
              </a:solidFill>
              <a:ln>
                <a:noFill/>
              </a:ln>
              <a:effectLst/>
            </c:spPr>
            <c:extLst>
              <c:ext xmlns:c16="http://schemas.microsoft.com/office/drawing/2014/chart" uri="{C3380CC4-5D6E-409C-BE32-E72D297353CC}">
                <c16:uniqueId val="{00000002-01E7-4E96-A580-3FB6A0D4695D}"/>
              </c:ext>
            </c:extLst>
          </c:dPt>
          <c:cat>
            <c:strRef>
              <c:f>'XDR TB, 2016 Graph'!$B$12:$B$26</c:f>
              <c:strCache>
                <c:ptCount val="15"/>
                <c:pt idx="0">
                  <c:v>Germany</c:v>
                </c:pt>
                <c:pt idx="1">
                  <c:v>France</c:v>
                </c:pt>
                <c:pt idx="2">
                  <c:v>Austria</c:v>
                </c:pt>
                <c:pt idx="3">
                  <c:v>Italy</c:v>
                </c:pt>
                <c:pt idx="4">
                  <c:v>United Kingdom</c:v>
                </c:pt>
                <c:pt idx="5">
                  <c:v>Finland</c:v>
                </c:pt>
                <c:pt idx="6">
                  <c:v>Sweden</c:v>
                </c:pt>
                <c:pt idx="7">
                  <c:v>EU/EEA</c:v>
                </c:pt>
                <c:pt idx="8">
                  <c:v>Poland</c:v>
                </c:pt>
                <c:pt idx="9">
                  <c:v>Lithuania</c:v>
                </c:pt>
                <c:pt idx="10">
                  <c:v>Estonia</c:v>
                </c:pt>
                <c:pt idx="11">
                  <c:v>Romania</c:v>
                </c:pt>
                <c:pt idx="12">
                  <c:v>Latvia</c:v>
                </c:pt>
                <c:pt idx="13">
                  <c:v>Portugal</c:v>
                </c:pt>
                <c:pt idx="14">
                  <c:v>Hungary</c:v>
                </c:pt>
              </c:strCache>
            </c:strRef>
          </c:cat>
          <c:val>
            <c:numRef>
              <c:f>'XDR TB, 2016 Graph'!$C$12:$C$26</c:f>
              <c:numCache>
                <c:formatCode>0.0</c:formatCode>
                <c:ptCount val="15"/>
                <c:pt idx="0">
                  <c:v>7.8</c:v>
                </c:pt>
                <c:pt idx="1">
                  <c:v>8.6999999999999993</c:v>
                </c:pt>
                <c:pt idx="2">
                  <c:v>12.5</c:v>
                </c:pt>
                <c:pt idx="3">
                  <c:v>12.7</c:v>
                </c:pt>
                <c:pt idx="4">
                  <c:v>14</c:v>
                </c:pt>
                <c:pt idx="5">
                  <c:v>16.7</c:v>
                </c:pt>
                <c:pt idx="6">
                  <c:v>18.2</c:v>
                </c:pt>
                <c:pt idx="7">
                  <c:v>20.100000000000001</c:v>
                </c:pt>
                <c:pt idx="8">
                  <c:v>20.5</c:v>
                </c:pt>
                <c:pt idx="9">
                  <c:v>23.8</c:v>
                </c:pt>
                <c:pt idx="10">
                  <c:v>29.2</c:v>
                </c:pt>
                <c:pt idx="11">
                  <c:v>30</c:v>
                </c:pt>
                <c:pt idx="12">
                  <c:v>37.5</c:v>
                </c:pt>
                <c:pt idx="13">
                  <c:v>40</c:v>
                </c:pt>
                <c:pt idx="14">
                  <c:v>46.7</c:v>
                </c:pt>
              </c:numCache>
            </c:numRef>
          </c:val>
          <c:extLst>
            <c:ext xmlns:c16="http://schemas.microsoft.com/office/drawing/2014/chart" uri="{C3380CC4-5D6E-409C-BE32-E72D297353CC}">
              <c16:uniqueId val="{00000002-3874-49FA-B291-42DCED8F45FA}"/>
            </c:ext>
          </c:extLst>
        </c:ser>
        <c:ser>
          <c:idx val="1"/>
          <c:order val="1"/>
          <c:spPr>
            <a:solidFill>
              <a:schemeClr val="accent2"/>
            </a:solidFill>
            <a:ln>
              <a:noFill/>
            </a:ln>
            <a:effectLst/>
          </c:spPr>
          <c:invertIfNegative val="0"/>
          <c:cat>
            <c:strRef>
              <c:f>'XDR TB, 2016 Graph'!$B$12:$B$26</c:f>
              <c:strCache>
                <c:ptCount val="15"/>
                <c:pt idx="0">
                  <c:v>Germany</c:v>
                </c:pt>
                <c:pt idx="1">
                  <c:v>France</c:v>
                </c:pt>
                <c:pt idx="2">
                  <c:v>Austria</c:v>
                </c:pt>
                <c:pt idx="3">
                  <c:v>Italy</c:v>
                </c:pt>
                <c:pt idx="4">
                  <c:v>United Kingdom</c:v>
                </c:pt>
                <c:pt idx="5">
                  <c:v>Finland</c:v>
                </c:pt>
                <c:pt idx="6">
                  <c:v>Sweden</c:v>
                </c:pt>
                <c:pt idx="7">
                  <c:v>EU/EEA</c:v>
                </c:pt>
                <c:pt idx="8">
                  <c:v>Poland</c:v>
                </c:pt>
                <c:pt idx="9">
                  <c:v>Lithuania</c:v>
                </c:pt>
                <c:pt idx="10">
                  <c:v>Estonia</c:v>
                </c:pt>
                <c:pt idx="11">
                  <c:v>Romania</c:v>
                </c:pt>
                <c:pt idx="12">
                  <c:v>Latvia</c:v>
                </c:pt>
                <c:pt idx="13">
                  <c:v>Portugal</c:v>
                </c:pt>
                <c:pt idx="14">
                  <c:v>Hungary</c:v>
                </c:pt>
              </c:strCache>
            </c:strRef>
          </c:cat>
          <c:val>
            <c:numRef>
              <c:f>'XDR TB, 2016 Graph'!$D$12:$D$26</c:f>
              <c:numCache>
                <c:formatCode>General</c:formatCode>
                <c:ptCount val="15"/>
              </c:numCache>
            </c:numRef>
          </c:val>
          <c:extLst>
            <c:ext xmlns:c16="http://schemas.microsoft.com/office/drawing/2014/chart" uri="{C3380CC4-5D6E-409C-BE32-E72D297353CC}">
              <c16:uniqueId val="{00000003-3874-49FA-B291-42DCED8F45FA}"/>
            </c:ext>
          </c:extLst>
        </c:ser>
        <c:dLbls>
          <c:showLegendKey val="0"/>
          <c:showVal val="0"/>
          <c:showCatName val="0"/>
          <c:showSerName val="0"/>
          <c:showPercent val="0"/>
          <c:showBubbleSize val="0"/>
        </c:dLbls>
        <c:gapWidth val="50"/>
        <c:overlap val="70"/>
        <c:axId val="128921040"/>
        <c:axId val="128373832"/>
      </c:barChart>
      <c:catAx>
        <c:axId val="12892104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8373832"/>
        <c:crosses val="autoZero"/>
        <c:auto val="1"/>
        <c:lblAlgn val="ctr"/>
        <c:lblOffset val="100"/>
        <c:noMultiLvlLbl val="0"/>
      </c:catAx>
      <c:valAx>
        <c:axId val="12837383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dirty="0" smtClean="0">
                    <a:solidFill>
                      <a:schemeClr val="tx1"/>
                    </a:solidFill>
                  </a:rPr>
                  <a:t>Percentage of XDR TB cases</a:t>
                </a:r>
                <a:endParaRPr lang="en-GB" sz="1400"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rgbClr val="BFBFBF"/>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8921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98496774479579"/>
          <c:y val="3.6057762152424677E-2"/>
          <c:w val="0.79115942804102146"/>
          <c:h val="0.78735390337920286"/>
        </c:manualLayout>
      </c:layout>
      <c:barChart>
        <c:barDir val="col"/>
        <c:grouping val="clustered"/>
        <c:varyColors val="0"/>
        <c:ser>
          <c:idx val="0"/>
          <c:order val="0"/>
          <c:tx>
            <c:strRef>
              <c:f>'XDR TB No &amp; % 2007-2016'!$A$4</c:f>
              <c:strCache>
                <c:ptCount val="1"/>
                <c:pt idx="0">
                  <c:v>XDR TB cases</c:v>
                </c:pt>
              </c:strCache>
            </c:strRef>
          </c:tx>
          <c:spPr>
            <a:solidFill>
              <a:schemeClr val="accent1"/>
            </a:solidFill>
            <a:ln>
              <a:noFill/>
            </a:ln>
            <a:effectLst/>
          </c:spPr>
          <c:invertIfNegative val="0"/>
          <c:cat>
            <c:numRef>
              <c:f>'XDR TB No &amp; % 2007-2016'!$B$3:$K$3</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'XDR TB No &amp; % 2007-2016'!$B$4:$K$4</c:f>
              <c:numCache>
                <c:formatCode>#,##0</c:formatCode>
                <c:ptCount val="10"/>
                <c:pt idx="0">
                  <c:v>76</c:v>
                </c:pt>
                <c:pt idx="1">
                  <c:v>93</c:v>
                </c:pt>
                <c:pt idx="2" formatCode="General">
                  <c:v>72</c:v>
                </c:pt>
                <c:pt idx="3" formatCode="General">
                  <c:v>118</c:v>
                </c:pt>
                <c:pt idx="4" formatCode="General">
                  <c:v>150</c:v>
                </c:pt>
                <c:pt idx="5" formatCode="General">
                  <c:v>145</c:v>
                </c:pt>
                <c:pt idx="6" formatCode="General">
                  <c:v>182</c:v>
                </c:pt>
                <c:pt idx="7" formatCode="General">
                  <c:v>210</c:v>
                </c:pt>
                <c:pt idx="8" formatCode="0">
                  <c:v>205</c:v>
                </c:pt>
                <c:pt idx="9" formatCode="General">
                  <c:v>185</c:v>
                </c:pt>
              </c:numCache>
            </c:numRef>
          </c:val>
          <c:extLst>
            <c:ext xmlns:c16="http://schemas.microsoft.com/office/drawing/2014/chart" uri="{C3380CC4-5D6E-409C-BE32-E72D297353CC}">
              <c16:uniqueId val="{00000000-DF32-4E1F-A6F5-42AA34BDF406}"/>
            </c:ext>
          </c:extLst>
        </c:ser>
        <c:dLbls>
          <c:showLegendKey val="0"/>
          <c:showVal val="0"/>
          <c:showCatName val="0"/>
          <c:showSerName val="0"/>
          <c:showPercent val="0"/>
          <c:showBubbleSize val="0"/>
        </c:dLbls>
        <c:gapWidth val="100"/>
        <c:overlap val="70"/>
        <c:axId val="307319544"/>
        <c:axId val="307319936"/>
      </c:barChart>
      <c:lineChart>
        <c:grouping val="standard"/>
        <c:varyColors val="0"/>
        <c:ser>
          <c:idx val="1"/>
          <c:order val="1"/>
          <c:tx>
            <c:strRef>
              <c:f>'XDR TB No &amp; % 2007-2016'!$A$5</c:f>
              <c:strCache>
                <c:ptCount val="1"/>
                <c:pt idx="0">
                  <c:v>% of XDR TB of all tested</c:v>
                </c:pt>
              </c:strCache>
            </c:strRef>
          </c:tx>
          <c:spPr>
            <a:ln w="38100" cap="rnd">
              <a:solidFill>
                <a:srgbClr val="7CBDC1"/>
              </a:solidFill>
              <a:round/>
            </a:ln>
            <a:effectLst/>
          </c:spPr>
          <c:marker>
            <c:symbol val="none"/>
          </c:marker>
          <c:cat>
            <c:numRef>
              <c:f>'XDR TB No &amp; % 2007-2016'!$B$3:$K$3</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'XDR TB No &amp; % 2007-2016'!$B$5:$K$5</c:f>
              <c:numCache>
                <c:formatCode>0.0</c:formatCode>
                <c:ptCount val="10"/>
                <c:pt idx="0">
                  <c:v>24.516129032258064</c:v>
                </c:pt>
                <c:pt idx="1">
                  <c:v>21.678321678321677</c:v>
                </c:pt>
                <c:pt idx="2">
                  <c:v>10.698365527488855</c:v>
                </c:pt>
                <c:pt idx="3">
                  <c:v>12.71551724137931</c:v>
                </c:pt>
                <c:pt idx="4">
                  <c:v>13.966480446927374</c:v>
                </c:pt>
                <c:pt idx="5">
                  <c:v>13.902205177372961</c:v>
                </c:pt>
                <c:pt idx="6">
                  <c:v>18.571428571428573</c:v>
                </c:pt>
                <c:pt idx="7">
                  <c:v>19.774011299435028</c:v>
                </c:pt>
                <c:pt idx="8">
                  <c:v>19.692603266090298</c:v>
                </c:pt>
                <c:pt idx="9">
                  <c:v>20.624303232998887</c:v>
                </c:pt>
              </c:numCache>
            </c:numRef>
          </c:val>
          <c:smooth val="0"/>
          <c:extLst>
            <c:ext xmlns:c16="http://schemas.microsoft.com/office/drawing/2014/chart" uri="{C3380CC4-5D6E-409C-BE32-E72D297353CC}">
              <c16:uniqueId val="{00000001-DF32-4E1F-A6F5-42AA34BDF406}"/>
            </c:ext>
          </c:extLst>
        </c:ser>
        <c:dLbls>
          <c:showLegendKey val="0"/>
          <c:showVal val="0"/>
          <c:showCatName val="0"/>
          <c:showSerName val="0"/>
          <c:showPercent val="0"/>
          <c:showBubbleSize val="0"/>
        </c:dLbls>
        <c:marker val="1"/>
        <c:smooth val="0"/>
        <c:axId val="307320720"/>
        <c:axId val="307320328"/>
      </c:lineChart>
      <c:catAx>
        <c:axId val="30731954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smtClean="0"/>
                  <a:t>Year of reporting</a:t>
                </a:r>
                <a:endParaRPr lang="en-GB" sz="1600" dirty="0"/>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07319936"/>
        <c:crosses val="autoZero"/>
        <c:auto val="1"/>
        <c:lblAlgn val="ctr"/>
        <c:lblOffset val="100"/>
        <c:noMultiLvlLbl val="0"/>
      </c:catAx>
      <c:valAx>
        <c:axId val="307319936"/>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smtClean="0"/>
                  <a:t>No of cases</a:t>
                </a:r>
                <a:endParaRPr lang="en-GB" sz="1600" dirty="0"/>
              </a:p>
            </c:rich>
          </c:tx>
          <c:layout>
            <c:manualLayout>
              <c:xMode val="edge"/>
              <c:yMode val="edge"/>
              <c:x val="1.4467679836426267E-2"/>
              <c:y val="0.303862455645082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07319544"/>
        <c:crosses val="autoZero"/>
        <c:crossBetween val="between"/>
      </c:valAx>
      <c:valAx>
        <c:axId val="307320328"/>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smtClean="0"/>
                  <a:t>Percentage</a:t>
                </a:r>
                <a:endParaRPr lang="en-GB" sz="1600" dirty="0"/>
              </a:p>
            </c:rich>
          </c:tx>
          <c:layout>
            <c:manualLayout>
              <c:xMode val="edge"/>
              <c:yMode val="edge"/>
              <c:x val="0.95978215509943277"/>
              <c:y val="0.2972123384441365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07320720"/>
        <c:crosses val="max"/>
        <c:crossBetween val="between"/>
      </c:valAx>
      <c:catAx>
        <c:axId val="307320720"/>
        <c:scaling>
          <c:orientation val="minMax"/>
        </c:scaling>
        <c:delete val="1"/>
        <c:axPos val="b"/>
        <c:numFmt formatCode="General" sourceLinked="1"/>
        <c:majorTickMark val="out"/>
        <c:minorTickMark val="none"/>
        <c:tickLblPos val="nextTo"/>
        <c:crossAx val="30732032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TB No &amp; % 2007-2016 (2)'!$A$4</c:f>
              <c:strCache>
                <c:ptCount val="1"/>
                <c:pt idx="0">
                  <c:v>HIV TB cases</c:v>
                </c:pt>
              </c:strCache>
            </c:strRef>
          </c:tx>
          <c:spPr>
            <a:solidFill>
              <a:srgbClr val="69AE23"/>
            </a:solidFill>
            <a:ln>
              <a:noFill/>
            </a:ln>
            <a:effectLst/>
          </c:spPr>
          <c:invertIfNegative val="0"/>
          <c:cat>
            <c:numRef>
              <c:f>'HIV TB No &amp; % 2007-2016 (2)'!$B$3:$K$3</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'HIV TB No &amp; % 2007-2016 (2)'!$B$4:$K$4</c:f>
              <c:numCache>
                <c:formatCode>#,##0</c:formatCode>
                <c:ptCount val="10"/>
                <c:pt idx="0">
                  <c:v>1438</c:v>
                </c:pt>
                <c:pt idx="1">
                  <c:v>1402</c:v>
                </c:pt>
                <c:pt idx="2" formatCode="General">
                  <c:v>1260</c:v>
                </c:pt>
                <c:pt idx="3" formatCode="General">
                  <c:v>1416</c:v>
                </c:pt>
                <c:pt idx="4" formatCode="General">
                  <c:v>1640</c:v>
                </c:pt>
                <c:pt idx="5" formatCode="General">
                  <c:v>1479</c:v>
                </c:pt>
                <c:pt idx="6" formatCode="General">
                  <c:v>1315</c:v>
                </c:pt>
                <c:pt idx="7" formatCode="General">
                  <c:v>1051</c:v>
                </c:pt>
                <c:pt idx="8" formatCode="0">
                  <c:v>1020</c:v>
                </c:pt>
                <c:pt idx="9" formatCode="General">
                  <c:v>895</c:v>
                </c:pt>
              </c:numCache>
            </c:numRef>
          </c:val>
          <c:extLst>
            <c:ext xmlns:c16="http://schemas.microsoft.com/office/drawing/2014/chart" uri="{C3380CC4-5D6E-409C-BE32-E72D297353CC}">
              <c16:uniqueId val="{00000000-B7A5-42A5-B17B-668B3CD1B86F}"/>
            </c:ext>
          </c:extLst>
        </c:ser>
        <c:dLbls>
          <c:showLegendKey val="0"/>
          <c:showVal val="0"/>
          <c:showCatName val="0"/>
          <c:showSerName val="0"/>
          <c:showPercent val="0"/>
          <c:showBubbleSize val="0"/>
        </c:dLbls>
        <c:gapWidth val="100"/>
        <c:overlap val="70"/>
        <c:axId val="128374616"/>
        <c:axId val="128375008"/>
      </c:barChart>
      <c:lineChart>
        <c:grouping val="standard"/>
        <c:varyColors val="0"/>
        <c:ser>
          <c:idx val="1"/>
          <c:order val="1"/>
          <c:tx>
            <c:strRef>
              <c:f>'HIV TB No &amp; % 2007-2016 (2)'!$A$5</c:f>
              <c:strCache>
                <c:ptCount val="1"/>
                <c:pt idx="0">
                  <c:v>% of HIV positive TB of all tested</c:v>
                </c:pt>
              </c:strCache>
            </c:strRef>
          </c:tx>
          <c:spPr>
            <a:ln w="38100" cap="rnd">
              <a:solidFill>
                <a:srgbClr val="7CBDC1"/>
              </a:solidFill>
              <a:round/>
            </a:ln>
            <a:effectLst/>
          </c:spPr>
          <c:marker>
            <c:symbol val="none"/>
          </c:marker>
          <c:cat>
            <c:numRef>
              <c:f>'HIV TB No &amp; % 2007-2016 (2)'!$B$3:$K$3</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'HIV TB No &amp; % 2007-2016 (2)'!$B$5:$K$5</c:f>
              <c:numCache>
                <c:formatCode>0.0</c:formatCode>
                <c:ptCount val="10"/>
                <c:pt idx="0">
                  <c:v>8.4</c:v>
                </c:pt>
                <c:pt idx="1">
                  <c:v>8.1999999999999993</c:v>
                </c:pt>
                <c:pt idx="2">
                  <c:v>7.3</c:v>
                </c:pt>
                <c:pt idx="3">
                  <c:v>6.3</c:v>
                </c:pt>
                <c:pt idx="4">
                  <c:v>5.9</c:v>
                </c:pt>
                <c:pt idx="5">
                  <c:v>5.2908349431208412</c:v>
                </c:pt>
                <c:pt idx="6">
                  <c:v>4.713430588909997</c:v>
                </c:pt>
                <c:pt idx="7">
                  <c:v>4.7920846252051801</c:v>
                </c:pt>
                <c:pt idx="8">
                  <c:v>4.6279491833030848</c:v>
                </c:pt>
                <c:pt idx="9">
                  <c:v>4.4776866119671803</c:v>
                </c:pt>
              </c:numCache>
            </c:numRef>
          </c:val>
          <c:smooth val="0"/>
          <c:extLst>
            <c:ext xmlns:c16="http://schemas.microsoft.com/office/drawing/2014/chart" uri="{C3380CC4-5D6E-409C-BE32-E72D297353CC}">
              <c16:uniqueId val="{00000001-B7A5-42A5-B17B-668B3CD1B86F}"/>
            </c:ext>
          </c:extLst>
        </c:ser>
        <c:dLbls>
          <c:showLegendKey val="0"/>
          <c:showVal val="0"/>
          <c:showCatName val="0"/>
          <c:showSerName val="0"/>
          <c:showPercent val="0"/>
          <c:showBubbleSize val="0"/>
        </c:dLbls>
        <c:marker val="1"/>
        <c:smooth val="0"/>
        <c:axId val="128375792"/>
        <c:axId val="128375400"/>
      </c:lineChart>
      <c:catAx>
        <c:axId val="128374616"/>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Year of reporting</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8375008"/>
        <c:crosses val="autoZero"/>
        <c:auto val="1"/>
        <c:lblAlgn val="ctr"/>
        <c:lblOffset val="100"/>
        <c:noMultiLvlLbl val="0"/>
      </c:catAx>
      <c:valAx>
        <c:axId val="128375008"/>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No of HIV positive TB cases</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8374616"/>
        <c:crosses val="autoZero"/>
        <c:crossBetween val="between"/>
      </c:valAx>
      <c:valAx>
        <c:axId val="128375400"/>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Percentage among tested</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8375792"/>
        <c:crosses val="max"/>
        <c:crossBetween val="between"/>
      </c:valAx>
      <c:catAx>
        <c:axId val="128375792"/>
        <c:scaling>
          <c:orientation val="minMax"/>
        </c:scaling>
        <c:delete val="1"/>
        <c:axPos val="b"/>
        <c:numFmt formatCode="General" sourceLinked="1"/>
        <c:majorTickMark val="out"/>
        <c:minorTickMark val="none"/>
        <c:tickLblPos val="nextTo"/>
        <c:crossAx val="12837540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6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545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30200" y="534988"/>
            <a:ext cx="4221163" cy="23749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9211" y="3235559"/>
            <a:ext cx="5618480" cy="537535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7569" y="8841859"/>
            <a:ext cx="3043891" cy="465753"/>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13263306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144"/>
            <a:ext cx="12192000" cy="6858000"/>
          </a:xfrm>
          <a:prstGeom prst="rect">
            <a:avLst/>
          </a:prstGeom>
          <a:noFill/>
        </p:spPr>
      </p:pic>
      <p:sp>
        <p:nvSpPr>
          <p:cNvPr id="181250" name="Rectangle 2"/>
          <p:cNvSpPr>
            <a:spLocks noGrp="1" noChangeArrowheads="1"/>
          </p:cNvSpPr>
          <p:nvPr>
            <p:ph type="ctrTitle"/>
          </p:nvPr>
        </p:nvSpPr>
        <p:spPr>
          <a:xfrm>
            <a:off x="4286249" y="3080951"/>
            <a:ext cx="7421037" cy="1334530"/>
          </a:xfrm>
        </p:spPr>
        <p:txBody>
          <a:bodyPr/>
          <a:lstStyle>
            <a:lvl1pPr>
              <a:defRPr sz="4400" b="0">
                <a:solidFill>
                  <a:schemeClr val="tx1">
                    <a:lumMod val="85000"/>
                    <a:lumOff val="15000"/>
                  </a:schemeClr>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4286249" y="4555524"/>
            <a:ext cx="7421038" cy="1184094"/>
          </a:xfrm>
        </p:spPr>
        <p:txBody>
          <a:bodyPr/>
          <a:lstStyle>
            <a:lvl1pPr marL="0" indent="0">
              <a:lnSpc>
                <a:spcPct val="90000"/>
              </a:lnSpc>
              <a:spcBef>
                <a:spcPts val="0"/>
              </a:spcBef>
              <a:spcAft>
                <a:spcPts val="0"/>
              </a:spcAft>
              <a:defRPr sz="2000" b="0">
                <a:solidFill>
                  <a:schemeClr val="tx1">
                    <a:lumMod val="85000"/>
                    <a:lumOff val="15000"/>
                  </a:schemeClr>
                </a:solidFill>
                <a:latin typeface="Tahoma" pitchFamily="34" charset="0"/>
                <a:cs typeface="Tahoma" pitchFamily="34" charset="0"/>
              </a:defRPr>
            </a:lvl1pPr>
          </a:lstStyle>
          <a:p>
            <a:r>
              <a:rPr lang="en-US" smtClean="0"/>
              <a:t>Click to edit Master subtitle style</a:t>
            </a:r>
            <a:endParaRPr lang="en-GB" dirty="0"/>
          </a:p>
        </p:txBody>
      </p:sp>
      <p:sp>
        <p:nvSpPr>
          <p:cNvPr id="2" name="Slide Number Placeholder 1"/>
          <p:cNvSpPr>
            <a:spLocks noGrp="1"/>
          </p:cNvSpPr>
          <p:nvPr>
            <p:ph type="sldNum" sz="quarter" idx="10"/>
          </p:nvPr>
        </p:nvSpPr>
        <p:spPr>
          <a:xfrm>
            <a:off x="9108000" y="6480000"/>
            <a:ext cx="2556000" cy="365125"/>
          </a:xfrm>
        </p:spPr>
        <p:txBody>
          <a:bodyPr/>
          <a:lstStyle>
            <a:lvl1pPr>
              <a:defRPr>
                <a:solidFill>
                  <a:schemeClr val="bg1"/>
                </a:solidFill>
              </a:defRPr>
            </a:lvl1pPr>
          </a:lstStyle>
          <a:p>
            <a:fld id="{0580567E-5E8F-47A5-90DF-8BFEB1A71525}"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269861" indent="-269861">
              <a:lnSpc>
                <a:spcPct val="90000"/>
              </a:lnSpc>
              <a:spcBef>
                <a:spcPts val="300"/>
              </a:spcBef>
              <a:spcAft>
                <a:spcPts val="600"/>
              </a:spcAft>
              <a:buFont typeface="Arial" pitchFamily="34" charset="0"/>
              <a:buChar char="•"/>
              <a:tabLst>
                <a:tab pos="269861" algn="l"/>
              </a:tabLst>
              <a:defRPr sz="2400">
                <a:latin typeface="Tahoma" pitchFamily="34" charset="0"/>
                <a:cs typeface="Tahoma" pitchFamily="34" charset="0"/>
              </a:defRPr>
            </a:lvl2pPr>
            <a:lvl3pPr marL="541312" indent="-271449">
              <a:lnSpc>
                <a:spcPct val="90000"/>
              </a:lnSpc>
              <a:spcBef>
                <a:spcPts val="300"/>
              </a:spcBef>
              <a:spcAft>
                <a:spcPts val="600"/>
              </a:spcAft>
              <a:buFont typeface="Tahoma" pitchFamily="34" charset="0"/>
              <a:buChar char="–"/>
              <a:tabLst>
                <a:tab pos="541312" algn="l"/>
              </a:tabLst>
              <a:defRPr sz="2400">
                <a:latin typeface="Tahoma" pitchFamily="34" charset="0"/>
                <a:cs typeface="Tahoma" pitchFamily="34" charset="0"/>
              </a:defRPr>
            </a:lvl3pPr>
            <a:lvl5pPr>
              <a:buNone/>
              <a:defRPr/>
            </a:lvl5pPr>
          </a:lstStyle>
          <a:p>
            <a:pPr lvl="0"/>
            <a:r>
              <a:rPr lang="en-US" smtClean="0"/>
              <a:t>Edit Master text styles</a:t>
            </a:r>
          </a:p>
          <a:p>
            <a:pPr lvl="1"/>
            <a:r>
              <a:rPr lang="en-US" smtClean="0"/>
              <a:t>Second level</a:t>
            </a:r>
          </a:p>
          <a:p>
            <a:pPr lvl="2"/>
            <a:r>
              <a:rPr lang="en-US" smtClean="0"/>
              <a:t>Third level</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0580567E-5E8F-47A5-90DF-8BFEB1A71525}"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2612145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31027321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0226" name="Rectangle 2"/>
          <p:cNvSpPr>
            <a:spLocks noGrp="1" noChangeArrowheads="1"/>
          </p:cNvSpPr>
          <p:nvPr>
            <p:ph type="title"/>
          </p:nvPr>
        </p:nvSpPr>
        <p:spPr bwMode="auto">
          <a:xfrm>
            <a:off x="889686" y="142890"/>
            <a:ext cx="7842422"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889686" y="1079500"/>
            <a:ext cx="10511482"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sp>
        <p:nvSpPr>
          <p:cNvPr id="10" name="Slide Number Placeholder 9"/>
          <p:cNvSpPr>
            <a:spLocks noGrp="1"/>
          </p:cNvSpPr>
          <p:nvPr>
            <p:ph type="sldNum" sz="quarter" idx="4"/>
          </p:nvPr>
        </p:nvSpPr>
        <p:spPr>
          <a:xfrm>
            <a:off x="9108000" y="6480015"/>
            <a:ext cx="2556000" cy="365125"/>
          </a:xfrm>
          <a:prstGeom prst="rect">
            <a:avLst/>
          </a:prstGeom>
        </p:spPr>
        <p:txBody>
          <a:bodyPr vert="horz" lIns="91440" tIns="36000" rIns="91440" bIns="36000" rtlCol="0" anchor="ctr" anchorCtr="0"/>
          <a:lstStyle>
            <a:lvl1pPr algn="r">
              <a:lnSpc>
                <a:spcPct val="100000"/>
              </a:lnSpc>
              <a:defRPr sz="1200" b="0">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 id="2147483656"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000">
          <a:solidFill>
            <a:schemeClr val="tx1">
              <a:lumMod val="85000"/>
              <a:lumOff val="15000"/>
            </a:schemeClr>
          </a:solidFill>
          <a:latin typeface="Tahoma" pitchFamily="34" charset="0"/>
          <a:ea typeface="+mn-ea"/>
          <a:cs typeface="Tahoma" pitchFamily="34" charset="0"/>
        </a:defRPr>
      </a:lvl1pPr>
      <a:lvl2pPr marL="269861" indent="-269861" algn="l" rtl="0" eaLnBrk="1" fontAlgn="base" hangingPunct="1">
        <a:lnSpc>
          <a:spcPct val="90000"/>
        </a:lnSpc>
        <a:spcBef>
          <a:spcPct val="0"/>
        </a:spcBef>
        <a:spcAft>
          <a:spcPts val="300"/>
        </a:spcAft>
        <a:buFont typeface="Arial" pitchFamily="34" charset="0"/>
        <a:buChar char="•"/>
        <a:defRPr sz="2000">
          <a:solidFill>
            <a:schemeClr val="tx1">
              <a:lumMod val="85000"/>
              <a:lumOff val="15000"/>
            </a:schemeClr>
          </a:solidFill>
          <a:latin typeface="+mn-lt"/>
        </a:defRPr>
      </a:lvl2pPr>
      <a:lvl3pPr marL="541312" indent="-271449" algn="l" rtl="0" eaLnBrk="1" fontAlgn="base" hangingPunct="1">
        <a:lnSpc>
          <a:spcPct val="90000"/>
        </a:lnSpc>
        <a:spcBef>
          <a:spcPct val="20000"/>
        </a:spcBef>
        <a:spcAft>
          <a:spcPts val="300"/>
        </a:spcAft>
        <a:buFont typeface="Tahoma" pitchFamily="34" charset="0"/>
        <a:buChar char="–"/>
        <a:defRPr sz="2000">
          <a:solidFill>
            <a:schemeClr val="tx1">
              <a:lumMod val="85000"/>
              <a:lumOff val="15000"/>
            </a:schemeClr>
          </a:solidFill>
          <a:latin typeface="+mn-lt"/>
        </a:defRPr>
      </a:lvl3pPr>
      <a:lvl4pPr marL="1600120" indent="-228589" algn="l" rtl="0" eaLnBrk="1" fontAlgn="base" hangingPunct="1">
        <a:spcBef>
          <a:spcPct val="20000"/>
        </a:spcBef>
        <a:spcAft>
          <a:spcPct val="0"/>
        </a:spcAft>
        <a:defRPr sz="1600">
          <a:solidFill>
            <a:schemeClr val="tx1"/>
          </a:solidFill>
          <a:latin typeface="+mn-lt"/>
        </a:defRPr>
      </a:lvl4pPr>
      <a:lvl5pPr marL="2057298" indent="-228589" algn="l" rtl="0" eaLnBrk="1" fontAlgn="base" hangingPunct="1">
        <a:spcBef>
          <a:spcPct val="20000"/>
        </a:spcBef>
        <a:spcAft>
          <a:spcPct val="0"/>
        </a:spcAft>
        <a:buChar char="»"/>
        <a:defRPr sz="1600">
          <a:solidFill>
            <a:schemeClr val="tx1"/>
          </a:solidFill>
          <a:latin typeface="+mn-lt"/>
        </a:defRPr>
      </a:lvl5pPr>
      <a:lvl6pPr marL="2514474" indent="-228589" algn="l" rtl="0" eaLnBrk="1" fontAlgn="base" hangingPunct="1">
        <a:spcBef>
          <a:spcPct val="20000"/>
        </a:spcBef>
        <a:spcAft>
          <a:spcPct val="0"/>
        </a:spcAft>
        <a:buChar char="»"/>
        <a:defRPr sz="1600">
          <a:solidFill>
            <a:schemeClr val="tx1"/>
          </a:solidFill>
          <a:latin typeface="+mn-lt"/>
        </a:defRPr>
      </a:lvl6pPr>
      <a:lvl7pPr marL="2971652" indent="-228589" algn="l" rtl="0" eaLnBrk="1" fontAlgn="base" hangingPunct="1">
        <a:spcBef>
          <a:spcPct val="20000"/>
        </a:spcBef>
        <a:spcAft>
          <a:spcPct val="0"/>
        </a:spcAft>
        <a:buChar char="»"/>
        <a:defRPr sz="1600">
          <a:solidFill>
            <a:schemeClr val="tx1"/>
          </a:solidFill>
          <a:latin typeface="+mn-lt"/>
        </a:defRPr>
      </a:lvl7pPr>
      <a:lvl8pPr marL="3428829" indent="-228589" algn="l" rtl="0" eaLnBrk="1" fontAlgn="base" hangingPunct="1">
        <a:spcBef>
          <a:spcPct val="20000"/>
        </a:spcBef>
        <a:spcAft>
          <a:spcPct val="0"/>
        </a:spcAft>
        <a:buChar char="»"/>
        <a:defRPr sz="1600">
          <a:solidFill>
            <a:schemeClr val="tx1"/>
          </a:solidFill>
          <a:latin typeface="+mn-lt"/>
        </a:defRPr>
      </a:lvl8pPr>
      <a:lvl9pPr marL="3886006" indent="-228589"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itle Placeholder 7"/>
          <p:cNvSpPr>
            <a:spLocks noGrp="1"/>
          </p:cNvSpPr>
          <p:nvPr>
            <p:ph type="title"/>
          </p:nvPr>
        </p:nvSpPr>
        <p:spPr>
          <a:xfrm>
            <a:off x="2228850" y="3001958"/>
            <a:ext cx="8261550" cy="1941811"/>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6" name="Slide Number Placeholder 4"/>
          <p:cNvSpPr>
            <a:spLocks noGrp="1"/>
          </p:cNvSpPr>
          <p:nvPr>
            <p:ph type="sldNum" sz="quarter" idx="4"/>
          </p:nvPr>
        </p:nvSpPr>
        <p:spPr>
          <a:xfrm>
            <a:off x="9108000" y="6480015"/>
            <a:ext cx="2556000" cy="365125"/>
          </a:xfrm>
          <a:prstGeom prst="rect">
            <a:avLst/>
          </a:prstGeom>
        </p:spPr>
        <p:txBody>
          <a:bodyPr tIns="36000" bIns="36000" anchor="ctr" anchorCtr="0"/>
          <a:lstStyle>
            <a:lvl1pPr algn="r">
              <a:lnSpc>
                <a:spcPct val="100000"/>
              </a:lnSpc>
              <a:defRPr sz="1200">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8" r:id="rId1"/>
    <p:sldLayoutId id="2147483670" r:id="rId2"/>
  </p:sldLayoutIdLst>
  <p:timing>
    <p:tnLst>
      <p:par>
        <p:cTn id="1" dur="indefinite" restart="never" nodeType="tmRoot"/>
      </p:par>
    </p:tnLst>
  </p:timing>
  <p:hf hdr="0" dt="0"/>
  <p:txStyles>
    <p:titleStyle>
      <a:lvl1pPr algn="l" rtl="0" fontAlgn="base">
        <a:lnSpc>
          <a:spcPct val="90000"/>
        </a:lnSpc>
        <a:spcBef>
          <a:spcPct val="0"/>
        </a:spcBef>
        <a:spcAft>
          <a:spcPct val="0"/>
        </a:spcAft>
        <a:defRPr sz="4400" b="0">
          <a:solidFill>
            <a:schemeClr val="tx1">
              <a:lumMod val="85000"/>
              <a:lumOff val="15000"/>
            </a:schemeClr>
          </a:solidFill>
          <a:latin typeface="Tahoma" pitchFamily="34" charset="0"/>
          <a:ea typeface="+mj-ea"/>
          <a:cs typeface="Tahoma" pitchFamily="34" charset="0"/>
        </a:defRPr>
      </a:lvl1pPr>
      <a:lvl2pPr algn="l" rtl="0" fontAlgn="base">
        <a:lnSpc>
          <a:spcPct val="90000"/>
        </a:lnSpc>
        <a:spcBef>
          <a:spcPct val="0"/>
        </a:spcBef>
        <a:spcAft>
          <a:spcPct val="0"/>
        </a:spcAft>
        <a:defRPr sz="3200">
          <a:solidFill>
            <a:schemeClr val="bg1"/>
          </a:solidFill>
          <a:latin typeface="Tahoma" pitchFamily="34" charset="0"/>
        </a:defRPr>
      </a:lvl2pPr>
      <a:lvl3pPr algn="l" rtl="0" fontAlgn="base">
        <a:lnSpc>
          <a:spcPct val="90000"/>
        </a:lnSpc>
        <a:spcBef>
          <a:spcPct val="0"/>
        </a:spcBef>
        <a:spcAft>
          <a:spcPct val="0"/>
        </a:spcAft>
        <a:defRPr sz="3200">
          <a:solidFill>
            <a:schemeClr val="bg1"/>
          </a:solidFill>
          <a:latin typeface="Tahoma" pitchFamily="34" charset="0"/>
        </a:defRPr>
      </a:lvl3pPr>
      <a:lvl4pPr algn="l" rtl="0" fontAlgn="base">
        <a:lnSpc>
          <a:spcPct val="90000"/>
        </a:lnSpc>
        <a:spcBef>
          <a:spcPct val="0"/>
        </a:spcBef>
        <a:spcAft>
          <a:spcPct val="0"/>
        </a:spcAft>
        <a:defRPr sz="3200">
          <a:solidFill>
            <a:schemeClr val="bg1"/>
          </a:solidFill>
          <a:latin typeface="Tahoma" pitchFamily="34" charset="0"/>
        </a:defRPr>
      </a:lvl4pPr>
      <a:lvl5pPr algn="l" rtl="0" fontAlgn="base">
        <a:lnSpc>
          <a:spcPct val="90000"/>
        </a:lnSpc>
        <a:spcBef>
          <a:spcPct val="0"/>
        </a:spcBef>
        <a:spcAft>
          <a:spcPct val="0"/>
        </a:spcAft>
        <a:defRPr sz="3200">
          <a:solidFill>
            <a:schemeClr val="bg1"/>
          </a:solidFill>
          <a:latin typeface="Tahoma" pitchFamily="34" charset="0"/>
        </a:defRPr>
      </a:lvl5pPr>
      <a:lvl6pPr marL="457178" algn="l" rtl="0" fontAlgn="base">
        <a:lnSpc>
          <a:spcPct val="90000"/>
        </a:lnSpc>
        <a:spcBef>
          <a:spcPct val="0"/>
        </a:spcBef>
        <a:spcAft>
          <a:spcPct val="0"/>
        </a:spcAft>
        <a:defRPr sz="3200">
          <a:solidFill>
            <a:schemeClr val="bg1"/>
          </a:solidFill>
          <a:latin typeface="Tahoma" pitchFamily="34" charset="0"/>
        </a:defRPr>
      </a:lvl6pPr>
      <a:lvl7pPr marL="914354" algn="l" rtl="0" fontAlgn="base">
        <a:lnSpc>
          <a:spcPct val="90000"/>
        </a:lnSpc>
        <a:spcBef>
          <a:spcPct val="0"/>
        </a:spcBef>
        <a:spcAft>
          <a:spcPct val="0"/>
        </a:spcAft>
        <a:defRPr sz="3200">
          <a:solidFill>
            <a:schemeClr val="bg1"/>
          </a:solidFill>
          <a:latin typeface="Tahoma" pitchFamily="34" charset="0"/>
        </a:defRPr>
      </a:lvl7pPr>
      <a:lvl8pPr marL="1371532" algn="l" rtl="0" fontAlgn="base">
        <a:lnSpc>
          <a:spcPct val="90000"/>
        </a:lnSpc>
        <a:spcBef>
          <a:spcPct val="0"/>
        </a:spcBef>
        <a:spcAft>
          <a:spcPct val="0"/>
        </a:spcAft>
        <a:defRPr sz="3200">
          <a:solidFill>
            <a:schemeClr val="bg1"/>
          </a:solidFill>
          <a:latin typeface="Tahoma" pitchFamily="34" charset="0"/>
        </a:defRPr>
      </a:lvl8pPr>
      <a:lvl9pPr marL="1828709" algn="l" rtl="0" fontAlgn="base">
        <a:lnSpc>
          <a:spcPct val="90000"/>
        </a:lnSpc>
        <a:spcBef>
          <a:spcPct val="0"/>
        </a:spcBef>
        <a:spcAft>
          <a:spcPct val="0"/>
        </a:spcAft>
        <a:defRPr sz="3200">
          <a:solidFill>
            <a:schemeClr val="bg1"/>
          </a:solidFill>
          <a:latin typeface="Tahoma" pitchFamily="34" charset="0"/>
        </a:defRPr>
      </a:lvl9pPr>
    </p:titleStyle>
    <p:bodyStyle>
      <a:lvl1pPr algn="l" rtl="0" fontAlgn="base">
        <a:lnSpc>
          <a:spcPct val="90000"/>
        </a:lnSpc>
        <a:spcBef>
          <a:spcPct val="0"/>
        </a:spcBef>
        <a:spcAft>
          <a:spcPct val="0"/>
        </a:spcAft>
        <a:defRPr sz="4000" b="1">
          <a:solidFill>
            <a:schemeClr val="bg1"/>
          </a:solidFill>
          <a:latin typeface="+mn-lt"/>
          <a:ea typeface="+mn-ea"/>
          <a:cs typeface="+mn-cs"/>
        </a:defRPr>
      </a:lvl1pPr>
      <a:lvl2pPr marL="822285" indent="-285737" algn="l" rtl="0" fontAlgn="base">
        <a:spcBef>
          <a:spcPct val="20000"/>
        </a:spcBef>
        <a:spcAft>
          <a:spcPct val="0"/>
        </a:spcAft>
        <a:buChar char="–"/>
        <a:defRPr sz="2800">
          <a:solidFill>
            <a:schemeClr val="tx1"/>
          </a:solidFill>
          <a:latin typeface="Arial" charset="0"/>
        </a:defRPr>
      </a:lvl2pPr>
      <a:lvl3pPr marL="1230252" indent="-228589" algn="l" rtl="0" fontAlgn="base">
        <a:spcBef>
          <a:spcPct val="20000"/>
        </a:spcBef>
        <a:spcAft>
          <a:spcPct val="0"/>
        </a:spcAft>
        <a:buChar char="•"/>
        <a:defRPr sz="2400">
          <a:solidFill>
            <a:schemeClr val="tx1"/>
          </a:solidFill>
          <a:latin typeface="Arial" charset="0"/>
        </a:defRPr>
      </a:lvl3pPr>
      <a:lvl4pPr marL="1638218" indent="-228589" algn="l" rtl="0" fontAlgn="base">
        <a:spcBef>
          <a:spcPct val="20000"/>
        </a:spcBef>
        <a:spcAft>
          <a:spcPct val="0"/>
        </a:spcAft>
        <a:buChar char="–"/>
        <a:defRPr sz="2000">
          <a:solidFill>
            <a:schemeClr val="tx1"/>
          </a:solidFill>
          <a:latin typeface="Arial" charset="0"/>
        </a:defRPr>
      </a:lvl4pPr>
      <a:lvl5pPr marL="2057298" indent="-228589" algn="l" rtl="0" fontAlgn="base">
        <a:spcBef>
          <a:spcPct val="20000"/>
        </a:spcBef>
        <a:spcAft>
          <a:spcPct val="0"/>
        </a:spcAft>
        <a:buChar char="»"/>
        <a:defRPr sz="2000">
          <a:solidFill>
            <a:schemeClr val="tx1"/>
          </a:solidFill>
          <a:latin typeface="Arial" charset="0"/>
        </a:defRPr>
      </a:lvl5pPr>
      <a:lvl6pPr marL="2514474" indent="-228589" algn="l" rtl="0" fontAlgn="base">
        <a:spcBef>
          <a:spcPct val="20000"/>
        </a:spcBef>
        <a:spcAft>
          <a:spcPct val="0"/>
        </a:spcAft>
        <a:buChar char="»"/>
        <a:defRPr sz="2000">
          <a:solidFill>
            <a:schemeClr val="tx1"/>
          </a:solidFill>
          <a:latin typeface="Arial" charset="0"/>
        </a:defRPr>
      </a:lvl6pPr>
      <a:lvl7pPr marL="2971652" indent="-228589" algn="l" rtl="0" fontAlgn="base">
        <a:spcBef>
          <a:spcPct val="20000"/>
        </a:spcBef>
        <a:spcAft>
          <a:spcPct val="0"/>
        </a:spcAft>
        <a:buChar char="»"/>
        <a:defRPr sz="2000">
          <a:solidFill>
            <a:schemeClr val="tx1"/>
          </a:solidFill>
          <a:latin typeface="Arial" charset="0"/>
        </a:defRPr>
      </a:lvl7pPr>
      <a:lvl8pPr marL="3428829" indent="-228589" algn="l" rtl="0" fontAlgn="base">
        <a:spcBef>
          <a:spcPct val="20000"/>
        </a:spcBef>
        <a:spcAft>
          <a:spcPct val="0"/>
        </a:spcAft>
        <a:buChar char="»"/>
        <a:defRPr sz="2000">
          <a:solidFill>
            <a:schemeClr val="tx1"/>
          </a:solidFill>
          <a:latin typeface="Arial" charset="0"/>
        </a:defRPr>
      </a:lvl8pPr>
      <a:lvl9pPr marL="3886006" indent="-228589"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Tuberculosis situation in the EU/EEA, </a:t>
            </a:r>
            <a:r>
              <a:rPr lang="en-GB" dirty="0" smtClean="0"/>
              <a:t>2016</a:t>
            </a:r>
            <a:endParaRPr lang="en-GB" dirty="0"/>
          </a:p>
        </p:txBody>
      </p:sp>
      <p:sp>
        <p:nvSpPr>
          <p:cNvPr id="6" name="Subtitle 5"/>
          <p:cNvSpPr>
            <a:spLocks noGrp="1"/>
          </p:cNvSpPr>
          <p:nvPr>
            <p:ph type="subTitle" idx="1"/>
          </p:nvPr>
        </p:nvSpPr>
        <p:spPr>
          <a:xfrm>
            <a:off x="4286249" y="4555524"/>
            <a:ext cx="7421038" cy="980303"/>
          </a:xfrm>
        </p:spPr>
        <p:txBody>
          <a:bodyPr/>
          <a:lstStyle/>
          <a:p>
            <a:r>
              <a:rPr lang="en-GB" dirty="0"/>
              <a:t>Findings from the joint </a:t>
            </a:r>
            <a:r>
              <a:rPr lang="en-GB" dirty="0" smtClean="0"/>
              <a:t>report </a:t>
            </a:r>
            <a:r>
              <a:rPr lang="en-GB" i="1" dirty="0" smtClean="0"/>
              <a:t>Tuberculosis </a:t>
            </a:r>
            <a:r>
              <a:rPr lang="en-GB" i="1" dirty="0"/>
              <a:t>surveillance and monitoring </a:t>
            </a:r>
            <a:r>
              <a:rPr lang="en-GB" i="1" dirty="0" smtClean="0"/>
              <a:t>in Europe</a:t>
            </a:r>
            <a:r>
              <a:rPr lang="en-GB" dirty="0" smtClean="0"/>
              <a:t> by </a:t>
            </a:r>
            <a:r>
              <a:rPr lang="en-GB" dirty="0"/>
              <a:t>ECDC and WHO Regional Office for </a:t>
            </a:r>
            <a:r>
              <a:rPr lang="en-GB" dirty="0" smtClean="0"/>
              <a:t>Europe</a:t>
            </a:r>
          </a:p>
          <a:p>
            <a:r>
              <a:rPr lang="en-GB" dirty="0" smtClean="0"/>
              <a:t> </a:t>
            </a:r>
            <a:endParaRPr lang="en-GB" dirty="0"/>
          </a:p>
          <a:p>
            <a:r>
              <a:rPr lang="en-GB" dirty="0"/>
              <a:t>Stockholm, 24 March 2018</a:t>
            </a:r>
          </a:p>
          <a:p>
            <a:endParaRPr lang="en-GB" dirty="0"/>
          </a:p>
        </p:txBody>
      </p:sp>
      <p:sp>
        <p:nvSpPr>
          <p:cNvPr id="4" name="Slide Number Placeholder 3"/>
          <p:cNvSpPr>
            <a:spLocks noGrp="1"/>
          </p:cNvSpPr>
          <p:nvPr>
            <p:ph type="sldNum" sz="quarter" idx="10"/>
          </p:nvPr>
        </p:nvSpPr>
        <p:spPr/>
        <p:txBody>
          <a:bodyPr/>
          <a:lstStyle/>
          <a:p>
            <a:fld id="{0580567E-5E8F-47A5-90DF-8BFEB1A71525}" type="slidenum">
              <a:rPr lang="en-GB" smtClean="0"/>
              <a:pPr/>
              <a:t>1</a:t>
            </a:fld>
            <a:endParaRPr lang="en-GB" dirty="0"/>
          </a:p>
        </p:txBody>
      </p:sp>
    </p:spTree>
    <p:extLst>
      <p:ext uri="{BB962C8B-B14F-4D97-AF65-F5344CB8AC3E}">
        <p14:creationId xmlns:p14="http://schemas.microsoft.com/office/powerpoint/2010/main" val="476777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Extrapulmonary</a:t>
            </a:r>
            <a:r>
              <a:rPr lang="en-GB" dirty="0"/>
              <a:t> TB, EU/EEA, 2016</a:t>
            </a:r>
          </a:p>
        </p:txBody>
      </p:sp>
      <p:sp>
        <p:nvSpPr>
          <p:cNvPr id="4" name="Slide Number Placeholder 3"/>
          <p:cNvSpPr>
            <a:spLocks noGrp="1"/>
          </p:cNvSpPr>
          <p:nvPr>
            <p:ph type="sldNum" sz="quarter" idx="10"/>
          </p:nvPr>
        </p:nvSpPr>
        <p:spPr/>
        <p:txBody>
          <a:bodyPr/>
          <a:lstStyle/>
          <a:p>
            <a:fld id="{0580567E-5E8F-47A5-90DF-8BFEB1A71525}" type="slidenum">
              <a:rPr lang="en-GB" smtClean="0"/>
              <a:pPr/>
              <a:t>10</a:t>
            </a:fld>
            <a:endParaRPr lang="en-GB" dirty="0"/>
          </a:p>
        </p:txBody>
      </p:sp>
      <p:sp>
        <p:nvSpPr>
          <p:cNvPr id="7" name="Rectangle 6"/>
          <p:cNvSpPr/>
          <p:nvPr/>
        </p:nvSpPr>
        <p:spPr bwMode="auto">
          <a:xfrm>
            <a:off x="1281080" y="5878312"/>
            <a:ext cx="1460481"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defTabSz="914400" rtl="0" eaLnBrk="1" fontAlgn="base" latinLnBrk="0" hangingPunct="1">
              <a:lnSpc>
                <a:spcPct val="90000"/>
              </a:lnSpc>
              <a:spcBef>
                <a:spcPct val="0"/>
              </a:spcBef>
              <a:spcAft>
                <a:spcPct val="0"/>
              </a:spcAft>
              <a:buClrTx/>
              <a:buSzTx/>
              <a:buFontTx/>
              <a:buNone/>
              <a:tabLst/>
            </a:pPr>
            <a:r>
              <a:rPr lang="en-GB" sz="1200" dirty="0" smtClean="0"/>
              <a:t>Not reporting</a:t>
            </a:r>
            <a:endParaRPr kumimoji="0" lang="en-GB" sz="1200" b="0" i="0" u="none" strike="noStrike" cap="none" normalizeH="0" baseline="0" dirty="0" smtClean="0">
              <a:ln>
                <a:noFill/>
              </a:ln>
              <a:effectLst/>
            </a:endParaRPr>
          </a:p>
        </p:txBody>
      </p:sp>
      <p:sp>
        <p:nvSpPr>
          <p:cNvPr id="8" name="Rectangle 7"/>
          <p:cNvSpPr/>
          <p:nvPr/>
        </p:nvSpPr>
        <p:spPr bwMode="auto">
          <a:xfrm>
            <a:off x="1248591" y="5532238"/>
            <a:ext cx="1460481"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smtClean="0"/>
              <a:t>≥ 30%</a:t>
            </a:r>
            <a:endParaRPr kumimoji="0" lang="en-GB" sz="1200" i="0" u="none" strike="noStrike" cap="none" normalizeH="0" baseline="0" dirty="0" smtClean="0">
              <a:ln>
                <a:noFill/>
              </a:ln>
              <a:effectLst/>
            </a:endParaRPr>
          </a:p>
        </p:txBody>
      </p:sp>
      <p:sp>
        <p:nvSpPr>
          <p:cNvPr id="9" name="Rectangle 8"/>
          <p:cNvSpPr/>
          <p:nvPr/>
        </p:nvSpPr>
        <p:spPr bwMode="auto">
          <a:xfrm>
            <a:off x="1248591" y="5184558"/>
            <a:ext cx="1462046"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smtClean="0"/>
              <a:t>20 to 29.9%</a:t>
            </a:r>
            <a:endParaRPr kumimoji="0" lang="en-GB" sz="1200" i="0" u="none" strike="noStrike" cap="none" normalizeH="0" baseline="0" dirty="0" smtClean="0">
              <a:ln>
                <a:noFill/>
              </a:ln>
              <a:effectLst/>
            </a:endParaRPr>
          </a:p>
        </p:txBody>
      </p:sp>
      <p:sp>
        <p:nvSpPr>
          <p:cNvPr id="10" name="Rectangle 9"/>
          <p:cNvSpPr/>
          <p:nvPr/>
        </p:nvSpPr>
        <p:spPr bwMode="auto">
          <a:xfrm>
            <a:off x="1248591" y="4805218"/>
            <a:ext cx="1466419"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kumimoji="0" lang="en-GB" sz="1200" i="0" u="none" strike="noStrike" cap="none" normalizeH="0" baseline="0" dirty="0" smtClean="0">
                <a:ln>
                  <a:noFill/>
                </a:ln>
                <a:effectLst/>
              </a:rPr>
              <a:t>10 to 19.9%</a:t>
            </a:r>
          </a:p>
        </p:txBody>
      </p:sp>
      <p:sp>
        <p:nvSpPr>
          <p:cNvPr id="11" name="Rectangle 10"/>
          <p:cNvSpPr/>
          <p:nvPr/>
        </p:nvSpPr>
        <p:spPr>
          <a:xfrm>
            <a:off x="889686" y="4061380"/>
            <a:ext cx="2014084" cy="424732"/>
          </a:xfrm>
          <a:prstGeom prst="rect">
            <a:avLst/>
          </a:prstGeom>
        </p:spPr>
        <p:txBody>
          <a:bodyPr wrap="square">
            <a:spAutoFit/>
          </a:bodyPr>
          <a:lstStyle/>
          <a:p>
            <a:pPr eaLnBrk="1" hangingPunct="1">
              <a:lnSpc>
                <a:spcPct val="90000"/>
              </a:lnSpc>
            </a:pPr>
            <a:r>
              <a:rPr lang="en-GB" sz="1200" dirty="0" smtClean="0"/>
              <a:t>Proportion of extrapulmonary TB cases</a:t>
            </a:r>
            <a:endParaRPr lang="en-GB" sz="1200" dirty="0"/>
          </a:p>
        </p:txBody>
      </p:sp>
      <p:sp>
        <p:nvSpPr>
          <p:cNvPr id="12" name="Rectangle 11"/>
          <p:cNvSpPr/>
          <p:nvPr/>
        </p:nvSpPr>
        <p:spPr bwMode="auto">
          <a:xfrm>
            <a:off x="1248591" y="4517492"/>
            <a:ext cx="1439545" cy="303070"/>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p>
            <a:pPr fontAlgn="base">
              <a:lnSpc>
                <a:spcPct val="90000"/>
              </a:lnSpc>
              <a:spcAft>
                <a:spcPts val="0"/>
              </a:spcAft>
            </a:pPr>
            <a:r>
              <a:rPr lang="en-GB" sz="1200" dirty="0" smtClean="0">
                <a:solidFill>
                  <a:srgbClr val="000000"/>
                </a:solidFill>
                <a:ea typeface="Times New Roman" panose="02020603050405020304" pitchFamily="18" charset="0"/>
                <a:cs typeface="Times New Roman" panose="02020603050405020304" pitchFamily="18" charset="0"/>
              </a:rPr>
              <a:t>0 to</a:t>
            </a:r>
            <a:r>
              <a:rPr lang="en-GB" sz="1200" kern="1200" dirty="0" smtClea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9.9%</a:t>
            </a:r>
            <a:endParaRPr lang="en-GB" sz="1050" dirty="0">
              <a:effectLst/>
              <a:latin typeface="Times New Roman" panose="02020603050405020304" pitchFamily="18" charset="0"/>
              <a:ea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3727938" y="1069144"/>
            <a:ext cx="8464063" cy="5854333"/>
          </a:xfrm>
          <a:prstGeom prst="rect">
            <a:avLst/>
          </a:prstGeom>
        </p:spPr>
      </p:pic>
      <p:sp>
        <p:nvSpPr>
          <p:cNvPr id="6" name="Content Placeholder 12"/>
          <p:cNvSpPr txBox="1">
            <a:spLocks noGrp="1"/>
          </p:cNvSpPr>
          <p:nvPr>
            <p:ph idx="1"/>
          </p:nvPr>
        </p:nvSpPr>
        <p:spPr>
          <a:xfrm>
            <a:off x="889686" y="851835"/>
            <a:ext cx="4510989" cy="530915"/>
          </a:xfrm>
          <a:prstGeom prst="rect">
            <a:avLst/>
          </a:prstGeom>
          <a:solidFill>
            <a:srgbClr val="ACDDEF"/>
          </a:solidFill>
        </p:spPr>
        <p:txBody>
          <a:bodyPr wrap="square" rtlCol="0">
            <a:spAutoFit/>
          </a:bodyPr>
          <a:lstStyle/>
          <a:p>
            <a:pPr marL="96834">
              <a:lnSpc>
                <a:spcPct val="100000"/>
              </a:lnSpc>
              <a:spcAft>
                <a:spcPts val="0"/>
              </a:spcAft>
            </a:pPr>
            <a:r>
              <a:rPr lang="en-GB" sz="1600" b="1" dirty="0" smtClean="0"/>
              <a:t>13 450 </a:t>
            </a:r>
            <a:r>
              <a:rPr lang="en-GB" sz="1600" dirty="0" smtClean="0"/>
              <a:t>notified cases </a:t>
            </a:r>
            <a:r>
              <a:rPr lang="en-GB" sz="1600" dirty="0"/>
              <a:t>had </a:t>
            </a:r>
            <a:r>
              <a:rPr lang="en-GB" sz="1600" dirty="0" smtClean="0"/>
              <a:t>extrapulmonary TB</a:t>
            </a:r>
            <a:endParaRPr lang="en-GB" sz="1600" dirty="0"/>
          </a:p>
          <a:p>
            <a:pPr marL="96834">
              <a:lnSpc>
                <a:spcPct val="100000"/>
              </a:lnSpc>
              <a:spcAft>
                <a:spcPts val="0"/>
              </a:spcAft>
            </a:pPr>
            <a:r>
              <a:rPr lang="en-GB" sz="1600" b="1" dirty="0" smtClean="0"/>
              <a:t>22.8%</a:t>
            </a:r>
            <a:r>
              <a:rPr lang="en-GB" sz="1600" dirty="0" smtClean="0"/>
              <a:t> </a:t>
            </a:r>
            <a:r>
              <a:rPr lang="en-GB" sz="1600" dirty="0"/>
              <a:t>of all TB cases (range 3.7–46.0</a:t>
            </a:r>
            <a:r>
              <a:rPr lang="en-GB" sz="1600" dirty="0" smtClean="0"/>
              <a:t>%)</a:t>
            </a:r>
            <a:endParaRPr lang="en-GB" sz="1600" dirty="0"/>
          </a:p>
        </p:txBody>
      </p:sp>
      <p:pic>
        <p:nvPicPr>
          <p:cNvPr id="18" name="Picture 17"/>
          <p:cNvPicPr>
            <a:picLocks noChangeAspect="1"/>
          </p:cNvPicPr>
          <p:nvPr/>
        </p:nvPicPr>
        <p:blipFill>
          <a:blip r:embed="rId3"/>
          <a:stretch>
            <a:fillRect/>
          </a:stretch>
        </p:blipFill>
        <p:spPr>
          <a:xfrm>
            <a:off x="976163" y="4517492"/>
            <a:ext cx="338836" cy="1727307"/>
          </a:xfrm>
          <a:prstGeom prst="rect">
            <a:avLst/>
          </a:prstGeom>
        </p:spPr>
      </p:pic>
      <p:sp>
        <p:nvSpPr>
          <p:cNvPr id="16" name="Text Box 83"/>
          <p:cNvSpPr txBox="1">
            <a:spLocks noChangeArrowheads="1"/>
          </p:cNvSpPr>
          <p:nvPr/>
        </p:nvSpPr>
        <p:spPr bwMode="auto">
          <a:xfrm>
            <a:off x="275216" y="6480015"/>
            <a:ext cx="2801360" cy="553998"/>
          </a:xfrm>
          <a:prstGeom prst="rect">
            <a:avLst/>
          </a:prstGeom>
          <a:noFill/>
          <a:ln w="9525">
            <a:noFill/>
            <a:miter lim="800000"/>
            <a:headEnd/>
            <a:tailEnd/>
          </a:ln>
        </p:spPr>
        <p:txBody>
          <a:bodyPr wrap="square" lIns="0" tIns="0" rIns="0" bIns="0">
            <a:spAutoFit/>
          </a:bodyPr>
          <a:lstStyle/>
          <a:p>
            <a:pPr>
              <a:lnSpc>
                <a:spcPct val="90000"/>
              </a:lnSpc>
            </a:pPr>
            <a:r>
              <a:rPr lang="en-GB" sz="1000" dirty="0">
                <a:solidFill>
                  <a:schemeClr val="tx1">
                    <a:lumMod val="50000"/>
                    <a:lumOff val="50000"/>
                  </a:schemeClr>
                </a:solidFill>
                <a:latin typeface="Calibri" panose="020F0502020204030204" pitchFamily="34" charset="0"/>
                <a:ea typeface="ＭＳ Ｐゴシック" pitchFamily="20" charset="-128"/>
              </a:rPr>
              <a:t>Source: </a:t>
            </a:r>
            <a:r>
              <a:rPr lang="en-GB" sz="1000" dirty="0" smtClean="0">
                <a:solidFill>
                  <a:schemeClr val="tx1">
                    <a:lumMod val="50000"/>
                    <a:lumOff val="50000"/>
                  </a:schemeClr>
                </a:solidFill>
                <a:latin typeface="Calibri" panose="020F0502020204030204" pitchFamily="34" charset="0"/>
                <a:ea typeface="ＭＳ Ｐゴシック" pitchFamily="20" charset="-128"/>
              </a:rPr>
              <a:t>ECDC/WHO (2018). Tuberculosis surveillance and monitoring in Europe 2018–2016 data</a:t>
            </a: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p:txBody>
      </p:sp>
    </p:spTree>
    <p:extLst>
      <p:ext uri="{BB962C8B-B14F-4D97-AF65-F5344CB8AC3E}">
        <p14:creationId xmlns:p14="http://schemas.microsoft.com/office/powerpoint/2010/main" val="2945943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TB cases in persons of foreign origin, </a:t>
            </a:r>
            <a:r>
              <a:rPr lang="en-GB" dirty="0" smtClean="0"/>
              <a:t>EU/EEA</a:t>
            </a:r>
            <a:r>
              <a:rPr lang="en-GB" dirty="0"/>
              <a:t>, 2007–2016</a:t>
            </a:r>
          </a:p>
        </p:txBody>
      </p:sp>
      <p:sp>
        <p:nvSpPr>
          <p:cNvPr id="4" name="Slide Number Placeholder 3"/>
          <p:cNvSpPr>
            <a:spLocks noGrp="1"/>
          </p:cNvSpPr>
          <p:nvPr>
            <p:ph type="sldNum" sz="quarter" idx="10"/>
          </p:nvPr>
        </p:nvSpPr>
        <p:spPr/>
        <p:txBody>
          <a:bodyPr/>
          <a:lstStyle/>
          <a:p>
            <a:fld id="{0580567E-5E8F-47A5-90DF-8BFEB1A71525}" type="slidenum">
              <a:rPr lang="en-GB" smtClean="0"/>
              <a:pPr/>
              <a:t>11</a:t>
            </a:fld>
            <a:endParaRPr lang="en-GB"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2867564807"/>
              </p:ext>
            </p:extLst>
          </p:nvPr>
        </p:nvGraphicFramePr>
        <p:xfrm>
          <a:off x="523875" y="2012168"/>
          <a:ext cx="10801350" cy="4467847"/>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12"/>
          <p:cNvSpPr txBox="1">
            <a:spLocks/>
          </p:cNvSpPr>
          <p:nvPr/>
        </p:nvSpPr>
        <p:spPr bwMode="auto">
          <a:xfrm>
            <a:off x="889686" y="1223234"/>
            <a:ext cx="9730689" cy="530915"/>
          </a:xfrm>
          <a:prstGeom prst="rect">
            <a:avLst/>
          </a:prstGeom>
          <a:solidFill>
            <a:srgbClr val="ACDDEF"/>
          </a:solidFill>
          <a:ln w="9525">
            <a:noFill/>
            <a:miter lim="800000"/>
            <a:headEnd/>
            <a:tailEnd/>
          </a:ln>
          <a:effectLst/>
        </p:spPr>
        <p:txBody>
          <a:bodyPr vert="horz" wrap="square" lIns="0" tIns="0" rIns="0" bIns="0" numCol="1" rtlCol="0" anchor="t" anchorCtr="0" compatLnSpc="1">
            <a:prstTxWarp prst="textNoShape">
              <a:avLst/>
            </a:prstTxWarp>
            <a:spAutoFit/>
          </a:bodyPr>
          <a:lst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48" indent="-269848" algn="l" rtl="0" eaLnBrk="1" fontAlgn="base" hangingPunct="1">
              <a:lnSpc>
                <a:spcPct val="90000"/>
              </a:lnSpc>
              <a:spcBef>
                <a:spcPts val="300"/>
              </a:spcBef>
              <a:spcAft>
                <a:spcPts val="600"/>
              </a:spcAft>
              <a:buFont typeface="Arial" pitchFamily="34" charset="0"/>
              <a:buChar char="•"/>
              <a:tabLst>
                <a:tab pos="269848" algn="l"/>
              </a:tabLst>
              <a:defRPr sz="2400">
                <a:solidFill>
                  <a:schemeClr val="tx1"/>
                </a:solidFill>
                <a:latin typeface="Tahoma" pitchFamily="34" charset="0"/>
                <a:cs typeface="Tahoma" pitchFamily="34" charset="0"/>
              </a:defRPr>
            </a:lvl2pPr>
            <a:lvl3pPr marL="541285" indent="-271436" algn="l" rtl="0" eaLnBrk="1" fontAlgn="base" hangingPunct="1">
              <a:lnSpc>
                <a:spcPct val="90000"/>
              </a:lnSpc>
              <a:spcBef>
                <a:spcPts val="300"/>
              </a:spcBef>
              <a:spcAft>
                <a:spcPts val="600"/>
              </a:spcAft>
              <a:buFont typeface="Tahoma" pitchFamily="34" charset="0"/>
              <a:buChar char="–"/>
              <a:tabLst>
                <a:tab pos="541285" algn="l"/>
              </a:tabLst>
              <a:defRPr sz="2400">
                <a:solidFill>
                  <a:schemeClr val="tx1"/>
                </a:solidFill>
                <a:latin typeface="Tahoma" pitchFamily="34" charset="0"/>
                <a:cs typeface="Tahoma" pitchFamily="34" charset="0"/>
              </a:defRPr>
            </a:lvl3pPr>
            <a:lvl4pPr marL="1600040" indent="-228578" algn="l" rtl="0" eaLnBrk="1" fontAlgn="base" hangingPunct="1">
              <a:spcBef>
                <a:spcPct val="20000"/>
              </a:spcBef>
              <a:spcAft>
                <a:spcPct val="0"/>
              </a:spcAft>
              <a:defRPr sz="1600">
                <a:solidFill>
                  <a:schemeClr val="tx1"/>
                </a:solidFill>
                <a:latin typeface="+mn-lt"/>
              </a:defRPr>
            </a:lvl4pPr>
            <a:lvl5pPr marL="2057195" indent="-228578" algn="l" rtl="0" eaLnBrk="1" fontAlgn="base" hangingPunct="1">
              <a:spcBef>
                <a:spcPct val="20000"/>
              </a:spcBef>
              <a:spcAft>
                <a:spcPct val="0"/>
              </a:spcAft>
              <a:buNone/>
              <a:defRPr sz="1600">
                <a:solidFill>
                  <a:schemeClr val="tx1"/>
                </a:solidFill>
                <a:latin typeface="+mn-lt"/>
              </a:defRPr>
            </a:lvl5pPr>
            <a:lvl6pPr marL="2514349" indent="-228578" algn="l" rtl="0" eaLnBrk="1" fontAlgn="base" hangingPunct="1">
              <a:spcBef>
                <a:spcPct val="20000"/>
              </a:spcBef>
              <a:spcAft>
                <a:spcPct val="0"/>
              </a:spcAft>
              <a:buChar char="»"/>
              <a:defRPr sz="1600">
                <a:solidFill>
                  <a:schemeClr val="tx1"/>
                </a:solidFill>
                <a:latin typeface="+mn-lt"/>
              </a:defRPr>
            </a:lvl6pPr>
            <a:lvl7pPr marL="2971504" indent="-228578" algn="l" rtl="0" eaLnBrk="1" fontAlgn="base" hangingPunct="1">
              <a:spcBef>
                <a:spcPct val="20000"/>
              </a:spcBef>
              <a:spcAft>
                <a:spcPct val="0"/>
              </a:spcAft>
              <a:buChar char="»"/>
              <a:defRPr sz="1600">
                <a:solidFill>
                  <a:schemeClr val="tx1"/>
                </a:solidFill>
                <a:latin typeface="+mn-lt"/>
              </a:defRPr>
            </a:lvl7pPr>
            <a:lvl8pPr marL="3428658" indent="-228578" algn="l" rtl="0" eaLnBrk="1" fontAlgn="base" hangingPunct="1">
              <a:spcBef>
                <a:spcPct val="20000"/>
              </a:spcBef>
              <a:spcAft>
                <a:spcPct val="0"/>
              </a:spcAft>
              <a:buChar char="»"/>
              <a:defRPr sz="1600">
                <a:solidFill>
                  <a:schemeClr val="tx1"/>
                </a:solidFill>
                <a:latin typeface="+mn-lt"/>
              </a:defRPr>
            </a:lvl8pPr>
            <a:lvl9pPr marL="3885814" indent="-228578" algn="l" rtl="0" eaLnBrk="1" fontAlgn="base" hangingPunct="1">
              <a:spcBef>
                <a:spcPct val="20000"/>
              </a:spcBef>
              <a:spcAft>
                <a:spcPct val="0"/>
              </a:spcAft>
              <a:buChar char="»"/>
              <a:defRPr sz="1600">
                <a:solidFill>
                  <a:schemeClr val="tx1"/>
                </a:solidFill>
                <a:latin typeface="+mn-lt"/>
              </a:defRPr>
            </a:lvl9pPr>
          </a:lstStyle>
          <a:p>
            <a:pPr marL="96834">
              <a:lnSpc>
                <a:spcPct val="100000"/>
              </a:lnSpc>
              <a:spcAft>
                <a:spcPts val="0"/>
              </a:spcAft>
            </a:pPr>
            <a:r>
              <a:rPr lang="en-GB" sz="1600" kern="0" dirty="0" smtClean="0"/>
              <a:t>The percentage </a:t>
            </a:r>
            <a:r>
              <a:rPr lang="en-GB" sz="1600" kern="0" dirty="0"/>
              <a:t>of cases in persons of foreign origin increased from </a:t>
            </a:r>
            <a:r>
              <a:rPr lang="en-GB" sz="1600" b="1" kern="0" dirty="0" smtClean="0"/>
              <a:t>21.0%</a:t>
            </a:r>
            <a:r>
              <a:rPr lang="en-GB" sz="1600" kern="0" dirty="0" smtClean="0"/>
              <a:t> </a:t>
            </a:r>
            <a:r>
              <a:rPr lang="en-GB" sz="1600" kern="0" dirty="0"/>
              <a:t>in </a:t>
            </a:r>
            <a:r>
              <a:rPr lang="en-GB" sz="1600" kern="0" dirty="0" smtClean="0"/>
              <a:t>2007 </a:t>
            </a:r>
            <a:r>
              <a:rPr lang="en-GB" sz="1600" kern="0" dirty="0"/>
              <a:t>to </a:t>
            </a:r>
            <a:r>
              <a:rPr lang="en-GB" sz="1600" b="1" kern="0" dirty="0" smtClean="0"/>
              <a:t>32.7%</a:t>
            </a:r>
            <a:r>
              <a:rPr lang="en-GB" sz="1600" kern="0" dirty="0" smtClean="0"/>
              <a:t> </a:t>
            </a:r>
            <a:r>
              <a:rPr lang="en-GB" sz="1600" kern="0" dirty="0"/>
              <a:t>in </a:t>
            </a:r>
            <a:r>
              <a:rPr lang="en-GB" sz="1600" kern="0" dirty="0" smtClean="0"/>
              <a:t>2016 </a:t>
            </a:r>
            <a:endParaRPr lang="en-GB" sz="1600" kern="0" dirty="0"/>
          </a:p>
          <a:p>
            <a:pPr marL="96834">
              <a:lnSpc>
                <a:spcPct val="100000"/>
              </a:lnSpc>
              <a:spcAft>
                <a:spcPts val="0"/>
              </a:spcAft>
            </a:pPr>
            <a:r>
              <a:rPr lang="en-GB" sz="1600" dirty="0" smtClean="0"/>
              <a:t>Rate </a:t>
            </a:r>
            <a:r>
              <a:rPr lang="en-GB" sz="1600" dirty="0"/>
              <a:t>per 100 000 total population </a:t>
            </a:r>
            <a:r>
              <a:rPr lang="en-GB" sz="1600" dirty="0" smtClean="0"/>
              <a:t>was stable </a:t>
            </a:r>
            <a:r>
              <a:rPr lang="en-GB" sz="1600" dirty="0"/>
              <a:t>between </a:t>
            </a:r>
            <a:r>
              <a:rPr lang="en-GB" sz="1600" b="1" dirty="0" smtClean="0"/>
              <a:t>3.4</a:t>
            </a:r>
            <a:r>
              <a:rPr lang="en-GB" sz="1600" dirty="0" smtClean="0"/>
              <a:t> </a:t>
            </a:r>
            <a:r>
              <a:rPr lang="en-GB" sz="1600" dirty="0"/>
              <a:t>and </a:t>
            </a:r>
            <a:r>
              <a:rPr lang="en-GB" sz="1600" b="1" dirty="0" smtClean="0"/>
              <a:t>3.7</a:t>
            </a:r>
            <a:endParaRPr lang="en-GB" sz="1600" kern="0" dirty="0"/>
          </a:p>
        </p:txBody>
      </p:sp>
      <p:sp>
        <p:nvSpPr>
          <p:cNvPr id="8" name="Text Box 83"/>
          <p:cNvSpPr txBox="1">
            <a:spLocks noChangeArrowheads="1"/>
          </p:cNvSpPr>
          <p:nvPr/>
        </p:nvSpPr>
        <p:spPr bwMode="auto">
          <a:xfrm>
            <a:off x="275216" y="6480015"/>
            <a:ext cx="2801360" cy="553998"/>
          </a:xfrm>
          <a:prstGeom prst="rect">
            <a:avLst/>
          </a:prstGeom>
          <a:noFill/>
          <a:ln w="9525">
            <a:noFill/>
            <a:miter lim="800000"/>
            <a:headEnd/>
            <a:tailEnd/>
          </a:ln>
        </p:spPr>
        <p:txBody>
          <a:bodyPr wrap="square" lIns="0" tIns="0" rIns="0" bIns="0">
            <a:spAutoFit/>
          </a:bodyPr>
          <a:lstStyle/>
          <a:p>
            <a:pPr>
              <a:lnSpc>
                <a:spcPct val="90000"/>
              </a:lnSpc>
            </a:pPr>
            <a:r>
              <a:rPr lang="en-GB" sz="1000" dirty="0">
                <a:solidFill>
                  <a:schemeClr val="tx1">
                    <a:lumMod val="50000"/>
                    <a:lumOff val="50000"/>
                  </a:schemeClr>
                </a:solidFill>
                <a:latin typeface="Calibri" panose="020F0502020204030204" pitchFamily="34" charset="0"/>
                <a:ea typeface="ＭＳ Ｐゴシック" pitchFamily="20" charset="-128"/>
              </a:rPr>
              <a:t>Source: </a:t>
            </a:r>
            <a:r>
              <a:rPr lang="en-GB" sz="1000" dirty="0" smtClean="0">
                <a:solidFill>
                  <a:schemeClr val="tx1">
                    <a:lumMod val="50000"/>
                    <a:lumOff val="50000"/>
                  </a:schemeClr>
                </a:solidFill>
                <a:latin typeface="Calibri" panose="020F0502020204030204" pitchFamily="34" charset="0"/>
                <a:ea typeface="ＭＳ Ｐゴシック" pitchFamily="20" charset="-128"/>
              </a:rPr>
              <a:t>ECDC/WHO (2018). Tuberculosis surveillance and monitoring in Europe 2018–2016 data</a:t>
            </a: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p:txBody>
      </p:sp>
    </p:spTree>
    <p:extLst>
      <p:ext uri="{BB962C8B-B14F-4D97-AF65-F5344CB8AC3E}">
        <p14:creationId xmlns:p14="http://schemas.microsoft.com/office/powerpoint/2010/main" val="2128615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3283136" y="955831"/>
            <a:ext cx="8908864" cy="5933776"/>
          </a:xfrm>
          <a:prstGeom prst="rect">
            <a:avLst/>
          </a:prstGeom>
        </p:spPr>
      </p:pic>
      <p:sp>
        <p:nvSpPr>
          <p:cNvPr id="2" name="Title 1"/>
          <p:cNvSpPr>
            <a:spLocks noGrp="1"/>
          </p:cNvSpPr>
          <p:nvPr>
            <p:ph type="title"/>
          </p:nvPr>
        </p:nvSpPr>
        <p:spPr/>
        <p:txBody>
          <a:bodyPr/>
          <a:lstStyle/>
          <a:p>
            <a:r>
              <a:rPr lang="nn-NO" dirty="0"/>
              <a:t>Multidrug-resistant TB (MDR TB), </a:t>
            </a:r>
            <a:r>
              <a:rPr lang="nn-NO" dirty="0" smtClean="0"/>
              <a:t>EU/EEA</a:t>
            </a:r>
            <a:r>
              <a:rPr lang="nn-NO" dirty="0"/>
              <a:t>, 2016</a:t>
            </a:r>
            <a:endParaRPr lang="en-GB" dirty="0"/>
          </a:p>
        </p:txBody>
      </p:sp>
      <p:sp>
        <p:nvSpPr>
          <p:cNvPr id="4" name="Slide Number Placeholder 3"/>
          <p:cNvSpPr>
            <a:spLocks noGrp="1"/>
          </p:cNvSpPr>
          <p:nvPr>
            <p:ph type="sldNum" sz="quarter" idx="10"/>
          </p:nvPr>
        </p:nvSpPr>
        <p:spPr/>
        <p:txBody>
          <a:bodyPr/>
          <a:lstStyle/>
          <a:p>
            <a:fld id="{0580567E-5E8F-47A5-90DF-8BFEB1A71525}" type="slidenum">
              <a:rPr lang="en-GB" smtClean="0"/>
              <a:pPr/>
              <a:t>12</a:t>
            </a:fld>
            <a:endParaRPr lang="en-GB" dirty="0"/>
          </a:p>
        </p:txBody>
      </p:sp>
      <p:sp>
        <p:nvSpPr>
          <p:cNvPr id="7" name="Rectangle 6"/>
          <p:cNvSpPr/>
          <p:nvPr/>
        </p:nvSpPr>
        <p:spPr bwMode="auto">
          <a:xfrm>
            <a:off x="1238132" y="5833114"/>
            <a:ext cx="1460481"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defTabSz="914400" rtl="0" eaLnBrk="1" fontAlgn="base" latinLnBrk="0" hangingPunct="1">
              <a:lnSpc>
                <a:spcPct val="90000"/>
              </a:lnSpc>
              <a:spcBef>
                <a:spcPct val="0"/>
              </a:spcBef>
              <a:spcAft>
                <a:spcPct val="0"/>
              </a:spcAft>
              <a:buClrTx/>
              <a:buSzTx/>
              <a:buFontTx/>
              <a:buNone/>
              <a:tabLst/>
            </a:pPr>
            <a:r>
              <a:rPr lang="en-GB" sz="1200" dirty="0" smtClean="0"/>
              <a:t>Not reporting</a:t>
            </a:r>
            <a:endParaRPr kumimoji="0" lang="en-GB" sz="1200" b="0" i="0" u="none" strike="noStrike" cap="none" normalizeH="0" baseline="0" dirty="0" smtClean="0">
              <a:ln>
                <a:noFill/>
              </a:ln>
              <a:effectLst/>
            </a:endParaRPr>
          </a:p>
        </p:txBody>
      </p:sp>
      <p:sp>
        <p:nvSpPr>
          <p:cNvPr id="8" name="Rectangle 7"/>
          <p:cNvSpPr/>
          <p:nvPr/>
        </p:nvSpPr>
        <p:spPr bwMode="auto">
          <a:xfrm>
            <a:off x="1248600" y="5206310"/>
            <a:ext cx="1460481"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kumimoji="0" lang="en-GB" sz="1200" i="0" u="none" strike="noStrike" cap="none" normalizeH="0" baseline="0" dirty="0" smtClean="0">
                <a:ln>
                  <a:noFill/>
                </a:ln>
                <a:effectLst/>
              </a:rPr>
              <a:t>5 to 9.</a:t>
            </a:r>
            <a:r>
              <a:rPr lang="en-GB" sz="1200" dirty="0" smtClean="0"/>
              <a:t>9%</a:t>
            </a:r>
            <a:endParaRPr kumimoji="0" lang="en-GB" sz="1200" i="0" u="none" strike="noStrike" cap="none" normalizeH="0" baseline="0" dirty="0" smtClean="0">
              <a:ln>
                <a:noFill/>
              </a:ln>
              <a:effectLst/>
            </a:endParaRPr>
          </a:p>
        </p:txBody>
      </p:sp>
      <p:sp>
        <p:nvSpPr>
          <p:cNvPr id="9" name="Rectangle 8"/>
          <p:cNvSpPr/>
          <p:nvPr/>
        </p:nvSpPr>
        <p:spPr bwMode="auto">
          <a:xfrm>
            <a:off x="1247818" y="4854133"/>
            <a:ext cx="1462046"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smtClean="0"/>
              <a:t>2</a:t>
            </a:r>
            <a:r>
              <a:rPr kumimoji="0" lang="en-GB" sz="1200" i="0" u="none" strike="noStrike" cap="none" normalizeH="0" baseline="0" dirty="0" smtClean="0">
                <a:ln>
                  <a:noFill/>
                </a:ln>
                <a:effectLst/>
              </a:rPr>
              <a:t> to 4.9%</a:t>
            </a:r>
          </a:p>
        </p:txBody>
      </p:sp>
      <p:sp>
        <p:nvSpPr>
          <p:cNvPr id="10" name="Rectangle 9"/>
          <p:cNvSpPr/>
          <p:nvPr/>
        </p:nvSpPr>
        <p:spPr bwMode="auto">
          <a:xfrm>
            <a:off x="1242178" y="4532152"/>
            <a:ext cx="1466419"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kumimoji="0" lang="en-GB" sz="1200" i="0" u="none" strike="noStrike" cap="none" normalizeH="0" baseline="0" dirty="0" smtClean="0">
                <a:ln>
                  <a:noFill/>
                </a:ln>
                <a:effectLst/>
              </a:rPr>
              <a:t>1 </a:t>
            </a:r>
            <a:r>
              <a:rPr lang="en-GB" sz="1200" dirty="0" smtClean="0"/>
              <a:t>to 1.</a:t>
            </a:r>
            <a:r>
              <a:rPr kumimoji="0" lang="en-GB" sz="1200" i="0" u="none" strike="noStrike" cap="none" normalizeH="0" baseline="0" dirty="0" smtClean="0">
                <a:ln>
                  <a:noFill/>
                </a:ln>
                <a:effectLst/>
              </a:rPr>
              <a:t>9%</a:t>
            </a:r>
          </a:p>
        </p:txBody>
      </p:sp>
      <p:sp>
        <p:nvSpPr>
          <p:cNvPr id="11" name="Rectangle 10"/>
          <p:cNvSpPr/>
          <p:nvPr/>
        </p:nvSpPr>
        <p:spPr bwMode="auto">
          <a:xfrm>
            <a:off x="1249686" y="5516799"/>
            <a:ext cx="1451404"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kumimoji="0" lang="en-GB" sz="1200" i="0" u="none" strike="noStrike" cap="none" normalizeH="0" baseline="0" dirty="0" smtClean="0">
                <a:ln>
                  <a:noFill/>
                </a:ln>
                <a:effectLst/>
                <a:latin typeface="Tahoma" pitchFamily="34" charset="0"/>
              </a:rPr>
              <a:t>≥ 10%</a:t>
            </a:r>
          </a:p>
        </p:txBody>
      </p:sp>
      <p:sp>
        <p:nvSpPr>
          <p:cNvPr id="12" name="Rectangle 11"/>
          <p:cNvSpPr/>
          <p:nvPr/>
        </p:nvSpPr>
        <p:spPr>
          <a:xfrm>
            <a:off x="889686" y="4015564"/>
            <a:ext cx="2014084" cy="258532"/>
          </a:xfrm>
          <a:prstGeom prst="rect">
            <a:avLst/>
          </a:prstGeom>
        </p:spPr>
        <p:txBody>
          <a:bodyPr wrap="square">
            <a:spAutoFit/>
          </a:bodyPr>
          <a:lstStyle/>
          <a:p>
            <a:pPr eaLnBrk="1" hangingPunct="1">
              <a:lnSpc>
                <a:spcPct val="90000"/>
              </a:lnSpc>
            </a:pPr>
            <a:r>
              <a:rPr lang="en-GB" sz="1200" dirty="0" smtClean="0"/>
              <a:t>Proportion of cases</a:t>
            </a:r>
            <a:endParaRPr lang="en-GB" sz="1200" dirty="0"/>
          </a:p>
        </p:txBody>
      </p:sp>
      <p:sp>
        <p:nvSpPr>
          <p:cNvPr id="13" name="Rectangle 12"/>
          <p:cNvSpPr/>
          <p:nvPr/>
        </p:nvSpPr>
        <p:spPr bwMode="auto">
          <a:xfrm>
            <a:off x="1261545" y="4203223"/>
            <a:ext cx="1439545" cy="303070"/>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p>
            <a:pPr fontAlgn="base">
              <a:lnSpc>
                <a:spcPct val="90000"/>
              </a:lnSpc>
              <a:spcAft>
                <a:spcPts val="0"/>
              </a:spcAft>
            </a:pPr>
            <a:r>
              <a:rPr lang="en-GB" sz="1200"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&lt; </a:t>
            </a:r>
            <a:r>
              <a:rPr lang="en-GB" sz="1200" kern="1200" dirty="0" smtClea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1%</a:t>
            </a:r>
            <a:endParaRPr lang="en-GB" sz="1050" dirty="0">
              <a:effectLst/>
              <a:latin typeface="Times New Roman" panose="02020603050405020304" pitchFamily="18" charset="0"/>
              <a:ea typeface="Times New Roman" panose="02020603050405020304" pitchFamily="18" charset="0"/>
            </a:endParaRPr>
          </a:p>
        </p:txBody>
      </p:sp>
      <p:sp>
        <p:nvSpPr>
          <p:cNvPr id="6" name="Content Placeholder 12"/>
          <p:cNvSpPr txBox="1">
            <a:spLocks noGrp="1"/>
          </p:cNvSpPr>
          <p:nvPr>
            <p:ph idx="1"/>
          </p:nvPr>
        </p:nvSpPr>
        <p:spPr>
          <a:xfrm>
            <a:off x="889686" y="857915"/>
            <a:ext cx="5120589" cy="530915"/>
          </a:xfrm>
          <a:prstGeom prst="rect">
            <a:avLst/>
          </a:prstGeom>
          <a:solidFill>
            <a:srgbClr val="ACDDEF"/>
          </a:solidFill>
        </p:spPr>
        <p:txBody>
          <a:bodyPr wrap="square" rtlCol="0">
            <a:spAutoFit/>
          </a:bodyPr>
          <a:lstStyle/>
          <a:p>
            <a:pPr marL="96834">
              <a:lnSpc>
                <a:spcPct val="100000"/>
              </a:lnSpc>
              <a:spcAft>
                <a:spcPts val="0"/>
              </a:spcAft>
            </a:pPr>
            <a:r>
              <a:rPr lang="en-GB" sz="1600" b="1" dirty="0" smtClean="0"/>
              <a:t>1 322 </a:t>
            </a:r>
            <a:r>
              <a:rPr lang="en-GB" sz="1600" dirty="0" smtClean="0"/>
              <a:t>MDR TB cases notified in 30 EU/EEA countries</a:t>
            </a:r>
          </a:p>
          <a:p>
            <a:pPr marL="96834">
              <a:lnSpc>
                <a:spcPct val="100000"/>
              </a:lnSpc>
              <a:spcAft>
                <a:spcPts val="0"/>
              </a:spcAft>
            </a:pPr>
            <a:r>
              <a:rPr lang="en-GB" sz="1600" b="1" dirty="0" smtClean="0"/>
              <a:t>3.7%</a:t>
            </a:r>
            <a:r>
              <a:rPr lang="en-GB" sz="1600" dirty="0" smtClean="0"/>
              <a:t> </a:t>
            </a:r>
            <a:r>
              <a:rPr lang="en-GB" sz="1600" dirty="0"/>
              <a:t>of all TB cases (range 0–20.3</a:t>
            </a:r>
            <a:r>
              <a:rPr lang="en-GB" sz="1600" dirty="0" smtClean="0"/>
              <a:t>%)</a:t>
            </a:r>
            <a:endParaRPr lang="en-GB" sz="1600" dirty="0"/>
          </a:p>
        </p:txBody>
      </p:sp>
      <p:pic>
        <p:nvPicPr>
          <p:cNvPr id="17" name="Picture 16"/>
          <p:cNvPicPr>
            <a:picLocks noChangeAspect="1"/>
          </p:cNvPicPr>
          <p:nvPr/>
        </p:nvPicPr>
        <p:blipFill>
          <a:blip r:embed="rId3"/>
          <a:stretch>
            <a:fillRect/>
          </a:stretch>
        </p:blipFill>
        <p:spPr>
          <a:xfrm>
            <a:off x="957780" y="4245481"/>
            <a:ext cx="301288" cy="1949976"/>
          </a:xfrm>
          <a:prstGeom prst="rect">
            <a:avLst/>
          </a:prstGeom>
        </p:spPr>
      </p:pic>
      <p:sp>
        <p:nvSpPr>
          <p:cNvPr id="16" name="Text Box 83"/>
          <p:cNvSpPr txBox="1">
            <a:spLocks noChangeArrowheads="1"/>
          </p:cNvSpPr>
          <p:nvPr/>
        </p:nvSpPr>
        <p:spPr bwMode="auto">
          <a:xfrm>
            <a:off x="275216" y="6480015"/>
            <a:ext cx="2801360" cy="553998"/>
          </a:xfrm>
          <a:prstGeom prst="rect">
            <a:avLst/>
          </a:prstGeom>
          <a:noFill/>
          <a:ln w="9525">
            <a:noFill/>
            <a:miter lim="800000"/>
            <a:headEnd/>
            <a:tailEnd/>
          </a:ln>
        </p:spPr>
        <p:txBody>
          <a:bodyPr wrap="square" lIns="0" tIns="0" rIns="0" bIns="0">
            <a:spAutoFit/>
          </a:bodyPr>
          <a:lstStyle/>
          <a:p>
            <a:pPr>
              <a:lnSpc>
                <a:spcPct val="90000"/>
              </a:lnSpc>
            </a:pPr>
            <a:r>
              <a:rPr lang="en-GB" sz="1000" dirty="0">
                <a:solidFill>
                  <a:schemeClr val="tx1">
                    <a:lumMod val="50000"/>
                    <a:lumOff val="50000"/>
                  </a:schemeClr>
                </a:solidFill>
                <a:latin typeface="Calibri" panose="020F0502020204030204" pitchFamily="34" charset="0"/>
                <a:ea typeface="ＭＳ Ｐゴシック" pitchFamily="20" charset="-128"/>
              </a:rPr>
              <a:t>Source: </a:t>
            </a:r>
            <a:r>
              <a:rPr lang="en-GB" sz="1000" dirty="0" smtClean="0">
                <a:solidFill>
                  <a:schemeClr val="tx1">
                    <a:lumMod val="50000"/>
                    <a:lumOff val="50000"/>
                  </a:schemeClr>
                </a:solidFill>
                <a:latin typeface="Calibri" panose="020F0502020204030204" pitchFamily="34" charset="0"/>
                <a:ea typeface="ＭＳ Ｐゴシック" pitchFamily="20" charset="-128"/>
              </a:rPr>
              <a:t>ECDC/WHO (2018). Tuberculosis surveillance and monitoring in Europe 2018–2016 data</a:t>
            </a: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p:txBody>
      </p:sp>
    </p:spTree>
    <p:extLst>
      <p:ext uri="{BB962C8B-B14F-4D97-AF65-F5344CB8AC3E}">
        <p14:creationId xmlns:p14="http://schemas.microsoft.com/office/powerpoint/2010/main" val="1441001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Proportion of multidrug-resistant TB </a:t>
            </a:r>
            <a:r>
              <a:rPr lang="en-GB" dirty="0" smtClean="0"/>
              <a:t>(</a:t>
            </a:r>
            <a:r>
              <a:rPr lang="en-GB" dirty="0"/>
              <a:t>MDR TB), EU/EEA, 2016*</a:t>
            </a:r>
          </a:p>
        </p:txBody>
      </p:sp>
      <p:sp>
        <p:nvSpPr>
          <p:cNvPr id="4" name="Slide Number Placeholder 3"/>
          <p:cNvSpPr>
            <a:spLocks noGrp="1"/>
          </p:cNvSpPr>
          <p:nvPr>
            <p:ph type="sldNum" sz="quarter" idx="10"/>
          </p:nvPr>
        </p:nvSpPr>
        <p:spPr/>
        <p:txBody>
          <a:bodyPr/>
          <a:lstStyle/>
          <a:p>
            <a:fld id="{0580567E-5E8F-47A5-90DF-8BFEB1A71525}" type="slidenum">
              <a:rPr lang="en-GB" smtClean="0"/>
              <a:pPr/>
              <a:t>13</a:t>
            </a:fld>
            <a:endParaRPr lang="en-GB" dirty="0"/>
          </a:p>
        </p:txBody>
      </p:sp>
      <p:sp>
        <p:nvSpPr>
          <p:cNvPr id="5" name="Content Placeholder 12"/>
          <p:cNvSpPr txBox="1">
            <a:spLocks noGrp="1"/>
          </p:cNvSpPr>
          <p:nvPr>
            <p:ph idx="1"/>
          </p:nvPr>
        </p:nvSpPr>
        <p:spPr>
          <a:xfrm>
            <a:off x="889686" y="1041186"/>
            <a:ext cx="5196000" cy="530915"/>
          </a:xfrm>
          <a:prstGeom prst="rect">
            <a:avLst/>
          </a:prstGeom>
          <a:solidFill>
            <a:srgbClr val="ACDDEF"/>
          </a:solidFill>
        </p:spPr>
        <p:txBody>
          <a:bodyPr wrap="square" rtlCol="0">
            <a:spAutoFit/>
          </a:bodyPr>
          <a:lstStyle/>
          <a:p>
            <a:pPr marL="96834">
              <a:lnSpc>
                <a:spcPct val="100000"/>
              </a:lnSpc>
              <a:spcAft>
                <a:spcPts val="0"/>
              </a:spcAft>
            </a:pPr>
            <a:r>
              <a:rPr lang="en-GB" sz="1600" b="1" dirty="0" smtClean="0"/>
              <a:t>1 322  </a:t>
            </a:r>
            <a:r>
              <a:rPr lang="en-GB" sz="1600" dirty="0"/>
              <a:t>MDR </a:t>
            </a:r>
            <a:r>
              <a:rPr lang="en-GB" sz="1600" dirty="0" smtClean="0"/>
              <a:t>TB cases notified in 30 EU/EEA countries </a:t>
            </a:r>
          </a:p>
          <a:p>
            <a:pPr marL="96834">
              <a:lnSpc>
                <a:spcPct val="100000"/>
              </a:lnSpc>
              <a:spcAft>
                <a:spcPts val="0"/>
              </a:spcAft>
            </a:pPr>
            <a:r>
              <a:rPr lang="en-GB" sz="1600" b="1" dirty="0" smtClean="0"/>
              <a:t>3.7%</a:t>
            </a:r>
            <a:r>
              <a:rPr lang="en-GB" sz="1600" dirty="0" smtClean="0"/>
              <a:t> </a:t>
            </a:r>
            <a:r>
              <a:rPr lang="en-GB" sz="1600" dirty="0"/>
              <a:t>of all TB cases (range 0–20.3</a:t>
            </a:r>
            <a:r>
              <a:rPr lang="en-GB" sz="1600" dirty="0" smtClean="0"/>
              <a:t>%)</a:t>
            </a:r>
            <a:endParaRPr lang="en-GB" sz="1600" dirty="0"/>
          </a:p>
        </p:txBody>
      </p:sp>
      <p:graphicFrame>
        <p:nvGraphicFramePr>
          <p:cNvPr id="6" name="Chart 5"/>
          <p:cNvGraphicFramePr>
            <a:graphicFrameLocks/>
          </p:cNvGraphicFramePr>
          <p:nvPr>
            <p:extLst>
              <p:ext uri="{D42A27DB-BD31-4B8C-83A1-F6EECF244321}">
                <p14:modId xmlns:p14="http://schemas.microsoft.com/office/powerpoint/2010/main" val="3825654318"/>
              </p:ext>
            </p:extLst>
          </p:nvPr>
        </p:nvGraphicFramePr>
        <p:xfrm>
          <a:off x="1054690" y="1723759"/>
          <a:ext cx="9537539" cy="512138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022107" y="5676879"/>
            <a:ext cx="3216910" cy="424732"/>
          </a:xfrm>
          <a:prstGeom prst="rect">
            <a:avLst/>
          </a:prstGeom>
          <a:noFill/>
        </p:spPr>
        <p:txBody>
          <a:bodyPr wrap="square" rtlCol="0">
            <a:spAutoFit/>
          </a:bodyPr>
          <a:lstStyle/>
          <a:p>
            <a:r>
              <a:rPr lang="en-GB" sz="1200" dirty="0" smtClean="0">
                <a:latin typeface="Calibri" panose="020F0502020204030204" pitchFamily="34" charset="0"/>
              </a:rPr>
              <a:t>*Croatia, Iceland, Malta and Slovenia reported zero MDR TB cases for 2016</a:t>
            </a:r>
            <a:endParaRPr lang="en-GB" sz="1200" dirty="0">
              <a:latin typeface="Calibri" panose="020F0502020204030204" pitchFamily="34" charset="0"/>
            </a:endParaRPr>
          </a:p>
        </p:txBody>
      </p:sp>
      <p:sp>
        <p:nvSpPr>
          <p:cNvPr id="9" name="Text Box 83"/>
          <p:cNvSpPr txBox="1">
            <a:spLocks noChangeArrowheads="1"/>
          </p:cNvSpPr>
          <p:nvPr/>
        </p:nvSpPr>
        <p:spPr bwMode="auto">
          <a:xfrm>
            <a:off x="275216" y="6480015"/>
            <a:ext cx="2801360" cy="553998"/>
          </a:xfrm>
          <a:prstGeom prst="rect">
            <a:avLst/>
          </a:prstGeom>
          <a:noFill/>
          <a:ln w="9525">
            <a:noFill/>
            <a:miter lim="800000"/>
            <a:headEnd/>
            <a:tailEnd/>
          </a:ln>
        </p:spPr>
        <p:txBody>
          <a:bodyPr wrap="square" lIns="0" tIns="0" rIns="0" bIns="0">
            <a:spAutoFit/>
          </a:bodyPr>
          <a:lstStyle/>
          <a:p>
            <a:pPr>
              <a:lnSpc>
                <a:spcPct val="90000"/>
              </a:lnSpc>
            </a:pPr>
            <a:r>
              <a:rPr lang="en-GB" sz="1000" dirty="0">
                <a:solidFill>
                  <a:schemeClr val="tx1">
                    <a:lumMod val="50000"/>
                    <a:lumOff val="50000"/>
                  </a:schemeClr>
                </a:solidFill>
                <a:latin typeface="Calibri" panose="020F0502020204030204" pitchFamily="34" charset="0"/>
                <a:ea typeface="ＭＳ Ｐゴシック" pitchFamily="20" charset="-128"/>
              </a:rPr>
              <a:t>Source: </a:t>
            </a:r>
            <a:r>
              <a:rPr lang="en-GB" sz="1000" dirty="0" smtClean="0">
                <a:solidFill>
                  <a:schemeClr val="tx1">
                    <a:lumMod val="50000"/>
                    <a:lumOff val="50000"/>
                  </a:schemeClr>
                </a:solidFill>
                <a:latin typeface="Calibri" panose="020F0502020204030204" pitchFamily="34" charset="0"/>
                <a:ea typeface="ＭＳ Ｐゴシック" pitchFamily="20" charset="-128"/>
              </a:rPr>
              <a:t>ECDC/WHO (2018). Tuberculosis surveillance and monitoring in Europe 2018–2016 data</a:t>
            </a: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p:txBody>
      </p:sp>
    </p:spTree>
    <p:extLst>
      <p:ext uri="{BB962C8B-B14F-4D97-AF65-F5344CB8AC3E}">
        <p14:creationId xmlns:p14="http://schemas.microsoft.com/office/powerpoint/2010/main" val="297625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MDR TB cases and percentages of all TB </a:t>
            </a:r>
            <a:r>
              <a:rPr lang="en-GB" dirty="0" smtClean="0"/>
              <a:t>cases </a:t>
            </a:r>
            <a:r>
              <a:rPr lang="en-GB" dirty="0"/>
              <a:t>tested for drug resistance, </a:t>
            </a:r>
            <a:r>
              <a:rPr lang="en-GB" dirty="0" smtClean="0"/>
              <a:t>EU/EEA, 2007–2016</a:t>
            </a:r>
            <a:endParaRPr lang="en-GB" dirty="0"/>
          </a:p>
        </p:txBody>
      </p:sp>
      <p:sp>
        <p:nvSpPr>
          <p:cNvPr id="4" name="Slide Number Placeholder 3"/>
          <p:cNvSpPr>
            <a:spLocks noGrp="1"/>
          </p:cNvSpPr>
          <p:nvPr>
            <p:ph type="sldNum" sz="quarter" idx="10"/>
          </p:nvPr>
        </p:nvSpPr>
        <p:spPr/>
        <p:txBody>
          <a:bodyPr/>
          <a:lstStyle/>
          <a:p>
            <a:fld id="{0580567E-5E8F-47A5-90DF-8BFEB1A71525}" type="slidenum">
              <a:rPr lang="en-GB" smtClean="0"/>
              <a:pPr/>
              <a:t>14</a:t>
            </a:fld>
            <a:endParaRPr lang="en-GB"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429374662"/>
              </p:ext>
            </p:extLst>
          </p:nvPr>
        </p:nvGraphicFramePr>
        <p:xfrm>
          <a:off x="733425" y="2026867"/>
          <a:ext cx="10115550" cy="4453153"/>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12"/>
          <p:cNvSpPr txBox="1">
            <a:spLocks/>
          </p:cNvSpPr>
          <p:nvPr/>
        </p:nvSpPr>
        <p:spPr bwMode="auto">
          <a:xfrm>
            <a:off x="889686" y="1249731"/>
            <a:ext cx="8037849" cy="777136"/>
          </a:xfrm>
          <a:prstGeom prst="rect">
            <a:avLst/>
          </a:prstGeom>
          <a:solidFill>
            <a:srgbClr val="ACDDEF"/>
          </a:solidFill>
          <a:ln w="9525">
            <a:noFill/>
            <a:miter lim="800000"/>
            <a:headEnd/>
            <a:tailEnd/>
          </a:ln>
          <a:effectLst/>
        </p:spPr>
        <p:txBody>
          <a:bodyPr vert="horz" wrap="square" lIns="0" tIns="0" rIns="0" bIns="0" numCol="1" rtlCol="0" anchor="t" anchorCtr="0" compatLnSpc="1">
            <a:prstTxWarp prst="textNoShape">
              <a:avLst/>
            </a:prstTxWarp>
            <a:spAutoFit/>
          </a:bodyPr>
          <a:lst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48" indent="-269848" algn="l" rtl="0" eaLnBrk="1" fontAlgn="base" hangingPunct="1">
              <a:lnSpc>
                <a:spcPct val="90000"/>
              </a:lnSpc>
              <a:spcBef>
                <a:spcPts val="300"/>
              </a:spcBef>
              <a:spcAft>
                <a:spcPts val="600"/>
              </a:spcAft>
              <a:buFont typeface="Arial" pitchFamily="34" charset="0"/>
              <a:buChar char="•"/>
              <a:tabLst>
                <a:tab pos="269848" algn="l"/>
              </a:tabLst>
              <a:defRPr sz="2400">
                <a:solidFill>
                  <a:schemeClr val="tx1"/>
                </a:solidFill>
                <a:latin typeface="Tahoma" pitchFamily="34" charset="0"/>
                <a:cs typeface="Tahoma" pitchFamily="34" charset="0"/>
              </a:defRPr>
            </a:lvl2pPr>
            <a:lvl3pPr marL="541285" indent="-271436" algn="l" rtl="0" eaLnBrk="1" fontAlgn="base" hangingPunct="1">
              <a:lnSpc>
                <a:spcPct val="90000"/>
              </a:lnSpc>
              <a:spcBef>
                <a:spcPts val="300"/>
              </a:spcBef>
              <a:spcAft>
                <a:spcPts val="600"/>
              </a:spcAft>
              <a:buFont typeface="Tahoma" pitchFamily="34" charset="0"/>
              <a:buChar char="–"/>
              <a:tabLst>
                <a:tab pos="541285" algn="l"/>
              </a:tabLst>
              <a:defRPr sz="2400">
                <a:solidFill>
                  <a:schemeClr val="tx1"/>
                </a:solidFill>
                <a:latin typeface="Tahoma" pitchFamily="34" charset="0"/>
                <a:cs typeface="Tahoma" pitchFamily="34" charset="0"/>
              </a:defRPr>
            </a:lvl3pPr>
            <a:lvl4pPr marL="1600040" indent="-228578" algn="l" rtl="0" eaLnBrk="1" fontAlgn="base" hangingPunct="1">
              <a:spcBef>
                <a:spcPct val="20000"/>
              </a:spcBef>
              <a:spcAft>
                <a:spcPct val="0"/>
              </a:spcAft>
              <a:defRPr sz="1600">
                <a:solidFill>
                  <a:schemeClr val="tx1"/>
                </a:solidFill>
                <a:latin typeface="+mn-lt"/>
              </a:defRPr>
            </a:lvl4pPr>
            <a:lvl5pPr marL="2057195" indent="-228578" algn="l" rtl="0" eaLnBrk="1" fontAlgn="base" hangingPunct="1">
              <a:spcBef>
                <a:spcPct val="20000"/>
              </a:spcBef>
              <a:spcAft>
                <a:spcPct val="0"/>
              </a:spcAft>
              <a:buNone/>
              <a:defRPr sz="1600">
                <a:solidFill>
                  <a:schemeClr val="tx1"/>
                </a:solidFill>
                <a:latin typeface="+mn-lt"/>
              </a:defRPr>
            </a:lvl5pPr>
            <a:lvl6pPr marL="2514349" indent="-228578" algn="l" rtl="0" eaLnBrk="1" fontAlgn="base" hangingPunct="1">
              <a:spcBef>
                <a:spcPct val="20000"/>
              </a:spcBef>
              <a:spcAft>
                <a:spcPct val="0"/>
              </a:spcAft>
              <a:buChar char="»"/>
              <a:defRPr sz="1600">
                <a:solidFill>
                  <a:schemeClr val="tx1"/>
                </a:solidFill>
                <a:latin typeface="+mn-lt"/>
              </a:defRPr>
            </a:lvl6pPr>
            <a:lvl7pPr marL="2971504" indent="-228578" algn="l" rtl="0" eaLnBrk="1" fontAlgn="base" hangingPunct="1">
              <a:spcBef>
                <a:spcPct val="20000"/>
              </a:spcBef>
              <a:spcAft>
                <a:spcPct val="0"/>
              </a:spcAft>
              <a:buChar char="»"/>
              <a:defRPr sz="1600">
                <a:solidFill>
                  <a:schemeClr val="tx1"/>
                </a:solidFill>
                <a:latin typeface="+mn-lt"/>
              </a:defRPr>
            </a:lvl7pPr>
            <a:lvl8pPr marL="3428658" indent="-228578" algn="l" rtl="0" eaLnBrk="1" fontAlgn="base" hangingPunct="1">
              <a:spcBef>
                <a:spcPct val="20000"/>
              </a:spcBef>
              <a:spcAft>
                <a:spcPct val="0"/>
              </a:spcAft>
              <a:buChar char="»"/>
              <a:defRPr sz="1600">
                <a:solidFill>
                  <a:schemeClr val="tx1"/>
                </a:solidFill>
                <a:latin typeface="+mn-lt"/>
              </a:defRPr>
            </a:lvl8pPr>
            <a:lvl9pPr marL="3885814" indent="-228578" algn="l" rtl="0" eaLnBrk="1" fontAlgn="base" hangingPunct="1">
              <a:spcBef>
                <a:spcPct val="20000"/>
              </a:spcBef>
              <a:spcAft>
                <a:spcPct val="0"/>
              </a:spcAft>
              <a:buChar char="»"/>
              <a:defRPr sz="1600">
                <a:solidFill>
                  <a:schemeClr val="tx1"/>
                </a:solidFill>
                <a:latin typeface="+mn-lt"/>
              </a:defRPr>
            </a:lvl9pPr>
          </a:lstStyle>
          <a:p>
            <a:pPr marL="96834">
              <a:lnSpc>
                <a:spcPct val="100000"/>
              </a:lnSpc>
              <a:spcAft>
                <a:spcPts val="0"/>
              </a:spcAft>
            </a:pPr>
            <a:r>
              <a:rPr lang="en-GB" sz="1600" kern="0" dirty="0" smtClean="0"/>
              <a:t>The total number of MDR TB cases decreased </a:t>
            </a:r>
            <a:r>
              <a:rPr lang="en-GB" sz="1600" kern="0" dirty="0"/>
              <a:t>from </a:t>
            </a:r>
            <a:r>
              <a:rPr lang="en-GB" sz="1600" b="1" kern="0" dirty="0" smtClean="0"/>
              <a:t>1 598</a:t>
            </a:r>
            <a:r>
              <a:rPr lang="en-GB" sz="1600" kern="0" dirty="0" smtClean="0"/>
              <a:t> </a:t>
            </a:r>
            <a:r>
              <a:rPr lang="en-GB" sz="1600" kern="0" dirty="0"/>
              <a:t>in </a:t>
            </a:r>
            <a:r>
              <a:rPr lang="en-GB" sz="1600" kern="0" dirty="0" smtClean="0"/>
              <a:t>2007 </a:t>
            </a:r>
            <a:r>
              <a:rPr lang="en-GB" sz="1600" kern="0" dirty="0"/>
              <a:t>to </a:t>
            </a:r>
            <a:r>
              <a:rPr lang="en-GB" sz="1600" b="1" kern="0" dirty="0" smtClean="0"/>
              <a:t>1 322</a:t>
            </a:r>
            <a:r>
              <a:rPr lang="en-GB" sz="1600" kern="0" dirty="0" smtClean="0"/>
              <a:t> </a:t>
            </a:r>
            <a:r>
              <a:rPr lang="en-GB" sz="1600" kern="0" dirty="0"/>
              <a:t>in </a:t>
            </a:r>
            <a:r>
              <a:rPr lang="en-GB" sz="1600" kern="0" dirty="0" smtClean="0"/>
              <a:t>2016</a:t>
            </a:r>
            <a:endParaRPr lang="en-GB" sz="1600" kern="0" dirty="0"/>
          </a:p>
          <a:p>
            <a:pPr marL="96834">
              <a:lnSpc>
                <a:spcPct val="100000"/>
              </a:lnSpc>
              <a:spcAft>
                <a:spcPts val="0"/>
              </a:spcAft>
            </a:pPr>
            <a:r>
              <a:rPr lang="en-GB" sz="1600" dirty="0" smtClean="0"/>
              <a:t>Proportion of MDR TB cases among all TB cases tested for drug resistance decreased from </a:t>
            </a:r>
            <a:r>
              <a:rPr lang="en-GB" sz="1600" b="1" dirty="0" smtClean="0"/>
              <a:t>5.2%</a:t>
            </a:r>
            <a:r>
              <a:rPr lang="en-GB" sz="1600" dirty="0" smtClean="0"/>
              <a:t> in 2007 to </a:t>
            </a:r>
            <a:r>
              <a:rPr lang="en-GB" sz="1600" b="1" dirty="0" smtClean="0"/>
              <a:t>3.7%</a:t>
            </a:r>
            <a:r>
              <a:rPr lang="en-GB" sz="1600" dirty="0" smtClean="0"/>
              <a:t> in 2016</a:t>
            </a:r>
            <a:endParaRPr lang="en-GB" sz="1600" kern="0" dirty="0"/>
          </a:p>
        </p:txBody>
      </p:sp>
      <p:sp>
        <p:nvSpPr>
          <p:cNvPr id="9" name="Text Box 83"/>
          <p:cNvSpPr txBox="1">
            <a:spLocks noChangeArrowheads="1"/>
          </p:cNvSpPr>
          <p:nvPr/>
        </p:nvSpPr>
        <p:spPr bwMode="auto">
          <a:xfrm>
            <a:off x="337778" y="6630955"/>
            <a:ext cx="5207889" cy="138499"/>
          </a:xfrm>
          <a:prstGeom prst="rect">
            <a:avLst/>
          </a:prstGeom>
          <a:noFill/>
          <a:ln w="9525">
            <a:noFill/>
            <a:miter lim="800000"/>
            <a:headEnd/>
            <a:tailEnd/>
          </a:ln>
        </p:spPr>
        <p:txBody>
          <a:bodyPr wrap="square" lIns="0" tIns="0" rIns="0" bIns="0">
            <a:spAutoFit/>
          </a:bodyPr>
          <a:lstStyle/>
          <a:p>
            <a:pPr>
              <a:lnSpc>
                <a:spcPct val="90000"/>
              </a:lnSpc>
            </a:pPr>
            <a:r>
              <a:rPr lang="en-GB" sz="1000" dirty="0">
                <a:solidFill>
                  <a:schemeClr val="tx1">
                    <a:lumMod val="50000"/>
                    <a:lumOff val="50000"/>
                  </a:schemeClr>
                </a:solidFill>
                <a:latin typeface="Calibri" panose="020F0502020204030204" pitchFamily="34" charset="0"/>
                <a:ea typeface="ＭＳ Ｐゴシック" pitchFamily="20" charset="-128"/>
              </a:rPr>
              <a:t>Source: </a:t>
            </a:r>
            <a:r>
              <a:rPr lang="en-GB" sz="1000" dirty="0" smtClean="0">
                <a:solidFill>
                  <a:schemeClr val="tx1">
                    <a:lumMod val="50000"/>
                    <a:lumOff val="50000"/>
                  </a:schemeClr>
                </a:solidFill>
                <a:latin typeface="Calibri" panose="020F0502020204030204" pitchFamily="34" charset="0"/>
                <a:ea typeface="ＭＳ Ｐゴシック" pitchFamily="20" charset="-128"/>
              </a:rPr>
              <a:t>ECDC/WHO (2018). Tuberculosis surveillance and monitoring in Europe 2018–2016 data</a:t>
            </a:r>
            <a:endParaRPr lang="en-GB" sz="1000" dirty="0">
              <a:solidFill>
                <a:schemeClr val="tx1">
                  <a:lumMod val="50000"/>
                  <a:lumOff val="50000"/>
                </a:schemeClr>
              </a:solidFill>
              <a:latin typeface="Calibri" panose="020F0502020204030204" pitchFamily="34" charset="0"/>
              <a:ea typeface="ＭＳ Ｐゴシック" pitchFamily="20" charset="-128"/>
            </a:endParaRPr>
          </a:p>
        </p:txBody>
      </p:sp>
    </p:spTree>
    <p:extLst>
      <p:ext uri="{BB962C8B-B14F-4D97-AF65-F5344CB8AC3E}">
        <p14:creationId xmlns:p14="http://schemas.microsoft.com/office/powerpoint/2010/main" val="1879546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1" t="5646" r="49" b="9843"/>
          <a:stretch/>
        </p:blipFill>
        <p:spPr>
          <a:xfrm>
            <a:off x="1320116" y="1218576"/>
            <a:ext cx="10881884" cy="5639424"/>
          </a:xfrm>
          <a:prstGeom prst="rect">
            <a:avLst/>
          </a:prstGeom>
        </p:spPr>
      </p:pic>
      <p:sp>
        <p:nvSpPr>
          <p:cNvPr id="2" name="Title 1"/>
          <p:cNvSpPr>
            <a:spLocks noGrp="1"/>
          </p:cNvSpPr>
          <p:nvPr>
            <p:ph type="title"/>
          </p:nvPr>
        </p:nvSpPr>
        <p:spPr/>
        <p:txBody>
          <a:bodyPr/>
          <a:lstStyle/>
          <a:p>
            <a:r>
              <a:rPr lang="en-GB" dirty="0"/>
              <a:t>Extensively drug-resistant TB (XDR TB), </a:t>
            </a:r>
            <a:br>
              <a:rPr lang="en-GB" dirty="0"/>
            </a:br>
            <a:r>
              <a:rPr lang="en-GB" dirty="0"/>
              <a:t>EU/EEA, 2016</a:t>
            </a:r>
          </a:p>
        </p:txBody>
      </p:sp>
      <p:sp>
        <p:nvSpPr>
          <p:cNvPr id="4" name="Slide Number Placeholder 3"/>
          <p:cNvSpPr>
            <a:spLocks noGrp="1"/>
          </p:cNvSpPr>
          <p:nvPr>
            <p:ph type="sldNum" sz="quarter" idx="10"/>
          </p:nvPr>
        </p:nvSpPr>
        <p:spPr/>
        <p:txBody>
          <a:bodyPr/>
          <a:lstStyle/>
          <a:p>
            <a:fld id="{0580567E-5E8F-47A5-90DF-8BFEB1A71525}" type="slidenum">
              <a:rPr lang="en-GB" smtClean="0"/>
              <a:pPr/>
              <a:t>15</a:t>
            </a:fld>
            <a:endParaRPr lang="en-GB" dirty="0"/>
          </a:p>
        </p:txBody>
      </p:sp>
      <p:sp>
        <p:nvSpPr>
          <p:cNvPr id="6" name="Content Placeholder 12"/>
          <p:cNvSpPr txBox="1">
            <a:spLocks noGrp="1"/>
          </p:cNvSpPr>
          <p:nvPr>
            <p:ph idx="1"/>
          </p:nvPr>
        </p:nvSpPr>
        <p:spPr>
          <a:xfrm>
            <a:off x="883731" y="1196441"/>
            <a:ext cx="5578468" cy="738664"/>
          </a:xfrm>
          <a:prstGeom prst="rect">
            <a:avLst/>
          </a:prstGeom>
          <a:solidFill>
            <a:srgbClr val="ACDDEF"/>
          </a:solidFill>
        </p:spPr>
        <p:txBody>
          <a:bodyPr wrap="square" rtlCol="0">
            <a:spAutoFit/>
          </a:bodyPr>
          <a:lstStyle/>
          <a:p>
            <a:pPr marL="92075">
              <a:lnSpc>
                <a:spcPct val="100000"/>
              </a:lnSpc>
            </a:pPr>
            <a:r>
              <a:rPr lang="en-GB" sz="1600" b="1" spc="-50" dirty="0" smtClean="0"/>
              <a:t>20.1% </a:t>
            </a:r>
            <a:r>
              <a:rPr lang="en-GB" sz="1600" spc="-50" dirty="0"/>
              <a:t>of MDR TB cases </a:t>
            </a:r>
            <a:r>
              <a:rPr lang="en-GB" sz="1600" spc="-50" dirty="0" smtClean="0"/>
              <a:t>with </a:t>
            </a:r>
            <a:r>
              <a:rPr lang="en-GB" sz="1600" spc="-50" dirty="0"/>
              <a:t>second line DST* </a:t>
            </a:r>
            <a:r>
              <a:rPr lang="en-GB" sz="1600" spc="-50" dirty="0" smtClean="0"/>
              <a:t>results were </a:t>
            </a:r>
            <a:r>
              <a:rPr lang="en-GB" sz="1600" spc="-50" dirty="0"/>
              <a:t>extensively drug-resistant (range </a:t>
            </a:r>
            <a:r>
              <a:rPr lang="en-GB" sz="1600" spc="-50" dirty="0" smtClean="0"/>
              <a:t>0–46.7% </a:t>
            </a:r>
            <a:r>
              <a:rPr lang="en-GB" sz="1600" spc="-50" dirty="0"/>
              <a:t>and </a:t>
            </a:r>
            <a:r>
              <a:rPr lang="en-GB" sz="1600" spc="-50" dirty="0" smtClean="0"/>
              <a:t>14.0–46.7% </a:t>
            </a:r>
            <a:r>
              <a:rPr lang="en-GB" sz="1600" spc="-50" dirty="0"/>
              <a:t>for </a:t>
            </a:r>
            <a:r>
              <a:rPr lang="en-GB" sz="1600" spc="-50" dirty="0" smtClean="0"/>
              <a:t>countries </a:t>
            </a:r>
            <a:r>
              <a:rPr lang="en-GB" sz="1600" spc="-50" dirty="0"/>
              <a:t>reporting more than five </a:t>
            </a:r>
            <a:r>
              <a:rPr lang="en-GB" sz="1600" spc="-50" dirty="0" smtClean="0"/>
              <a:t>XDR TB cases</a:t>
            </a:r>
            <a:r>
              <a:rPr lang="en-GB" sz="1600" spc="-50" dirty="0"/>
              <a:t>)</a:t>
            </a:r>
          </a:p>
        </p:txBody>
      </p:sp>
      <p:sp>
        <p:nvSpPr>
          <p:cNvPr id="7" name="Rectangle 6"/>
          <p:cNvSpPr/>
          <p:nvPr/>
        </p:nvSpPr>
        <p:spPr>
          <a:xfrm>
            <a:off x="275216" y="6154430"/>
            <a:ext cx="2179828" cy="258532"/>
          </a:xfrm>
          <a:prstGeom prst="rect">
            <a:avLst/>
          </a:prstGeom>
        </p:spPr>
        <p:txBody>
          <a:bodyPr wrap="none">
            <a:spAutoFit/>
          </a:bodyPr>
          <a:lstStyle/>
          <a:p>
            <a:pPr defTabSz="542925"/>
            <a:r>
              <a:rPr lang="en-GB" sz="1200" spc="-30" dirty="0"/>
              <a:t>* DST – drug susceptibility test</a:t>
            </a:r>
          </a:p>
        </p:txBody>
      </p:sp>
      <p:sp>
        <p:nvSpPr>
          <p:cNvPr id="8" name="Rectangle 7"/>
          <p:cNvSpPr/>
          <p:nvPr/>
        </p:nvSpPr>
        <p:spPr bwMode="auto">
          <a:xfrm>
            <a:off x="1242651" y="5590523"/>
            <a:ext cx="1460481"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defTabSz="914400" rtl="0" eaLnBrk="1" fontAlgn="base" latinLnBrk="0" hangingPunct="1">
              <a:lnSpc>
                <a:spcPct val="90000"/>
              </a:lnSpc>
              <a:spcBef>
                <a:spcPct val="0"/>
              </a:spcBef>
              <a:spcAft>
                <a:spcPct val="0"/>
              </a:spcAft>
              <a:buClrTx/>
              <a:buSzTx/>
              <a:buFontTx/>
              <a:buNone/>
              <a:tabLst/>
            </a:pPr>
            <a:r>
              <a:rPr lang="en-GB" sz="1200" dirty="0" smtClean="0"/>
              <a:t>Not reporting</a:t>
            </a:r>
            <a:endParaRPr kumimoji="0" lang="en-GB" sz="1200" b="0" i="0" u="none" strike="noStrike" cap="none" normalizeH="0" baseline="0" dirty="0" smtClean="0">
              <a:ln>
                <a:noFill/>
              </a:ln>
              <a:effectLst/>
            </a:endParaRPr>
          </a:p>
        </p:txBody>
      </p:sp>
      <p:sp>
        <p:nvSpPr>
          <p:cNvPr id="9" name="Rectangle 8"/>
          <p:cNvSpPr/>
          <p:nvPr/>
        </p:nvSpPr>
        <p:spPr bwMode="auto">
          <a:xfrm>
            <a:off x="1249858" y="4933106"/>
            <a:ext cx="1460481"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kumimoji="0" lang="en-GB" sz="1200" i="0" u="none" strike="noStrike" cap="none" normalizeH="0" baseline="0" dirty="0" smtClean="0">
                <a:ln>
                  <a:noFill/>
                </a:ln>
                <a:effectLst/>
              </a:rPr>
              <a:t>15 to 24.</a:t>
            </a:r>
            <a:r>
              <a:rPr lang="en-GB" sz="1200" dirty="0" smtClean="0"/>
              <a:t>9%</a:t>
            </a:r>
            <a:endParaRPr kumimoji="0" lang="en-GB" sz="1200" i="0" u="none" strike="noStrike" cap="none" normalizeH="0" baseline="0" dirty="0" smtClean="0">
              <a:ln>
                <a:noFill/>
              </a:ln>
              <a:effectLst/>
            </a:endParaRPr>
          </a:p>
        </p:txBody>
      </p:sp>
      <p:sp>
        <p:nvSpPr>
          <p:cNvPr id="10" name="Rectangle 9"/>
          <p:cNvSpPr/>
          <p:nvPr/>
        </p:nvSpPr>
        <p:spPr bwMode="auto">
          <a:xfrm>
            <a:off x="1241868" y="4633587"/>
            <a:ext cx="1462046"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smtClean="0"/>
              <a:t>10</a:t>
            </a:r>
            <a:r>
              <a:rPr kumimoji="0" lang="en-GB" sz="1200" i="0" u="none" strike="noStrike" cap="none" normalizeH="0" baseline="0" dirty="0" smtClean="0">
                <a:ln>
                  <a:noFill/>
                </a:ln>
                <a:effectLst/>
              </a:rPr>
              <a:t> to 14.9%</a:t>
            </a:r>
          </a:p>
        </p:txBody>
      </p:sp>
      <p:sp>
        <p:nvSpPr>
          <p:cNvPr id="11" name="Rectangle 10"/>
          <p:cNvSpPr/>
          <p:nvPr/>
        </p:nvSpPr>
        <p:spPr bwMode="auto">
          <a:xfrm>
            <a:off x="1249858" y="4311278"/>
            <a:ext cx="1466419"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kumimoji="0" lang="en-GB" sz="1200" i="0" u="none" strike="noStrike" cap="none" normalizeH="0" baseline="0" dirty="0" smtClean="0">
                <a:ln>
                  <a:noFill/>
                </a:ln>
                <a:effectLst/>
              </a:rPr>
              <a:t>1 </a:t>
            </a:r>
            <a:r>
              <a:rPr lang="en-GB" sz="1200" dirty="0" smtClean="0"/>
              <a:t>to 9.</a:t>
            </a:r>
            <a:r>
              <a:rPr kumimoji="0" lang="en-GB" sz="1200" i="0" u="none" strike="noStrike" cap="none" normalizeH="0" baseline="0" dirty="0" smtClean="0">
                <a:ln>
                  <a:noFill/>
                </a:ln>
                <a:effectLst/>
              </a:rPr>
              <a:t>9%</a:t>
            </a:r>
          </a:p>
        </p:txBody>
      </p:sp>
      <p:sp>
        <p:nvSpPr>
          <p:cNvPr id="12" name="Rectangle 11"/>
          <p:cNvSpPr/>
          <p:nvPr/>
        </p:nvSpPr>
        <p:spPr bwMode="auto">
          <a:xfrm>
            <a:off x="1276384" y="5267597"/>
            <a:ext cx="1451404"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kumimoji="0" lang="en-GB" sz="1200" i="0" u="none" strike="noStrike" cap="none" normalizeH="0" baseline="0" dirty="0" smtClean="0">
                <a:ln>
                  <a:noFill/>
                </a:ln>
                <a:effectLst/>
                <a:latin typeface="Tahoma" pitchFamily="34" charset="0"/>
              </a:rPr>
              <a:t>≥ 25%</a:t>
            </a:r>
          </a:p>
        </p:txBody>
      </p:sp>
      <p:sp>
        <p:nvSpPr>
          <p:cNvPr id="13" name="Rectangle 12"/>
          <p:cNvSpPr/>
          <p:nvPr/>
        </p:nvSpPr>
        <p:spPr>
          <a:xfrm>
            <a:off x="883731" y="3755468"/>
            <a:ext cx="2216916" cy="258532"/>
          </a:xfrm>
          <a:prstGeom prst="rect">
            <a:avLst/>
          </a:prstGeom>
        </p:spPr>
        <p:txBody>
          <a:bodyPr wrap="square">
            <a:spAutoFit/>
          </a:bodyPr>
          <a:lstStyle/>
          <a:p>
            <a:pPr eaLnBrk="1" hangingPunct="1">
              <a:lnSpc>
                <a:spcPct val="90000"/>
              </a:lnSpc>
            </a:pPr>
            <a:r>
              <a:rPr lang="en-GB" sz="1200" dirty="0" smtClean="0"/>
              <a:t>Proportion of MDR TB cases</a:t>
            </a:r>
            <a:endParaRPr lang="en-GB" sz="1200" dirty="0"/>
          </a:p>
        </p:txBody>
      </p:sp>
      <p:sp>
        <p:nvSpPr>
          <p:cNvPr id="14" name="Rectangle 13"/>
          <p:cNvSpPr/>
          <p:nvPr/>
        </p:nvSpPr>
        <p:spPr bwMode="auto">
          <a:xfrm>
            <a:off x="1232184" y="3984487"/>
            <a:ext cx="1439545" cy="303070"/>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p>
            <a:pPr fontAlgn="base">
              <a:lnSpc>
                <a:spcPct val="90000"/>
              </a:lnSpc>
              <a:spcAft>
                <a:spcPts val="0"/>
              </a:spcAft>
            </a:pPr>
            <a:r>
              <a:rPr lang="en-GB" sz="1200"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&lt; </a:t>
            </a:r>
            <a:r>
              <a:rPr lang="en-GB" sz="1200" kern="1200" dirty="0" smtClea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1%</a:t>
            </a:r>
            <a:endParaRPr lang="en-GB" sz="1050" dirty="0">
              <a:effectLst/>
              <a:latin typeface="Times New Roman" panose="02020603050405020304" pitchFamily="18" charset="0"/>
              <a:ea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943009" y="4014000"/>
            <a:ext cx="333375" cy="1914290"/>
          </a:xfrm>
          <a:prstGeom prst="rect">
            <a:avLst/>
          </a:prstGeom>
        </p:spPr>
      </p:pic>
      <p:sp>
        <p:nvSpPr>
          <p:cNvPr id="17" name="Text Box 83"/>
          <p:cNvSpPr txBox="1">
            <a:spLocks noChangeArrowheads="1"/>
          </p:cNvSpPr>
          <p:nvPr/>
        </p:nvSpPr>
        <p:spPr bwMode="auto">
          <a:xfrm>
            <a:off x="275216" y="6480015"/>
            <a:ext cx="2801360" cy="553998"/>
          </a:xfrm>
          <a:prstGeom prst="rect">
            <a:avLst/>
          </a:prstGeom>
          <a:noFill/>
          <a:ln w="9525">
            <a:noFill/>
            <a:miter lim="800000"/>
            <a:headEnd/>
            <a:tailEnd/>
          </a:ln>
        </p:spPr>
        <p:txBody>
          <a:bodyPr wrap="square" lIns="0" tIns="0" rIns="0" bIns="0">
            <a:spAutoFit/>
          </a:bodyPr>
          <a:lstStyle/>
          <a:p>
            <a:pPr>
              <a:lnSpc>
                <a:spcPct val="90000"/>
              </a:lnSpc>
            </a:pPr>
            <a:r>
              <a:rPr lang="en-GB" sz="1000" dirty="0">
                <a:solidFill>
                  <a:schemeClr val="tx1">
                    <a:lumMod val="50000"/>
                    <a:lumOff val="50000"/>
                  </a:schemeClr>
                </a:solidFill>
                <a:latin typeface="Calibri" panose="020F0502020204030204" pitchFamily="34" charset="0"/>
                <a:ea typeface="ＭＳ Ｐゴシック" pitchFamily="20" charset="-128"/>
              </a:rPr>
              <a:t>Source: </a:t>
            </a:r>
            <a:r>
              <a:rPr lang="en-GB" sz="1000" dirty="0" smtClean="0">
                <a:solidFill>
                  <a:schemeClr val="tx1">
                    <a:lumMod val="50000"/>
                    <a:lumOff val="50000"/>
                  </a:schemeClr>
                </a:solidFill>
                <a:latin typeface="Calibri" panose="020F0502020204030204" pitchFamily="34" charset="0"/>
                <a:ea typeface="ＭＳ Ｐゴシック" pitchFamily="20" charset="-128"/>
              </a:rPr>
              <a:t>ECDC/WHO (2018). Tuberculosis surveillance and monitoring in Europe 2018–2016 data</a:t>
            </a: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p:txBody>
      </p:sp>
    </p:spTree>
    <p:extLst>
      <p:ext uri="{BB962C8B-B14F-4D97-AF65-F5344CB8AC3E}">
        <p14:creationId xmlns:p14="http://schemas.microsoft.com/office/powerpoint/2010/main" val="3591473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Proportion of </a:t>
            </a:r>
            <a:r>
              <a:rPr lang="en-GB" dirty="0" smtClean="0"/>
              <a:t>extensively drug-resistant </a:t>
            </a:r>
            <a:r>
              <a:rPr lang="en-GB" dirty="0"/>
              <a:t>TB </a:t>
            </a:r>
            <a:r>
              <a:rPr lang="en-GB" dirty="0" smtClean="0"/>
              <a:t/>
            </a:r>
            <a:br>
              <a:rPr lang="en-GB" dirty="0" smtClean="0"/>
            </a:br>
            <a:r>
              <a:rPr lang="en-GB" dirty="0" smtClean="0"/>
              <a:t>(</a:t>
            </a:r>
            <a:r>
              <a:rPr lang="en-GB" dirty="0"/>
              <a:t>XDR TB), EU/EEA, 2016</a:t>
            </a:r>
          </a:p>
        </p:txBody>
      </p:sp>
      <p:sp>
        <p:nvSpPr>
          <p:cNvPr id="4" name="Slide Number Placeholder 3"/>
          <p:cNvSpPr>
            <a:spLocks noGrp="1"/>
          </p:cNvSpPr>
          <p:nvPr>
            <p:ph type="sldNum" sz="quarter" idx="10"/>
          </p:nvPr>
        </p:nvSpPr>
        <p:spPr/>
        <p:txBody>
          <a:bodyPr/>
          <a:lstStyle/>
          <a:p>
            <a:fld id="{0580567E-5E8F-47A5-90DF-8BFEB1A71525}" type="slidenum">
              <a:rPr lang="en-GB" smtClean="0"/>
              <a:pPr/>
              <a:t>16</a:t>
            </a:fld>
            <a:endParaRPr lang="en-GB" dirty="0"/>
          </a:p>
        </p:txBody>
      </p:sp>
      <p:sp>
        <p:nvSpPr>
          <p:cNvPr id="5" name="Content Placeholder 12"/>
          <p:cNvSpPr txBox="1">
            <a:spLocks noGrp="1"/>
          </p:cNvSpPr>
          <p:nvPr>
            <p:ph idx="1"/>
          </p:nvPr>
        </p:nvSpPr>
        <p:spPr>
          <a:xfrm>
            <a:off x="889686" y="1208632"/>
            <a:ext cx="5664193" cy="530915"/>
          </a:xfrm>
          <a:prstGeom prst="rect">
            <a:avLst/>
          </a:prstGeom>
          <a:solidFill>
            <a:srgbClr val="ACDDEF"/>
          </a:solidFill>
        </p:spPr>
        <p:txBody>
          <a:bodyPr wrap="square" rtlCol="0">
            <a:spAutoFit/>
          </a:bodyPr>
          <a:lstStyle/>
          <a:p>
            <a:pPr marL="96834">
              <a:lnSpc>
                <a:spcPct val="100000"/>
              </a:lnSpc>
              <a:spcAft>
                <a:spcPts val="0"/>
              </a:spcAft>
            </a:pPr>
            <a:r>
              <a:rPr lang="en-GB" sz="1600" b="1" dirty="0" smtClean="0"/>
              <a:t>198 </a:t>
            </a:r>
            <a:r>
              <a:rPr lang="en-GB" sz="1600" dirty="0" smtClean="0"/>
              <a:t>XDR TB cases notified in 14 EU/EEA countries* </a:t>
            </a:r>
          </a:p>
          <a:p>
            <a:pPr marL="96834">
              <a:lnSpc>
                <a:spcPct val="100000"/>
              </a:lnSpc>
              <a:spcAft>
                <a:spcPts val="0"/>
              </a:spcAft>
            </a:pPr>
            <a:r>
              <a:rPr lang="en-GB" sz="1600" b="1" dirty="0" smtClean="0"/>
              <a:t>20.1%</a:t>
            </a:r>
            <a:r>
              <a:rPr lang="en-GB" sz="1600" dirty="0" smtClean="0"/>
              <a:t> </a:t>
            </a:r>
            <a:r>
              <a:rPr lang="en-GB" sz="1600" dirty="0"/>
              <a:t>of </a:t>
            </a:r>
            <a:r>
              <a:rPr lang="en-GB" sz="1600" dirty="0">
                <a:solidFill>
                  <a:schemeClr val="tx1"/>
                </a:solidFill>
              </a:rPr>
              <a:t>all </a:t>
            </a:r>
            <a:r>
              <a:rPr lang="en-GB" sz="1600" dirty="0" smtClean="0">
                <a:solidFill>
                  <a:schemeClr val="tx1"/>
                </a:solidFill>
              </a:rPr>
              <a:t>MDR TB </a:t>
            </a:r>
            <a:r>
              <a:rPr lang="en-GB" sz="1600" dirty="0">
                <a:solidFill>
                  <a:schemeClr val="tx1"/>
                </a:solidFill>
              </a:rPr>
              <a:t>cases </a:t>
            </a:r>
            <a:r>
              <a:rPr lang="en-GB" sz="1600" dirty="0"/>
              <a:t>(range 0–46.7</a:t>
            </a:r>
            <a:r>
              <a:rPr lang="en-GB" sz="1600" dirty="0" smtClean="0"/>
              <a:t>%)</a:t>
            </a:r>
            <a:endParaRPr lang="en-GB" sz="1600" dirty="0"/>
          </a:p>
        </p:txBody>
      </p:sp>
      <p:sp>
        <p:nvSpPr>
          <p:cNvPr id="6" name="TextBox 5"/>
          <p:cNvSpPr txBox="1"/>
          <p:nvPr/>
        </p:nvSpPr>
        <p:spPr>
          <a:xfrm>
            <a:off x="216412" y="6206787"/>
            <a:ext cx="8701088" cy="397032"/>
          </a:xfrm>
          <a:prstGeom prst="rect">
            <a:avLst/>
          </a:prstGeom>
          <a:noFill/>
        </p:spPr>
        <p:txBody>
          <a:bodyPr wrap="square" rtlCol="0">
            <a:spAutoFit/>
          </a:bodyPr>
          <a:lstStyle/>
          <a:p>
            <a:r>
              <a:rPr lang="en-GB" sz="1100" dirty="0" smtClean="0">
                <a:latin typeface="+mn-lt"/>
              </a:rPr>
              <a:t>*Croatia, Iceland, Malta and Slovenia reported zero MDR TB cases and Belgium, Bulgaria, Cyprus, Czech Republic, Denmark, Ireland, Netherlands, Norway and Slovakia did not diagnose any XDR TB among MDR TB cases in 2016</a:t>
            </a:r>
            <a:endParaRPr lang="en-GB" sz="1100" dirty="0">
              <a:latin typeface="+mn-lt"/>
            </a:endParaRPr>
          </a:p>
        </p:txBody>
      </p:sp>
      <p:graphicFrame>
        <p:nvGraphicFramePr>
          <p:cNvPr id="7" name="Chart 6"/>
          <p:cNvGraphicFramePr>
            <a:graphicFrameLocks/>
          </p:cNvGraphicFramePr>
          <p:nvPr>
            <p:extLst>
              <p:ext uri="{D42A27DB-BD31-4B8C-83A1-F6EECF244321}">
                <p14:modId xmlns:p14="http://schemas.microsoft.com/office/powerpoint/2010/main" val="1137377645"/>
              </p:ext>
            </p:extLst>
          </p:nvPr>
        </p:nvGraphicFramePr>
        <p:xfrm>
          <a:off x="695324" y="2021851"/>
          <a:ext cx="9534525" cy="4209496"/>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83"/>
          <p:cNvSpPr txBox="1">
            <a:spLocks noChangeArrowheads="1"/>
          </p:cNvSpPr>
          <p:nvPr/>
        </p:nvSpPr>
        <p:spPr bwMode="auto">
          <a:xfrm>
            <a:off x="337778" y="6630955"/>
            <a:ext cx="5207889" cy="138499"/>
          </a:xfrm>
          <a:prstGeom prst="rect">
            <a:avLst/>
          </a:prstGeom>
          <a:noFill/>
          <a:ln w="9525">
            <a:noFill/>
            <a:miter lim="800000"/>
            <a:headEnd/>
            <a:tailEnd/>
          </a:ln>
        </p:spPr>
        <p:txBody>
          <a:bodyPr wrap="square" lIns="0" tIns="0" rIns="0" bIns="0">
            <a:spAutoFit/>
          </a:bodyPr>
          <a:lstStyle/>
          <a:p>
            <a:pPr>
              <a:lnSpc>
                <a:spcPct val="90000"/>
              </a:lnSpc>
            </a:pPr>
            <a:r>
              <a:rPr lang="en-GB" sz="1000" dirty="0">
                <a:solidFill>
                  <a:schemeClr val="tx1">
                    <a:lumMod val="50000"/>
                    <a:lumOff val="50000"/>
                  </a:schemeClr>
                </a:solidFill>
                <a:latin typeface="Calibri" panose="020F0502020204030204" pitchFamily="34" charset="0"/>
                <a:ea typeface="ＭＳ Ｐゴシック" pitchFamily="20" charset="-128"/>
              </a:rPr>
              <a:t>Source: </a:t>
            </a:r>
            <a:r>
              <a:rPr lang="en-GB" sz="1000" dirty="0" smtClean="0">
                <a:solidFill>
                  <a:schemeClr val="tx1">
                    <a:lumMod val="50000"/>
                    <a:lumOff val="50000"/>
                  </a:schemeClr>
                </a:solidFill>
                <a:latin typeface="Calibri" panose="020F0502020204030204" pitchFamily="34" charset="0"/>
                <a:ea typeface="ＭＳ Ｐゴシック" pitchFamily="20" charset="-128"/>
              </a:rPr>
              <a:t>ECDC/WHO (2018). Tuberculosis surveillance and monitoring in Europe 2018–2016 data</a:t>
            </a:r>
            <a:endParaRPr lang="en-GB" sz="1000" dirty="0">
              <a:solidFill>
                <a:schemeClr val="tx1">
                  <a:lumMod val="50000"/>
                  <a:lumOff val="50000"/>
                </a:schemeClr>
              </a:solidFill>
              <a:latin typeface="Calibri" panose="020F0502020204030204" pitchFamily="34" charset="0"/>
              <a:ea typeface="ＭＳ Ｐゴシック" pitchFamily="20" charset="-128"/>
            </a:endParaRPr>
          </a:p>
        </p:txBody>
      </p:sp>
    </p:spTree>
    <p:extLst>
      <p:ext uri="{BB962C8B-B14F-4D97-AF65-F5344CB8AC3E}">
        <p14:creationId xmlns:p14="http://schemas.microsoft.com/office/powerpoint/2010/main" val="4180720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Pulmonary XDR TB cases and percentages </a:t>
            </a:r>
            <a:r>
              <a:rPr lang="en-GB" dirty="0" smtClean="0"/>
              <a:t>of </a:t>
            </a:r>
            <a:r>
              <a:rPr lang="en-GB" dirty="0"/>
              <a:t>all tested, EU/EEA, 2007–2016*</a:t>
            </a:r>
          </a:p>
        </p:txBody>
      </p:sp>
      <p:sp>
        <p:nvSpPr>
          <p:cNvPr id="4" name="Slide Number Placeholder 3"/>
          <p:cNvSpPr>
            <a:spLocks noGrp="1"/>
          </p:cNvSpPr>
          <p:nvPr>
            <p:ph type="sldNum" sz="quarter" idx="10"/>
          </p:nvPr>
        </p:nvSpPr>
        <p:spPr/>
        <p:txBody>
          <a:bodyPr/>
          <a:lstStyle/>
          <a:p>
            <a:fld id="{0580567E-5E8F-47A5-90DF-8BFEB1A71525}" type="slidenum">
              <a:rPr lang="en-GB" smtClean="0"/>
              <a:pPr/>
              <a:t>17</a:t>
            </a:fld>
            <a:endParaRPr lang="en-GB"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3685121866"/>
              </p:ext>
            </p:extLst>
          </p:nvPr>
        </p:nvGraphicFramePr>
        <p:xfrm>
          <a:off x="889687" y="2286000"/>
          <a:ext cx="9949764" cy="38256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50825" y="6357674"/>
            <a:ext cx="6991350" cy="244682"/>
          </a:xfrm>
          <a:prstGeom prst="rect">
            <a:avLst/>
          </a:prstGeom>
          <a:noFill/>
        </p:spPr>
        <p:txBody>
          <a:bodyPr wrap="square" rtlCol="0">
            <a:spAutoFit/>
          </a:bodyPr>
          <a:lstStyle/>
          <a:p>
            <a:r>
              <a:rPr lang="en-GB" sz="1100" dirty="0" smtClean="0"/>
              <a:t>* Number of reporting countries increased from 12 in 2007 to 26 in 2016</a:t>
            </a:r>
            <a:endParaRPr lang="en-GB" sz="1100" dirty="0"/>
          </a:p>
        </p:txBody>
      </p:sp>
      <p:sp>
        <p:nvSpPr>
          <p:cNvPr id="7" name="Rectangle 6"/>
          <p:cNvSpPr/>
          <p:nvPr/>
        </p:nvSpPr>
        <p:spPr>
          <a:xfrm>
            <a:off x="889686" y="1217989"/>
            <a:ext cx="10140987" cy="530915"/>
          </a:xfrm>
          <a:prstGeom prst="rect">
            <a:avLst/>
          </a:prstGeom>
          <a:solidFill>
            <a:srgbClr val="ACDDEF"/>
          </a:solidFill>
          <a:ln w="9525">
            <a:noFill/>
            <a:miter lim="800000"/>
            <a:headEnd/>
            <a:tailEnd/>
          </a:ln>
          <a:effectLst/>
        </p:spPr>
        <p:txBody>
          <a:bodyPr vert="horz" wrap="square" lIns="0" tIns="0" rIns="0" bIns="0" numCol="1" rtlCol="0" anchor="t" anchorCtr="0" compatLnSpc="1">
            <a:prstTxWarp prst="textNoShape">
              <a:avLst/>
            </a:prstTxWarp>
            <a:spAutoFit/>
          </a:bodyPr>
          <a:lstStyle/>
          <a:p>
            <a:pPr marL="96834">
              <a:lnSpc>
                <a:spcPct val="100000"/>
              </a:lnSpc>
              <a:spcBef>
                <a:spcPts val="300"/>
              </a:spcBef>
              <a:spcAft>
                <a:spcPts val="0"/>
              </a:spcAft>
              <a:buFont typeface="Wingdings" pitchFamily="2" charset="2"/>
            </a:pPr>
            <a:r>
              <a:rPr lang="en-GB" sz="1600" kern="0" dirty="0" smtClean="0">
                <a:cs typeface="Tahoma" pitchFamily="34" charset="0"/>
              </a:rPr>
              <a:t>The total </a:t>
            </a:r>
            <a:r>
              <a:rPr lang="en-GB" sz="1600" kern="0" dirty="0">
                <a:cs typeface="Tahoma" pitchFamily="34" charset="0"/>
              </a:rPr>
              <a:t>number of </a:t>
            </a:r>
            <a:r>
              <a:rPr lang="en-GB" sz="1600" kern="0" dirty="0" smtClean="0">
                <a:cs typeface="Tahoma" pitchFamily="34" charset="0"/>
              </a:rPr>
              <a:t>pulmonary XDR </a:t>
            </a:r>
            <a:r>
              <a:rPr lang="en-GB" sz="1600" kern="0" dirty="0">
                <a:cs typeface="Tahoma" pitchFamily="34" charset="0"/>
              </a:rPr>
              <a:t>TB cases </a:t>
            </a:r>
            <a:r>
              <a:rPr lang="en-GB" sz="1600" kern="0" dirty="0" smtClean="0">
                <a:cs typeface="Tahoma" pitchFamily="34" charset="0"/>
              </a:rPr>
              <a:t>increased </a:t>
            </a:r>
            <a:r>
              <a:rPr lang="en-GB" sz="1600" kern="0" dirty="0">
                <a:cs typeface="Tahoma" pitchFamily="34" charset="0"/>
              </a:rPr>
              <a:t>from </a:t>
            </a:r>
            <a:r>
              <a:rPr lang="en-GB" sz="1600" b="1" kern="0" dirty="0" smtClean="0">
                <a:cs typeface="Tahoma" pitchFamily="34" charset="0"/>
              </a:rPr>
              <a:t>72</a:t>
            </a:r>
            <a:r>
              <a:rPr lang="en-GB" sz="1600" kern="0" dirty="0" smtClean="0">
                <a:cs typeface="Tahoma" pitchFamily="34" charset="0"/>
              </a:rPr>
              <a:t> </a:t>
            </a:r>
            <a:r>
              <a:rPr lang="en-GB" sz="1600" kern="0" dirty="0">
                <a:cs typeface="Tahoma" pitchFamily="34" charset="0"/>
              </a:rPr>
              <a:t>in </a:t>
            </a:r>
            <a:r>
              <a:rPr lang="en-GB" sz="1600" kern="0" dirty="0" smtClean="0">
                <a:cs typeface="Tahoma" pitchFamily="34" charset="0"/>
              </a:rPr>
              <a:t>2009 </a:t>
            </a:r>
            <a:r>
              <a:rPr lang="en-GB" sz="1600" kern="0" dirty="0">
                <a:cs typeface="Tahoma" pitchFamily="34" charset="0"/>
              </a:rPr>
              <a:t>to </a:t>
            </a:r>
            <a:r>
              <a:rPr lang="en-GB" sz="1600" b="1" kern="0" dirty="0" smtClean="0">
                <a:cs typeface="Tahoma" pitchFamily="34" charset="0"/>
              </a:rPr>
              <a:t>185</a:t>
            </a:r>
            <a:r>
              <a:rPr lang="en-GB" sz="1600" kern="0" dirty="0" smtClean="0">
                <a:cs typeface="Tahoma" pitchFamily="34" charset="0"/>
              </a:rPr>
              <a:t> </a:t>
            </a:r>
            <a:r>
              <a:rPr lang="en-GB" sz="1600" kern="0" dirty="0">
                <a:cs typeface="Tahoma" pitchFamily="34" charset="0"/>
              </a:rPr>
              <a:t>in </a:t>
            </a:r>
            <a:r>
              <a:rPr lang="en-GB" sz="1600" kern="0" dirty="0" smtClean="0">
                <a:cs typeface="Tahoma" pitchFamily="34" charset="0"/>
              </a:rPr>
              <a:t>2016 </a:t>
            </a:r>
            <a:endParaRPr lang="en-GB" sz="1600" kern="0" dirty="0">
              <a:cs typeface="Tahoma" pitchFamily="34" charset="0"/>
            </a:endParaRPr>
          </a:p>
          <a:p>
            <a:pPr marL="96834">
              <a:lnSpc>
                <a:spcPct val="100000"/>
              </a:lnSpc>
              <a:spcBef>
                <a:spcPts val="300"/>
              </a:spcBef>
              <a:spcAft>
                <a:spcPts val="0"/>
              </a:spcAft>
              <a:buFont typeface="Wingdings" pitchFamily="2" charset="2"/>
            </a:pPr>
            <a:r>
              <a:rPr lang="en-GB" sz="1600" kern="0" dirty="0" smtClean="0">
                <a:cs typeface="Tahoma" pitchFamily="34" charset="0"/>
              </a:rPr>
              <a:t>The proportion </a:t>
            </a:r>
            <a:r>
              <a:rPr lang="en-GB" sz="1600" kern="0" dirty="0">
                <a:cs typeface="Tahoma" pitchFamily="34" charset="0"/>
              </a:rPr>
              <a:t>of </a:t>
            </a:r>
            <a:r>
              <a:rPr lang="en-GB" sz="1600" kern="0" dirty="0" smtClean="0">
                <a:cs typeface="Tahoma" pitchFamily="34" charset="0"/>
              </a:rPr>
              <a:t>pulmonary XDR </a:t>
            </a:r>
            <a:r>
              <a:rPr lang="en-GB" sz="1600" kern="0" dirty="0">
                <a:cs typeface="Tahoma" pitchFamily="34" charset="0"/>
              </a:rPr>
              <a:t>TB cases among </a:t>
            </a:r>
            <a:r>
              <a:rPr lang="en-GB" sz="1600" kern="0" dirty="0" smtClean="0">
                <a:cs typeface="Tahoma" pitchFamily="34" charset="0"/>
              </a:rPr>
              <a:t>MDR TB increased </a:t>
            </a:r>
            <a:r>
              <a:rPr lang="en-GB" sz="1600" kern="0" dirty="0">
                <a:cs typeface="Tahoma" pitchFamily="34" charset="0"/>
              </a:rPr>
              <a:t>from </a:t>
            </a:r>
            <a:r>
              <a:rPr lang="en-GB" sz="1600" b="1" kern="0" dirty="0" smtClean="0">
                <a:cs typeface="Tahoma" pitchFamily="34" charset="0"/>
              </a:rPr>
              <a:t>10.7%</a:t>
            </a:r>
            <a:r>
              <a:rPr lang="en-GB" sz="1600" kern="0" dirty="0" smtClean="0">
                <a:cs typeface="Tahoma" pitchFamily="34" charset="0"/>
              </a:rPr>
              <a:t> </a:t>
            </a:r>
            <a:r>
              <a:rPr lang="en-GB" sz="1600" kern="0" dirty="0">
                <a:cs typeface="Tahoma" pitchFamily="34" charset="0"/>
              </a:rPr>
              <a:t>in </a:t>
            </a:r>
            <a:r>
              <a:rPr lang="en-GB" sz="1600" kern="0" dirty="0" smtClean="0">
                <a:cs typeface="Tahoma" pitchFamily="34" charset="0"/>
              </a:rPr>
              <a:t>2009 </a:t>
            </a:r>
            <a:r>
              <a:rPr lang="en-GB" sz="1600" kern="0" dirty="0">
                <a:cs typeface="Tahoma" pitchFamily="34" charset="0"/>
              </a:rPr>
              <a:t>to </a:t>
            </a:r>
            <a:r>
              <a:rPr lang="en-GB" sz="1600" b="1" kern="0" dirty="0" smtClean="0">
                <a:cs typeface="Tahoma" pitchFamily="34" charset="0"/>
              </a:rPr>
              <a:t>20.6%</a:t>
            </a:r>
            <a:r>
              <a:rPr lang="en-GB" sz="1600" kern="0" dirty="0" smtClean="0">
                <a:cs typeface="Tahoma" pitchFamily="34" charset="0"/>
              </a:rPr>
              <a:t> </a:t>
            </a:r>
            <a:r>
              <a:rPr lang="en-GB" sz="1600" kern="0" dirty="0">
                <a:cs typeface="Tahoma" pitchFamily="34" charset="0"/>
              </a:rPr>
              <a:t>in </a:t>
            </a:r>
            <a:r>
              <a:rPr lang="en-GB" sz="1600" kern="0" dirty="0" smtClean="0">
                <a:cs typeface="Tahoma" pitchFamily="34" charset="0"/>
              </a:rPr>
              <a:t>2016</a:t>
            </a:r>
            <a:endParaRPr lang="en-GB" sz="1600" kern="0" dirty="0">
              <a:cs typeface="Tahoma" pitchFamily="34" charset="0"/>
            </a:endParaRPr>
          </a:p>
        </p:txBody>
      </p:sp>
      <p:sp>
        <p:nvSpPr>
          <p:cNvPr id="10" name="Text Box 83"/>
          <p:cNvSpPr txBox="1">
            <a:spLocks noChangeArrowheads="1"/>
          </p:cNvSpPr>
          <p:nvPr/>
        </p:nvSpPr>
        <p:spPr bwMode="auto">
          <a:xfrm>
            <a:off x="337778" y="6630955"/>
            <a:ext cx="5207889" cy="138499"/>
          </a:xfrm>
          <a:prstGeom prst="rect">
            <a:avLst/>
          </a:prstGeom>
          <a:noFill/>
          <a:ln w="9525">
            <a:noFill/>
            <a:miter lim="800000"/>
            <a:headEnd/>
            <a:tailEnd/>
          </a:ln>
        </p:spPr>
        <p:txBody>
          <a:bodyPr wrap="square" lIns="0" tIns="0" rIns="0" bIns="0">
            <a:spAutoFit/>
          </a:bodyPr>
          <a:lstStyle/>
          <a:p>
            <a:pPr>
              <a:lnSpc>
                <a:spcPct val="90000"/>
              </a:lnSpc>
            </a:pPr>
            <a:r>
              <a:rPr lang="en-GB" sz="1000" dirty="0">
                <a:solidFill>
                  <a:schemeClr val="tx1">
                    <a:lumMod val="50000"/>
                    <a:lumOff val="50000"/>
                  </a:schemeClr>
                </a:solidFill>
                <a:latin typeface="Calibri" panose="020F0502020204030204" pitchFamily="34" charset="0"/>
                <a:ea typeface="ＭＳ Ｐゴシック" pitchFamily="20" charset="-128"/>
              </a:rPr>
              <a:t>Source: </a:t>
            </a:r>
            <a:r>
              <a:rPr lang="en-GB" sz="1000" dirty="0" smtClean="0">
                <a:solidFill>
                  <a:schemeClr val="tx1">
                    <a:lumMod val="50000"/>
                    <a:lumOff val="50000"/>
                  </a:schemeClr>
                </a:solidFill>
                <a:latin typeface="Calibri" panose="020F0502020204030204" pitchFamily="34" charset="0"/>
                <a:ea typeface="ＭＳ Ｐゴシック" pitchFamily="20" charset="-128"/>
              </a:rPr>
              <a:t>ECDC/WHO (2018). Tuberculosis surveillance and monitoring in Europe 2018–2016 data</a:t>
            </a:r>
            <a:endParaRPr lang="en-GB" sz="1000" dirty="0">
              <a:solidFill>
                <a:schemeClr val="tx1">
                  <a:lumMod val="50000"/>
                  <a:lumOff val="50000"/>
                </a:schemeClr>
              </a:solidFill>
              <a:latin typeface="Calibri" panose="020F0502020204030204" pitchFamily="34" charset="0"/>
              <a:ea typeface="ＭＳ Ｐゴシック" pitchFamily="20" charset="-128"/>
            </a:endParaRPr>
          </a:p>
        </p:txBody>
      </p:sp>
    </p:spTree>
    <p:extLst>
      <p:ext uri="{BB962C8B-B14F-4D97-AF65-F5344CB8AC3E}">
        <p14:creationId xmlns:p14="http://schemas.microsoft.com/office/powerpoint/2010/main" val="481443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2591" b="9566"/>
          <a:stretch/>
        </p:blipFill>
        <p:spPr>
          <a:xfrm>
            <a:off x="652453" y="965215"/>
            <a:ext cx="11539547" cy="5902230"/>
          </a:xfrm>
          <a:prstGeom prst="rect">
            <a:avLst/>
          </a:prstGeom>
        </p:spPr>
      </p:pic>
      <p:sp>
        <p:nvSpPr>
          <p:cNvPr id="2" name="Title 1"/>
          <p:cNvSpPr>
            <a:spLocks noGrp="1"/>
          </p:cNvSpPr>
          <p:nvPr>
            <p:ph type="title"/>
          </p:nvPr>
        </p:nvSpPr>
        <p:spPr/>
        <p:txBody>
          <a:bodyPr/>
          <a:lstStyle/>
          <a:p>
            <a:r>
              <a:rPr lang="en-GB" dirty="0"/>
              <a:t>TB/HIV co-infection, EU/EEA, 2016</a:t>
            </a:r>
          </a:p>
        </p:txBody>
      </p:sp>
      <p:sp>
        <p:nvSpPr>
          <p:cNvPr id="4" name="Slide Number Placeholder 3"/>
          <p:cNvSpPr>
            <a:spLocks noGrp="1"/>
          </p:cNvSpPr>
          <p:nvPr>
            <p:ph type="sldNum" sz="quarter" idx="10"/>
          </p:nvPr>
        </p:nvSpPr>
        <p:spPr/>
        <p:txBody>
          <a:bodyPr/>
          <a:lstStyle/>
          <a:p>
            <a:fld id="{0580567E-5E8F-47A5-90DF-8BFEB1A71525}" type="slidenum">
              <a:rPr lang="en-GB" smtClean="0"/>
              <a:pPr/>
              <a:t>18</a:t>
            </a:fld>
            <a:endParaRPr lang="en-GB" dirty="0"/>
          </a:p>
        </p:txBody>
      </p:sp>
      <p:sp>
        <p:nvSpPr>
          <p:cNvPr id="7" name="Rectangle 6"/>
          <p:cNvSpPr/>
          <p:nvPr/>
        </p:nvSpPr>
        <p:spPr bwMode="auto">
          <a:xfrm>
            <a:off x="1249687" y="5590552"/>
            <a:ext cx="1460481"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a:t>Not reporting</a:t>
            </a:r>
          </a:p>
        </p:txBody>
      </p:sp>
      <p:sp>
        <p:nvSpPr>
          <p:cNvPr id="8" name="Rectangle 7"/>
          <p:cNvSpPr/>
          <p:nvPr/>
        </p:nvSpPr>
        <p:spPr bwMode="auto">
          <a:xfrm>
            <a:off x="1249687" y="5276434"/>
            <a:ext cx="1460481"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a:t>≥ 15%</a:t>
            </a:r>
          </a:p>
        </p:txBody>
      </p:sp>
      <p:sp>
        <p:nvSpPr>
          <p:cNvPr id="9" name="Rectangle 8"/>
          <p:cNvSpPr/>
          <p:nvPr/>
        </p:nvSpPr>
        <p:spPr bwMode="auto">
          <a:xfrm>
            <a:off x="1254353" y="5012867"/>
            <a:ext cx="1462046"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a:t>10 to 14.9%</a:t>
            </a:r>
          </a:p>
        </p:txBody>
      </p:sp>
      <p:sp>
        <p:nvSpPr>
          <p:cNvPr id="10" name="Rectangle 9"/>
          <p:cNvSpPr/>
          <p:nvPr/>
        </p:nvSpPr>
        <p:spPr bwMode="auto">
          <a:xfrm>
            <a:off x="1273027" y="4706444"/>
            <a:ext cx="1466419"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a:t>1 to 9.9%</a:t>
            </a:r>
          </a:p>
        </p:txBody>
      </p:sp>
      <p:sp>
        <p:nvSpPr>
          <p:cNvPr id="12" name="Rectangle 11"/>
          <p:cNvSpPr/>
          <p:nvPr/>
        </p:nvSpPr>
        <p:spPr bwMode="auto">
          <a:xfrm>
            <a:off x="1249687" y="4396796"/>
            <a:ext cx="1439545" cy="303070"/>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p>
            <a:pPr>
              <a:spcAft>
                <a:spcPts val="0"/>
              </a:spcAft>
            </a:pPr>
            <a:r>
              <a:rPr lang="en-GB" sz="1200" dirty="0">
                <a:solidFill>
                  <a:srgbClr val="000000"/>
                </a:solidFill>
                <a:ea typeface="Times New Roman" panose="02020603050405020304" pitchFamily="18" charset="0"/>
                <a:cs typeface="Times New Roman" panose="02020603050405020304" pitchFamily="18" charset="0"/>
              </a:rPr>
              <a:t>&lt; 1%</a:t>
            </a:r>
            <a:endParaRPr lang="en-GB" sz="1050" dirty="0">
              <a:latin typeface="Times New Roman" panose="02020603050405020304" pitchFamily="18" charset="0"/>
              <a:ea typeface="Times New Roman" panose="02020603050405020304" pitchFamily="18" charset="0"/>
            </a:endParaRPr>
          </a:p>
        </p:txBody>
      </p:sp>
      <p:pic>
        <p:nvPicPr>
          <p:cNvPr id="13" name="Picture 12"/>
          <p:cNvPicPr>
            <a:picLocks noChangeAspect="1"/>
          </p:cNvPicPr>
          <p:nvPr/>
        </p:nvPicPr>
        <p:blipFill rotWithShape="1">
          <a:blip r:embed="rId3"/>
          <a:srcRect l="67493" t="-176" r="1791" b="176"/>
          <a:stretch/>
        </p:blipFill>
        <p:spPr>
          <a:xfrm>
            <a:off x="997686" y="4459731"/>
            <a:ext cx="275340" cy="1465930"/>
          </a:xfrm>
          <a:prstGeom prst="rect">
            <a:avLst/>
          </a:prstGeom>
        </p:spPr>
      </p:pic>
      <p:sp>
        <p:nvSpPr>
          <p:cNvPr id="14" name="TextBox 13"/>
          <p:cNvSpPr txBox="1"/>
          <p:nvPr/>
        </p:nvSpPr>
        <p:spPr>
          <a:xfrm>
            <a:off x="275216" y="6026296"/>
            <a:ext cx="3027821" cy="424732"/>
          </a:xfrm>
          <a:prstGeom prst="rect">
            <a:avLst/>
          </a:prstGeom>
          <a:noFill/>
        </p:spPr>
        <p:txBody>
          <a:bodyPr wrap="square" rtlCol="0">
            <a:spAutoFit/>
          </a:bodyPr>
          <a:lstStyle/>
          <a:p>
            <a:r>
              <a:rPr lang="en-GB" sz="1200" dirty="0" smtClean="0"/>
              <a:t>* Among countries reporting more than five TB cases with known HIV status</a:t>
            </a:r>
            <a:endParaRPr lang="en-GB" sz="1200" dirty="0"/>
          </a:p>
        </p:txBody>
      </p:sp>
      <p:sp>
        <p:nvSpPr>
          <p:cNvPr id="6" name="Content Placeholder 153"/>
          <p:cNvSpPr txBox="1">
            <a:spLocks/>
          </p:cNvSpPr>
          <p:nvPr/>
        </p:nvSpPr>
        <p:spPr>
          <a:xfrm>
            <a:off x="889686" y="863007"/>
            <a:ext cx="7263225" cy="530915"/>
          </a:xfrm>
          <a:prstGeom prst="rect">
            <a:avLst/>
          </a:prstGeom>
          <a:solidFill>
            <a:srgbClr val="ACDDEF"/>
          </a:solidFill>
          <a:ln w="9525">
            <a:noFill/>
            <a:miter lim="800000"/>
            <a:headEnd/>
            <a:tailEnd/>
          </a:ln>
          <a:effectLst/>
        </p:spPr>
        <p:txBody>
          <a:bodyPr vert="horz" wrap="square" lIns="0" tIns="0" rIns="0" bIns="0" numCol="1" rtlCol="0" anchor="t" anchorCtr="0" compatLnSpc="1">
            <a:prstTxWarp prst="textNoShape">
              <a:avLst/>
            </a:prstTxWarp>
            <a:spAutoFit/>
          </a:bodyPr>
          <a:lstStyle>
            <a:defPPr>
              <a:defRPr lang="de-DE"/>
            </a:defPPr>
            <a:lvl1pPr marL="96834">
              <a:lnSpc>
                <a:spcPct val="100000"/>
              </a:lnSpc>
              <a:spcBef>
                <a:spcPts val="300"/>
              </a:spcBef>
              <a:spcAft>
                <a:spcPts val="0"/>
              </a:spcAft>
              <a:buFont typeface="Wingdings" pitchFamily="2" charset="2"/>
              <a:defRPr sz="1600" kern="0">
                <a:cs typeface="Tahoma" pitchFamily="34" charset="0"/>
              </a:defRPr>
            </a:lvl1pPr>
          </a:lstStyle>
          <a:p>
            <a:r>
              <a:rPr lang="en-GB" b="1" dirty="0"/>
              <a:t>895 </a:t>
            </a:r>
            <a:r>
              <a:rPr lang="en-GB" dirty="0" smtClean="0"/>
              <a:t>HIV-positive TB cases were notified by 20 EU/EEA countries in 2016 </a:t>
            </a:r>
          </a:p>
          <a:p>
            <a:r>
              <a:rPr lang="en-GB" b="1" dirty="0" smtClean="0"/>
              <a:t>4.5</a:t>
            </a:r>
            <a:r>
              <a:rPr lang="en-GB" b="1" dirty="0"/>
              <a:t>% </a:t>
            </a:r>
            <a:r>
              <a:rPr lang="en-GB" dirty="0"/>
              <a:t>of TB cases with known HIV status were </a:t>
            </a:r>
            <a:r>
              <a:rPr lang="en-GB" dirty="0" smtClean="0"/>
              <a:t>HIV-positive </a:t>
            </a:r>
            <a:r>
              <a:rPr lang="en-GB" dirty="0"/>
              <a:t>(range 0–17.4</a:t>
            </a:r>
            <a:r>
              <a:rPr lang="en-GB" dirty="0" smtClean="0"/>
              <a:t>%*)</a:t>
            </a:r>
            <a:endParaRPr lang="en-GB" dirty="0"/>
          </a:p>
        </p:txBody>
      </p:sp>
      <p:sp>
        <p:nvSpPr>
          <p:cNvPr id="11" name="Rectangle 10"/>
          <p:cNvSpPr/>
          <p:nvPr/>
        </p:nvSpPr>
        <p:spPr>
          <a:xfrm>
            <a:off x="889686" y="4026355"/>
            <a:ext cx="2014084" cy="424732"/>
          </a:xfrm>
          <a:prstGeom prst="rect">
            <a:avLst/>
          </a:prstGeom>
        </p:spPr>
        <p:txBody>
          <a:bodyPr wrap="square">
            <a:spAutoFit/>
          </a:bodyPr>
          <a:lstStyle/>
          <a:p>
            <a:pPr eaLnBrk="1" hangingPunct="1">
              <a:lnSpc>
                <a:spcPct val="90000"/>
              </a:lnSpc>
            </a:pPr>
            <a:r>
              <a:rPr lang="en-GB" sz="1200" dirty="0"/>
              <a:t>Proportion of co-infected cases</a:t>
            </a:r>
          </a:p>
        </p:txBody>
      </p:sp>
      <p:sp>
        <p:nvSpPr>
          <p:cNvPr id="16" name="Text Box 83"/>
          <p:cNvSpPr txBox="1">
            <a:spLocks noChangeArrowheads="1"/>
          </p:cNvSpPr>
          <p:nvPr/>
        </p:nvSpPr>
        <p:spPr bwMode="auto">
          <a:xfrm>
            <a:off x="275216" y="6480015"/>
            <a:ext cx="2801360" cy="553998"/>
          </a:xfrm>
          <a:prstGeom prst="rect">
            <a:avLst/>
          </a:prstGeom>
          <a:noFill/>
          <a:ln w="9525">
            <a:noFill/>
            <a:miter lim="800000"/>
            <a:headEnd/>
            <a:tailEnd/>
          </a:ln>
        </p:spPr>
        <p:txBody>
          <a:bodyPr wrap="square" lIns="0" tIns="0" rIns="0" bIns="0">
            <a:spAutoFit/>
          </a:bodyPr>
          <a:lstStyle/>
          <a:p>
            <a:pPr>
              <a:lnSpc>
                <a:spcPct val="90000"/>
              </a:lnSpc>
            </a:pPr>
            <a:r>
              <a:rPr lang="en-GB" sz="1000" dirty="0">
                <a:solidFill>
                  <a:schemeClr val="tx1">
                    <a:lumMod val="50000"/>
                    <a:lumOff val="50000"/>
                  </a:schemeClr>
                </a:solidFill>
                <a:latin typeface="Calibri" panose="020F0502020204030204" pitchFamily="34" charset="0"/>
                <a:ea typeface="ＭＳ Ｐゴシック" pitchFamily="20" charset="-128"/>
              </a:rPr>
              <a:t>Source: </a:t>
            </a:r>
            <a:r>
              <a:rPr lang="en-GB" sz="1000" dirty="0" smtClean="0">
                <a:solidFill>
                  <a:schemeClr val="tx1">
                    <a:lumMod val="50000"/>
                    <a:lumOff val="50000"/>
                  </a:schemeClr>
                </a:solidFill>
                <a:latin typeface="Calibri" panose="020F0502020204030204" pitchFamily="34" charset="0"/>
                <a:ea typeface="ＭＳ Ｐゴシック" pitchFamily="20" charset="-128"/>
              </a:rPr>
              <a:t>ECDC/WHO (2018). Tuberculosis surveillance and monitoring in Europe 2018–2016 data</a:t>
            </a: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p:txBody>
      </p:sp>
    </p:spTree>
    <p:extLst>
      <p:ext uri="{BB962C8B-B14F-4D97-AF65-F5344CB8AC3E}">
        <p14:creationId xmlns:p14="http://schemas.microsoft.com/office/powerpoint/2010/main" val="3381895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HIV-positive TB cases and percentages </a:t>
            </a:r>
            <a:r>
              <a:rPr lang="en-GB" dirty="0" smtClean="0"/>
              <a:t>among </a:t>
            </a:r>
            <a:r>
              <a:rPr lang="en-GB" dirty="0"/>
              <a:t>all </a:t>
            </a:r>
            <a:r>
              <a:rPr lang="en-GB" dirty="0" smtClean="0"/>
              <a:t>those tested</a:t>
            </a:r>
            <a:r>
              <a:rPr lang="en-GB" dirty="0"/>
              <a:t>, EU/EEA, 2007–2016*</a:t>
            </a:r>
          </a:p>
        </p:txBody>
      </p:sp>
      <p:sp>
        <p:nvSpPr>
          <p:cNvPr id="4" name="Slide Number Placeholder 3"/>
          <p:cNvSpPr>
            <a:spLocks noGrp="1"/>
          </p:cNvSpPr>
          <p:nvPr>
            <p:ph type="sldNum" sz="quarter" idx="10"/>
          </p:nvPr>
        </p:nvSpPr>
        <p:spPr/>
        <p:txBody>
          <a:bodyPr/>
          <a:lstStyle/>
          <a:p>
            <a:fld id="{0580567E-5E8F-47A5-90DF-8BFEB1A71525}" type="slidenum">
              <a:rPr lang="en-GB" smtClean="0"/>
              <a:pPr/>
              <a:t>19</a:t>
            </a:fld>
            <a:endParaRPr lang="en-GB" dirty="0"/>
          </a:p>
        </p:txBody>
      </p:sp>
      <p:sp>
        <p:nvSpPr>
          <p:cNvPr id="5" name="TextBox 4"/>
          <p:cNvSpPr txBox="1"/>
          <p:nvPr/>
        </p:nvSpPr>
        <p:spPr>
          <a:xfrm>
            <a:off x="228600" y="6277074"/>
            <a:ext cx="6991350" cy="258532"/>
          </a:xfrm>
          <a:prstGeom prst="rect">
            <a:avLst/>
          </a:prstGeom>
          <a:noFill/>
        </p:spPr>
        <p:txBody>
          <a:bodyPr wrap="square" rtlCol="0">
            <a:spAutoFit/>
          </a:bodyPr>
          <a:lstStyle/>
          <a:p>
            <a:r>
              <a:rPr lang="en-GB" sz="1200" dirty="0" smtClean="0"/>
              <a:t>* Number of </a:t>
            </a:r>
            <a:r>
              <a:rPr lang="en-GB" sz="1200" dirty="0"/>
              <a:t>countries </a:t>
            </a:r>
            <a:r>
              <a:rPr lang="en-GB" sz="1200" dirty="0" smtClean="0"/>
              <a:t>reporting HIV status increased from 14 in 2007 to 20 in 2016</a:t>
            </a:r>
            <a:endParaRPr lang="en-GB" sz="1200" dirty="0"/>
          </a:p>
        </p:txBody>
      </p:sp>
      <p:sp>
        <p:nvSpPr>
          <p:cNvPr id="6" name="Rectangle 5"/>
          <p:cNvSpPr/>
          <p:nvPr/>
        </p:nvSpPr>
        <p:spPr>
          <a:xfrm>
            <a:off x="900000" y="1242896"/>
            <a:ext cx="9558450" cy="530915"/>
          </a:xfrm>
          <a:prstGeom prst="rect">
            <a:avLst/>
          </a:prstGeom>
          <a:solidFill>
            <a:srgbClr val="ACDDEF"/>
          </a:solidFill>
          <a:ln w="9525">
            <a:noFill/>
            <a:miter lim="800000"/>
            <a:headEnd/>
            <a:tailEnd/>
          </a:ln>
          <a:effectLst/>
        </p:spPr>
        <p:txBody>
          <a:bodyPr vert="horz" wrap="square" lIns="0" tIns="0" rIns="0" bIns="0" numCol="1" rtlCol="0" anchor="t" anchorCtr="0" compatLnSpc="1">
            <a:prstTxWarp prst="textNoShape">
              <a:avLst/>
            </a:prstTxWarp>
            <a:spAutoFit/>
          </a:bodyPr>
          <a:lstStyle/>
          <a:p>
            <a:pPr marL="96834">
              <a:lnSpc>
                <a:spcPct val="100000"/>
              </a:lnSpc>
              <a:spcBef>
                <a:spcPts val="300"/>
              </a:spcBef>
              <a:spcAft>
                <a:spcPts val="0"/>
              </a:spcAft>
              <a:buFont typeface="Wingdings" pitchFamily="2" charset="2"/>
            </a:pPr>
            <a:r>
              <a:rPr lang="en-GB" sz="1600" kern="0" dirty="0" smtClean="0">
                <a:cs typeface="Tahoma" pitchFamily="34" charset="0"/>
              </a:rPr>
              <a:t>The total </a:t>
            </a:r>
            <a:r>
              <a:rPr lang="en-GB" sz="1600" kern="0" dirty="0">
                <a:cs typeface="Tahoma" pitchFamily="34" charset="0"/>
              </a:rPr>
              <a:t>number of </a:t>
            </a:r>
            <a:r>
              <a:rPr lang="en-GB" sz="1600" kern="0" dirty="0" smtClean="0">
                <a:cs typeface="Tahoma" pitchFamily="34" charset="0"/>
              </a:rPr>
              <a:t>HIV-positive </a:t>
            </a:r>
            <a:r>
              <a:rPr lang="en-GB" sz="1600" kern="0" dirty="0">
                <a:cs typeface="Tahoma" pitchFamily="34" charset="0"/>
              </a:rPr>
              <a:t>TB cases </a:t>
            </a:r>
            <a:r>
              <a:rPr lang="en-GB" sz="1600" kern="0" dirty="0" smtClean="0">
                <a:cs typeface="Tahoma" pitchFamily="34" charset="0"/>
              </a:rPr>
              <a:t>decreased </a:t>
            </a:r>
            <a:r>
              <a:rPr lang="en-GB" sz="1600" kern="0" dirty="0">
                <a:cs typeface="Tahoma" pitchFamily="34" charset="0"/>
              </a:rPr>
              <a:t>from </a:t>
            </a:r>
            <a:r>
              <a:rPr lang="en-GB" sz="1600" b="1" kern="0" dirty="0" smtClean="0">
                <a:cs typeface="Tahoma" pitchFamily="34" charset="0"/>
              </a:rPr>
              <a:t>1 438</a:t>
            </a:r>
            <a:r>
              <a:rPr lang="en-GB" sz="1600" kern="0" dirty="0" smtClean="0">
                <a:cs typeface="Tahoma" pitchFamily="34" charset="0"/>
              </a:rPr>
              <a:t> </a:t>
            </a:r>
            <a:r>
              <a:rPr lang="en-GB" sz="1600" kern="0" dirty="0">
                <a:cs typeface="Tahoma" pitchFamily="34" charset="0"/>
              </a:rPr>
              <a:t>in </a:t>
            </a:r>
            <a:r>
              <a:rPr lang="en-GB" sz="1600" kern="0" dirty="0" smtClean="0">
                <a:cs typeface="Tahoma" pitchFamily="34" charset="0"/>
              </a:rPr>
              <a:t>2007 </a:t>
            </a:r>
            <a:r>
              <a:rPr lang="en-GB" sz="1600" kern="0" dirty="0">
                <a:cs typeface="Tahoma" pitchFamily="34" charset="0"/>
              </a:rPr>
              <a:t>to </a:t>
            </a:r>
            <a:r>
              <a:rPr lang="en-GB" sz="1600" b="1" kern="0" dirty="0" smtClean="0">
                <a:cs typeface="Tahoma" pitchFamily="34" charset="0"/>
              </a:rPr>
              <a:t>895</a:t>
            </a:r>
            <a:r>
              <a:rPr lang="en-GB" sz="1600" kern="0" dirty="0" smtClean="0">
                <a:cs typeface="Tahoma" pitchFamily="34" charset="0"/>
              </a:rPr>
              <a:t> </a:t>
            </a:r>
            <a:r>
              <a:rPr lang="en-GB" sz="1600" kern="0" dirty="0">
                <a:cs typeface="Tahoma" pitchFamily="34" charset="0"/>
              </a:rPr>
              <a:t>in 2016 </a:t>
            </a:r>
          </a:p>
          <a:p>
            <a:pPr marL="96834">
              <a:lnSpc>
                <a:spcPct val="100000"/>
              </a:lnSpc>
              <a:spcBef>
                <a:spcPts val="300"/>
              </a:spcBef>
              <a:spcAft>
                <a:spcPts val="0"/>
              </a:spcAft>
              <a:buFont typeface="Wingdings" pitchFamily="2" charset="2"/>
            </a:pPr>
            <a:r>
              <a:rPr lang="en-GB" sz="1600" kern="0" spc="-40" dirty="0" smtClean="0">
                <a:cs typeface="Tahoma" pitchFamily="34" charset="0"/>
              </a:rPr>
              <a:t>The proportion </a:t>
            </a:r>
            <a:r>
              <a:rPr lang="en-GB" sz="1600" kern="0" spc="-40" dirty="0">
                <a:cs typeface="Tahoma" pitchFamily="34" charset="0"/>
              </a:rPr>
              <a:t>of </a:t>
            </a:r>
            <a:r>
              <a:rPr lang="en-GB" sz="1600" kern="0" spc="-40" dirty="0" smtClean="0">
                <a:cs typeface="Tahoma" pitchFamily="34" charset="0"/>
              </a:rPr>
              <a:t>HIV-positive </a:t>
            </a:r>
            <a:r>
              <a:rPr lang="en-GB" sz="1600" kern="0" spc="-40" dirty="0">
                <a:cs typeface="Tahoma" pitchFamily="34" charset="0"/>
              </a:rPr>
              <a:t>TB cases </a:t>
            </a:r>
            <a:r>
              <a:rPr lang="en-GB" sz="1600" kern="0" spc="-40" dirty="0" smtClean="0">
                <a:cs typeface="Tahoma" pitchFamily="34" charset="0"/>
              </a:rPr>
              <a:t>among those </a:t>
            </a:r>
            <a:r>
              <a:rPr lang="en-GB" sz="1600" kern="0" spc="-40" dirty="0">
                <a:cs typeface="Tahoma" pitchFamily="34" charset="0"/>
              </a:rPr>
              <a:t>tested </a:t>
            </a:r>
            <a:r>
              <a:rPr lang="en-GB" sz="1600" kern="0" spc="-40" dirty="0" smtClean="0">
                <a:cs typeface="Tahoma" pitchFamily="34" charset="0"/>
              </a:rPr>
              <a:t>decreased </a:t>
            </a:r>
            <a:r>
              <a:rPr lang="en-GB" sz="1600" kern="0" spc="-40" dirty="0">
                <a:cs typeface="Tahoma" pitchFamily="34" charset="0"/>
              </a:rPr>
              <a:t>from </a:t>
            </a:r>
            <a:r>
              <a:rPr lang="en-GB" sz="1600" b="1" kern="0" spc="-40" dirty="0" smtClean="0">
                <a:cs typeface="Tahoma" pitchFamily="34" charset="0"/>
              </a:rPr>
              <a:t>8.2%</a:t>
            </a:r>
            <a:r>
              <a:rPr lang="en-GB" sz="1600" kern="0" spc="-40" dirty="0" smtClean="0">
                <a:cs typeface="Tahoma" pitchFamily="34" charset="0"/>
              </a:rPr>
              <a:t> </a:t>
            </a:r>
            <a:r>
              <a:rPr lang="en-GB" sz="1600" kern="0" spc="-40" dirty="0">
                <a:cs typeface="Tahoma" pitchFamily="34" charset="0"/>
              </a:rPr>
              <a:t>in </a:t>
            </a:r>
            <a:r>
              <a:rPr lang="en-GB" sz="1600" kern="0" spc="-40" dirty="0" smtClean="0">
                <a:cs typeface="Tahoma" pitchFamily="34" charset="0"/>
              </a:rPr>
              <a:t>2009 </a:t>
            </a:r>
            <a:r>
              <a:rPr lang="en-GB" sz="1600" kern="0" spc="-40" dirty="0">
                <a:cs typeface="Tahoma" pitchFamily="34" charset="0"/>
              </a:rPr>
              <a:t>to </a:t>
            </a:r>
            <a:r>
              <a:rPr lang="en-GB" sz="1600" b="1" kern="0" spc="-40" dirty="0" smtClean="0">
                <a:cs typeface="Tahoma" pitchFamily="34" charset="0"/>
              </a:rPr>
              <a:t>4.5%</a:t>
            </a:r>
            <a:r>
              <a:rPr lang="en-GB" sz="1600" kern="0" spc="-40" dirty="0" smtClean="0">
                <a:cs typeface="Tahoma" pitchFamily="34" charset="0"/>
              </a:rPr>
              <a:t> </a:t>
            </a:r>
            <a:r>
              <a:rPr lang="en-GB" sz="1600" kern="0" spc="-40" dirty="0">
                <a:cs typeface="Tahoma" pitchFamily="34" charset="0"/>
              </a:rPr>
              <a:t>in 2016</a:t>
            </a:r>
          </a:p>
        </p:txBody>
      </p:sp>
      <p:graphicFrame>
        <p:nvGraphicFramePr>
          <p:cNvPr id="7" name="Chart 6"/>
          <p:cNvGraphicFramePr>
            <a:graphicFrameLocks/>
          </p:cNvGraphicFramePr>
          <p:nvPr>
            <p:extLst>
              <p:ext uri="{D42A27DB-BD31-4B8C-83A1-F6EECF244321}">
                <p14:modId xmlns:p14="http://schemas.microsoft.com/office/powerpoint/2010/main" val="1227758937"/>
              </p:ext>
            </p:extLst>
          </p:nvPr>
        </p:nvGraphicFramePr>
        <p:xfrm>
          <a:off x="762001" y="2221513"/>
          <a:ext cx="9953624" cy="396021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83"/>
          <p:cNvSpPr txBox="1">
            <a:spLocks noChangeArrowheads="1"/>
          </p:cNvSpPr>
          <p:nvPr/>
        </p:nvSpPr>
        <p:spPr bwMode="auto">
          <a:xfrm>
            <a:off x="337778" y="6630955"/>
            <a:ext cx="5207889" cy="138499"/>
          </a:xfrm>
          <a:prstGeom prst="rect">
            <a:avLst/>
          </a:prstGeom>
          <a:noFill/>
          <a:ln w="9525">
            <a:noFill/>
            <a:miter lim="800000"/>
            <a:headEnd/>
            <a:tailEnd/>
          </a:ln>
        </p:spPr>
        <p:txBody>
          <a:bodyPr wrap="square" lIns="0" tIns="0" rIns="0" bIns="0">
            <a:spAutoFit/>
          </a:bodyPr>
          <a:lstStyle/>
          <a:p>
            <a:pPr>
              <a:lnSpc>
                <a:spcPct val="90000"/>
              </a:lnSpc>
            </a:pPr>
            <a:r>
              <a:rPr lang="en-GB" sz="1000" dirty="0">
                <a:solidFill>
                  <a:schemeClr val="tx1">
                    <a:lumMod val="50000"/>
                    <a:lumOff val="50000"/>
                  </a:schemeClr>
                </a:solidFill>
                <a:latin typeface="Calibri" panose="020F0502020204030204" pitchFamily="34" charset="0"/>
                <a:ea typeface="ＭＳ Ｐゴシック" pitchFamily="20" charset="-128"/>
              </a:rPr>
              <a:t>Source: </a:t>
            </a:r>
            <a:r>
              <a:rPr lang="en-GB" sz="1000" dirty="0" smtClean="0">
                <a:solidFill>
                  <a:schemeClr val="tx1">
                    <a:lumMod val="50000"/>
                    <a:lumOff val="50000"/>
                  </a:schemeClr>
                </a:solidFill>
                <a:latin typeface="Calibri" panose="020F0502020204030204" pitchFamily="34" charset="0"/>
                <a:ea typeface="ＭＳ Ｐゴシック" pitchFamily="20" charset="-128"/>
              </a:rPr>
              <a:t>ECDC/WHO (2018). Tuberculosis surveillance and monitoring in Europe 2018–2016 data</a:t>
            </a:r>
            <a:endParaRPr lang="en-GB" sz="1000" dirty="0">
              <a:solidFill>
                <a:schemeClr val="tx1">
                  <a:lumMod val="50000"/>
                  <a:lumOff val="50000"/>
                </a:schemeClr>
              </a:solidFill>
              <a:latin typeface="Calibri" panose="020F0502020204030204" pitchFamily="34" charset="0"/>
              <a:ea typeface="ＭＳ Ｐゴシック" pitchFamily="20" charset="-128"/>
            </a:endParaRPr>
          </a:p>
        </p:txBody>
      </p:sp>
    </p:spTree>
    <p:extLst>
      <p:ext uri="{BB962C8B-B14F-4D97-AF65-F5344CB8AC3E}">
        <p14:creationId xmlns:p14="http://schemas.microsoft.com/office/powerpoint/2010/main" val="1495484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Tuberculosis surveillance data, EU/EEA, 2016</a:t>
            </a:r>
          </a:p>
        </p:txBody>
      </p:sp>
      <p:sp>
        <p:nvSpPr>
          <p:cNvPr id="4" name="Slide Number Placeholder 3"/>
          <p:cNvSpPr>
            <a:spLocks noGrp="1"/>
          </p:cNvSpPr>
          <p:nvPr>
            <p:ph type="sldNum" sz="quarter" idx="10"/>
          </p:nvPr>
        </p:nvSpPr>
        <p:spPr/>
        <p:txBody>
          <a:bodyPr/>
          <a:lstStyle/>
          <a:p>
            <a:fld id="{0580567E-5E8F-47A5-90DF-8BFEB1A71525}" type="slidenum">
              <a:rPr lang="en-GB" smtClean="0"/>
              <a:pPr/>
              <a:t>2</a:t>
            </a:fld>
            <a:endParaRPr lang="en-GB" dirty="0"/>
          </a:p>
        </p:txBody>
      </p:sp>
    </p:spTree>
    <p:extLst>
      <p:ext uri="{BB962C8B-B14F-4D97-AF65-F5344CB8AC3E}">
        <p14:creationId xmlns:p14="http://schemas.microsoft.com/office/powerpoint/2010/main" val="1321500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success, EU/EEA, 2016</a:t>
            </a:r>
          </a:p>
        </p:txBody>
      </p:sp>
      <p:sp>
        <p:nvSpPr>
          <p:cNvPr id="4" name="Slide Number Placeholder 3"/>
          <p:cNvSpPr>
            <a:spLocks noGrp="1"/>
          </p:cNvSpPr>
          <p:nvPr>
            <p:ph type="sldNum" sz="quarter" idx="10"/>
          </p:nvPr>
        </p:nvSpPr>
        <p:spPr/>
        <p:txBody>
          <a:bodyPr/>
          <a:lstStyle/>
          <a:p>
            <a:fld id="{0580567E-5E8F-47A5-90DF-8BFEB1A71525}" type="slidenum">
              <a:rPr lang="en-GB" smtClean="0"/>
              <a:pPr/>
              <a:t>20</a:t>
            </a:fld>
            <a:endParaRPr lang="en-GB" dirty="0"/>
          </a:p>
        </p:txBody>
      </p:sp>
      <p:pic>
        <p:nvPicPr>
          <p:cNvPr id="5" name="Picture 4"/>
          <p:cNvPicPr>
            <a:picLocks/>
          </p:cNvPicPr>
          <p:nvPr/>
        </p:nvPicPr>
        <p:blipFill>
          <a:blip r:embed="rId2"/>
          <a:stretch>
            <a:fillRect/>
          </a:stretch>
        </p:blipFill>
        <p:spPr>
          <a:xfrm>
            <a:off x="1431637" y="1097338"/>
            <a:ext cx="10760364" cy="5760000"/>
          </a:xfrm>
          <a:prstGeom prst="rect">
            <a:avLst/>
          </a:prstGeom>
        </p:spPr>
      </p:pic>
      <p:sp>
        <p:nvSpPr>
          <p:cNvPr id="6" name="Rectangle 5"/>
          <p:cNvSpPr/>
          <p:nvPr/>
        </p:nvSpPr>
        <p:spPr>
          <a:xfrm>
            <a:off x="423500" y="6081868"/>
            <a:ext cx="2480270" cy="590931"/>
          </a:xfrm>
          <a:prstGeom prst="rect">
            <a:avLst/>
          </a:prstGeom>
        </p:spPr>
        <p:txBody>
          <a:bodyPr wrap="square">
            <a:spAutoFit/>
          </a:bodyPr>
          <a:lstStyle/>
          <a:p>
            <a:pPr defTabSz="542925"/>
            <a:r>
              <a:rPr lang="en-GB" sz="1200" spc="-30" dirty="0" smtClean="0"/>
              <a:t>* Six </a:t>
            </a:r>
            <a:r>
              <a:rPr lang="en-GB" sz="1200" spc="-30" dirty="0"/>
              <a:t>EU/EEA </a:t>
            </a:r>
            <a:r>
              <a:rPr lang="en-GB" sz="1200" spc="-30" dirty="0" smtClean="0"/>
              <a:t>countries did </a:t>
            </a:r>
            <a:r>
              <a:rPr lang="en-GB" sz="1200" spc="-30" dirty="0"/>
              <a:t>not report treatment outcome </a:t>
            </a:r>
            <a:r>
              <a:rPr lang="en-GB" sz="1200" spc="-30" dirty="0" smtClean="0"/>
              <a:t>data</a:t>
            </a:r>
          </a:p>
          <a:p>
            <a:pPr defTabSz="542925"/>
            <a:endParaRPr lang="en-GB" sz="1200" spc="-30" dirty="0"/>
          </a:p>
        </p:txBody>
      </p:sp>
      <p:sp>
        <p:nvSpPr>
          <p:cNvPr id="7" name="Rectangle 6"/>
          <p:cNvSpPr/>
          <p:nvPr/>
        </p:nvSpPr>
        <p:spPr bwMode="auto">
          <a:xfrm>
            <a:off x="1249687" y="5595975"/>
            <a:ext cx="1460481"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a:t>Not reporting</a:t>
            </a:r>
          </a:p>
        </p:txBody>
      </p:sp>
      <p:sp>
        <p:nvSpPr>
          <p:cNvPr id="8" name="Rectangle 7"/>
          <p:cNvSpPr/>
          <p:nvPr/>
        </p:nvSpPr>
        <p:spPr bwMode="auto">
          <a:xfrm>
            <a:off x="1249687" y="5183652"/>
            <a:ext cx="1460481"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a:t>≥ 85%</a:t>
            </a:r>
          </a:p>
        </p:txBody>
      </p:sp>
      <p:sp>
        <p:nvSpPr>
          <p:cNvPr id="9" name="Rectangle 8"/>
          <p:cNvSpPr/>
          <p:nvPr/>
        </p:nvSpPr>
        <p:spPr bwMode="auto">
          <a:xfrm>
            <a:off x="1249687" y="4785644"/>
            <a:ext cx="1466419"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a:t>60 to 84.9%</a:t>
            </a:r>
          </a:p>
        </p:txBody>
      </p:sp>
      <p:sp>
        <p:nvSpPr>
          <p:cNvPr id="10" name="Rectangle 9"/>
          <p:cNvSpPr/>
          <p:nvPr/>
        </p:nvSpPr>
        <p:spPr>
          <a:xfrm>
            <a:off x="889686" y="3997780"/>
            <a:ext cx="2014084" cy="424732"/>
          </a:xfrm>
          <a:prstGeom prst="rect">
            <a:avLst/>
          </a:prstGeom>
        </p:spPr>
        <p:txBody>
          <a:bodyPr wrap="square">
            <a:spAutoFit/>
          </a:bodyPr>
          <a:lstStyle/>
          <a:p>
            <a:pPr eaLnBrk="1" hangingPunct="1">
              <a:lnSpc>
                <a:spcPct val="90000"/>
              </a:lnSpc>
            </a:pPr>
            <a:r>
              <a:rPr lang="en-GB" sz="1200" dirty="0"/>
              <a:t>Proportion of treatment success</a:t>
            </a:r>
          </a:p>
        </p:txBody>
      </p:sp>
      <p:sp>
        <p:nvSpPr>
          <p:cNvPr id="11" name="Rectangle 10"/>
          <p:cNvSpPr/>
          <p:nvPr/>
        </p:nvSpPr>
        <p:spPr bwMode="auto">
          <a:xfrm>
            <a:off x="1249687" y="4439681"/>
            <a:ext cx="1439545" cy="303070"/>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p>
            <a:pPr>
              <a:spcAft>
                <a:spcPts val="0"/>
              </a:spcAft>
            </a:pPr>
            <a:r>
              <a:rPr lang="en-GB" sz="1200" dirty="0">
                <a:solidFill>
                  <a:srgbClr val="000000"/>
                </a:solidFill>
                <a:ea typeface="Times New Roman" panose="02020603050405020304" pitchFamily="18" charset="0"/>
                <a:cs typeface="Times New Roman" panose="02020603050405020304" pitchFamily="18" charset="0"/>
              </a:rPr>
              <a:t>&lt; 60%</a:t>
            </a:r>
            <a:endParaRPr lang="en-GB" sz="1050" dirty="0">
              <a:latin typeface="Times New Roman" panose="02020603050405020304" pitchFamily="18" charset="0"/>
              <a:ea typeface="Times New Roman" panose="02020603050405020304" pitchFamily="18" charset="0"/>
            </a:endParaRPr>
          </a:p>
        </p:txBody>
      </p:sp>
      <p:pic>
        <p:nvPicPr>
          <p:cNvPr id="12" name="Picture 11"/>
          <p:cNvPicPr>
            <a:picLocks noChangeAspect="1"/>
          </p:cNvPicPr>
          <p:nvPr/>
        </p:nvPicPr>
        <p:blipFill rotWithShape="1">
          <a:blip r:embed="rId3"/>
          <a:srcRect l="74105"/>
          <a:stretch/>
        </p:blipFill>
        <p:spPr>
          <a:xfrm>
            <a:off x="974206" y="4460484"/>
            <a:ext cx="335374" cy="1493333"/>
          </a:xfrm>
          <a:prstGeom prst="rect">
            <a:avLst/>
          </a:prstGeom>
        </p:spPr>
      </p:pic>
      <p:sp>
        <p:nvSpPr>
          <p:cNvPr id="13" name="Content Placeholder 153"/>
          <p:cNvSpPr txBox="1">
            <a:spLocks/>
          </p:cNvSpPr>
          <p:nvPr/>
        </p:nvSpPr>
        <p:spPr>
          <a:xfrm>
            <a:off x="889686" y="853341"/>
            <a:ext cx="5692089" cy="492443"/>
          </a:xfrm>
          <a:prstGeom prst="rect">
            <a:avLst/>
          </a:prstGeom>
          <a:solidFill>
            <a:srgbClr val="ACDDEF"/>
          </a:solidFill>
          <a:ln w="9525">
            <a:noFill/>
            <a:miter lim="800000"/>
            <a:headEnd/>
            <a:tailEnd/>
          </a:ln>
          <a:effectLst/>
        </p:spPr>
        <p:txBody>
          <a:bodyPr vert="horz" wrap="square" lIns="0" tIns="0" rIns="0" bIns="0" numCol="1" rtlCol="0" anchor="t" anchorCtr="0" compatLnSpc="1">
            <a:prstTxWarp prst="textNoShape">
              <a:avLst/>
            </a:prstTxWarp>
            <a:spAutoFit/>
          </a:bodyPr>
          <a:lstStyle>
            <a:defPPr>
              <a:defRPr lang="de-DE"/>
            </a:defPPr>
            <a:lvl1pPr marL="96834">
              <a:lnSpc>
                <a:spcPct val="100000"/>
              </a:lnSpc>
              <a:spcBef>
                <a:spcPts val="300"/>
              </a:spcBef>
              <a:spcAft>
                <a:spcPts val="0"/>
              </a:spcAft>
              <a:buFont typeface="Wingdings" pitchFamily="2" charset="2"/>
              <a:defRPr sz="1600" kern="0">
                <a:cs typeface="Tahoma" pitchFamily="34" charset="0"/>
              </a:defRPr>
            </a:lvl1pPr>
          </a:lstStyle>
          <a:p>
            <a:r>
              <a:rPr lang="en-US" b="1" dirty="0" smtClean="0"/>
              <a:t>71.5%</a:t>
            </a:r>
            <a:r>
              <a:rPr lang="en-US" dirty="0" smtClean="0"/>
              <a:t> </a:t>
            </a:r>
            <a:r>
              <a:rPr lang="en-US" dirty="0"/>
              <a:t>of all TB cases* had a successful treatment outcome after 12 months (range </a:t>
            </a:r>
            <a:r>
              <a:rPr lang="en-US" dirty="0" smtClean="0"/>
              <a:t>10.3–100%) </a:t>
            </a:r>
            <a:endParaRPr lang="en-GB" dirty="0"/>
          </a:p>
        </p:txBody>
      </p:sp>
      <p:sp>
        <p:nvSpPr>
          <p:cNvPr id="14" name="Text Box 83"/>
          <p:cNvSpPr txBox="1">
            <a:spLocks noChangeArrowheads="1"/>
          </p:cNvSpPr>
          <p:nvPr/>
        </p:nvSpPr>
        <p:spPr bwMode="auto">
          <a:xfrm>
            <a:off x="423500" y="6546585"/>
            <a:ext cx="2801360" cy="553998"/>
          </a:xfrm>
          <a:prstGeom prst="rect">
            <a:avLst/>
          </a:prstGeom>
          <a:noFill/>
          <a:ln w="9525">
            <a:noFill/>
            <a:miter lim="800000"/>
            <a:headEnd/>
            <a:tailEnd/>
          </a:ln>
        </p:spPr>
        <p:txBody>
          <a:bodyPr wrap="square" lIns="0" tIns="0" rIns="0" bIns="0">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nSpc>
                <a:spcPct val="90000"/>
              </a:lnSpc>
            </a:pPr>
            <a:r>
              <a:rPr lang="en-GB" sz="1000" dirty="0">
                <a:solidFill>
                  <a:schemeClr val="tx1">
                    <a:lumMod val="50000"/>
                    <a:lumOff val="50000"/>
                  </a:schemeClr>
                </a:solidFill>
                <a:latin typeface="Calibri" panose="020F0502020204030204" pitchFamily="34" charset="0"/>
                <a:ea typeface="ＭＳ Ｐゴシック" pitchFamily="20" charset="-128"/>
              </a:rPr>
              <a:t>Source: </a:t>
            </a:r>
            <a:r>
              <a:rPr lang="en-GB" sz="1000" dirty="0" smtClean="0">
                <a:solidFill>
                  <a:schemeClr val="tx1">
                    <a:lumMod val="50000"/>
                    <a:lumOff val="50000"/>
                  </a:schemeClr>
                </a:solidFill>
                <a:latin typeface="Calibri" panose="020F0502020204030204" pitchFamily="34" charset="0"/>
                <a:ea typeface="ＭＳ Ｐゴシック" pitchFamily="20" charset="-128"/>
              </a:rPr>
              <a:t>ECDC/WHO (2018). Tuberculosis surveillance and monitoring in Europe 2018–2016 data</a:t>
            </a: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p:txBody>
      </p:sp>
    </p:spTree>
    <p:extLst>
      <p:ext uri="{BB962C8B-B14F-4D97-AF65-F5344CB8AC3E}">
        <p14:creationId xmlns:p14="http://schemas.microsoft.com/office/powerpoint/2010/main" val="2269760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a:t>
            </a:r>
            <a:r>
              <a:rPr lang="en-GB" dirty="0">
                <a:solidFill>
                  <a:schemeClr val="tx1"/>
                </a:solidFill>
              </a:rPr>
              <a:t>success </a:t>
            </a:r>
            <a:r>
              <a:rPr lang="en-GB" dirty="0" smtClean="0">
                <a:solidFill>
                  <a:schemeClr val="tx1"/>
                </a:solidFill>
              </a:rPr>
              <a:t>as of 2016 in </a:t>
            </a:r>
            <a:r>
              <a:rPr lang="en-GB" dirty="0">
                <a:solidFill>
                  <a:schemeClr val="tx1"/>
                </a:solidFill>
              </a:rPr>
              <a:t>all </a:t>
            </a:r>
            <a:r>
              <a:rPr lang="en-GB" dirty="0"/>
              <a:t>TB cases notified in 2015, </a:t>
            </a:r>
            <a:r>
              <a:rPr lang="en-GB" dirty="0" smtClean="0"/>
              <a:t>EU/EEA</a:t>
            </a:r>
            <a:endParaRPr lang="en-GB" strike="sngStrike" dirty="0">
              <a:solidFill>
                <a:srgbClr val="FF0000"/>
              </a:solidFill>
            </a:endParaRPr>
          </a:p>
        </p:txBody>
      </p:sp>
      <p:sp>
        <p:nvSpPr>
          <p:cNvPr id="4" name="Slide Number Placeholder 3"/>
          <p:cNvSpPr>
            <a:spLocks noGrp="1"/>
          </p:cNvSpPr>
          <p:nvPr>
            <p:ph type="sldNum" sz="quarter" idx="10"/>
          </p:nvPr>
        </p:nvSpPr>
        <p:spPr/>
        <p:txBody>
          <a:bodyPr/>
          <a:lstStyle/>
          <a:p>
            <a:fld id="{0580567E-5E8F-47A5-90DF-8BFEB1A71525}" type="slidenum">
              <a:rPr lang="en-GB" smtClean="0"/>
              <a:pPr/>
              <a:t>21</a:t>
            </a:fld>
            <a:endParaRPr lang="en-GB" dirty="0"/>
          </a:p>
        </p:txBody>
      </p:sp>
      <p:sp>
        <p:nvSpPr>
          <p:cNvPr id="5" name="Content Placeholder 153"/>
          <p:cNvSpPr txBox="1">
            <a:spLocks/>
          </p:cNvSpPr>
          <p:nvPr/>
        </p:nvSpPr>
        <p:spPr>
          <a:xfrm>
            <a:off x="900000" y="1184123"/>
            <a:ext cx="7200000" cy="492443"/>
          </a:xfrm>
          <a:prstGeom prst="rect">
            <a:avLst/>
          </a:prstGeom>
          <a:solidFill>
            <a:srgbClr val="ACDDEF"/>
          </a:solidFill>
          <a:ln w="9525">
            <a:noFill/>
            <a:miter lim="800000"/>
            <a:headEnd/>
            <a:tailEnd/>
          </a:ln>
          <a:effectLst/>
        </p:spPr>
        <p:txBody>
          <a:bodyPr vert="horz" wrap="square" lIns="0" tIns="0" rIns="0" bIns="0" numCol="1" rtlCol="0" anchor="t" anchorCtr="0" compatLnSpc="1">
            <a:prstTxWarp prst="textNoShape">
              <a:avLst/>
            </a:prstTxWarp>
            <a:spAutoFit/>
          </a:bodyPr>
          <a:lstStyle>
            <a:defPPr>
              <a:defRPr lang="de-DE"/>
            </a:defPPr>
            <a:lvl1pPr marL="96834">
              <a:lnSpc>
                <a:spcPct val="100000"/>
              </a:lnSpc>
              <a:spcBef>
                <a:spcPts val="300"/>
              </a:spcBef>
              <a:spcAft>
                <a:spcPts val="0"/>
              </a:spcAft>
              <a:buFont typeface="Wingdings" pitchFamily="2" charset="2"/>
              <a:defRPr sz="1600" kern="0">
                <a:cs typeface="Tahoma" pitchFamily="34" charset="0"/>
              </a:defRPr>
            </a:lvl1pPr>
          </a:lstStyle>
          <a:p>
            <a:r>
              <a:rPr lang="en-US" b="1" dirty="0"/>
              <a:t>71.5%</a:t>
            </a:r>
            <a:r>
              <a:rPr lang="en-US" dirty="0"/>
              <a:t> of all TB </a:t>
            </a:r>
            <a:r>
              <a:rPr lang="en-US" dirty="0" smtClean="0"/>
              <a:t>cases </a:t>
            </a:r>
            <a:r>
              <a:rPr lang="en-US" dirty="0"/>
              <a:t>had a successful treatment outcome after 12 months (range </a:t>
            </a:r>
            <a:r>
              <a:rPr lang="en-US" dirty="0" smtClean="0"/>
              <a:t>10.3–100%) </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3069471342"/>
              </p:ext>
            </p:extLst>
          </p:nvPr>
        </p:nvGraphicFramePr>
        <p:xfrm>
          <a:off x="889686" y="1794076"/>
          <a:ext cx="9496314" cy="504828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83"/>
          <p:cNvSpPr txBox="1">
            <a:spLocks noChangeArrowheads="1"/>
          </p:cNvSpPr>
          <p:nvPr/>
        </p:nvSpPr>
        <p:spPr bwMode="auto">
          <a:xfrm>
            <a:off x="275216" y="6480015"/>
            <a:ext cx="2801360" cy="553998"/>
          </a:xfrm>
          <a:prstGeom prst="rect">
            <a:avLst/>
          </a:prstGeom>
          <a:noFill/>
          <a:ln w="9525">
            <a:noFill/>
            <a:miter lim="800000"/>
            <a:headEnd/>
            <a:tailEnd/>
          </a:ln>
        </p:spPr>
        <p:txBody>
          <a:bodyPr wrap="square" lIns="0" tIns="0" rIns="0" bIns="0">
            <a:spAutoFit/>
          </a:bodyPr>
          <a:lstStyle/>
          <a:p>
            <a:pPr>
              <a:lnSpc>
                <a:spcPct val="90000"/>
              </a:lnSpc>
            </a:pPr>
            <a:r>
              <a:rPr lang="en-GB" sz="1000" dirty="0" smtClean="0">
                <a:solidFill>
                  <a:schemeClr val="tx1">
                    <a:lumMod val="50000"/>
                    <a:lumOff val="50000"/>
                  </a:schemeClr>
                </a:solidFill>
                <a:latin typeface="Calibri" panose="020F0502020204030204" pitchFamily="34" charset="0"/>
                <a:ea typeface="ＭＳ Ｐゴシック" pitchFamily="20" charset="-128"/>
              </a:rPr>
              <a:t>Source: ECDC/WHO (2018). Tuberculosis surveillance and monitoring in Europe 2018–2016 data</a:t>
            </a: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p:txBody>
      </p:sp>
    </p:spTree>
    <p:extLst>
      <p:ext uri="{BB962C8B-B14F-4D97-AF65-F5344CB8AC3E}">
        <p14:creationId xmlns:p14="http://schemas.microsoft.com/office/powerpoint/2010/main" val="3421420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success of all notified TB cases, </a:t>
            </a:r>
            <a:r>
              <a:rPr lang="en-GB" dirty="0" smtClean="0"/>
              <a:t/>
            </a:r>
            <a:br>
              <a:rPr lang="en-GB" dirty="0" smtClean="0"/>
            </a:br>
            <a:r>
              <a:rPr lang="en-GB" dirty="0" smtClean="0"/>
              <a:t>2006–2015</a:t>
            </a:r>
            <a:r>
              <a:rPr lang="en-GB" dirty="0"/>
              <a:t>, EU/EEA</a:t>
            </a:r>
          </a:p>
        </p:txBody>
      </p:sp>
      <p:sp>
        <p:nvSpPr>
          <p:cNvPr id="4" name="Slide Number Placeholder 3"/>
          <p:cNvSpPr>
            <a:spLocks noGrp="1"/>
          </p:cNvSpPr>
          <p:nvPr>
            <p:ph type="sldNum" sz="quarter" idx="10"/>
          </p:nvPr>
        </p:nvSpPr>
        <p:spPr/>
        <p:txBody>
          <a:bodyPr/>
          <a:lstStyle/>
          <a:p>
            <a:fld id="{0580567E-5E8F-47A5-90DF-8BFEB1A71525}" type="slidenum">
              <a:rPr lang="en-GB" smtClean="0"/>
              <a:pPr/>
              <a:t>22</a:t>
            </a:fld>
            <a:endParaRPr lang="en-GB" dirty="0"/>
          </a:p>
        </p:txBody>
      </p:sp>
      <p:graphicFrame>
        <p:nvGraphicFramePr>
          <p:cNvPr id="5" name="Chart 4"/>
          <p:cNvGraphicFramePr>
            <a:graphicFrameLocks/>
          </p:cNvGraphicFramePr>
          <p:nvPr>
            <p:extLst>
              <p:ext uri="{D42A27DB-BD31-4B8C-83A1-F6EECF244321}">
                <p14:modId xmlns:p14="http://schemas.microsoft.com/office/powerpoint/2010/main" val="767432929"/>
              </p:ext>
            </p:extLst>
          </p:nvPr>
        </p:nvGraphicFramePr>
        <p:xfrm>
          <a:off x="790575" y="1866900"/>
          <a:ext cx="10210800" cy="43148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19075" y="6324699"/>
            <a:ext cx="7981950" cy="258532"/>
          </a:xfrm>
          <a:prstGeom prst="rect">
            <a:avLst/>
          </a:prstGeom>
          <a:noFill/>
        </p:spPr>
        <p:txBody>
          <a:bodyPr wrap="square" rtlCol="0">
            <a:spAutoFit/>
          </a:bodyPr>
          <a:lstStyle/>
          <a:p>
            <a:r>
              <a:rPr lang="en-GB" sz="1200" dirty="0" smtClean="0"/>
              <a:t>* Number of </a:t>
            </a:r>
            <a:r>
              <a:rPr lang="en-GB" sz="1200" dirty="0"/>
              <a:t>countries </a:t>
            </a:r>
            <a:r>
              <a:rPr lang="en-GB" sz="1200" dirty="0" smtClean="0"/>
              <a:t>reporting treatment outcome data increased from 22 in 2006 to 24 in 2015</a:t>
            </a:r>
            <a:endParaRPr lang="en-GB" sz="1200" dirty="0"/>
          </a:p>
        </p:txBody>
      </p:sp>
      <p:sp>
        <p:nvSpPr>
          <p:cNvPr id="7" name="Content Placeholder 153"/>
          <p:cNvSpPr txBox="1">
            <a:spLocks/>
          </p:cNvSpPr>
          <p:nvPr/>
        </p:nvSpPr>
        <p:spPr>
          <a:xfrm>
            <a:off x="900000" y="1162366"/>
            <a:ext cx="6786676" cy="492443"/>
          </a:xfrm>
          <a:prstGeom prst="rect">
            <a:avLst/>
          </a:prstGeom>
          <a:solidFill>
            <a:srgbClr val="ACDDEF"/>
          </a:solidFill>
          <a:ln w="9525">
            <a:noFill/>
            <a:miter lim="800000"/>
            <a:headEnd/>
            <a:tailEnd/>
          </a:ln>
          <a:effectLst/>
        </p:spPr>
        <p:txBody>
          <a:bodyPr vert="horz" wrap="square" lIns="0" tIns="0" rIns="0" bIns="0" numCol="1" rtlCol="0" anchor="t" anchorCtr="0" compatLnSpc="1">
            <a:prstTxWarp prst="textNoShape">
              <a:avLst/>
            </a:prstTxWarp>
            <a:spAutoFit/>
          </a:bodyPr>
          <a:lstStyle>
            <a:defPPr>
              <a:defRPr lang="de-DE"/>
            </a:defPPr>
            <a:lvl1pPr marL="96834">
              <a:lnSpc>
                <a:spcPct val="100000"/>
              </a:lnSpc>
              <a:spcBef>
                <a:spcPts val="300"/>
              </a:spcBef>
              <a:spcAft>
                <a:spcPts val="0"/>
              </a:spcAft>
              <a:buFont typeface="Wingdings" pitchFamily="2" charset="2"/>
              <a:defRPr sz="1600" kern="0">
                <a:cs typeface="Tahoma" pitchFamily="34" charset="0"/>
              </a:defRPr>
            </a:lvl1pPr>
          </a:lstStyle>
          <a:p>
            <a:r>
              <a:rPr lang="en-US" dirty="0"/>
              <a:t>Proportion of successfully treated cases </a:t>
            </a:r>
            <a:r>
              <a:rPr lang="en-US" dirty="0" smtClean="0"/>
              <a:t>decreased from </a:t>
            </a:r>
            <a:r>
              <a:rPr lang="en-US" b="1" dirty="0" smtClean="0"/>
              <a:t>75.5%</a:t>
            </a:r>
            <a:r>
              <a:rPr lang="en-US" dirty="0" smtClean="0"/>
              <a:t> in 2006 to </a:t>
            </a:r>
            <a:r>
              <a:rPr lang="en-US" b="1" dirty="0" smtClean="0"/>
              <a:t>71.5%</a:t>
            </a:r>
            <a:r>
              <a:rPr lang="en-US" dirty="0" smtClean="0"/>
              <a:t> in 2015*</a:t>
            </a:r>
            <a:endParaRPr lang="en-GB" dirty="0"/>
          </a:p>
        </p:txBody>
      </p:sp>
      <p:sp>
        <p:nvSpPr>
          <p:cNvPr id="10" name="Text Box 83"/>
          <p:cNvSpPr txBox="1">
            <a:spLocks noChangeArrowheads="1"/>
          </p:cNvSpPr>
          <p:nvPr/>
        </p:nvSpPr>
        <p:spPr bwMode="auto">
          <a:xfrm>
            <a:off x="337778" y="6630955"/>
            <a:ext cx="5207889" cy="138499"/>
          </a:xfrm>
          <a:prstGeom prst="rect">
            <a:avLst/>
          </a:prstGeom>
          <a:noFill/>
          <a:ln w="9525">
            <a:noFill/>
            <a:miter lim="800000"/>
            <a:headEnd/>
            <a:tailEnd/>
          </a:ln>
        </p:spPr>
        <p:txBody>
          <a:bodyPr wrap="square" lIns="0" tIns="0" rIns="0" bIns="0">
            <a:spAutoFit/>
          </a:bodyPr>
          <a:lstStyle/>
          <a:p>
            <a:pPr>
              <a:lnSpc>
                <a:spcPct val="90000"/>
              </a:lnSpc>
            </a:pPr>
            <a:r>
              <a:rPr lang="en-GB" sz="1000" dirty="0">
                <a:solidFill>
                  <a:schemeClr val="tx1">
                    <a:lumMod val="50000"/>
                    <a:lumOff val="50000"/>
                  </a:schemeClr>
                </a:solidFill>
                <a:latin typeface="Calibri" panose="020F0502020204030204" pitchFamily="34" charset="0"/>
                <a:ea typeface="ＭＳ Ｐゴシック" pitchFamily="20" charset="-128"/>
              </a:rPr>
              <a:t>Source: </a:t>
            </a:r>
            <a:r>
              <a:rPr lang="en-GB" sz="1000" dirty="0" smtClean="0">
                <a:solidFill>
                  <a:schemeClr val="tx1">
                    <a:lumMod val="50000"/>
                    <a:lumOff val="50000"/>
                  </a:schemeClr>
                </a:solidFill>
                <a:latin typeface="Calibri" panose="020F0502020204030204" pitchFamily="34" charset="0"/>
                <a:ea typeface="ＭＳ Ｐゴシック" pitchFamily="20" charset="-128"/>
              </a:rPr>
              <a:t>ECDC/WHO (2018). Tuberculosis surveillance and monitoring in Europe 2018–2016 data</a:t>
            </a:r>
            <a:endParaRPr lang="en-GB" sz="1000" dirty="0">
              <a:solidFill>
                <a:schemeClr val="tx1">
                  <a:lumMod val="50000"/>
                  <a:lumOff val="50000"/>
                </a:schemeClr>
              </a:solidFill>
              <a:latin typeface="Calibri" panose="020F0502020204030204" pitchFamily="34" charset="0"/>
              <a:ea typeface="ＭＳ Ｐゴシック" pitchFamily="20" charset="-128"/>
            </a:endParaRPr>
          </a:p>
        </p:txBody>
      </p:sp>
    </p:spTree>
    <p:extLst>
      <p:ext uri="{BB962C8B-B14F-4D97-AF65-F5344CB8AC3E}">
        <p14:creationId xmlns:p14="http://schemas.microsoft.com/office/powerpoint/2010/main" val="3629287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a:t>
            </a:r>
            <a:r>
              <a:rPr lang="en-GB" dirty="0">
                <a:solidFill>
                  <a:schemeClr val="tx1"/>
                </a:solidFill>
              </a:rPr>
              <a:t>success </a:t>
            </a:r>
            <a:r>
              <a:rPr lang="en-GB" dirty="0" smtClean="0">
                <a:solidFill>
                  <a:schemeClr val="tx1"/>
                </a:solidFill>
              </a:rPr>
              <a:t>as of 2016 for </a:t>
            </a:r>
            <a:r>
              <a:rPr lang="en-GB" dirty="0">
                <a:solidFill>
                  <a:schemeClr val="tx1"/>
                </a:solidFill>
              </a:rPr>
              <a:t>MDR </a:t>
            </a:r>
            <a:r>
              <a:rPr lang="en-GB" dirty="0"/>
              <a:t>TB cases </a:t>
            </a:r>
            <a:r>
              <a:rPr lang="en-GB" dirty="0" smtClean="0"/>
              <a:t>reported </a:t>
            </a:r>
            <a:r>
              <a:rPr lang="en-GB" dirty="0"/>
              <a:t>in 2014*, </a:t>
            </a:r>
            <a:r>
              <a:rPr lang="en-GB" dirty="0" smtClean="0"/>
              <a:t>EU/EEA</a:t>
            </a:r>
            <a:endParaRPr lang="en-GB" strike="sngStrike" dirty="0">
              <a:solidFill>
                <a:srgbClr val="FF0000"/>
              </a:solidFill>
            </a:endParaRPr>
          </a:p>
        </p:txBody>
      </p:sp>
      <p:sp>
        <p:nvSpPr>
          <p:cNvPr id="4" name="Slide Number Placeholder 3"/>
          <p:cNvSpPr>
            <a:spLocks noGrp="1"/>
          </p:cNvSpPr>
          <p:nvPr>
            <p:ph type="sldNum" sz="quarter" idx="10"/>
          </p:nvPr>
        </p:nvSpPr>
        <p:spPr/>
        <p:txBody>
          <a:bodyPr/>
          <a:lstStyle/>
          <a:p>
            <a:fld id="{0580567E-5E8F-47A5-90DF-8BFEB1A71525}" type="slidenum">
              <a:rPr lang="en-GB" smtClean="0"/>
              <a:pPr/>
              <a:t>23</a:t>
            </a:fld>
            <a:endParaRPr lang="en-GB" dirty="0"/>
          </a:p>
        </p:txBody>
      </p:sp>
      <p:sp>
        <p:nvSpPr>
          <p:cNvPr id="5" name="Content Placeholder 153"/>
          <p:cNvSpPr txBox="1">
            <a:spLocks noGrp="1"/>
          </p:cNvSpPr>
          <p:nvPr>
            <p:ph idx="1"/>
          </p:nvPr>
        </p:nvSpPr>
        <p:spPr>
          <a:xfrm>
            <a:off x="900000" y="1166220"/>
            <a:ext cx="6416668" cy="492443"/>
          </a:xfrm>
          <a:prstGeom prst="rect">
            <a:avLst/>
          </a:prstGeom>
          <a:solidFill>
            <a:srgbClr val="ACDDEF"/>
          </a:solidFill>
          <a:ln w="9525">
            <a:noFill/>
            <a:miter lim="800000"/>
            <a:headEnd/>
            <a:tailEnd/>
          </a:ln>
          <a:effectLst/>
        </p:spPr>
        <p:txBody>
          <a:bodyPr vert="horz" wrap="square" lIns="0" tIns="0" rIns="0" bIns="0" numCol="1" rtlCol="0" anchor="t" anchorCtr="0" compatLnSpc="1">
            <a:prstTxWarp prst="textNoShape">
              <a:avLst/>
            </a:prstTxWarp>
            <a:spAutoFit/>
          </a:bodyPr>
          <a:lstStyle/>
          <a:p>
            <a:pPr marL="96834">
              <a:lnSpc>
                <a:spcPct val="100000"/>
              </a:lnSpc>
              <a:spcAft>
                <a:spcPts val="0"/>
              </a:spcAft>
            </a:pPr>
            <a:r>
              <a:rPr lang="en-US" sz="1600" b="1" dirty="0" smtClean="0"/>
              <a:t>37.5%</a:t>
            </a:r>
            <a:r>
              <a:rPr lang="en-US" sz="1600" dirty="0" smtClean="0"/>
              <a:t> </a:t>
            </a:r>
            <a:r>
              <a:rPr lang="en-US" sz="1600" dirty="0"/>
              <a:t>of all MDR TB cases notified in </a:t>
            </a:r>
            <a:r>
              <a:rPr lang="en-US" sz="1600" dirty="0" smtClean="0"/>
              <a:t>2014 </a:t>
            </a:r>
            <a:r>
              <a:rPr lang="en-US" sz="1600" dirty="0"/>
              <a:t>were successfully treated (range </a:t>
            </a:r>
            <a:r>
              <a:rPr lang="en-US" sz="1600" dirty="0" smtClean="0"/>
              <a:t>0–86.7%)</a:t>
            </a:r>
            <a:endParaRPr lang="en-GB" sz="1600" dirty="0"/>
          </a:p>
        </p:txBody>
      </p:sp>
      <p:graphicFrame>
        <p:nvGraphicFramePr>
          <p:cNvPr id="6" name="Chart 5"/>
          <p:cNvGraphicFramePr>
            <a:graphicFrameLocks/>
          </p:cNvGraphicFramePr>
          <p:nvPr>
            <p:extLst>
              <p:ext uri="{D42A27DB-BD31-4B8C-83A1-F6EECF244321}">
                <p14:modId xmlns:p14="http://schemas.microsoft.com/office/powerpoint/2010/main" val="567843019"/>
              </p:ext>
            </p:extLst>
          </p:nvPr>
        </p:nvGraphicFramePr>
        <p:xfrm>
          <a:off x="752354" y="1859668"/>
          <a:ext cx="9549114" cy="4620347"/>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41911" y="6386273"/>
            <a:ext cx="7215547" cy="244682"/>
          </a:xfrm>
          <a:prstGeom prst="rect">
            <a:avLst/>
          </a:prstGeom>
        </p:spPr>
        <p:txBody>
          <a:bodyPr wrap="square">
            <a:spAutoFit/>
          </a:bodyPr>
          <a:lstStyle/>
          <a:p>
            <a:pPr defTabSz="542925"/>
            <a:r>
              <a:rPr lang="en-GB" sz="1100" spc="-30" dirty="0" smtClean="0"/>
              <a:t>* Cyprus, Iceland and Slovenia reported zero MDR TB cases in 2014</a:t>
            </a:r>
            <a:endParaRPr lang="en-GB" sz="1100" spc="-30" dirty="0"/>
          </a:p>
        </p:txBody>
      </p:sp>
      <p:sp>
        <p:nvSpPr>
          <p:cNvPr id="10" name="Text Box 83"/>
          <p:cNvSpPr txBox="1">
            <a:spLocks noChangeArrowheads="1"/>
          </p:cNvSpPr>
          <p:nvPr/>
        </p:nvSpPr>
        <p:spPr bwMode="auto">
          <a:xfrm>
            <a:off x="337778" y="6630955"/>
            <a:ext cx="5207889" cy="138499"/>
          </a:xfrm>
          <a:prstGeom prst="rect">
            <a:avLst/>
          </a:prstGeom>
          <a:noFill/>
          <a:ln w="9525">
            <a:noFill/>
            <a:miter lim="800000"/>
            <a:headEnd/>
            <a:tailEnd/>
          </a:ln>
        </p:spPr>
        <p:txBody>
          <a:bodyPr wrap="square" lIns="0" tIns="0" rIns="0" bIns="0">
            <a:spAutoFit/>
          </a:bodyPr>
          <a:lstStyle/>
          <a:p>
            <a:pPr>
              <a:lnSpc>
                <a:spcPct val="90000"/>
              </a:lnSpc>
            </a:pPr>
            <a:r>
              <a:rPr lang="en-GB" sz="1000" dirty="0">
                <a:solidFill>
                  <a:schemeClr val="tx1">
                    <a:lumMod val="50000"/>
                    <a:lumOff val="50000"/>
                  </a:schemeClr>
                </a:solidFill>
                <a:latin typeface="Calibri" panose="020F0502020204030204" pitchFamily="34" charset="0"/>
                <a:ea typeface="ＭＳ Ｐゴシック" pitchFamily="20" charset="-128"/>
              </a:rPr>
              <a:t>Source: </a:t>
            </a:r>
            <a:r>
              <a:rPr lang="en-GB" sz="1000" dirty="0" smtClean="0">
                <a:solidFill>
                  <a:schemeClr val="tx1">
                    <a:lumMod val="50000"/>
                    <a:lumOff val="50000"/>
                  </a:schemeClr>
                </a:solidFill>
                <a:latin typeface="Calibri" panose="020F0502020204030204" pitchFamily="34" charset="0"/>
                <a:ea typeface="ＭＳ Ｐゴシック" pitchFamily="20" charset="-128"/>
              </a:rPr>
              <a:t>ECDC/WHO (2018). Tuberculosis surveillance and monitoring in Europe 2018–2016 data</a:t>
            </a:r>
            <a:endParaRPr lang="en-GB" sz="1000" dirty="0">
              <a:solidFill>
                <a:schemeClr val="tx1">
                  <a:lumMod val="50000"/>
                  <a:lumOff val="50000"/>
                </a:schemeClr>
              </a:solidFill>
              <a:latin typeface="Calibri" panose="020F0502020204030204" pitchFamily="34" charset="0"/>
              <a:ea typeface="ＭＳ Ｐゴシック" pitchFamily="20" charset="-128"/>
            </a:endParaRPr>
          </a:p>
        </p:txBody>
      </p:sp>
    </p:spTree>
    <p:extLst>
      <p:ext uri="{BB962C8B-B14F-4D97-AF65-F5344CB8AC3E}">
        <p14:creationId xmlns:p14="http://schemas.microsoft.com/office/powerpoint/2010/main" val="8832635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380" r="1801" b="9721"/>
          <a:stretch/>
        </p:blipFill>
        <p:spPr>
          <a:xfrm>
            <a:off x="960511" y="1117600"/>
            <a:ext cx="11231489" cy="5750118"/>
          </a:xfrm>
          <a:prstGeom prst="rect">
            <a:avLst/>
          </a:prstGeom>
        </p:spPr>
      </p:pic>
      <p:sp>
        <p:nvSpPr>
          <p:cNvPr id="2" name="Title 1"/>
          <p:cNvSpPr>
            <a:spLocks noGrp="1"/>
          </p:cNvSpPr>
          <p:nvPr>
            <p:ph type="title"/>
          </p:nvPr>
        </p:nvSpPr>
        <p:spPr/>
        <p:txBody>
          <a:bodyPr/>
          <a:lstStyle/>
          <a:p>
            <a:r>
              <a:rPr lang="en-GB" dirty="0"/>
              <a:t>Treatment </a:t>
            </a:r>
            <a:r>
              <a:rPr lang="en-GB" dirty="0">
                <a:solidFill>
                  <a:schemeClr val="tx1"/>
                </a:solidFill>
              </a:rPr>
              <a:t>success </a:t>
            </a:r>
            <a:r>
              <a:rPr lang="en-GB" dirty="0" smtClean="0">
                <a:solidFill>
                  <a:schemeClr val="tx1"/>
                </a:solidFill>
              </a:rPr>
              <a:t>as of 2016 </a:t>
            </a:r>
            <a:r>
              <a:rPr lang="en-GB" dirty="0" smtClean="0"/>
              <a:t>in MDR </a:t>
            </a:r>
            <a:r>
              <a:rPr lang="en-GB" dirty="0"/>
              <a:t>TB cases </a:t>
            </a:r>
            <a:r>
              <a:rPr lang="en-GB" dirty="0" smtClean="0"/>
              <a:t>notified </a:t>
            </a:r>
            <a:r>
              <a:rPr lang="en-GB" dirty="0"/>
              <a:t>in 2014*, </a:t>
            </a:r>
            <a:r>
              <a:rPr lang="en-GB" dirty="0" smtClean="0"/>
              <a:t>EU/EEA</a:t>
            </a:r>
            <a:endParaRPr lang="en-GB" strike="sngStrike" dirty="0">
              <a:solidFill>
                <a:srgbClr val="FF0000"/>
              </a:solidFill>
            </a:endParaRPr>
          </a:p>
        </p:txBody>
      </p:sp>
      <p:sp>
        <p:nvSpPr>
          <p:cNvPr id="4" name="Slide Number Placeholder 3"/>
          <p:cNvSpPr>
            <a:spLocks noGrp="1"/>
          </p:cNvSpPr>
          <p:nvPr>
            <p:ph type="sldNum" sz="quarter" idx="10"/>
          </p:nvPr>
        </p:nvSpPr>
        <p:spPr/>
        <p:txBody>
          <a:bodyPr/>
          <a:lstStyle/>
          <a:p>
            <a:fld id="{0580567E-5E8F-47A5-90DF-8BFEB1A71525}" type="slidenum">
              <a:rPr lang="en-GB" smtClean="0"/>
              <a:pPr/>
              <a:t>24</a:t>
            </a:fld>
            <a:endParaRPr lang="en-GB" dirty="0"/>
          </a:p>
        </p:txBody>
      </p:sp>
      <p:sp>
        <p:nvSpPr>
          <p:cNvPr id="6" name="Content Placeholder 153"/>
          <p:cNvSpPr txBox="1">
            <a:spLocks noGrp="1"/>
          </p:cNvSpPr>
          <p:nvPr>
            <p:ph idx="1"/>
          </p:nvPr>
        </p:nvSpPr>
        <p:spPr>
          <a:xfrm>
            <a:off x="899999" y="1235706"/>
            <a:ext cx="6567509" cy="492443"/>
          </a:xfrm>
          <a:prstGeom prst="rect">
            <a:avLst/>
          </a:prstGeom>
          <a:solidFill>
            <a:srgbClr val="ACDDEF"/>
          </a:solidFill>
          <a:ln w="9525">
            <a:noFill/>
            <a:miter lim="800000"/>
            <a:headEnd/>
            <a:tailEnd/>
          </a:ln>
          <a:effectLst/>
        </p:spPr>
        <p:txBody>
          <a:bodyPr vert="horz" wrap="square" lIns="0" tIns="0" rIns="0" bIns="0" numCol="1" rtlCol="0" anchor="t" anchorCtr="0" compatLnSpc="1">
            <a:prstTxWarp prst="textNoShape">
              <a:avLst/>
            </a:prstTxWarp>
            <a:spAutoFit/>
          </a:bodyPr>
          <a:lstStyle/>
          <a:p>
            <a:pPr marL="96834">
              <a:lnSpc>
                <a:spcPct val="100000"/>
              </a:lnSpc>
              <a:spcAft>
                <a:spcPts val="0"/>
              </a:spcAft>
            </a:pPr>
            <a:r>
              <a:rPr lang="en-US" sz="1600" b="1" dirty="0" smtClean="0"/>
              <a:t>37.5% </a:t>
            </a:r>
            <a:r>
              <a:rPr lang="en-US" sz="1600" dirty="0"/>
              <a:t>of all MDR TB cases notified </a:t>
            </a:r>
            <a:r>
              <a:rPr lang="en-US" sz="1600" dirty="0">
                <a:solidFill>
                  <a:schemeClr val="tx1"/>
                </a:solidFill>
              </a:rPr>
              <a:t>in </a:t>
            </a:r>
            <a:r>
              <a:rPr lang="en-US" sz="1600" dirty="0" smtClean="0">
                <a:solidFill>
                  <a:schemeClr val="tx1"/>
                </a:solidFill>
              </a:rPr>
              <a:t>2014 </a:t>
            </a:r>
            <a:r>
              <a:rPr lang="en-US" sz="1600" dirty="0">
                <a:solidFill>
                  <a:schemeClr val="tx1"/>
                </a:solidFill>
              </a:rPr>
              <a:t>were </a:t>
            </a:r>
            <a:r>
              <a:rPr lang="en-US" sz="1600" dirty="0"/>
              <a:t>successfully treated (range </a:t>
            </a:r>
            <a:r>
              <a:rPr lang="en-US" sz="1600" dirty="0" smtClean="0"/>
              <a:t>0–86.7%)</a:t>
            </a:r>
            <a:endParaRPr lang="en-GB" sz="1600" dirty="0"/>
          </a:p>
        </p:txBody>
      </p:sp>
      <p:sp>
        <p:nvSpPr>
          <p:cNvPr id="7" name="Rectangle 6"/>
          <p:cNvSpPr/>
          <p:nvPr/>
        </p:nvSpPr>
        <p:spPr bwMode="auto">
          <a:xfrm>
            <a:off x="1249686" y="5514936"/>
            <a:ext cx="1460481"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defTabSz="914400" rtl="0" eaLnBrk="1" fontAlgn="base" latinLnBrk="0" hangingPunct="1">
              <a:lnSpc>
                <a:spcPct val="90000"/>
              </a:lnSpc>
              <a:spcBef>
                <a:spcPct val="0"/>
              </a:spcBef>
              <a:spcAft>
                <a:spcPct val="0"/>
              </a:spcAft>
              <a:buClrTx/>
              <a:buSzTx/>
              <a:buFontTx/>
              <a:buNone/>
              <a:tabLst/>
            </a:pPr>
            <a:r>
              <a:rPr lang="en-GB" sz="1200" dirty="0" smtClean="0"/>
              <a:t>Not reporting/Zero reporting</a:t>
            </a:r>
            <a:endParaRPr kumimoji="0" lang="en-GB" sz="1200" b="0" i="0" u="none" strike="noStrike" cap="none" normalizeH="0" baseline="0" dirty="0" smtClean="0">
              <a:ln>
                <a:noFill/>
              </a:ln>
              <a:effectLst/>
            </a:endParaRPr>
          </a:p>
        </p:txBody>
      </p:sp>
      <p:sp>
        <p:nvSpPr>
          <p:cNvPr id="8" name="Rectangle 7"/>
          <p:cNvSpPr/>
          <p:nvPr/>
        </p:nvSpPr>
        <p:spPr bwMode="auto">
          <a:xfrm>
            <a:off x="1249686" y="5172835"/>
            <a:ext cx="1460481"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smtClean="0"/>
              <a:t>≥ 70%</a:t>
            </a:r>
            <a:endParaRPr kumimoji="0" lang="en-GB" sz="1200" i="0" u="none" strike="noStrike" cap="none" normalizeH="0" baseline="0" dirty="0" smtClean="0">
              <a:ln>
                <a:noFill/>
              </a:ln>
              <a:effectLst/>
            </a:endParaRPr>
          </a:p>
        </p:txBody>
      </p:sp>
      <p:sp>
        <p:nvSpPr>
          <p:cNvPr id="9" name="Rectangle 8"/>
          <p:cNvSpPr/>
          <p:nvPr/>
        </p:nvSpPr>
        <p:spPr bwMode="auto">
          <a:xfrm>
            <a:off x="1249686" y="4805377"/>
            <a:ext cx="1466419"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kumimoji="0" lang="en-GB" sz="1200" i="0" u="none" strike="noStrike" cap="none" normalizeH="0" baseline="0" dirty="0" smtClean="0">
                <a:ln>
                  <a:noFill/>
                </a:ln>
                <a:effectLst/>
              </a:rPr>
              <a:t>40 to 69.9%</a:t>
            </a:r>
          </a:p>
        </p:txBody>
      </p:sp>
      <p:sp>
        <p:nvSpPr>
          <p:cNvPr id="10" name="Rectangle 9"/>
          <p:cNvSpPr/>
          <p:nvPr/>
        </p:nvSpPr>
        <p:spPr>
          <a:xfrm>
            <a:off x="889686" y="4016452"/>
            <a:ext cx="2014084" cy="424732"/>
          </a:xfrm>
          <a:prstGeom prst="rect">
            <a:avLst/>
          </a:prstGeom>
        </p:spPr>
        <p:txBody>
          <a:bodyPr wrap="square">
            <a:spAutoFit/>
          </a:bodyPr>
          <a:lstStyle/>
          <a:p>
            <a:pPr eaLnBrk="1" hangingPunct="1">
              <a:lnSpc>
                <a:spcPct val="90000"/>
              </a:lnSpc>
            </a:pPr>
            <a:r>
              <a:rPr lang="en-GB" sz="1200" dirty="0" smtClean="0"/>
              <a:t>Proportion of treatment success</a:t>
            </a:r>
            <a:endParaRPr lang="en-GB" sz="1200" dirty="0"/>
          </a:p>
        </p:txBody>
      </p:sp>
      <p:sp>
        <p:nvSpPr>
          <p:cNvPr id="11" name="Rectangle 10"/>
          <p:cNvSpPr/>
          <p:nvPr/>
        </p:nvSpPr>
        <p:spPr bwMode="auto">
          <a:xfrm>
            <a:off x="1249686" y="4492105"/>
            <a:ext cx="1439545" cy="303070"/>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p>
            <a:pPr fontAlgn="base">
              <a:lnSpc>
                <a:spcPct val="90000"/>
              </a:lnSpc>
              <a:spcAft>
                <a:spcPts val="0"/>
              </a:spcAft>
            </a:pPr>
            <a:r>
              <a:rPr lang="en-GB" sz="1200"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&lt; </a:t>
            </a:r>
            <a:r>
              <a:rPr lang="en-GB" sz="1200" dirty="0" smtClean="0">
                <a:solidFill>
                  <a:srgbClr val="000000"/>
                </a:solidFill>
                <a:ea typeface="Times New Roman" panose="02020603050405020304" pitchFamily="18" charset="0"/>
                <a:cs typeface="Times New Roman" panose="02020603050405020304" pitchFamily="18" charset="0"/>
              </a:rPr>
              <a:t>40</a:t>
            </a:r>
            <a:r>
              <a:rPr lang="en-GB" sz="1200" kern="1200" dirty="0" smtClea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t>
            </a:r>
            <a:endParaRPr lang="en-GB" sz="1050" dirty="0">
              <a:effectLst/>
              <a:latin typeface="Times New Roman" panose="02020603050405020304" pitchFamily="18" charset="0"/>
              <a:ea typeface="Times New Roman" panose="02020603050405020304" pitchFamily="18" charset="0"/>
            </a:endParaRPr>
          </a:p>
        </p:txBody>
      </p:sp>
      <p:pic>
        <p:nvPicPr>
          <p:cNvPr id="12" name="Picture 11"/>
          <p:cNvPicPr>
            <a:picLocks noChangeAspect="1"/>
          </p:cNvPicPr>
          <p:nvPr/>
        </p:nvPicPr>
        <p:blipFill rotWithShape="1">
          <a:blip r:embed="rId3"/>
          <a:srcRect l="74105"/>
          <a:stretch/>
        </p:blipFill>
        <p:spPr>
          <a:xfrm>
            <a:off x="960511" y="4502307"/>
            <a:ext cx="306645" cy="1365411"/>
          </a:xfrm>
          <a:prstGeom prst="rect">
            <a:avLst/>
          </a:prstGeom>
        </p:spPr>
      </p:pic>
      <p:sp>
        <p:nvSpPr>
          <p:cNvPr id="14" name="Rectangle 13"/>
          <p:cNvSpPr/>
          <p:nvPr/>
        </p:nvSpPr>
        <p:spPr>
          <a:xfrm>
            <a:off x="251961" y="6134705"/>
            <a:ext cx="7215547" cy="244682"/>
          </a:xfrm>
          <a:prstGeom prst="rect">
            <a:avLst/>
          </a:prstGeom>
        </p:spPr>
        <p:txBody>
          <a:bodyPr wrap="square">
            <a:spAutoFit/>
          </a:bodyPr>
          <a:lstStyle/>
          <a:p>
            <a:pPr defTabSz="542925"/>
            <a:r>
              <a:rPr lang="en-GB" sz="1100" spc="-30" dirty="0" smtClean="0"/>
              <a:t>* Slovenia reported zero MDR TB cases in 2014</a:t>
            </a:r>
            <a:endParaRPr lang="en-GB" sz="1100" spc="-30" dirty="0"/>
          </a:p>
        </p:txBody>
      </p:sp>
      <p:sp>
        <p:nvSpPr>
          <p:cNvPr id="15" name="Text Box 83"/>
          <p:cNvSpPr txBox="1">
            <a:spLocks noChangeArrowheads="1"/>
          </p:cNvSpPr>
          <p:nvPr/>
        </p:nvSpPr>
        <p:spPr bwMode="auto">
          <a:xfrm>
            <a:off x="275216" y="6480015"/>
            <a:ext cx="2801360" cy="553998"/>
          </a:xfrm>
          <a:prstGeom prst="rect">
            <a:avLst/>
          </a:prstGeom>
          <a:noFill/>
          <a:ln w="9525">
            <a:noFill/>
            <a:miter lim="800000"/>
            <a:headEnd/>
            <a:tailEnd/>
          </a:ln>
        </p:spPr>
        <p:txBody>
          <a:bodyPr wrap="square" lIns="0" tIns="0" rIns="0" bIns="0">
            <a:spAutoFit/>
          </a:bodyPr>
          <a:lstStyle/>
          <a:p>
            <a:pPr>
              <a:lnSpc>
                <a:spcPct val="90000"/>
              </a:lnSpc>
            </a:pPr>
            <a:r>
              <a:rPr lang="en-GB" sz="1000" dirty="0">
                <a:solidFill>
                  <a:schemeClr val="tx1">
                    <a:lumMod val="50000"/>
                    <a:lumOff val="50000"/>
                  </a:schemeClr>
                </a:solidFill>
                <a:latin typeface="Calibri" panose="020F0502020204030204" pitchFamily="34" charset="0"/>
                <a:ea typeface="ＭＳ Ｐゴシック" pitchFamily="20" charset="-128"/>
              </a:rPr>
              <a:t>Source: </a:t>
            </a:r>
            <a:r>
              <a:rPr lang="en-GB" sz="1000" dirty="0" smtClean="0">
                <a:solidFill>
                  <a:schemeClr val="tx1">
                    <a:lumMod val="50000"/>
                    <a:lumOff val="50000"/>
                  </a:schemeClr>
                </a:solidFill>
                <a:latin typeface="Calibri" panose="020F0502020204030204" pitchFamily="34" charset="0"/>
                <a:ea typeface="ＭＳ Ｐゴシック" pitchFamily="20" charset="-128"/>
              </a:rPr>
              <a:t>ECDC/WHO (2018). Tuberculosis surveillance and monitoring in Europe 2018–2016 data</a:t>
            </a: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p:txBody>
      </p:sp>
    </p:spTree>
    <p:extLst>
      <p:ext uri="{BB962C8B-B14F-4D97-AF65-F5344CB8AC3E}">
        <p14:creationId xmlns:p14="http://schemas.microsoft.com/office/powerpoint/2010/main" val="1359706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outcomes of MDR TB cases </a:t>
            </a:r>
            <a:r>
              <a:rPr lang="en-GB" dirty="0" smtClean="0"/>
              <a:t>notified </a:t>
            </a:r>
            <a:r>
              <a:rPr lang="en-GB" dirty="0"/>
              <a:t>in 2011–2014, EU/EEA, 2016</a:t>
            </a:r>
          </a:p>
        </p:txBody>
      </p:sp>
      <p:sp>
        <p:nvSpPr>
          <p:cNvPr id="4" name="Slide Number Placeholder 3"/>
          <p:cNvSpPr>
            <a:spLocks noGrp="1"/>
          </p:cNvSpPr>
          <p:nvPr>
            <p:ph type="sldNum" sz="quarter" idx="10"/>
          </p:nvPr>
        </p:nvSpPr>
        <p:spPr/>
        <p:txBody>
          <a:bodyPr/>
          <a:lstStyle/>
          <a:p>
            <a:fld id="{0580567E-5E8F-47A5-90DF-8BFEB1A71525}" type="slidenum">
              <a:rPr lang="en-GB" smtClean="0"/>
              <a:pPr/>
              <a:t>25</a:t>
            </a:fld>
            <a:endParaRPr lang="en-GB" dirty="0"/>
          </a:p>
        </p:txBody>
      </p:sp>
      <p:sp>
        <p:nvSpPr>
          <p:cNvPr id="5" name="Content Placeholder 153"/>
          <p:cNvSpPr txBox="1">
            <a:spLocks/>
          </p:cNvSpPr>
          <p:nvPr/>
        </p:nvSpPr>
        <p:spPr bwMode="auto">
          <a:xfrm>
            <a:off x="900000" y="1227884"/>
            <a:ext cx="7245350" cy="246221"/>
          </a:xfrm>
          <a:prstGeom prst="rect">
            <a:avLst/>
          </a:prstGeom>
          <a:solidFill>
            <a:srgbClr val="ACDDEF"/>
          </a:solidFill>
          <a:ln w="9525">
            <a:noFill/>
            <a:miter lim="800000"/>
            <a:headEnd/>
            <a:tailEnd/>
          </a:ln>
          <a:effectLst/>
        </p:spPr>
        <p:txBody>
          <a:bodyPr vert="horz" wrap="square" lIns="0" tIns="0" rIns="0" bIns="0" numCol="1" rtlCol="0" anchor="t" anchorCtr="0" compatLnSpc="1">
            <a:prstTxWarp prst="textNoShape">
              <a:avLst/>
            </a:prstTxWarp>
            <a:spAutoFit/>
          </a:bodyPr>
          <a:lst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48" indent="-269848" algn="l" rtl="0" eaLnBrk="1" fontAlgn="base" hangingPunct="1">
              <a:lnSpc>
                <a:spcPct val="90000"/>
              </a:lnSpc>
              <a:spcBef>
                <a:spcPts val="300"/>
              </a:spcBef>
              <a:spcAft>
                <a:spcPts val="600"/>
              </a:spcAft>
              <a:buFont typeface="Arial" pitchFamily="34" charset="0"/>
              <a:buChar char="•"/>
              <a:tabLst>
                <a:tab pos="269848" algn="l"/>
              </a:tabLst>
              <a:defRPr sz="2400">
                <a:solidFill>
                  <a:schemeClr val="tx1"/>
                </a:solidFill>
                <a:latin typeface="Tahoma" pitchFamily="34" charset="0"/>
                <a:cs typeface="Tahoma" pitchFamily="34" charset="0"/>
              </a:defRPr>
            </a:lvl2pPr>
            <a:lvl3pPr marL="541285" indent="-271436" algn="l" rtl="0" eaLnBrk="1" fontAlgn="base" hangingPunct="1">
              <a:lnSpc>
                <a:spcPct val="90000"/>
              </a:lnSpc>
              <a:spcBef>
                <a:spcPts val="300"/>
              </a:spcBef>
              <a:spcAft>
                <a:spcPts val="600"/>
              </a:spcAft>
              <a:buFont typeface="Tahoma" pitchFamily="34" charset="0"/>
              <a:buChar char="–"/>
              <a:tabLst>
                <a:tab pos="541285" algn="l"/>
              </a:tabLst>
              <a:defRPr sz="2400">
                <a:solidFill>
                  <a:schemeClr val="tx1"/>
                </a:solidFill>
                <a:latin typeface="Tahoma" pitchFamily="34" charset="0"/>
                <a:cs typeface="Tahoma" pitchFamily="34" charset="0"/>
              </a:defRPr>
            </a:lvl3pPr>
            <a:lvl4pPr marL="1600040" indent="-228578" algn="l" rtl="0" eaLnBrk="1" fontAlgn="base" hangingPunct="1">
              <a:spcBef>
                <a:spcPct val="20000"/>
              </a:spcBef>
              <a:spcAft>
                <a:spcPct val="0"/>
              </a:spcAft>
              <a:defRPr sz="1600">
                <a:solidFill>
                  <a:schemeClr val="tx1"/>
                </a:solidFill>
                <a:latin typeface="+mn-lt"/>
              </a:defRPr>
            </a:lvl4pPr>
            <a:lvl5pPr marL="2057195" indent="-228578" algn="l" rtl="0" eaLnBrk="1" fontAlgn="base" hangingPunct="1">
              <a:spcBef>
                <a:spcPct val="20000"/>
              </a:spcBef>
              <a:spcAft>
                <a:spcPct val="0"/>
              </a:spcAft>
              <a:buNone/>
              <a:defRPr sz="1600">
                <a:solidFill>
                  <a:schemeClr val="tx1"/>
                </a:solidFill>
                <a:latin typeface="+mn-lt"/>
              </a:defRPr>
            </a:lvl5pPr>
            <a:lvl6pPr marL="2514349" indent="-228578" algn="l" rtl="0" eaLnBrk="1" fontAlgn="base" hangingPunct="1">
              <a:spcBef>
                <a:spcPct val="20000"/>
              </a:spcBef>
              <a:spcAft>
                <a:spcPct val="0"/>
              </a:spcAft>
              <a:buChar char="»"/>
              <a:defRPr sz="1600">
                <a:solidFill>
                  <a:schemeClr val="tx1"/>
                </a:solidFill>
                <a:latin typeface="+mn-lt"/>
              </a:defRPr>
            </a:lvl6pPr>
            <a:lvl7pPr marL="2971504" indent="-228578" algn="l" rtl="0" eaLnBrk="1" fontAlgn="base" hangingPunct="1">
              <a:spcBef>
                <a:spcPct val="20000"/>
              </a:spcBef>
              <a:spcAft>
                <a:spcPct val="0"/>
              </a:spcAft>
              <a:buChar char="»"/>
              <a:defRPr sz="1600">
                <a:solidFill>
                  <a:schemeClr val="tx1"/>
                </a:solidFill>
                <a:latin typeface="+mn-lt"/>
              </a:defRPr>
            </a:lvl7pPr>
            <a:lvl8pPr marL="3428658" indent="-228578" algn="l" rtl="0" eaLnBrk="1" fontAlgn="base" hangingPunct="1">
              <a:spcBef>
                <a:spcPct val="20000"/>
              </a:spcBef>
              <a:spcAft>
                <a:spcPct val="0"/>
              </a:spcAft>
              <a:buChar char="»"/>
              <a:defRPr sz="1600">
                <a:solidFill>
                  <a:schemeClr val="tx1"/>
                </a:solidFill>
                <a:latin typeface="+mn-lt"/>
              </a:defRPr>
            </a:lvl8pPr>
            <a:lvl9pPr marL="3885814" indent="-228578" algn="l" rtl="0" eaLnBrk="1" fontAlgn="base" hangingPunct="1">
              <a:spcBef>
                <a:spcPct val="20000"/>
              </a:spcBef>
              <a:spcAft>
                <a:spcPct val="0"/>
              </a:spcAft>
              <a:buChar char="»"/>
              <a:defRPr sz="1600">
                <a:solidFill>
                  <a:schemeClr val="tx1"/>
                </a:solidFill>
                <a:latin typeface="+mn-lt"/>
              </a:defRPr>
            </a:lvl9pPr>
          </a:lstStyle>
          <a:p>
            <a:pPr marL="96834">
              <a:lnSpc>
                <a:spcPct val="100000"/>
              </a:lnSpc>
              <a:spcAft>
                <a:spcPts val="0"/>
              </a:spcAft>
            </a:pPr>
            <a:r>
              <a:rPr lang="en-US" sz="1600" kern="0" dirty="0" smtClean="0"/>
              <a:t>The treatment success rate has been stable between </a:t>
            </a:r>
            <a:r>
              <a:rPr lang="en-US" sz="1600" b="1" kern="0" dirty="0" smtClean="0"/>
              <a:t>37.5</a:t>
            </a:r>
            <a:r>
              <a:rPr lang="en-GB" sz="1600" dirty="0" smtClean="0"/>
              <a:t>–</a:t>
            </a:r>
            <a:r>
              <a:rPr lang="en-US" sz="1600" b="1" kern="0" dirty="0" smtClean="0"/>
              <a:t>40.5%</a:t>
            </a:r>
            <a:endParaRPr lang="en-GB" sz="1600" b="1" kern="0" dirty="0"/>
          </a:p>
        </p:txBody>
      </p:sp>
      <p:graphicFrame>
        <p:nvGraphicFramePr>
          <p:cNvPr id="6" name="Chart 5"/>
          <p:cNvGraphicFramePr>
            <a:graphicFrameLocks/>
          </p:cNvGraphicFramePr>
          <p:nvPr>
            <p:extLst>
              <p:ext uri="{D42A27DB-BD31-4B8C-83A1-F6EECF244321}">
                <p14:modId xmlns:p14="http://schemas.microsoft.com/office/powerpoint/2010/main" val="4127408355"/>
              </p:ext>
            </p:extLst>
          </p:nvPr>
        </p:nvGraphicFramePr>
        <p:xfrm>
          <a:off x="889685" y="1914525"/>
          <a:ext cx="9559239" cy="428624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83"/>
          <p:cNvSpPr txBox="1">
            <a:spLocks noChangeArrowheads="1"/>
          </p:cNvSpPr>
          <p:nvPr/>
        </p:nvSpPr>
        <p:spPr bwMode="auto">
          <a:xfrm>
            <a:off x="337778" y="6630955"/>
            <a:ext cx="5207889" cy="138499"/>
          </a:xfrm>
          <a:prstGeom prst="rect">
            <a:avLst/>
          </a:prstGeom>
          <a:noFill/>
          <a:ln w="9525">
            <a:noFill/>
            <a:miter lim="800000"/>
            <a:headEnd/>
            <a:tailEnd/>
          </a:ln>
        </p:spPr>
        <p:txBody>
          <a:bodyPr wrap="square" lIns="0" tIns="0" rIns="0" bIns="0">
            <a:spAutoFit/>
          </a:bodyPr>
          <a:lstStyle/>
          <a:p>
            <a:pPr>
              <a:lnSpc>
                <a:spcPct val="90000"/>
              </a:lnSpc>
            </a:pPr>
            <a:r>
              <a:rPr lang="en-GB" sz="1000" dirty="0">
                <a:solidFill>
                  <a:schemeClr val="tx1">
                    <a:lumMod val="50000"/>
                    <a:lumOff val="50000"/>
                  </a:schemeClr>
                </a:solidFill>
                <a:latin typeface="Calibri" panose="020F0502020204030204" pitchFamily="34" charset="0"/>
                <a:ea typeface="ＭＳ Ｐゴシック" pitchFamily="20" charset="-128"/>
              </a:rPr>
              <a:t>Source: </a:t>
            </a:r>
            <a:r>
              <a:rPr lang="en-GB" sz="1000" dirty="0" smtClean="0">
                <a:solidFill>
                  <a:schemeClr val="tx1">
                    <a:lumMod val="50000"/>
                    <a:lumOff val="50000"/>
                  </a:schemeClr>
                </a:solidFill>
                <a:latin typeface="Calibri" panose="020F0502020204030204" pitchFamily="34" charset="0"/>
                <a:ea typeface="ＭＳ Ｐゴシック" pitchFamily="20" charset="-128"/>
              </a:rPr>
              <a:t>ECDC/WHO (2018). Tuberculosis surveillance and monitoring in Europe 2018–2016 data</a:t>
            </a:r>
            <a:endParaRPr lang="en-GB" sz="1000" dirty="0">
              <a:solidFill>
                <a:schemeClr val="tx1">
                  <a:lumMod val="50000"/>
                  <a:lumOff val="50000"/>
                </a:schemeClr>
              </a:solidFill>
              <a:latin typeface="Calibri" panose="020F0502020204030204" pitchFamily="34" charset="0"/>
              <a:ea typeface="ＭＳ Ｐゴシック" pitchFamily="20" charset="-128"/>
            </a:endParaRPr>
          </a:p>
        </p:txBody>
      </p:sp>
    </p:spTree>
    <p:extLst>
      <p:ext uri="{BB962C8B-B14F-4D97-AF65-F5344CB8AC3E}">
        <p14:creationId xmlns:p14="http://schemas.microsoft.com/office/powerpoint/2010/main" val="2412349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success in XDR TB cases, EU/EEA, 2016</a:t>
            </a:r>
          </a:p>
        </p:txBody>
      </p:sp>
      <p:sp>
        <p:nvSpPr>
          <p:cNvPr id="4" name="Slide Number Placeholder 3"/>
          <p:cNvSpPr>
            <a:spLocks noGrp="1"/>
          </p:cNvSpPr>
          <p:nvPr>
            <p:ph type="sldNum" sz="quarter" idx="10"/>
          </p:nvPr>
        </p:nvSpPr>
        <p:spPr/>
        <p:txBody>
          <a:bodyPr/>
          <a:lstStyle/>
          <a:p>
            <a:fld id="{0580567E-5E8F-47A5-90DF-8BFEB1A71525}" type="slidenum">
              <a:rPr lang="en-GB" smtClean="0"/>
              <a:pPr/>
              <a:t>26</a:t>
            </a:fld>
            <a:endParaRPr lang="en-GB" dirty="0"/>
          </a:p>
        </p:txBody>
      </p:sp>
      <p:sp>
        <p:nvSpPr>
          <p:cNvPr id="5" name="Content Placeholder 153"/>
          <p:cNvSpPr txBox="1">
            <a:spLocks/>
          </p:cNvSpPr>
          <p:nvPr/>
        </p:nvSpPr>
        <p:spPr>
          <a:xfrm>
            <a:off x="900000" y="1198373"/>
            <a:ext cx="6634275" cy="492443"/>
          </a:xfrm>
          <a:prstGeom prst="rect">
            <a:avLst/>
          </a:prstGeom>
          <a:solidFill>
            <a:srgbClr val="ACDDEF"/>
          </a:solidFill>
          <a:ln w="9525">
            <a:noFill/>
            <a:miter lim="800000"/>
            <a:headEnd/>
            <a:tailEnd/>
          </a:ln>
          <a:effectLst/>
        </p:spPr>
        <p:txBody>
          <a:bodyPr vert="horz" wrap="square" lIns="0" tIns="0" rIns="0" bIns="0" numCol="1" rtlCol="0" anchor="t" anchorCtr="0" compatLnSpc="1">
            <a:prstTxWarp prst="textNoShape">
              <a:avLst/>
            </a:prstTxWarp>
            <a:spAutoFit/>
          </a:bodyPr>
          <a:lstStyle>
            <a:defPPr>
              <a:defRPr lang="de-DE"/>
            </a:defPPr>
            <a:lvl1pPr marL="96834" indent="0" eaLnBrk="1" hangingPunct="1">
              <a:lnSpc>
                <a:spcPct val="100000"/>
              </a:lnSpc>
              <a:spcBef>
                <a:spcPts val="300"/>
              </a:spcBef>
              <a:spcAft>
                <a:spcPts val="0"/>
              </a:spcAft>
              <a:buFont typeface="Wingdings" pitchFamily="2" charset="2"/>
              <a:tabLst/>
              <a:defRPr sz="1600" kern="0">
                <a:cs typeface="Tahoma" pitchFamily="34" charset="0"/>
              </a:defRPr>
            </a:lvl1pPr>
            <a:lvl2pPr marL="269848" indent="-269848" eaLnBrk="1" hangingPunct="1">
              <a:spcBef>
                <a:spcPts val="300"/>
              </a:spcBef>
              <a:spcAft>
                <a:spcPts val="600"/>
              </a:spcAft>
              <a:buFont typeface="Arial" pitchFamily="34" charset="0"/>
              <a:buChar char="•"/>
              <a:tabLst>
                <a:tab pos="269848" algn="l"/>
              </a:tabLst>
              <a:defRPr sz="2400">
                <a:cs typeface="Tahoma" pitchFamily="34" charset="0"/>
              </a:defRPr>
            </a:lvl2pPr>
            <a:lvl3pPr marL="541285" indent="-271436" eaLnBrk="1" hangingPunct="1">
              <a:spcBef>
                <a:spcPts val="300"/>
              </a:spcBef>
              <a:spcAft>
                <a:spcPts val="600"/>
              </a:spcAft>
              <a:buFont typeface="Tahoma" pitchFamily="34" charset="0"/>
              <a:buChar char="–"/>
              <a:tabLst>
                <a:tab pos="541285" algn="l"/>
              </a:tabLst>
              <a:defRPr sz="2400">
                <a:cs typeface="Tahoma" pitchFamily="34" charset="0"/>
              </a:defRPr>
            </a:lvl3pPr>
            <a:lvl4pPr marL="1600040" indent="-228578" eaLnBrk="1" hangingPunct="1">
              <a:spcBef>
                <a:spcPct val="20000"/>
              </a:spcBef>
              <a:defRPr sz="1600">
                <a:latin typeface="+mn-lt"/>
              </a:defRPr>
            </a:lvl4pPr>
            <a:lvl5pPr marL="2057195" indent="-228578" eaLnBrk="1" hangingPunct="1">
              <a:spcBef>
                <a:spcPct val="20000"/>
              </a:spcBef>
              <a:buNone/>
              <a:defRPr sz="1600">
                <a:latin typeface="+mn-lt"/>
              </a:defRPr>
            </a:lvl5pPr>
            <a:lvl6pPr marL="2514349" indent="-228578" fontAlgn="base">
              <a:spcBef>
                <a:spcPct val="20000"/>
              </a:spcBef>
              <a:spcAft>
                <a:spcPct val="0"/>
              </a:spcAft>
              <a:buChar char="»"/>
              <a:defRPr sz="1600">
                <a:latin typeface="+mn-lt"/>
              </a:defRPr>
            </a:lvl6pPr>
            <a:lvl7pPr marL="2971504" indent="-228578" fontAlgn="base">
              <a:spcBef>
                <a:spcPct val="20000"/>
              </a:spcBef>
              <a:spcAft>
                <a:spcPct val="0"/>
              </a:spcAft>
              <a:buChar char="»"/>
              <a:defRPr sz="1600">
                <a:latin typeface="+mn-lt"/>
              </a:defRPr>
            </a:lvl7pPr>
            <a:lvl8pPr marL="3428658" indent="-228578" fontAlgn="base">
              <a:spcBef>
                <a:spcPct val="20000"/>
              </a:spcBef>
              <a:spcAft>
                <a:spcPct val="0"/>
              </a:spcAft>
              <a:buChar char="»"/>
              <a:defRPr sz="1600">
                <a:latin typeface="+mn-lt"/>
              </a:defRPr>
            </a:lvl8pPr>
            <a:lvl9pPr marL="3885814" indent="-228578" fontAlgn="base">
              <a:spcBef>
                <a:spcPct val="20000"/>
              </a:spcBef>
              <a:spcAft>
                <a:spcPct val="0"/>
              </a:spcAft>
              <a:buChar char="»"/>
              <a:defRPr sz="1600">
                <a:latin typeface="+mn-lt"/>
              </a:defRPr>
            </a:lvl9pPr>
          </a:lstStyle>
          <a:p>
            <a:r>
              <a:rPr lang="en-US" b="1" dirty="0" smtClean="0"/>
              <a:t>33.8% </a:t>
            </a:r>
            <a:r>
              <a:rPr lang="en-US" dirty="0"/>
              <a:t>of the XDR TB cases notified in </a:t>
            </a:r>
            <a:r>
              <a:rPr lang="en-US" dirty="0" smtClean="0"/>
              <a:t>2013 </a:t>
            </a:r>
            <a:r>
              <a:rPr lang="en-US" dirty="0"/>
              <a:t>were treated successfully (range 0–100</a:t>
            </a:r>
            <a:r>
              <a:rPr lang="en-US" dirty="0" smtClean="0"/>
              <a:t>%)*</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2803494809"/>
              </p:ext>
            </p:extLst>
          </p:nvPr>
        </p:nvGraphicFramePr>
        <p:xfrm>
          <a:off x="636607" y="1919984"/>
          <a:ext cx="10057918" cy="43045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83"/>
          <p:cNvSpPr txBox="1">
            <a:spLocks noChangeArrowheads="1"/>
          </p:cNvSpPr>
          <p:nvPr/>
        </p:nvSpPr>
        <p:spPr bwMode="auto">
          <a:xfrm>
            <a:off x="337778" y="6630955"/>
            <a:ext cx="5207889" cy="138499"/>
          </a:xfrm>
          <a:prstGeom prst="rect">
            <a:avLst/>
          </a:prstGeom>
          <a:noFill/>
          <a:ln w="9525">
            <a:noFill/>
            <a:miter lim="800000"/>
            <a:headEnd/>
            <a:tailEnd/>
          </a:ln>
        </p:spPr>
        <p:txBody>
          <a:bodyPr wrap="square" lIns="0" tIns="0" rIns="0" bIns="0">
            <a:spAutoFit/>
          </a:bodyPr>
          <a:lstStyle/>
          <a:p>
            <a:pPr>
              <a:lnSpc>
                <a:spcPct val="90000"/>
              </a:lnSpc>
            </a:pPr>
            <a:r>
              <a:rPr lang="en-GB" sz="1000" dirty="0">
                <a:solidFill>
                  <a:schemeClr val="tx1">
                    <a:lumMod val="50000"/>
                    <a:lumOff val="50000"/>
                  </a:schemeClr>
                </a:solidFill>
                <a:latin typeface="Calibri" panose="020F0502020204030204" pitchFamily="34" charset="0"/>
                <a:ea typeface="ＭＳ Ｐゴシック" pitchFamily="20" charset="-128"/>
              </a:rPr>
              <a:t>Source: </a:t>
            </a:r>
            <a:r>
              <a:rPr lang="en-GB" sz="1000" dirty="0" smtClean="0">
                <a:solidFill>
                  <a:schemeClr val="tx1">
                    <a:lumMod val="50000"/>
                    <a:lumOff val="50000"/>
                  </a:schemeClr>
                </a:solidFill>
                <a:latin typeface="Calibri" panose="020F0502020204030204" pitchFamily="34" charset="0"/>
                <a:ea typeface="ＭＳ Ｐゴシック" pitchFamily="20" charset="-128"/>
              </a:rPr>
              <a:t>ECDC/WHO (2018). Tuberculosis surveillance and monitoring in Europe 2018– 2016 data</a:t>
            </a:r>
            <a:endParaRPr lang="en-GB" sz="1000" dirty="0">
              <a:solidFill>
                <a:schemeClr val="tx1">
                  <a:lumMod val="50000"/>
                  <a:lumOff val="50000"/>
                </a:schemeClr>
              </a:solidFill>
              <a:latin typeface="Calibri" panose="020F0502020204030204" pitchFamily="34" charset="0"/>
              <a:ea typeface="ＭＳ Ｐゴシック" pitchFamily="20" charset="-128"/>
            </a:endParaRPr>
          </a:p>
        </p:txBody>
      </p:sp>
      <p:sp>
        <p:nvSpPr>
          <p:cNvPr id="8" name="Rectangle 7"/>
          <p:cNvSpPr/>
          <p:nvPr/>
        </p:nvSpPr>
        <p:spPr>
          <a:xfrm>
            <a:off x="257100" y="6070985"/>
            <a:ext cx="9848925" cy="424732"/>
          </a:xfrm>
          <a:prstGeom prst="rect">
            <a:avLst/>
          </a:prstGeom>
        </p:spPr>
        <p:txBody>
          <a:bodyPr wrap="square">
            <a:spAutoFit/>
          </a:bodyPr>
          <a:lstStyle/>
          <a:p>
            <a:pPr marL="138113" indent="-138113"/>
            <a:r>
              <a:rPr lang="en-US" sz="1200" spc="-40" dirty="0"/>
              <a:t>* </a:t>
            </a:r>
            <a:r>
              <a:rPr lang="en-US" sz="1200" spc="-40" dirty="0" smtClean="0"/>
              <a:t>Belgium, Cyprus</a:t>
            </a:r>
            <a:r>
              <a:rPr lang="en-US" sz="1200" spc="-40" dirty="0"/>
              <a:t>, </a:t>
            </a:r>
            <a:r>
              <a:rPr lang="en-US" sz="1200" spc="-40" dirty="0" smtClean="0"/>
              <a:t>Czech Republic, Netherlands</a:t>
            </a:r>
            <a:r>
              <a:rPr lang="en-US" sz="1200" spc="-40" dirty="0"/>
              <a:t>, </a:t>
            </a:r>
            <a:r>
              <a:rPr lang="en-US" sz="1200" spc="-40" dirty="0" smtClean="0"/>
              <a:t>Slovenia </a:t>
            </a:r>
            <a:r>
              <a:rPr lang="en-US" sz="1200" spc="-40" dirty="0"/>
              <a:t>and Slovakia </a:t>
            </a:r>
            <a:r>
              <a:rPr lang="en-US" sz="1200" spc="-40" dirty="0" smtClean="0"/>
              <a:t>reported zero XDR </a:t>
            </a:r>
            <a:r>
              <a:rPr lang="en-US" sz="1200" spc="-40" dirty="0"/>
              <a:t>TB cases in </a:t>
            </a:r>
            <a:r>
              <a:rPr lang="en-US" sz="1200" spc="-40" dirty="0" smtClean="0"/>
              <a:t>2013. Ten countries </a:t>
            </a:r>
            <a:r>
              <a:rPr lang="en-US" sz="1200" spc="-40" dirty="0"/>
              <a:t>did not report second line drug susceptibility testing results or </a:t>
            </a:r>
            <a:r>
              <a:rPr lang="en-US" sz="1200" spc="-40" dirty="0" smtClean="0"/>
              <a:t>treatment </a:t>
            </a:r>
            <a:r>
              <a:rPr lang="en-US" sz="1200" spc="-40" dirty="0"/>
              <a:t>outcome </a:t>
            </a:r>
            <a:r>
              <a:rPr lang="en-US" sz="1200" spc="-40" dirty="0" smtClean="0"/>
              <a:t>data for XDR </a:t>
            </a:r>
            <a:r>
              <a:rPr lang="en-US" sz="1200" spc="-40" dirty="0"/>
              <a:t>TB </a:t>
            </a:r>
            <a:r>
              <a:rPr lang="en-US" sz="1200" spc="-40" dirty="0" smtClean="0"/>
              <a:t>cases.</a:t>
            </a:r>
            <a:endParaRPr lang="en-US" sz="1200" spc="-40" dirty="0"/>
          </a:p>
        </p:txBody>
      </p:sp>
    </p:spTree>
    <p:extLst>
      <p:ext uri="{BB962C8B-B14F-4D97-AF65-F5344CB8AC3E}">
        <p14:creationId xmlns:p14="http://schemas.microsoft.com/office/powerpoint/2010/main" val="2185161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TB notifications, EU/EEA, 2016</a:t>
            </a:r>
          </a:p>
        </p:txBody>
      </p:sp>
      <p:sp>
        <p:nvSpPr>
          <p:cNvPr id="4" name="Slide Number Placeholder 3"/>
          <p:cNvSpPr>
            <a:spLocks noGrp="1"/>
          </p:cNvSpPr>
          <p:nvPr>
            <p:ph type="sldNum" sz="quarter" idx="10"/>
          </p:nvPr>
        </p:nvSpPr>
        <p:spPr/>
        <p:txBody>
          <a:bodyPr/>
          <a:lstStyle/>
          <a:p>
            <a:fld id="{0580567E-5E8F-47A5-90DF-8BFEB1A71525}" type="slidenum">
              <a:rPr lang="en-GB" smtClean="0"/>
              <a:pPr/>
              <a:t>3</a:t>
            </a:fld>
            <a:endParaRPr lang="en-GB" dirty="0"/>
          </a:p>
        </p:txBody>
      </p:sp>
      <p:pic>
        <p:nvPicPr>
          <p:cNvPr id="5" name="Picture 4"/>
          <p:cNvPicPr>
            <a:picLocks noChangeAspect="1"/>
          </p:cNvPicPr>
          <p:nvPr/>
        </p:nvPicPr>
        <p:blipFill>
          <a:blip r:embed="rId2"/>
          <a:stretch>
            <a:fillRect/>
          </a:stretch>
        </p:blipFill>
        <p:spPr>
          <a:xfrm>
            <a:off x="2677913" y="1108278"/>
            <a:ext cx="9514087" cy="5749722"/>
          </a:xfrm>
          <a:prstGeom prst="rect">
            <a:avLst/>
          </a:prstGeom>
        </p:spPr>
      </p:pic>
      <p:sp>
        <p:nvSpPr>
          <p:cNvPr id="6" name="TextBox 5"/>
          <p:cNvSpPr txBox="1"/>
          <p:nvPr/>
        </p:nvSpPr>
        <p:spPr>
          <a:xfrm>
            <a:off x="889686" y="861864"/>
            <a:ext cx="6344948" cy="584775"/>
          </a:xfrm>
          <a:prstGeom prst="rect">
            <a:avLst/>
          </a:prstGeom>
          <a:solidFill>
            <a:srgbClr val="ACDDEF"/>
          </a:solidFill>
        </p:spPr>
        <p:txBody>
          <a:bodyPr wrap="square" rtlCol="0">
            <a:spAutoFit/>
          </a:bodyPr>
          <a:lstStyle/>
          <a:p>
            <a:pPr marL="96834">
              <a:lnSpc>
                <a:spcPct val="100000"/>
              </a:lnSpc>
            </a:pPr>
            <a:r>
              <a:rPr lang="en-GB" sz="1600" b="1" dirty="0" smtClean="0"/>
              <a:t>58 994 </a:t>
            </a:r>
            <a:r>
              <a:rPr lang="en-GB" sz="1600" dirty="0"/>
              <a:t>TB cases </a:t>
            </a:r>
            <a:r>
              <a:rPr lang="en-GB" sz="1600" dirty="0" smtClean="0"/>
              <a:t>notified in </a:t>
            </a:r>
            <a:r>
              <a:rPr lang="en-GB" sz="1600" dirty="0"/>
              <a:t>30 EU/EEA </a:t>
            </a:r>
            <a:r>
              <a:rPr lang="en-GB" sz="1600" dirty="0" smtClean="0"/>
              <a:t>countries</a:t>
            </a:r>
            <a:endParaRPr lang="en-GB" sz="1600" dirty="0" smtClean="0">
              <a:solidFill>
                <a:srgbClr val="FF0000"/>
              </a:solidFill>
            </a:endParaRPr>
          </a:p>
          <a:p>
            <a:pPr marL="96834">
              <a:lnSpc>
                <a:spcPct val="100000"/>
              </a:lnSpc>
            </a:pPr>
            <a:r>
              <a:rPr lang="en-GB" sz="1600" dirty="0" smtClean="0"/>
              <a:t>Notification </a:t>
            </a:r>
            <a:r>
              <a:rPr lang="en-GB" sz="1600" dirty="0"/>
              <a:t>rate of </a:t>
            </a:r>
            <a:r>
              <a:rPr lang="en-GB" sz="1600" b="1" dirty="0"/>
              <a:t>11.4</a:t>
            </a:r>
            <a:r>
              <a:rPr lang="en-GB" sz="1600" dirty="0"/>
              <a:t> per 100 000 population (range 1.8–68.9)</a:t>
            </a:r>
          </a:p>
        </p:txBody>
      </p:sp>
      <p:sp>
        <p:nvSpPr>
          <p:cNvPr id="7" name="Rectangle 6"/>
          <p:cNvSpPr/>
          <p:nvPr/>
        </p:nvSpPr>
        <p:spPr bwMode="auto">
          <a:xfrm>
            <a:off x="663829" y="5981715"/>
            <a:ext cx="1460481"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a:t>Not reporting</a:t>
            </a:r>
          </a:p>
        </p:txBody>
      </p:sp>
      <p:sp>
        <p:nvSpPr>
          <p:cNvPr id="8" name="Rectangle 7"/>
          <p:cNvSpPr/>
          <p:nvPr/>
        </p:nvSpPr>
        <p:spPr bwMode="auto">
          <a:xfrm>
            <a:off x="663829" y="5369715"/>
            <a:ext cx="1460481"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a:t>20 to 49</a:t>
            </a:r>
          </a:p>
        </p:txBody>
      </p:sp>
      <p:sp>
        <p:nvSpPr>
          <p:cNvPr id="9" name="Rectangle 8"/>
          <p:cNvSpPr/>
          <p:nvPr/>
        </p:nvSpPr>
        <p:spPr bwMode="auto">
          <a:xfrm>
            <a:off x="663827" y="5081715"/>
            <a:ext cx="1462047"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a:t>10 to 19</a:t>
            </a:r>
          </a:p>
        </p:txBody>
      </p:sp>
      <p:sp>
        <p:nvSpPr>
          <p:cNvPr id="10" name="Rectangle 9"/>
          <p:cNvSpPr/>
          <p:nvPr/>
        </p:nvSpPr>
        <p:spPr bwMode="auto">
          <a:xfrm>
            <a:off x="663828" y="4793715"/>
            <a:ext cx="1466419"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a:t>5 to 9</a:t>
            </a:r>
          </a:p>
        </p:txBody>
      </p:sp>
      <p:sp>
        <p:nvSpPr>
          <p:cNvPr id="11" name="Rectangle 10"/>
          <p:cNvSpPr/>
          <p:nvPr/>
        </p:nvSpPr>
        <p:spPr bwMode="auto">
          <a:xfrm>
            <a:off x="663829" y="5693715"/>
            <a:ext cx="1415465"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a:t>≥ 50</a:t>
            </a:r>
          </a:p>
        </p:txBody>
      </p:sp>
      <p:sp>
        <p:nvSpPr>
          <p:cNvPr id="12" name="Rectangle 11"/>
          <p:cNvSpPr/>
          <p:nvPr/>
        </p:nvSpPr>
        <p:spPr>
          <a:xfrm>
            <a:off x="300438" y="4151940"/>
            <a:ext cx="2014084" cy="424732"/>
          </a:xfrm>
          <a:prstGeom prst="rect">
            <a:avLst/>
          </a:prstGeom>
        </p:spPr>
        <p:txBody>
          <a:bodyPr wrap="square">
            <a:spAutoFit/>
          </a:bodyPr>
          <a:lstStyle/>
          <a:p>
            <a:pPr eaLnBrk="1" hangingPunct="1">
              <a:lnSpc>
                <a:spcPct val="90000"/>
              </a:lnSpc>
            </a:pPr>
            <a:r>
              <a:rPr lang="en-GB" sz="1200" dirty="0"/>
              <a:t>Cases per </a:t>
            </a:r>
          </a:p>
          <a:p>
            <a:pPr eaLnBrk="1" hangingPunct="1">
              <a:lnSpc>
                <a:spcPct val="90000"/>
              </a:lnSpc>
            </a:pPr>
            <a:r>
              <a:rPr lang="en-GB" sz="1200" dirty="0"/>
              <a:t>100 000 population</a:t>
            </a:r>
          </a:p>
        </p:txBody>
      </p:sp>
      <p:sp>
        <p:nvSpPr>
          <p:cNvPr id="13" name="Rectangle 12"/>
          <p:cNvSpPr/>
          <p:nvPr/>
        </p:nvSpPr>
        <p:spPr bwMode="auto">
          <a:xfrm>
            <a:off x="663829" y="4505715"/>
            <a:ext cx="1439545" cy="303071"/>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p>
            <a:pPr>
              <a:spcAft>
                <a:spcPts val="0"/>
              </a:spcAft>
            </a:pPr>
            <a:r>
              <a:rPr lang="en-GB" sz="1200" dirty="0">
                <a:solidFill>
                  <a:srgbClr val="000000"/>
                </a:solidFill>
                <a:ea typeface="Times New Roman" panose="02020603050405020304" pitchFamily="18" charset="0"/>
                <a:cs typeface="Times New Roman" panose="02020603050405020304" pitchFamily="18" charset="0"/>
              </a:rPr>
              <a:t>&lt; 5</a:t>
            </a:r>
            <a:endParaRPr lang="en-GB" sz="1051" dirty="0">
              <a:latin typeface="Times New Roman" panose="02020603050405020304" pitchFamily="18" charset="0"/>
              <a:ea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411825" y="4576676"/>
            <a:ext cx="270560" cy="1746345"/>
          </a:xfrm>
          <a:prstGeom prst="rect">
            <a:avLst/>
          </a:prstGeom>
        </p:spPr>
      </p:pic>
      <p:sp>
        <p:nvSpPr>
          <p:cNvPr id="16" name="Text Box 83"/>
          <p:cNvSpPr txBox="1">
            <a:spLocks noChangeArrowheads="1"/>
          </p:cNvSpPr>
          <p:nvPr/>
        </p:nvSpPr>
        <p:spPr bwMode="auto">
          <a:xfrm>
            <a:off x="275216" y="6480015"/>
            <a:ext cx="2801360" cy="553998"/>
          </a:xfrm>
          <a:prstGeom prst="rect">
            <a:avLst/>
          </a:prstGeom>
          <a:noFill/>
          <a:ln w="9525">
            <a:noFill/>
            <a:miter lim="800000"/>
            <a:headEnd/>
            <a:tailEnd/>
          </a:ln>
        </p:spPr>
        <p:txBody>
          <a:bodyPr wrap="square" lIns="0" tIns="0" rIns="0" bIns="0">
            <a:spAutoFit/>
          </a:bodyPr>
          <a:lstStyle/>
          <a:p>
            <a:pPr>
              <a:lnSpc>
                <a:spcPct val="90000"/>
              </a:lnSpc>
            </a:pPr>
            <a:r>
              <a:rPr lang="en-GB" sz="1000" dirty="0">
                <a:solidFill>
                  <a:schemeClr val="tx1">
                    <a:lumMod val="50000"/>
                    <a:lumOff val="50000"/>
                  </a:schemeClr>
                </a:solidFill>
                <a:latin typeface="Calibri" panose="020F0502020204030204" pitchFamily="34" charset="0"/>
                <a:ea typeface="ＭＳ Ｐゴシック" pitchFamily="20" charset="-128"/>
              </a:rPr>
              <a:t>Source: </a:t>
            </a:r>
            <a:r>
              <a:rPr lang="en-GB" sz="1000" dirty="0" smtClean="0">
                <a:solidFill>
                  <a:schemeClr val="tx1">
                    <a:lumMod val="50000"/>
                    <a:lumOff val="50000"/>
                  </a:schemeClr>
                </a:solidFill>
                <a:latin typeface="Calibri" panose="020F0502020204030204" pitchFamily="34" charset="0"/>
                <a:ea typeface="ＭＳ Ｐゴシック" pitchFamily="20" charset="-128"/>
              </a:rPr>
              <a:t>ECDC/WHO (2018). Tuberculosis surveillance and monitoring in Europe 2018–2016 data</a:t>
            </a: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p:txBody>
      </p:sp>
    </p:spTree>
    <p:extLst>
      <p:ext uri="{BB962C8B-B14F-4D97-AF65-F5344CB8AC3E}">
        <p14:creationId xmlns:p14="http://schemas.microsoft.com/office/powerpoint/2010/main" val="1282774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Notified TB cases, EU/EEA, </a:t>
            </a:r>
            <a:r>
              <a:rPr lang="en-GB" dirty="0" smtClean="0"/>
              <a:t>2007</a:t>
            </a:r>
            <a:r>
              <a:rPr lang="en-GB" dirty="0"/>
              <a:t>–</a:t>
            </a:r>
            <a:r>
              <a:rPr lang="en-GB" dirty="0" smtClean="0"/>
              <a:t>2016</a:t>
            </a:r>
            <a:endParaRPr lang="en-GB" dirty="0"/>
          </a:p>
        </p:txBody>
      </p:sp>
      <p:sp>
        <p:nvSpPr>
          <p:cNvPr id="4" name="Slide Number Placeholder 3"/>
          <p:cNvSpPr>
            <a:spLocks noGrp="1"/>
          </p:cNvSpPr>
          <p:nvPr>
            <p:ph type="sldNum" sz="quarter" idx="10"/>
          </p:nvPr>
        </p:nvSpPr>
        <p:spPr/>
        <p:txBody>
          <a:bodyPr/>
          <a:lstStyle/>
          <a:p>
            <a:fld id="{0580567E-5E8F-47A5-90DF-8BFEB1A71525}" type="slidenum">
              <a:rPr lang="en-GB" smtClean="0"/>
              <a:pPr/>
              <a:t>4</a:t>
            </a:fld>
            <a:endParaRPr lang="en-GB" dirty="0"/>
          </a:p>
        </p:txBody>
      </p:sp>
      <p:sp>
        <p:nvSpPr>
          <p:cNvPr id="5" name="TextBox 4"/>
          <p:cNvSpPr txBox="1"/>
          <p:nvPr/>
        </p:nvSpPr>
        <p:spPr>
          <a:xfrm>
            <a:off x="889686" y="857423"/>
            <a:ext cx="5290739" cy="830997"/>
          </a:xfrm>
          <a:prstGeom prst="rect">
            <a:avLst/>
          </a:prstGeom>
          <a:solidFill>
            <a:srgbClr val="ACDDEF"/>
          </a:solidFill>
        </p:spPr>
        <p:txBody>
          <a:bodyPr wrap="square" rtlCol="0">
            <a:spAutoFit/>
          </a:bodyPr>
          <a:lstStyle/>
          <a:p>
            <a:pPr marL="96834">
              <a:lnSpc>
                <a:spcPct val="100000"/>
              </a:lnSpc>
            </a:pPr>
            <a:r>
              <a:rPr lang="en-GB" sz="1600" dirty="0" smtClean="0"/>
              <a:t>Continuous decline between </a:t>
            </a:r>
            <a:r>
              <a:rPr lang="en-GB" sz="1600" dirty="0"/>
              <a:t>2007 and 2016:</a:t>
            </a:r>
          </a:p>
          <a:p>
            <a:pPr marL="439717" indent="-342882">
              <a:lnSpc>
                <a:spcPct val="100000"/>
              </a:lnSpc>
              <a:buFont typeface="Arial" panose="020B0604020202020204" pitchFamily="34" charset="0"/>
              <a:buChar char="•"/>
            </a:pPr>
            <a:r>
              <a:rPr lang="en-GB" sz="1600" dirty="0" smtClean="0"/>
              <a:t>Number </a:t>
            </a:r>
            <a:r>
              <a:rPr lang="en-GB" sz="1600" dirty="0"/>
              <a:t>of TB cases decreased by </a:t>
            </a:r>
            <a:r>
              <a:rPr lang="en-GB" sz="1600" b="1" dirty="0"/>
              <a:t>31%</a:t>
            </a:r>
          </a:p>
          <a:p>
            <a:pPr marL="439717" indent="-342882">
              <a:lnSpc>
                <a:spcPct val="100000"/>
              </a:lnSpc>
              <a:buFont typeface="Arial" panose="020B0604020202020204" pitchFamily="34" charset="0"/>
              <a:buChar char="•"/>
            </a:pPr>
            <a:r>
              <a:rPr lang="en-GB" sz="1600" dirty="0"/>
              <a:t>Notification rate decreased by </a:t>
            </a:r>
            <a:r>
              <a:rPr lang="en-GB" sz="1600" b="1" dirty="0"/>
              <a:t>32%</a:t>
            </a:r>
          </a:p>
        </p:txBody>
      </p:sp>
      <p:graphicFrame>
        <p:nvGraphicFramePr>
          <p:cNvPr id="6" name="Chart 5"/>
          <p:cNvGraphicFramePr>
            <a:graphicFrameLocks/>
          </p:cNvGraphicFramePr>
          <p:nvPr>
            <p:extLst>
              <p:ext uri="{D42A27DB-BD31-4B8C-83A1-F6EECF244321}">
                <p14:modId xmlns:p14="http://schemas.microsoft.com/office/powerpoint/2010/main" val="1294748664"/>
              </p:ext>
            </p:extLst>
          </p:nvPr>
        </p:nvGraphicFramePr>
        <p:xfrm>
          <a:off x="515412" y="1963427"/>
          <a:ext cx="10239375" cy="432238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83"/>
          <p:cNvSpPr txBox="1">
            <a:spLocks noChangeArrowheads="1"/>
          </p:cNvSpPr>
          <p:nvPr/>
        </p:nvSpPr>
        <p:spPr bwMode="auto">
          <a:xfrm>
            <a:off x="275216" y="6480015"/>
            <a:ext cx="2801360" cy="553998"/>
          </a:xfrm>
          <a:prstGeom prst="rect">
            <a:avLst/>
          </a:prstGeom>
          <a:noFill/>
          <a:ln w="9525">
            <a:noFill/>
            <a:miter lim="800000"/>
            <a:headEnd/>
            <a:tailEnd/>
          </a:ln>
        </p:spPr>
        <p:txBody>
          <a:bodyPr wrap="square" lIns="0" tIns="0" rIns="0" bIns="0">
            <a:spAutoFit/>
          </a:bodyPr>
          <a:lstStyle/>
          <a:p>
            <a:pPr>
              <a:lnSpc>
                <a:spcPct val="90000"/>
              </a:lnSpc>
            </a:pPr>
            <a:r>
              <a:rPr lang="en-GB" sz="1000" dirty="0">
                <a:solidFill>
                  <a:schemeClr val="tx1">
                    <a:lumMod val="50000"/>
                    <a:lumOff val="50000"/>
                  </a:schemeClr>
                </a:solidFill>
                <a:latin typeface="Calibri" panose="020F0502020204030204" pitchFamily="34" charset="0"/>
                <a:ea typeface="ＭＳ Ｐゴシック" pitchFamily="20" charset="-128"/>
              </a:rPr>
              <a:t>Source: </a:t>
            </a:r>
            <a:r>
              <a:rPr lang="en-GB" sz="1000" dirty="0" smtClean="0">
                <a:solidFill>
                  <a:schemeClr val="tx1">
                    <a:lumMod val="50000"/>
                    <a:lumOff val="50000"/>
                  </a:schemeClr>
                </a:solidFill>
                <a:latin typeface="Calibri" panose="020F0502020204030204" pitchFamily="34" charset="0"/>
                <a:ea typeface="ＭＳ Ｐゴシック" pitchFamily="20" charset="-128"/>
              </a:rPr>
              <a:t>ECDC/WHO (2018). Tuberculosis surveillance and monitoring in Europe 2018–2016 data</a:t>
            </a: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p:txBody>
      </p:sp>
      <p:sp>
        <p:nvSpPr>
          <p:cNvPr id="3" name="TextBox 2"/>
          <p:cNvSpPr txBox="1"/>
          <p:nvPr/>
        </p:nvSpPr>
        <p:spPr>
          <a:xfrm>
            <a:off x="4614333" y="6230469"/>
            <a:ext cx="1718492" cy="286232"/>
          </a:xfrm>
          <a:prstGeom prst="rect">
            <a:avLst/>
          </a:prstGeom>
          <a:noFill/>
        </p:spPr>
        <p:txBody>
          <a:bodyPr wrap="square" rtlCol="0">
            <a:spAutoFit/>
          </a:bodyPr>
          <a:lstStyle/>
          <a:p>
            <a:r>
              <a:rPr lang="en-GB" sz="1400" dirty="0" smtClean="0">
                <a:solidFill>
                  <a:srgbClr val="6B6B6B"/>
                </a:solidFill>
              </a:rPr>
              <a:t>Year of reporting</a:t>
            </a:r>
            <a:endParaRPr lang="en-GB" sz="1400" dirty="0">
              <a:solidFill>
                <a:srgbClr val="6B6B6B"/>
              </a:solidFill>
            </a:endParaRPr>
          </a:p>
        </p:txBody>
      </p:sp>
    </p:spTree>
    <p:extLst>
      <p:ext uri="{BB962C8B-B14F-4D97-AF65-F5344CB8AC3E}">
        <p14:creationId xmlns:p14="http://schemas.microsoft.com/office/powerpoint/2010/main" val="1527911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TB notification rate by sex and age group, EU/EEA, 2016</a:t>
            </a:r>
          </a:p>
        </p:txBody>
      </p:sp>
      <p:sp>
        <p:nvSpPr>
          <p:cNvPr id="4" name="Slide Number Placeholder 3"/>
          <p:cNvSpPr>
            <a:spLocks noGrp="1"/>
          </p:cNvSpPr>
          <p:nvPr>
            <p:ph type="sldNum" sz="quarter" idx="10"/>
          </p:nvPr>
        </p:nvSpPr>
        <p:spPr/>
        <p:txBody>
          <a:bodyPr/>
          <a:lstStyle/>
          <a:p>
            <a:fld id="{0580567E-5E8F-47A5-90DF-8BFEB1A71525}" type="slidenum">
              <a:rPr lang="en-GB" smtClean="0"/>
              <a:pPr/>
              <a:t>5</a:t>
            </a:fld>
            <a:endParaRPr lang="en-GB" dirty="0"/>
          </a:p>
        </p:txBody>
      </p:sp>
      <p:sp>
        <p:nvSpPr>
          <p:cNvPr id="5" name="TextBox 4"/>
          <p:cNvSpPr txBox="1"/>
          <p:nvPr/>
        </p:nvSpPr>
        <p:spPr>
          <a:xfrm>
            <a:off x="889686" y="1238645"/>
            <a:ext cx="9024810" cy="584775"/>
          </a:xfrm>
          <a:prstGeom prst="rect">
            <a:avLst/>
          </a:prstGeom>
          <a:solidFill>
            <a:srgbClr val="ACDDEF"/>
          </a:solidFill>
        </p:spPr>
        <p:txBody>
          <a:bodyPr wrap="square" rtlCol="0">
            <a:spAutoFit/>
          </a:bodyPr>
          <a:lstStyle/>
          <a:p>
            <a:pPr marL="439717" indent="-342882">
              <a:lnSpc>
                <a:spcPct val="100000"/>
              </a:lnSpc>
              <a:buFont typeface="Arial" panose="020B0604020202020204" pitchFamily="34" charset="0"/>
              <a:buChar char="•"/>
            </a:pPr>
            <a:r>
              <a:rPr lang="en-GB" sz="1600" dirty="0"/>
              <a:t>The highest notification rate was observed in the age group 25–44 </a:t>
            </a:r>
            <a:r>
              <a:rPr lang="en-GB" sz="1600" dirty="0" smtClean="0"/>
              <a:t>years </a:t>
            </a:r>
            <a:r>
              <a:rPr lang="en-GB" sz="1600" dirty="0"/>
              <a:t>(</a:t>
            </a:r>
            <a:r>
              <a:rPr lang="en-GB" sz="1600" b="1" dirty="0" smtClean="0"/>
              <a:t>13.8</a:t>
            </a:r>
            <a:r>
              <a:rPr lang="en-GB" sz="1600" dirty="0" smtClean="0"/>
              <a:t> </a:t>
            </a:r>
            <a:r>
              <a:rPr lang="en-GB" sz="1600" dirty="0"/>
              <a:t>per 100 000)</a:t>
            </a:r>
          </a:p>
          <a:p>
            <a:pPr marL="439717" indent="-342882">
              <a:lnSpc>
                <a:spcPct val="100000"/>
              </a:lnSpc>
              <a:buFont typeface="Arial" panose="020B0604020202020204" pitchFamily="34" charset="0"/>
              <a:buChar char="•"/>
            </a:pPr>
            <a:r>
              <a:rPr lang="en-GB" sz="1600" dirty="0"/>
              <a:t>Males were over-represented in all age </a:t>
            </a:r>
            <a:r>
              <a:rPr lang="en-GB" sz="1600" dirty="0" smtClean="0"/>
              <a:t>groups &gt; 14 years</a:t>
            </a:r>
            <a:endParaRPr lang="en-GB" sz="1600" b="1" dirty="0"/>
          </a:p>
        </p:txBody>
      </p:sp>
      <p:graphicFrame>
        <p:nvGraphicFramePr>
          <p:cNvPr id="6" name="Content Placeholder 4"/>
          <p:cNvGraphicFramePr>
            <a:graphicFrameLocks noGrp="1"/>
          </p:cNvGraphicFramePr>
          <p:nvPr>
            <p:extLst>
              <p:ext uri="{D42A27DB-BD31-4B8C-83A1-F6EECF244321}">
                <p14:modId xmlns:p14="http://schemas.microsoft.com/office/powerpoint/2010/main" val="1527914486"/>
              </p:ext>
            </p:extLst>
          </p:nvPr>
        </p:nvGraphicFramePr>
        <p:xfrm>
          <a:off x="742277" y="2114550"/>
          <a:ext cx="10821075" cy="436546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83"/>
          <p:cNvSpPr txBox="1">
            <a:spLocks noChangeArrowheads="1"/>
          </p:cNvSpPr>
          <p:nvPr/>
        </p:nvSpPr>
        <p:spPr bwMode="auto">
          <a:xfrm>
            <a:off x="275216" y="6480015"/>
            <a:ext cx="2801360" cy="553998"/>
          </a:xfrm>
          <a:prstGeom prst="rect">
            <a:avLst/>
          </a:prstGeom>
          <a:noFill/>
          <a:ln w="9525">
            <a:noFill/>
            <a:miter lim="800000"/>
            <a:headEnd/>
            <a:tailEnd/>
          </a:ln>
        </p:spPr>
        <p:txBody>
          <a:bodyPr wrap="square" lIns="0" tIns="0" rIns="0" bIns="0">
            <a:spAutoFit/>
          </a:bodyPr>
          <a:lstStyle/>
          <a:p>
            <a:pPr>
              <a:lnSpc>
                <a:spcPct val="90000"/>
              </a:lnSpc>
            </a:pPr>
            <a:r>
              <a:rPr lang="en-GB" sz="1000" dirty="0">
                <a:solidFill>
                  <a:schemeClr val="tx1">
                    <a:lumMod val="50000"/>
                    <a:lumOff val="50000"/>
                  </a:schemeClr>
                </a:solidFill>
                <a:latin typeface="Calibri" panose="020F0502020204030204" pitchFamily="34" charset="0"/>
                <a:ea typeface="ＭＳ Ｐゴシック" pitchFamily="20" charset="-128"/>
              </a:rPr>
              <a:t>Source: </a:t>
            </a:r>
            <a:r>
              <a:rPr lang="en-GB" sz="1000" dirty="0" smtClean="0">
                <a:solidFill>
                  <a:schemeClr val="tx1">
                    <a:lumMod val="50000"/>
                    <a:lumOff val="50000"/>
                  </a:schemeClr>
                </a:solidFill>
                <a:latin typeface="Calibri" panose="020F0502020204030204" pitchFamily="34" charset="0"/>
                <a:ea typeface="ＭＳ Ｐゴシック" pitchFamily="20" charset="-128"/>
              </a:rPr>
              <a:t>ECDC/WHO (2018). Tuberculosis surveillance and monitoring in Europe 2018–2016 data</a:t>
            </a: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p:txBody>
      </p:sp>
    </p:spTree>
    <p:extLst>
      <p:ext uri="{BB962C8B-B14F-4D97-AF65-F5344CB8AC3E}">
        <p14:creationId xmlns:p14="http://schemas.microsoft.com/office/powerpoint/2010/main" val="2247475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TB notification rate by age group, EU/EEA, </a:t>
            </a:r>
            <a:br>
              <a:rPr lang="en-GB" dirty="0"/>
            </a:br>
            <a:r>
              <a:rPr lang="en-GB" dirty="0"/>
              <a:t>2007–2016</a:t>
            </a:r>
          </a:p>
        </p:txBody>
      </p:sp>
      <p:sp>
        <p:nvSpPr>
          <p:cNvPr id="4" name="Slide Number Placeholder 3"/>
          <p:cNvSpPr>
            <a:spLocks noGrp="1"/>
          </p:cNvSpPr>
          <p:nvPr>
            <p:ph type="sldNum" sz="quarter" idx="10"/>
          </p:nvPr>
        </p:nvSpPr>
        <p:spPr/>
        <p:txBody>
          <a:bodyPr/>
          <a:lstStyle/>
          <a:p>
            <a:fld id="{0580567E-5E8F-47A5-90DF-8BFEB1A71525}" type="slidenum">
              <a:rPr lang="en-GB" smtClean="0"/>
              <a:pPr/>
              <a:t>6</a:t>
            </a:fld>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91209988"/>
              </p:ext>
            </p:extLst>
          </p:nvPr>
        </p:nvGraphicFramePr>
        <p:xfrm>
          <a:off x="708027" y="2143125"/>
          <a:ext cx="10055223" cy="415607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89686" y="1296968"/>
            <a:ext cx="4797226" cy="338554"/>
          </a:xfrm>
          <a:prstGeom prst="rect">
            <a:avLst/>
          </a:prstGeom>
          <a:solidFill>
            <a:srgbClr val="ACDDEF"/>
          </a:solidFill>
        </p:spPr>
        <p:txBody>
          <a:bodyPr wrap="square" rtlCol="0">
            <a:spAutoFit/>
          </a:bodyPr>
          <a:lstStyle/>
          <a:p>
            <a:pPr marL="96834">
              <a:lnSpc>
                <a:spcPct val="100000"/>
              </a:lnSpc>
            </a:pPr>
            <a:r>
              <a:rPr lang="en-GB" sz="1600" dirty="0" smtClean="0"/>
              <a:t>Annual decrease </a:t>
            </a:r>
            <a:r>
              <a:rPr lang="en-GB" sz="1600" dirty="0"/>
              <a:t>by </a:t>
            </a:r>
            <a:r>
              <a:rPr lang="en-GB" sz="1600" dirty="0" smtClean="0"/>
              <a:t>2–4</a:t>
            </a:r>
            <a:r>
              <a:rPr lang="en-GB" sz="1600" dirty="0"/>
              <a:t>% </a:t>
            </a:r>
            <a:r>
              <a:rPr lang="en-GB" sz="1600" dirty="0" smtClean="0"/>
              <a:t>in all </a:t>
            </a:r>
            <a:r>
              <a:rPr lang="en-GB" sz="1600" dirty="0"/>
              <a:t>age groups</a:t>
            </a:r>
            <a:endParaRPr lang="en-GB" sz="1600" b="1" dirty="0"/>
          </a:p>
        </p:txBody>
      </p:sp>
      <p:sp>
        <p:nvSpPr>
          <p:cNvPr id="8" name="Text Box 83"/>
          <p:cNvSpPr txBox="1">
            <a:spLocks noChangeArrowheads="1"/>
          </p:cNvSpPr>
          <p:nvPr/>
        </p:nvSpPr>
        <p:spPr bwMode="auto">
          <a:xfrm>
            <a:off x="275216" y="6480015"/>
            <a:ext cx="2801360" cy="553998"/>
          </a:xfrm>
          <a:prstGeom prst="rect">
            <a:avLst/>
          </a:prstGeom>
          <a:noFill/>
          <a:ln w="9525">
            <a:noFill/>
            <a:miter lim="800000"/>
            <a:headEnd/>
            <a:tailEnd/>
          </a:ln>
        </p:spPr>
        <p:txBody>
          <a:bodyPr wrap="square" lIns="0" tIns="0" rIns="0" bIns="0">
            <a:spAutoFit/>
          </a:bodyPr>
          <a:lstStyle/>
          <a:p>
            <a:pPr>
              <a:lnSpc>
                <a:spcPct val="90000"/>
              </a:lnSpc>
            </a:pPr>
            <a:r>
              <a:rPr lang="en-GB" sz="1000" dirty="0">
                <a:solidFill>
                  <a:schemeClr val="tx1">
                    <a:lumMod val="50000"/>
                    <a:lumOff val="50000"/>
                  </a:schemeClr>
                </a:solidFill>
                <a:latin typeface="Calibri" panose="020F0502020204030204" pitchFamily="34" charset="0"/>
                <a:ea typeface="ＭＳ Ｐゴシック" pitchFamily="20" charset="-128"/>
              </a:rPr>
              <a:t>Source: </a:t>
            </a:r>
            <a:r>
              <a:rPr lang="en-GB" sz="1000" dirty="0" smtClean="0">
                <a:solidFill>
                  <a:schemeClr val="tx1">
                    <a:lumMod val="50000"/>
                    <a:lumOff val="50000"/>
                  </a:schemeClr>
                </a:solidFill>
                <a:latin typeface="Calibri" panose="020F0502020204030204" pitchFamily="34" charset="0"/>
                <a:ea typeface="ＭＳ Ｐゴシック" pitchFamily="20" charset="-128"/>
              </a:rPr>
              <a:t>ECDC/WHO (2018). Tuberculosis surveillance and monitoring in Europe 2018–2016 data</a:t>
            </a: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p:txBody>
      </p:sp>
    </p:spTree>
    <p:extLst>
      <p:ext uri="{BB962C8B-B14F-4D97-AF65-F5344CB8AC3E}">
        <p14:creationId xmlns:p14="http://schemas.microsoft.com/office/powerpoint/2010/main" val="3731096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14597" y="1119149"/>
            <a:ext cx="8977403" cy="5738851"/>
          </a:xfrm>
          <a:prstGeom prst="rect">
            <a:avLst/>
          </a:prstGeom>
        </p:spPr>
      </p:pic>
      <p:sp>
        <p:nvSpPr>
          <p:cNvPr id="2" name="Title 1"/>
          <p:cNvSpPr>
            <a:spLocks noGrp="1"/>
          </p:cNvSpPr>
          <p:nvPr>
            <p:ph type="title"/>
          </p:nvPr>
        </p:nvSpPr>
        <p:spPr/>
        <p:txBody>
          <a:bodyPr/>
          <a:lstStyle/>
          <a:p>
            <a:r>
              <a:rPr lang="en-GB" dirty="0"/>
              <a:t>TB in children under 15 years, EU/EEA, 2016</a:t>
            </a:r>
          </a:p>
        </p:txBody>
      </p:sp>
      <p:sp>
        <p:nvSpPr>
          <p:cNvPr id="4" name="Slide Number Placeholder 3"/>
          <p:cNvSpPr>
            <a:spLocks noGrp="1"/>
          </p:cNvSpPr>
          <p:nvPr>
            <p:ph type="sldNum" sz="quarter" idx="10"/>
          </p:nvPr>
        </p:nvSpPr>
        <p:spPr/>
        <p:txBody>
          <a:bodyPr/>
          <a:lstStyle/>
          <a:p>
            <a:fld id="{0580567E-5E8F-47A5-90DF-8BFEB1A71525}" type="slidenum">
              <a:rPr lang="en-GB" smtClean="0"/>
              <a:pPr/>
              <a:t>7</a:t>
            </a:fld>
            <a:endParaRPr lang="en-GB" dirty="0"/>
          </a:p>
        </p:txBody>
      </p:sp>
      <p:sp>
        <p:nvSpPr>
          <p:cNvPr id="6" name="Rectangle 5"/>
          <p:cNvSpPr/>
          <p:nvPr/>
        </p:nvSpPr>
        <p:spPr bwMode="auto">
          <a:xfrm>
            <a:off x="1283641" y="5906941"/>
            <a:ext cx="1460481"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a:t>Not reporting</a:t>
            </a:r>
          </a:p>
        </p:txBody>
      </p:sp>
      <p:sp>
        <p:nvSpPr>
          <p:cNvPr id="7" name="Rectangle 6"/>
          <p:cNvSpPr/>
          <p:nvPr/>
        </p:nvSpPr>
        <p:spPr bwMode="auto">
          <a:xfrm>
            <a:off x="1283641" y="5317517"/>
            <a:ext cx="1460481"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a:t>4 to 9.9</a:t>
            </a:r>
          </a:p>
        </p:txBody>
      </p:sp>
      <p:sp>
        <p:nvSpPr>
          <p:cNvPr id="8" name="Rectangle 7"/>
          <p:cNvSpPr/>
          <p:nvPr/>
        </p:nvSpPr>
        <p:spPr bwMode="auto">
          <a:xfrm>
            <a:off x="1283641" y="5043865"/>
            <a:ext cx="1462047"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a:t>2 to 3.9</a:t>
            </a:r>
          </a:p>
        </p:txBody>
      </p:sp>
      <p:sp>
        <p:nvSpPr>
          <p:cNvPr id="9" name="Rectangle 8"/>
          <p:cNvSpPr/>
          <p:nvPr/>
        </p:nvSpPr>
        <p:spPr bwMode="auto">
          <a:xfrm>
            <a:off x="1283640" y="4730229"/>
            <a:ext cx="1466419"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a:t>1 to 1.9</a:t>
            </a:r>
          </a:p>
        </p:txBody>
      </p:sp>
      <p:sp>
        <p:nvSpPr>
          <p:cNvPr id="10" name="Rectangle 9"/>
          <p:cNvSpPr/>
          <p:nvPr/>
        </p:nvSpPr>
        <p:spPr bwMode="auto">
          <a:xfrm>
            <a:off x="1283641" y="5612337"/>
            <a:ext cx="1451404"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a:t>≥ 10</a:t>
            </a:r>
          </a:p>
        </p:txBody>
      </p:sp>
      <p:sp>
        <p:nvSpPr>
          <p:cNvPr id="11" name="Rectangle 10"/>
          <p:cNvSpPr/>
          <p:nvPr/>
        </p:nvSpPr>
        <p:spPr>
          <a:xfrm>
            <a:off x="889686" y="4091938"/>
            <a:ext cx="2014084" cy="424732"/>
          </a:xfrm>
          <a:prstGeom prst="rect">
            <a:avLst/>
          </a:prstGeom>
        </p:spPr>
        <p:txBody>
          <a:bodyPr wrap="square">
            <a:spAutoFit/>
          </a:bodyPr>
          <a:lstStyle/>
          <a:p>
            <a:pPr eaLnBrk="1" hangingPunct="1">
              <a:lnSpc>
                <a:spcPct val="90000"/>
              </a:lnSpc>
            </a:pPr>
            <a:r>
              <a:rPr lang="en-GB" sz="1200" dirty="0"/>
              <a:t>Cases per </a:t>
            </a:r>
          </a:p>
          <a:p>
            <a:pPr eaLnBrk="1" hangingPunct="1">
              <a:lnSpc>
                <a:spcPct val="90000"/>
              </a:lnSpc>
            </a:pPr>
            <a:r>
              <a:rPr lang="en-GB" sz="1200" dirty="0"/>
              <a:t>100 000 children</a:t>
            </a:r>
          </a:p>
        </p:txBody>
      </p:sp>
      <p:sp>
        <p:nvSpPr>
          <p:cNvPr id="12" name="Rectangle 11"/>
          <p:cNvSpPr/>
          <p:nvPr/>
        </p:nvSpPr>
        <p:spPr bwMode="auto">
          <a:xfrm>
            <a:off x="1283641" y="4411649"/>
            <a:ext cx="1439545" cy="303071"/>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p>
            <a:pPr>
              <a:spcAft>
                <a:spcPts val="0"/>
              </a:spcAft>
            </a:pPr>
            <a:r>
              <a:rPr lang="en-GB" sz="1200" dirty="0">
                <a:solidFill>
                  <a:srgbClr val="000000"/>
                </a:solidFill>
                <a:ea typeface="Times New Roman" panose="02020603050405020304" pitchFamily="18" charset="0"/>
                <a:cs typeface="Times New Roman" panose="02020603050405020304" pitchFamily="18" charset="0"/>
              </a:rPr>
              <a:t>&lt; 1</a:t>
            </a:r>
            <a:endParaRPr lang="en-GB" sz="1051" dirty="0">
              <a:latin typeface="Times New Roman" panose="02020603050405020304" pitchFamily="18" charset="0"/>
              <a:ea typeface="Times New Roman" panose="02020603050405020304" pitchFamily="18" charset="0"/>
            </a:endParaRPr>
          </a:p>
        </p:txBody>
      </p:sp>
      <p:sp>
        <p:nvSpPr>
          <p:cNvPr id="14" name="Content Placeholder 12"/>
          <p:cNvSpPr txBox="1">
            <a:spLocks noGrp="1"/>
          </p:cNvSpPr>
          <p:nvPr>
            <p:ph idx="1"/>
          </p:nvPr>
        </p:nvSpPr>
        <p:spPr>
          <a:xfrm>
            <a:off x="889686" y="871824"/>
            <a:ext cx="5387289" cy="815608"/>
          </a:xfrm>
          <a:prstGeom prst="rect">
            <a:avLst/>
          </a:prstGeom>
          <a:solidFill>
            <a:srgbClr val="ACDDEF"/>
          </a:solidFill>
        </p:spPr>
        <p:txBody>
          <a:bodyPr wrap="square" rtlCol="0">
            <a:spAutoFit/>
          </a:bodyPr>
          <a:lstStyle/>
          <a:p>
            <a:pPr marL="96834">
              <a:lnSpc>
                <a:spcPct val="100000"/>
              </a:lnSpc>
              <a:spcAft>
                <a:spcPts val="0"/>
              </a:spcAft>
            </a:pPr>
            <a:r>
              <a:rPr lang="en-GB" sz="1600" b="1" dirty="0"/>
              <a:t>2 </a:t>
            </a:r>
            <a:r>
              <a:rPr lang="en-GB" sz="1600" b="1" dirty="0" smtClean="0"/>
              <a:t>447 </a:t>
            </a:r>
            <a:r>
              <a:rPr lang="en-GB" sz="1600" dirty="0"/>
              <a:t>TB cases </a:t>
            </a:r>
            <a:r>
              <a:rPr lang="en-GB" sz="1600" dirty="0" smtClean="0"/>
              <a:t>notified </a:t>
            </a:r>
            <a:r>
              <a:rPr lang="en-GB" sz="1600" dirty="0"/>
              <a:t>in children under 15 </a:t>
            </a:r>
            <a:r>
              <a:rPr lang="en-GB" sz="1600" dirty="0" smtClean="0"/>
              <a:t>years</a:t>
            </a:r>
          </a:p>
          <a:p>
            <a:pPr marL="96834">
              <a:lnSpc>
                <a:spcPct val="100000"/>
              </a:lnSpc>
              <a:spcAft>
                <a:spcPts val="0"/>
              </a:spcAft>
            </a:pPr>
            <a:r>
              <a:rPr lang="en-GB" sz="1600" b="1" dirty="0" smtClean="0"/>
              <a:t>4.1%</a:t>
            </a:r>
            <a:r>
              <a:rPr lang="en-GB" sz="1600" dirty="0" smtClean="0"/>
              <a:t> </a:t>
            </a:r>
            <a:r>
              <a:rPr lang="en-GB" sz="1600" dirty="0"/>
              <a:t>of all TB cases </a:t>
            </a:r>
            <a:r>
              <a:rPr lang="en-GB" sz="1600" dirty="0" smtClean="0"/>
              <a:t>(range </a:t>
            </a:r>
            <a:r>
              <a:rPr lang="en-GB" sz="1600" dirty="0"/>
              <a:t>0–20.6</a:t>
            </a:r>
            <a:r>
              <a:rPr lang="en-GB" sz="1600" dirty="0" smtClean="0"/>
              <a:t>%)</a:t>
            </a:r>
            <a:endParaRPr lang="en-GB" sz="1600" dirty="0"/>
          </a:p>
          <a:p>
            <a:pPr marL="96834">
              <a:lnSpc>
                <a:spcPct val="100000"/>
              </a:lnSpc>
              <a:spcAft>
                <a:spcPts val="0"/>
              </a:spcAft>
            </a:pPr>
            <a:r>
              <a:rPr lang="en-GB" sz="1600" b="1" dirty="0" smtClean="0"/>
              <a:t>3.0</a:t>
            </a:r>
            <a:r>
              <a:rPr lang="en-GB" sz="1600" dirty="0" smtClean="0"/>
              <a:t> </a:t>
            </a:r>
            <a:r>
              <a:rPr lang="en-GB" sz="1600" dirty="0"/>
              <a:t>per </a:t>
            </a:r>
            <a:r>
              <a:rPr lang="en-GB" sz="1600" dirty="0" smtClean="0"/>
              <a:t>100 000 </a:t>
            </a:r>
            <a:r>
              <a:rPr lang="en-GB" sz="1600" dirty="0"/>
              <a:t>child population (range 0–19.4</a:t>
            </a:r>
            <a:r>
              <a:rPr lang="en-GB" sz="1600" dirty="0" smtClean="0"/>
              <a:t>)</a:t>
            </a:r>
            <a:endParaRPr lang="en-GB" sz="1600" dirty="0"/>
          </a:p>
        </p:txBody>
      </p:sp>
      <p:pic>
        <p:nvPicPr>
          <p:cNvPr id="16" name="Picture 15"/>
          <p:cNvPicPr>
            <a:picLocks/>
          </p:cNvPicPr>
          <p:nvPr/>
        </p:nvPicPr>
        <p:blipFill>
          <a:blip r:embed="rId3"/>
          <a:stretch>
            <a:fillRect/>
          </a:stretch>
        </p:blipFill>
        <p:spPr>
          <a:xfrm>
            <a:off x="972813" y="4467849"/>
            <a:ext cx="334489" cy="1764000"/>
          </a:xfrm>
          <a:prstGeom prst="rect">
            <a:avLst/>
          </a:prstGeom>
        </p:spPr>
      </p:pic>
      <p:sp>
        <p:nvSpPr>
          <p:cNvPr id="17" name="Text Box 83"/>
          <p:cNvSpPr txBox="1">
            <a:spLocks noChangeArrowheads="1"/>
          </p:cNvSpPr>
          <p:nvPr/>
        </p:nvSpPr>
        <p:spPr bwMode="auto">
          <a:xfrm>
            <a:off x="275216" y="6480015"/>
            <a:ext cx="2801360" cy="553998"/>
          </a:xfrm>
          <a:prstGeom prst="rect">
            <a:avLst/>
          </a:prstGeom>
          <a:noFill/>
          <a:ln w="9525">
            <a:noFill/>
            <a:miter lim="800000"/>
            <a:headEnd/>
            <a:tailEnd/>
          </a:ln>
        </p:spPr>
        <p:txBody>
          <a:bodyPr wrap="square" lIns="0" tIns="0" rIns="0" bIns="0">
            <a:spAutoFit/>
          </a:bodyPr>
          <a:lstStyle/>
          <a:p>
            <a:pPr>
              <a:lnSpc>
                <a:spcPct val="90000"/>
              </a:lnSpc>
            </a:pPr>
            <a:r>
              <a:rPr lang="en-GB" sz="1000" dirty="0">
                <a:solidFill>
                  <a:schemeClr val="tx1">
                    <a:lumMod val="50000"/>
                    <a:lumOff val="50000"/>
                  </a:schemeClr>
                </a:solidFill>
                <a:latin typeface="Calibri" panose="020F0502020204030204" pitchFamily="34" charset="0"/>
                <a:ea typeface="ＭＳ Ｐゴシック" pitchFamily="20" charset="-128"/>
              </a:rPr>
              <a:t>Source: </a:t>
            </a:r>
            <a:r>
              <a:rPr lang="en-GB" sz="1000" dirty="0" smtClean="0">
                <a:solidFill>
                  <a:schemeClr val="tx1">
                    <a:lumMod val="50000"/>
                    <a:lumOff val="50000"/>
                  </a:schemeClr>
                </a:solidFill>
                <a:latin typeface="Calibri" panose="020F0502020204030204" pitchFamily="34" charset="0"/>
                <a:ea typeface="ＭＳ Ｐゴシック" pitchFamily="20" charset="-128"/>
              </a:rPr>
              <a:t>ECDC/WHO (2018). Tuberculosis surveillance and monitoring in Europe 2018–2016 data</a:t>
            </a: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p:txBody>
      </p:sp>
    </p:spTree>
    <p:extLst>
      <p:ext uri="{BB962C8B-B14F-4D97-AF65-F5344CB8AC3E}">
        <p14:creationId xmlns:p14="http://schemas.microsoft.com/office/powerpoint/2010/main" val="3026358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Confirmed TB cases*, EU/EEA, 2016</a:t>
            </a:r>
          </a:p>
        </p:txBody>
      </p:sp>
      <p:sp>
        <p:nvSpPr>
          <p:cNvPr id="4" name="Slide Number Placeholder 3"/>
          <p:cNvSpPr>
            <a:spLocks noGrp="1"/>
          </p:cNvSpPr>
          <p:nvPr>
            <p:ph type="sldNum" sz="quarter" idx="10"/>
          </p:nvPr>
        </p:nvSpPr>
        <p:spPr/>
        <p:txBody>
          <a:bodyPr/>
          <a:lstStyle/>
          <a:p>
            <a:fld id="{0580567E-5E8F-47A5-90DF-8BFEB1A71525}" type="slidenum">
              <a:rPr lang="en-GB" smtClean="0"/>
              <a:pPr/>
              <a:t>8</a:t>
            </a:fld>
            <a:endParaRPr lang="en-GB" dirty="0"/>
          </a:p>
        </p:txBody>
      </p:sp>
      <p:pic>
        <p:nvPicPr>
          <p:cNvPr id="5" name="Picture 4"/>
          <p:cNvPicPr>
            <a:picLocks/>
          </p:cNvPicPr>
          <p:nvPr/>
        </p:nvPicPr>
        <p:blipFill>
          <a:blip r:embed="rId2"/>
          <a:stretch>
            <a:fillRect/>
          </a:stretch>
        </p:blipFill>
        <p:spPr>
          <a:xfrm>
            <a:off x="2124000" y="1152000"/>
            <a:ext cx="10080000" cy="5724000"/>
          </a:xfrm>
          <a:prstGeom prst="rect">
            <a:avLst/>
          </a:prstGeom>
        </p:spPr>
      </p:pic>
      <p:sp>
        <p:nvSpPr>
          <p:cNvPr id="6" name="Content Placeholder 12"/>
          <p:cNvSpPr txBox="1">
            <a:spLocks noGrp="1"/>
          </p:cNvSpPr>
          <p:nvPr>
            <p:ph idx="1"/>
          </p:nvPr>
        </p:nvSpPr>
        <p:spPr>
          <a:xfrm>
            <a:off x="905852" y="850568"/>
            <a:ext cx="4542471" cy="530915"/>
          </a:xfrm>
          <a:prstGeom prst="rect">
            <a:avLst/>
          </a:prstGeom>
          <a:solidFill>
            <a:srgbClr val="ACDDEF"/>
          </a:solidFill>
        </p:spPr>
        <p:txBody>
          <a:bodyPr wrap="square" rtlCol="0">
            <a:spAutoFit/>
          </a:bodyPr>
          <a:lstStyle/>
          <a:p>
            <a:pPr marL="96834">
              <a:lnSpc>
                <a:spcPct val="100000"/>
              </a:lnSpc>
              <a:spcAft>
                <a:spcPts val="0"/>
              </a:spcAft>
            </a:pPr>
            <a:r>
              <a:rPr lang="en-GB" sz="1600" b="1" dirty="0" smtClean="0"/>
              <a:t>41 867 </a:t>
            </a:r>
            <a:r>
              <a:rPr lang="en-GB" sz="1600" dirty="0" smtClean="0"/>
              <a:t>TB cases were notified as confirmed </a:t>
            </a:r>
          </a:p>
          <a:p>
            <a:pPr marL="96834">
              <a:lnSpc>
                <a:spcPct val="100000"/>
              </a:lnSpc>
              <a:spcAft>
                <a:spcPts val="0"/>
              </a:spcAft>
            </a:pPr>
            <a:r>
              <a:rPr lang="en-GB" sz="1600" b="1" dirty="0" smtClean="0"/>
              <a:t>71.0 </a:t>
            </a:r>
            <a:r>
              <a:rPr lang="en-GB" sz="1600" b="1" dirty="0"/>
              <a:t>%</a:t>
            </a:r>
            <a:r>
              <a:rPr lang="en-GB" sz="1600" dirty="0"/>
              <a:t> of all TB cases </a:t>
            </a:r>
            <a:r>
              <a:rPr lang="en-GB" sz="1600" dirty="0" smtClean="0"/>
              <a:t>(range </a:t>
            </a:r>
            <a:r>
              <a:rPr lang="en-GB" sz="1600" dirty="0"/>
              <a:t>39.5–92.4</a:t>
            </a:r>
            <a:r>
              <a:rPr lang="en-GB" sz="1600" dirty="0" smtClean="0"/>
              <a:t>%)</a:t>
            </a:r>
            <a:endParaRPr lang="en-GB" sz="1600" dirty="0"/>
          </a:p>
        </p:txBody>
      </p:sp>
      <p:sp>
        <p:nvSpPr>
          <p:cNvPr id="7" name="Rectangle 6"/>
          <p:cNvSpPr/>
          <p:nvPr/>
        </p:nvSpPr>
        <p:spPr bwMode="auto">
          <a:xfrm>
            <a:off x="1291207" y="5429865"/>
            <a:ext cx="1460481"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a:t>Not reporting</a:t>
            </a:r>
          </a:p>
        </p:txBody>
      </p:sp>
      <p:sp>
        <p:nvSpPr>
          <p:cNvPr id="8" name="Rectangle 7"/>
          <p:cNvSpPr/>
          <p:nvPr/>
        </p:nvSpPr>
        <p:spPr bwMode="auto">
          <a:xfrm>
            <a:off x="1291207" y="5073596"/>
            <a:ext cx="1460481"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a:t>≥ 80%</a:t>
            </a:r>
          </a:p>
        </p:txBody>
      </p:sp>
      <p:sp>
        <p:nvSpPr>
          <p:cNvPr id="9" name="Rectangle 8"/>
          <p:cNvSpPr/>
          <p:nvPr/>
        </p:nvSpPr>
        <p:spPr bwMode="auto">
          <a:xfrm>
            <a:off x="1291207" y="4720501"/>
            <a:ext cx="1462047"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a:t>70 to 79%</a:t>
            </a:r>
          </a:p>
        </p:txBody>
      </p:sp>
      <p:sp>
        <p:nvSpPr>
          <p:cNvPr id="10" name="Rectangle 9"/>
          <p:cNvSpPr/>
          <p:nvPr/>
        </p:nvSpPr>
        <p:spPr bwMode="auto">
          <a:xfrm>
            <a:off x="1291206" y="4388376"/>
            <a:ext cx="1466419"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a:t>60 to 69%</a:t>
            </a:r>
          </a:p>
        </p:txBody>
      </p:sp>
      <p:sp>
        <p:nvSpPr>
          <p:cNvPr id="11" name="Rectangle 10"/>
          <p:cNvSpPr/>
          <p:nvPr/>
        </p:nvSpPr>
        <p:spPr>
          <a:xfrm>
            <a:off x="905852" y="3649464"/>
            <a:ext cx="2014084" cy="424732"/>
          </a:xfrm>
          <a:prstGeom prst="rect">
            <a:avLst/>
          </a:prstGeom>
        </p:spPr>
        <p:txBody>
          <a:bodyPr wrap="square">
            <a:spAutoFit/>
          </a:bodyPr>
          <a:lstStyle/>
          <a:p>
            <a:pPr eaLnBrk="1" hangingPunct="1">
              <a:lnSpc>
                <a:spcPct val="90000"/>
              </a:lnSpc>
            </a:pPr>
            <a:r>
              <a:rPr lang="en-GB" sz="1200" dirty="0"/>
              <a:t>Proportion of confirmed cases</a:t>
            </a:r>
          </a:p>
        </p:txBody>
      </p:sp>
      <p:sp>
        <p:nvSpPr>
          <p:cNvPr id="12" name="Rectangle 11"/>
          <p:cNvSpPr/>
          <p:nvPr/>
        </p:nvSpPr>
        <p:spPr bwMode="auto">
          <a:xfrm>
            <a:off x="1291207" y="4043176"/>
            <a:ext cx="1439545" cy="303071"/>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p>
            <a:pPr>
              <a:spcAft>
                <a:spcPts val="0"/>
              </a:spcAft>
            </a:pPr>
            <a:r>
              <a:rPr lang="en-GB" sz="1200" dirty="0">
                <a:solidFill>
                  <a:srgbClr val="000000"/>
                </a:solidFill>
                <a:ea typeface="Times New Roman" panose="02020603050405020304" pitchFamily="18" charset="0"/>
                <a:cs typeface="Times New Roman" panose="02020603050405020304" pitchFamily="18" charset="0"/>
              </a:rPr>
              <a:t>&lt; 60%</a:t>
            </a:r>
            <a:endParaRPr lang="en-GB" sz="1051" dirty="0">
              <a:latin typeface="Times New Roman" panose="02020603050405020304" pitchFamily="18" charset="0"/>
              <a:ea typeface="Times New Roman" panose="02020603050405020304" pitchFamily="18" charset="0"/>
            </a:endParaRPr>
          </a:p>
        </p:txBody>
      </p:sp>
      <p:pic>
        <p:nvPicPr>
          <p:cNvPr id="13" name="Picture 12"/>
          <p:cNvPicPr>
            <a:picLocks noChangeAspect="1"/>
          </p:cNvPicPr>
          <p:nvPr/>
        </p:nvPicPr>
        <p:blipFill rotWithShape="1">
          <a:blip r:embed="rId3"/>
          <a:srcRect l="75142"/>
          <a:stretch/>
        </p:blipFill>
        <p:spPr>
          <a:xfrm>
            <a:off x="1003205" y="4036416"/>
            <a:ext cx="323360" cy="1690777"/>
          </a:xfrm>
          <a:prstGeom prst="rect">
            <a:avLst/>
          </a:prstGeom>
        </p:spPr>
      </p:pic>
      <p:sp>
        <p:nvSpPr>
          <p:cNvPr id="15" name="Rectangle 14"/>
          <p:cNvSpPr/>
          <p:nvPr/>
        </p:nvSpPr>
        <p:spPr>
          <a:xfrm>
            <a:off x="275216" y="5848464"/>
            <a:ext cx="3049009" cy="590931"/>
          </a:xfrm>
          <a:prstGeom prst="rect">
            <a:avLst/>
          </a:prstGeom>
        </p:spPr>
        <p:txBody>
          <a:bodyPr wrap="square">
            <a:spAutoFit/>
          </a:bodyPr>
          <a:lstStyle/>
          <a:p>
            <a:r>
              <a:rPr lang="en-GB" sz="1200" dirty="0">
                <a:latin typeface="Calibri" panose="020F0502020204030204" pitchFamily="34" charset="0"/>
              </a:rPr>
              <a:t>*  Confirmation by culture or by both sputum microscopy and </a:t>
            </a:r>
            <a:r>
              <a:rPr lang="en-GB" sz="1200" i="1" dirty="0">
                <a:latin typeface="Calibri" panose="020F0502020204030204" pitchFamily="34" charset="0"/>
              </a:rPr>
              <a:t>Mycobacterium tuberculosis</a:t>
            </a:r>
            <a:r>
              <a:rPr lang="en-GB" sz="1200" dirty="0">
                <a:latin typeface="Calibri" panose="020F0502020204030204" pitchFamily="34" charset="0"/>
              </a:rPr>
              <a:t> </a:t>
            </a:r>
            <a:r>
              <a:rPr lang="en-GB" sz="1200" dirty="0" smtClean="0">
                <a:latin typeface="Calibri" panose="020F0502020204030204" pitchFamily="34" charset="0"/>
              </a:rPr>
              <a:t>nucleic </a:t>
            </a:r>
            <a:r>
              <a:rPr lang="en-GB" sz="1200" dirty="0">
                <a:latin typeface="Calibri" panose="020F0502020204030204" pitchFamily="34" charset="0"/>
              </a:rPr>
              <a:t>acid amplification test</a:t>
            </a:r>
          </a:p>
        </p:txBody>
      </p:sp>
      <p:sp>
        <p:nvSpPr>
          <p:cNvPr id="16" name="Text Box 83"/>
          <p:cNvSpPr txBox="1">
            <a:spLocks noChangeArrowheads="1"/>
          </p:cNvSpPr>
          <p:nvPr/>
        </p:nvSpPr>
        <p:spPr bwMode="auto">
          <a:xfrm>
            <a:off x="275216" y="6480015"/>
            <a:ext cx="2801360" cy="553998"/>
          </a:xfrm>
          <a:prstGeom prst="rect">
            <a:avLst/>
          </a:prstGeom>
          <a:noFill/>
          <a:ln w="9525">
            <a:noFill/>
            <a:miter lim="800000"/>
            <a:headEnd/>
            <a:tailEnd/>
          </a:ln>
        </p:spPr>
        <p:txBody>
          <a:bodyPr wrap="square" lIns="0" tIns="0" rIns="0" bIns="0">
            <a:spAutoFit/>
          </a:bodyPr>
          <a:lstStyle/>
          <a:p>
            <a:pPr>
              <a:lnSpc>
                <a:spcPct val="90000"/>
              </a:lnSpc>
            </a:pPr>
            <a:r>
              <a:rPr lang="en-GB" sz="1000" dirty="0">
                <a:solidFill>
                  <a:schemeClr val="tx1">
                    <a:lumMod val="50000"/>
                    <a:lumOff val="50000"/>
                  </a:schemeClr>
                </a:solidFill>
                <a:latin typeface="Calibri" panose="020F0502020204030204" pitchFamily="34" charset="0"/>
                <a:ea typeface="ＭＳ Ｐゴシック" pitchFamily="20" charset="-128"/>
              </a:rPr>
              <a:t>Source: </a:t>
            </a:r>
            <a:r>
              <a:rPr lang="en-GB" sz="1000" dirty="0" smtClean="0">
                <a:solidFill>
                  <a:schemeClr val="tx1">
                    <a:lumMod val="50000"/>
                    <a:lumOff val="50000"/>
                  </a:schemeClr>
                </a:solidFill>
                <a:latin typeface="Calibri" panose="020F0502020204030204" pitchFamily="34" charset="0"/>
                <a:ea typeface="ＭＳ Ｐゴシック" pitchFamily="20" charset="-128"/>
              </a:rPr>
              <a:t>ECDC/WHO (2018). Tuberculosis surveillance and monitoring in Europe 2018–2016 data</a:t>
            </a: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p:txBody>
      </p:sp>
    </p:spTree>
    <p:extLst>
      <p:ext uri="{BB962C8B-B14F-4D97-AF65-F5344CB8AC3E}">
        <p14:creationId xmlns:p14="http://schemas.microsoft.com/office/powerpoint/2010/main" val="1574606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TB in persons of foreign origin, </a:t>
            </a:r>
            <a:r>
              <a:rPr lang="en-GB" dirty="0" smtClean="0"/>
              <a:t>EU/EEA</a:t>
            </a:r>
            <a:r>
              <a:rPr lang="en-GB" dirty="0"/>
              <a:t>, 2016</a:t>
            </a:r>
          </a:p>
        </p:txBody>
      </p:sp>
      <p:sp>
        <p:nvSpPr>
          <p:cNvPr id="4" name="Slide Number Placeholder 3"/>
          <p:cNvSpPr>
            <a:spLocks noGrp="1"/>
          </p:cNvSpPr>
          <p:nvPr>
            <p:ph type="sldNum" sz="quarter" idx="10"/>
          </p:nvPr>
        </p:nvSpPr>
        <p:spPr/>
        <p:txBody>
          <a:bodyPr/>
          <a:lstStyle/>
          <a:p>
            <a:fld id="{0580567E-5E8F-47A5-90DF-8BFEB1A71525}" type="slidenum">
              <a:rPr lang="en-GB" smtClean="0"/>
              <a:pPr/>
              <a:t>9</a:t>
            </a:fld>
            <a:endParaRPr lang="en-GB" dirty="0"/>
          </a:p>
        </p:txBody>
      </p:sp>
      <p:pic>
        <p:nvPicPr>
          <p:cNvPr id="5" name="Picture 4"/>
          <p:cNvPicPr preferRelativeResize="0">
            <a:picLocks/>
          </p:cNvPicPr>
          <p:nvPr/>
        </p:nvPicPr>
        <p:blipFill>
          <a:blip r:embed="rId2"/>
          <a:stretch>
            <a:fillRect/>
          </a:stretch>
        </p:blipFill>
        <p:spPr>
          <a:xfrm>
            <a:off x="2120400" y="1112400"/>
            <a:ext cx="10072800" cy="5745600"/>
          </a:xfrm>
          <a:prstGeom prst="rect">
            <a:avLst/>
          </a:prstGeom>
        </p:spPr>
      </p:pic>
      <p:sp>
        <p:nvSpPr>
          <p:cNvPr id="6" name="Content Placeholder 12"/>
          <p:cNvSpPr txBox="1">
            <a:spLocks noGrp="1"/>
          </p:cNvSpPr>
          <p:nvPr>
            <p:ph idx="1"/>
          </p:nvPr>
        </p:nvSpPr>
        <p:spPr>
          <a:xfrm>
            <a:off x="889686" y="858495"/>
            <a:ext cx="5664193" cy="777136"/>
          </a:xfrm>
          <a:prstGeom prst="rect">
            <a:avLst/>
          </a:prstGeom>
          <a:solidFill>
            <a:srgbClr val="ACDDEF"/>
          </a:solidFill>
        </p:spPr>
        <p:txBody>
          <a:bodyPr wrap="square" rtlCol="0">
            <a:spAutoFit/>
          </a:bodyPr>
          <a:lstStyle/>
          <a:p>
            <a:pPr marL="96834">
              <a:lnSpc>
                <a:spcPct val="100000"/>
              </a:lnSpc>
              <a:spcAft>
                <a:spcPts val="0"/>
              </a:spcAft>
            </a:pPr>
            <a:r>
              <a:rPr lang="en-GB" sz="1600" b="1" dirty="0"/>
              <a:t>19 312 </a:t>
            </a:r>
            <a:r>
              <a:rPr lang="en-GB" sz="1600" dirty="0"/>
              <a:t>TB cases </a:t>
            </a:r>
            <a:r>
              <a:rPr lang="en-GB" sz="1600" dirty="0" smtClean="0"/>
              <a:t>were notified </a:t>
            </a:r>
            <a:r>
              <a:rPr lang="en-GB" sz="1600" dirty="0"/>
              <a:t>in persons originating </a:t>
            </a:r>
            <a:r>
              <a:rPr lang="en-GB" sz="1600" dirty="0" smtClean="0"/>
              <a:t>from other countries </a:t>
            </a:r>
            <a:r>
              <a:rPr lang="en-GB" sz="1600" dirty="0"/>
              <a:t>than </a:t>
            </a:r>
            <a:r>
              <a:rPr lang="en-GB" sz="1600" dirty="0" smtClean="0"/>
              <a:t>the reporting country</a:t>
            </a:r>
            <a:endParaRPr lang="en-GB" sz="1600" dirty="0"/>
          </a:p>
          <a:p>
            <a:pPr marL="96834">
              <a:lnSpc>
                <a:spcPct val="100000"/>
              </a:lnSpc>
              <a:spcAft>
                <a:spcPts val="0"/>
              </a:spcAft>
            </a:pPr>
            <a:r>
              <a:rPr lang="en-GB" sz="1600" b="1" dirty="0" smtClean="0"/>
              <a:t>32.7%</a:t>
            </a:r>
            <a:r>
              <a:rPr lang="en-GB" sz="1600" dirty="0" smtClean="0"/>
              <a:t> </a:t>
            </a:r>
            <a:r>
              <a:rPr lang="en-GB" sz="1600" dirty="0"/>
              <a:t>of all TB cases (range 0.2–96.0</a:t>
            </a:r>
            <a:r>
              <a:rPr lang="en-GB" sz="1600" dirty="0" smtClean="0"/>
              <a:t>%)</a:t>
            </a:r>
            <a:endParaRPr lang="en-GB" sz="1600" dirty="0"/>
          </a:p>
        </p:txBody>
      </p:sp>
      <p:sp>
        <p:nvSpPr>
          <p:cNvPr id="7" name="Rectangle 6"/>
          <p:cNvSpPr/>
          <p:nvPr/>
        </p:nvSpPr>
        <p:spPr bwMode="auto">
          <a:xfrm>
            <a:off x="1248803" y="5949358"/>
            <a:ext cx="1460481"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a:t>Not reporting</a:t>
            </a:r>
          </a:p>
        </p:txBody>
      </p:sp>
      <p:sp>
        <p:nvSpPr>
          <p:cNvPr id="8" name="Rectangle 7"/>
          <p:cNvSpPr/>
          <p:nvPr/>
        </p:nvSpPr>
        <p:spPr bwMode="auto">
          <a:xfrm>
            <a:off x="1248803" y="5332402"/>
            <a:ext cx="1460481"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a:t>50 to 74.9%</a:t>
            </a:r>
          </a:p>
        </p:txBody>
      </p:sp>
      <p:sp>
        <p:nvSpPr>
          <p:cNvPr id="9" name="Rectangle 8"/>
          <p:cNvSpPr/>
          <p:nvPr/>
        </p:nvSpPr>
        <p:spPr bwMode="auto">
          <a:xfrm>
            <a:off x="1248802" y="5018093"/>
            <a:ext cx="1462047"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a:t>10 to 49.9%</a:t>
            </a:r>
          </a:p>
        </p:txBody>
      </p:sp>
      <p:sp>
        <p:nvSpPr>
          <p:cNvPr id="10" name="Rectangle 9"/>
          <p:cNvSpPr/>
          <p:nvPr/>
        </p:nvSpPr>
        <p:spPr bwMode="auto">
          <a:xfrm>
            <a:off x="1248800" y="4658905"/>
            <a:ext cx="1466419"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a:t>1 to 9.9%</a:t>
            </a:r>
          </a:p>
        </p:txBody>
      </p:sp>
      <p:sp>
        <p:nvSpPr>
          <p:cNvPr id="11" name="Rectangle 10"/>
          <p:cNvSpPr/>
          <p:nvPr/>
        </p:nvSpPr>
        <p:spPr bwMode="auto">
          <a:xfrm>
            <a:off x="1248802" y="5641718"/>
            <a:ext cx="1451404" cy="335108"/>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a:t>≥ 75%</a:t>
            </a:r>
          </a:p>
        </p:txBody>
      </p:sp>
      <p:sp>
        <p:nvSpPr>
          <p:cNvPr id="12" name="Rectangle 11"/>
          <p:cNvSpPr/>
          <p:nvPr/>
        </p:nvSpPr>
        <p:spPr>
          <a:xfrm>
            <a:off x="889686" y="4104241"/>
            <a:ext cx="2014084" cy="258532"/>
          </a:xfrm>
          <a:prstGeom prst="rect">
            <a:avLst/>
          </a:prstGeom>
        </p:spPr>
        <p:txBody>
          <a:bodyPr wrap="square">
            <a:spAutoFit/>
          </a:bodyPr>
          <a:lstStyle/>
          <a:p>
            <a:pPr eaLnBrk="1" hangingPunct="1">
              <a:lnSpc>
                <a:spcPct val="90000"/>
              </a:lnSpc>
            </a:pPr>
            <a:r>
              <a:rPr lang="en-GB" sz="1200" dirty="0"/>
              <a:t>Proportion of cases</a:t>
            </a:r>
          </a:p>
        </p:txBody>
      </p:sp>
      <p:sp>
        <p:nvSpPr>
          <p:cNvPr id="13" name="Rectangle 12"/>
          <p:cNvSpPr/>
          <p:nvPr/>
        </p:nvSpPr>
        <p:spPr bwMode="auto">
          <a:xfrm>
            <a:off x="1248803" y="4327358"/>
            <a:ext cx="1439545" cy="303071"/>
          </a:xfrm>
          <a:prstGeom prst="rect">
            <a:avLst/>
          </a:prstGeom>
          <a:noFill/>
          <a:ln w="9525" cap="flat" cmpd="sng" algn="ctr">
            <a:noFill/>
            <a:prstDash val="solid"/>
            <a:round/>
            <a:headEnd type="none" w="med" len="med"/>
            <a:tailEnd type="none" w="med" len="med"/>
          </a:ln>
          <a:effectLst/>
        </p:spPr>
        <p:txBody>
          <a:bodyPr vert="horz" wrap="square" lIns="108000" tIns="72000" rIns="72000" bIns="0" numCol="1" rtlCol="0" anchor="ctr" anchorCtr="0" compatLnSpc="1">
            <a:prstTxWarp prst="textNoShape">
              <a:avLst/>
            </a:prstTxWarp>
          </a:bodyPr>
          <a:lstStyle/>
          <a:p>
            <a:pPr>
              <a:spcAft>
                <a:spcPts val="0"/>
              </a:spcAft>
            </a:pPr>
            <a:r>
              <a:rPr lang="en-GB" sz="1200" dirty="0">
                <a:solidFill>
                  <a:srgbClr val="000000"/>
                </a:solidFill>
                <a:ea typeface="Times New Roman" panose="02020603050405020304" pitchFamily="18" charset="0"/>
                <a:cs typeface="Times New Roman" panose="02020603050405020304" pitchFamily="18" charset="0"/>
              </a:rPr>
              <a:t>&lt; 1%</a:t>
            </a:r>
            <a:endParaRPr lang="en-GB" sz="1051" dirty="0">
              <a:latin typeface="Times New Roman" panose="02020603050405020304" pitchFamily="18" charset="0"/>
              <a:ea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959628" y="4346225"/>
            <a:ext cx="333375" cy="1962151"/>
          </a:xfrm>
          <a:prstGeom prst="rect">
            <a:avLst/>
          </a:prstGeom>
        </p:spPr>
      </p:pic>
      <p:sp>
        <p:nvSpPr>
          <p:cNvPr id="15" name="Text Box 83"/>
          <p:cNvSpPr txBox="1">
            <a:spLocks noChangeArrowheads="1"/>
          </p:cNvSpPr>
          <p:nvPr/>
        </p:nvSpPr>
        <p:spPr bwMode="auto">
          <a:xfrm>
            <a:off x="275216" y="6480015"/>
            <a:ext cx="2801360" cy="553998"/>
          </a:xfrm>
          <a:prstGeom prst="rect">
            <a:avLst/>
          </a:prstGeom>
          <a:noFill/>
          <a:ln w="9525">
            <a:noFill/>
            <a:miter lim="800000"/>
            <a:headEnd/>
            <a:tailEnd/>
          </a:ln>
        </p:spPr>
        <p:txBody>
          <a:bodyPr wrap="square" lIns="0" tIns="0" rIns="0" bIns="0">
            <a:spAutoFit/>
          </a:bodyPr>
          <a:lstStyle/>
          <a:p>
            <a:pPr>
              <a:lnSpc>
                <a:spcPct val="90000"/>
              </a:lnSpc>
            </a:pPr>
            <a:r>
              <a:rPr lang="en-GB" sz="1000" dirty="0">
                <a:solidFill>
                  <a:schemeClr val="tx1">
                    <a:lumMod val="50000"/>
                    <a:lumOff val="50000"/>
                  </a:schemeClr>
                </a:solidFill>
                <a:latin typeface="Calibri" panose="020F0502020204030204" pitchFamily="34" charset="0"/>
                <a:ea typeface="ＭＳ Ｐゴシック" pitchFamily="20" charset="-128"/>
              </a:rPr>
              <a:t>Source: </a:t>
            </a:r>
            <a:r>
              <a:rPr lang="en-GB" sz="1000" dirty="0" smtClean="0">
                <a:solidFill>
                  <a:schemeClr val="tx1">
                    <a:lumMod val="50000"/>
                    <a:lumOff val="50000"/>
                  </a:schemeClr>
                </a:solidFill>
                <a:latin typeface="Calibri" panose="020F0502020204030204" pitchFamily="34" charset="0"/>
                <a:ea typeface="ＭＳ Ｐゴシック" pitchFamily="20" charset="-128"/>
              </a:rPr>
              <a:t>ECDC/WHO (2018). Tuberculosis surveillance and monitoring in Europe 2018–2016 data</a:t>
            </a: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a:p>
            <a:pPr>
              <a:lnSpc>
                <a:spcPct val="90000"/>
              </a:lnSpc>
            </a:pPr>
            <a:endParaRPr lang="en-GB" sz="1000" dirty="0">
              <a:solidFill>
                <a:schemeClr val="tx1">
                  <a:lumMod val="50000"/>
                  <a:lumOff val="50000"/>
                </a:schemeClr>
              </a:solidFill>
              <a:latin typeface="Calibri" panose="020F0502020204030204" pitchFamily="34" charset="0"/>
              <a:ea typeface="ＭＳ Ｐゴシック" pitchFamily="20" charset="-128"/>
            </a:endParaRPr>
          </a:p>
        </p:txBody>
      </p:sp>
    </p:spTree>
    <p:extLst>
      <p:ext uri="{BB962C8B-B14F-4D97-AF65-F5344CB8AC3E}">
        <p14:creationId xmlns:p14="http://schemas.microsoft.com/office/powerpoint/2010/main" val="308956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ECDC_PowerPoint_Template_201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oint Branding_PowerPoint_Template.pptx" id="{9F014410-DC11-49A3-8DC0-8387B6B42DF8}" vid="{58FCF2E3-E0B0-4833-A7F0-C1091673177A}"/>
    </a:ext>
  </a:extLst>
</a:theme>
</file>

<file path=ppt/theme/theme2.xml><?xml version="1.0" encoding="utf-8"?>
<a:theme xmlns:a="http://schemas.openxmlformats.org/drawingml/2006/main" name="ECDC_PowerPoint_Template_2017-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oint Branding_PowerPoint_Template.pptx" id="{9F014410-DC11-49A3-8DC0-8387B6B42DF8}" vid="{EA20265D-AF88-4A53-8127-F33627815217}"/>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Joint Branding_PowerPoint_Template_v2</Template>
  <TotalTime>1192</TotalTime>
  <Words>1700</Words>
  <Application>Microsoft Office PowerPoint</Application>
  <PresentationFormat>Widescreen</PresentationFormat>
  <Paragraphs>224</Paragraphs>
  <Slides>26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ＭＳ Ｐゴシック</vt:lpstr>
      <vt:lpstr>Arial</vt:lpstr>
      <vt:lpstr>Calibri</vt:lpstr>
      <vt:lpstr>Tahoma</vt:lpstr>
      <vt:lpstr>Times New Roman</vt:lpstr>
      <vt:lpstr>Wingdings</vt:lpstr>
      <vt:lpstr>ECDC_PowerPoint_Template_2017</vt:lpstr>
      <vt:lpstr>ECDC_PowerPoint_Template_2017-2</vt:lpstr>
      <vt:lpstr>Tuberculosis situation in the EU/EEA, 2016</vt:lpstr>
      <vt:lpstr>Tuberculosis surveillance data, EU/EEA, 2016</vt:lpstr>
      <vt:lpstr>TB notifications, EU/EEA, 2016</vt:lpstr>
      <vt:lpstr>Notified TB cases, EU/EEA, 2007–2016</vt:lpstr>
      <vt:lpstr>TB notification rate by sex and age group, EU/EEA, 2016</vt:lpstr>
      <vt:lpstr>TB notification rate by age group, EU/EEA,  2007–2016</vt:lpstr>
      <vt:lpstr>TB in children under 15 years, EU/EEA, 2016</vt:lpstr>
      <vt:lpstr>Confirmed TB cases*, EU/EEA, 2016</vt:lpstr>
      <vt:lpstr>TB in persons of foreign origin, EU/EEA, 2016</vt:lpstr>
      <vt:lpstr>Extrapulmonary TB, EU/EEA, 2016</vt:lpstr>
      <vt:lpstr>TB cases in persons of foreign origin, EU/EEA, 2007–2016</vt:lpstr>
      <vt:lpstr>Multidrug-resistant TB (MDR TB), EU/EEA, 2016</vt:lpstr>
      <vt:lpstr>Proportion of multidrug-resistant TB (MDR TB), EU/EEA, 2016*</vt:lpstr>
      <vt:lpstr>MDR TB cases and percentages of all TB cases tested for drug resistance, EU/EEA, 2007–2016</vt:lpstr>
      <vt:lpstr>Extensively drug-resistant TB (XDR TB),  EU/EEA, 2016</vt:lpstr>
      <vt:lpstr>Proportion of extensively drug-resistant TB  (XDR TB), EU/EEA, 2016</vt:lpstr>
      <vt:lpstr>Pulmonary XDR TB cases and percentages of all tested, EU/EEA, 2007–2016*</vt:lpstr>
      <vt:lpstr>TB/HIV co-infection, EU/EEA, 2016</vt:lpstr>
      <vt:lpstr>HIV-positive TB cases and percentages among all those tested, EU/EEA, 2007–2016*</vt:lpstr>
      <vt:lpstr>Treatment success, EU/EEA, 2016</vt:lpstr>
      <vt:lpstr>Treatment success as of 2016 in all TB cases notified in 2015, EU/EEA</vt:lpstr>
      <vt:lpstr>Treatment success of all notified TB cases,  2006–2015, EU/EEA</vt:lpstr>
      <vt:lpstr>Treatment success as of 2016 for MDR TB cases reported in 2014*, EU/EEA</vt:lpstr>
      <vt:lpstr>Treatment success as of 2016 in MDR TB cases notified in 2014*, EU/EEA</vt:lpstr>
      <vt:lpstr>Treatment outcomes of MDR TB cases notified in 2011–2014, EU/EEA, 2016</vt:lpstr>
      <vt:lpstr>Treatment success in XDR TB cases, EU/EEA, 2016</vt:lpstr>
    </vt:vector>
  </TitlesOfParts>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Tuberculosis situation in the EU/EEA, in 2016</dc:title>
  <dc:creator>Fabrice Donguy</dc:creator>
  <cp:keywords>Template, PowerPoint</cp:keywords>
  <cp:lastModifiedBy>Nea Pakarinen</cp:lastModifiedBy>
  <cp:revision>101</cp:revision>
  <cp:lastPrinted>2018-03-15T11:16:12Z</cp:lastPrinted>
  <dcterms:created xsi:type="dcterms:W3CDTF">2018-02-27T12:51:29Z</dcterms:created>
  <dcterms:modified xsi:type="dcterms:W3CDTF">2018-08-17T15:25:39Z</dcterms:modified>
</cp:coreProperties>
</file>