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9"/>
  </p:notesMasterIdLst>
  <p:handoutMasterIdLst>
    <p:handoutMasterId r:id="rId20"/>
  </p:handoutMasterIdLst>
  <p:sldIdLst>
    <p:sldId id="256" r:id="rId7"/>
    <p:sldId id="322" r:id="rId8"/>
    <p:sldId id="323" r:id="rId9"/>
    <p:sldId id="324" r:id="rId10"/>
    <p:sldId id="325" r:id="rId11"/>
    <p:sldId id="313" r:id="rId12"/>
    <p:sldId id="318" r:id="rId13"/>
    <p:sldId id="268" r:id="rId14"/>
    <p:sldId id="311" r:id="rId15"/>
    <p:sldId id="320" r:id="rId16"/>
    <p:sldId id="312" r:id="rId17"/>
    <p:sldId id="321" r:id="rId18"/>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5118" autoAdjust="0"/>
  </p:normalViewPr>
  <p:slideViewPr>
    <p:cSldViewPr snapToGrid="0">
      <p:cViewPr varScale="1">
        <p:scale>
          <a:sx n="97" d="100"/>
          <a:sy n="97" d="100"/>
        </p:scale>
        <p:origin x="81"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14/08/2020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33, </a:t>
            </a:r>
            <a:r>
              <a:rPr lang="en-GB" sz="1800" kern="0" dirty="0">
                <a:solidFill>
                  <a:prstClr val="white"/>
                </a:solidFill>
                <a:ea typeface="+mn-ea"/>
              </a:rPr>
              <a:t>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200" dirty="0"/>
              <a:t>Distribution</a:t>
            </a:r>
            <a:r>
              <a:rPr lang="en-GB" dirty="0"/>
              <a:t> </a:t>
            </a:r>
            <a:r>
              <a:rPr lang="en-GB" sz="2200" dirty="0"/>
              <a:t>of West Nile virus infections in humans by affected areas in the EU/EEA countries and EU neighbouring countries, as of </a:t>
            </a:r>
            <a:r>
              <a:rPr lang="en-GB" sz="2200" dirty="0" smtClean="0"/>
              <a:t>13 </a:t>
            </a:r>
            <a:r>
              <a:rPr lang="en-GB" sz="2200" dirty="0"/>
              <a:t>August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6727" y="1071443"/>
            <a:ext cx="7800110" cy="5508314"/>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411481" y="311797"/>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a:t>
            </a:r>
            <a:r>
              <a:rPr lang="en-GB" sz="2000" dirty="0" smtClean="0"/>
              <a:t>13 </a:t>
            </a:r>
            <a:r>
              <a:rPr lang="en-GB" sz="2000" dirty="0"/>
              <a:t>August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941" y="1025933"/>
            <a:ext cx="7933804" cy="5602726"/>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5567"/>
            <a:ext cx="10354188" cy="951722"/>
          </a:xfrm>
        </p:spPr>
        <p:txBody>
          <a:bodyPr>
            <a:normAutofit/>
          </a:bodyPr>
          <a:lstStyle/>
          <a:p>
            <a:pPr algn="ctr"/>
            <a:r>
              <a:rPr lang="en-GB" sz="2000" dirty="0"/>
              <a:t>Distribution of West Nile virus infections among humans and outbreaks among equids and/or birds in the EU, as of </a:t>
            </a:r>
            <a:r>
              <a:rPr lang="en-GB" sz="2000" dirty="0" smtClean="0"/>
              <a:t>13 </a:t>
            </a:r>
            <a:r>
              <a:rPr lang="en-GB" sz="2000" dirty="0"/>
              <a:t>August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1978" y="919451"/>
            <a:ext cx="8006311" cy="5653930"/>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a:t>
            </a:r>
            <a:r>
              <a:rPr lang="en-GB" sz="1800" dirty="0" smtClean="0"/>
              <a:t>*,</a:t>
            </a:r>
            <a:r>
              <a:rPr lang="en-GB" sz="1800" baseline="30000" dirty="0" smtClean="0"/>
              <a:t> ¥ </a:t>
            </a:r>
            <a:r>
              <a:rPr lang="en-GB" sz="1800" dirty="0" smtClean="0"/>
              <a:t>in </a:t>
            </a:r>
            <a:r>
              <a:rPr lang="en-GB" sz="1800" dirty="0"/>
              <a:t>accordance with the applied case definitions in the affected countries, as of 14 August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421928"/>
          </a:xfrm>
          <a:prstGeom prst="rect">
            <a:avLst/>
          </a:prstGeom>
          <a:noFill/>
        </p:spPr>
        <p:txBody>
          <a:bodyPr wrap="square" rtlCol="0">
            <a:spAutoFit/>
          </a:bodyPr>
          <a:lstStyle/>
          <a:p>
            <a:r>
              <a:rPr lang="en-GB" sz="1200" dirty="0" smtClean="0"/>
              <a:t>* Spain</a:t>
            </a:r>
            <a:r>
              <a:rPr lang="en-GB" sz="1200" dirty="0"/>
              <a:t>: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7 days with available data at the time of data collection.</a:t>
            </a:r>
          </a:p>
          <a:p>
            <a:r>
              <a:rPr lang="en-GB" sz="1200" baseline="30000" dirty="0"/>
              <a:t>¥ </a:t>
            </a:r>
            <a:r>
              <a:rPr lang="en-GB" sz="1200" dirty="0" smtClean="0"/>
              <a:t>On </a:t>
            </a:r>
            <a:r>
              <a:rPr lang="en-GB" sz="1200" dirty="0"/>
              <a:t>10 August 2020, the United Kingdom reported less cumulative deaths. This is due to revisions in historical data. On 13 August 2020, the United Kingdom did not report cumulative cases and deaths due to technical difficulties. Data will be updated as soon as it is made available.</a:t>
            </a:r>
          </a:p>
          <a:p>
            <a:endParaRPr lang="en-GB" sz="12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0B0C62C8-1E37-4080-96BB-D2B3319B1F68}"/>
              </a:ext>
            </a:extLst>
          </p:cNvPr>
          <p:cNvPicPr>
            <a:picLocks noChangeAspect="1"/>
          </p:cNvPicPr>
          <p:nvPr/>
        </p:nvPicPr>
        <p:blipFill>
          <a:blip r:embed="rId2"/>
          <a:stretch>
            <a:fillRect/>
          </a:stretch>
        </p:blipFill>
        <p:spPr>
          <a:xfrm>
            <a:off x="0" y="1518285"/>
            <a:ext cx="12192000" cy="3821429"/>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dirty="0" smtClean="0"/>
              <a:t>*</a:t>
            </a:r>
            <a:r>
              <a:rPr lang="en-GB" sz="1800" dirty="0" smtClean="0"/>
              <a:t>,</a:t>
            </a:r>
            <a:r>
              <a:rPr lang="en-GB" sz="1800" baseline="30000" dirty="0" smtClean="0"/>
              <a:t>#</a:t>
            </a:r>
            <a:r>
              <a:rPr lang="en-GB" sz="1800" dirty="0" smtClean="0"/>
              <a:t>,</a:t>
            </a:r>
            <a:r>
              <a:rPr lang="en-GB" sz="1800" baseline="30000" dirty="0" smtClean="0"/>
              <a:t>¥</a:t>
            </a:r>
            <a:r>
              <a:rPr lang="en-GB" sz="1800" dirty="0" smtClean="0"/>
              <a:t>,</a:t>
            </a:r>
            <a:r>
              <a:rPr lang="en-GB" sz="1800" baseline="30000" dirty="0" smtClean="0"/>
              <a:t>§</a:t>
            </a:r>
            <a:r>
              <a:rPr lang="en-GB" sz="1800" dirty="0" smtClean="0"/>
              <a:t>,</a:t>
            </a:r>
            <a:r>
              <a:rPr lang="en-GB" sz="1800" baseline="30000" dirty="0" smtClean="0"/>
              <a:t>°</a:t>
            </a:r>
            <a:r>
              <a:rPr lang="en-GB" sz="1800" dirty="0"/>
              <a:t> </a:t>
            </a:r>
            <a:r>
              <a:rPr lang="en-GB" sz="1800" dirty="0" smtClean="0"/>
              <a:t>worldwide</a:t>
            </a:r>
            <a:r>
              <a:rPr lang="en-GB" sz="1800" dirty="0"/>
              <a:t>, as of 14 August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2" y="4783383"/>
            <a:ext cx="11524754" cy="397032"/>
          </a:xfrm>
          <a:prstGeom prst="rect">
            <a:avLst/>
          </a:prstGeom>
        </p:spPr>
        <p:txBody>
          <a:bodyPr wrap="square">
            <a:spAutoFit/>
          </a:bodyPr>
          <a:lstStyle/>
          <a:p>
            <a:r>
              <a:rPr lang="en-GB" sz="1100" dirty="0" smtClean="0"/>
              <a:t>* According </a:t>
            </a:r>
            <a:r>
              <a:rPr lang="en-GB" sz="1100" dirty="0"/>
              <a:t>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2" y="5196006"/>
            <a:ext cx="11196731" cy="563231"/>
          </a:xfrm>
          <a:prstGeom prst="rect">
            <a:avLst/>
          </a:prstGeom>
          <a:noFill/>
        </p:spPr>
        <p:txBody>
          <a:bodyPr wrap="square" rtlCol="0">
            <a:spAutoFit/>
          </a:bodyPr>
          <a:lstStyle/>
          <a:p>
            <a:r>
              <a:rPr lang="en-GB" sz="1100" baseline="30000" dirty="0"/>
              <a:t>#</a:t>
            </a:r>
            <a:r>
              <a:rPr lang="en-GB" sz="1100" dirty="0" smtClean="0"/>
              <a:t> </a:t>
            </a:r>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2800" dirty="0"/>
          </a:p>
        </p:txBody>
      </p:sp>
      <p:sp>
        <p:nvSpPr>
          <p:cNvPr id="8" name="TextBox 7"/>
          <p:cNvSpPr txBox="1"/>
          <p:nvPr/>
        </p:nvSpPr>
        <p:spPr>
          <a:xfrm>
            <a:off x="454392" y="5710328"/>
            <a:ext cx="11196731" cy="258532"/>
          </a:xfrm>
          <a:prstGeom prst="rect">
            <a:avLst/>
          </a:prstGeom>
          <a:noFill/>
        </p:spPr>
        <p:txBody>
          <a:bodyPr wrap="square" rtlCol="0">
            <a:spAutoFit/>
          </a:bodyPr>
          <a:lstStyle/>
          <a:p>
            <a:r>
              <a:rPr lang="en-GB" sz="1100" baseline="30000" dirty="0" smtClean="0"/>
              <a:t>¥ </a:t>
            </a:r>
            <a:r>
              <a:rPr lang="en-GB" sz="1100" dirty="0" smtClean="0"/>
              <a:t>On </a:t>
            </a:r>
            <a:r>
              <a:rPr lang="en-GB" sz="1100" dirty="0"/>
              <a:t>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5934030"/>
            <a:ext cx="11443778" cy="729430"/>
          </a:xfrm>
          <a:prstGeom prst="rect">
            <a:avLst/>
          </a:prstGeom>
          <a:noFill/>
        </p:spPr>
        <p:txBody>
          <a:bodyPr wrap="square" rtlCol="0">
            <a:spAutoFit/>
          </a:bodyPr>
          <a:lstStyle/>
          <a:p>
            <a:r>
              <a:rPr lang="en-GB" sz="1100" baseline="30000" dirty="0"/>
              <a:t>§</a:t>
            </a:r>
            <a:r>
              <a:rPr lang="en-GB" sz="1100" dirty="0" smtClean="0"/>
              <a:t> </a:t>
            </a:r>
            <a:r>
              <a:rPr lang="en-GB" sz="1100" dirty="0"/>
              <a:t>On 24 July, the increase in deaths is partly attributable to the inclusion of deaths by Peru (from March to the end of June) which were previously not reported.</a:t>
            </a:r>
          </a:p>
          <a:p>
            <a:r>
              <a:rPr lang="en-GB" sz="1100" baseline="30000" dirty="0" smtClean="0"/>
              <a:t>° </a:t>
            </a:r>
            <a:r>
              <a:rPr lang="en-GB" sz="1100" dirty="0" smtClean="0"/>
              <a:t>On </a:t>
            </a:r>
            <a:r>
              <a:rPr lang="en-GB" sz="1100" dirty="0"/>
              <a:t>10 August 2020, the United Kingdom reported less cumulative deaths. This is due to revisions in historical data. On 13 August 2020, the United Kingdom did not report cumulative cases and deaths due to technical difficulties. Data will be updated as soon as it is made available.</a:t>
            </a:r>
          </a:p>
          <a:p>
            <a:endParaRPr lang="en-GB" sz="1200" dirty="0"/>
          </a:p>
        </p:txBody>
      </p:sp>
      <p:pic>
        <p:nvPicPr>
          <p:cNvPr id="4" name="Picture 3">
            <a:extLst>
              <a:ext uri="{FF2B5EF4-FFF2-40B4-BE49-F238E27FC236}">
                <a16:creationId xmlns:a16="http://schemas.microsoft.com/office/drawing/2014/main" id="{382E9E37-8389-4410-BBAC-EDAF510A077F}"/>
              </a:ext>
            </a:extLst>
          </p:cNvPr>
          <p:cNvPicPr>
            <a:picLocks noChangeAspect="1"/>
          </p:cNvPicPr>
          <p:nvPr/>
        </p:nvPicPr>
        <p:blipFill>
          <a:blip r:embed="rId7"/>
          <a:stretch>
            <a:fillRect/>
          </a:stretch>
        </p:blipFill>
        <p:spPr>
          <a:xfrm>
            <a:off x="265042" y="977794"/>
            <a:ext cx="10607040" cy="3868483"/>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a:t>
            </a:r>
            <a:r>
              <a:rPr lang="en-GB" sz="1800" dirty="0" smtClean="0"/>
              <a:t>*,</a:t>
            </a:r>
            <a:r>
              <a:rPr lang="en-GB" sz="1800" baseline="30000" dirty="0" smtClean="0"/>
              <a:t> </a:t>
            </a:r>
            <a:r>
              <a:rPr lang="en-GB" sz="1800" dirty="0" smtClean="0"/>
              <a:t>COVID-19 </a:t>
            </a:r>
            <a:r>
              <a:rPr lang="en-GB" sz="1800" dirty="0"/>
              <a:t>in EU/EEA and the UK, as of 14 August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729337" y="5503783"/>
            <a:ext cx="10582052" cy="1241878"/>
          </a:xfrm>
          <a:prstGeom prst="rect">
            <a:avLst/>
          </a:prstGeom>
          <a:noFill/>
        </p:spPr>
        <p:txBody>
          <a:bodyPr wrap="square" rtlCol="0">
            <a:spAutoFit/>
          </a:bodyPr>
          <a:lstStyle/>
          <a:p>
            <a:r>
              <a:rPr lang="en-GB" sz="1100" dirty="0" smtClean="0"/>
              <a:t>* </a:t>
            </a:r>
            <a:r>
              <a:rPr lang="en-GB" sz="1200" dirty="0" smtClean="0"/>
              <a:t>Spain</a:t>
            </a:r>
            <a:r>
              <a:rPr lang="en-GB" sz="1200" dirty="0"/>
              <a:t>: Since 11 May, the frequency of reporting from regional level to national level has </a:t>
            </a:r>
            <a:r>
              <a:rPr lang="en-GB" sz="1200" dirty="0">
                <a:hlinkClick r:id="rId3" tooltip="https://www.mscbs.gob.es/profesionales/saludpublica/ccayes/alertasactual/ncov-china/documentos/actualizacion_116_covid-19.pdf"/>
              </a:rPr>
              <a:t>changed</a:t>
            </a:r>
            <a:r>
              <a:rPr lang="en-GB" sz="12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1100" dirty="0"/>
          </a:p>
          <a:p>
            <a:r>
              <a:rPr lang="en-GB" sz="1100" baseline="30000" dirty="0" smtClean="0"/>
              <a:t># </a:t>
            </a:r>
            <a:r>
              <a:rPr lang="en-GB" sz="1200" dirty="0" smtClean="0"/>
              <a:t>On </a:t>
            </a:r>
            <a:r>
              <a:rPr lang="en-GB" sz="1200" dirty="0"/>
              <a:t>10 August 2020, the United Kingdom reported less cumulative deaths. This is due to revisions in historical data. On 13 August 2020, the United Kingdom did not report cumulative cases and deaths due to technical difficulties. Data will be updated as soon as it is made available.</a:t>
            </a:r>
          </a:p>
          <a:p>
            <a:endParaRPr lang="en-GB" sz="1100" dirty="0"/>
          </a:p>
        </p:txBody>
      </p:sp>
      <p:pic>
        <p:nvPicPr>
          <p:cNvPr id="4" name="Picture 3">
            <a:extLst>
              <a:ext uri="{FF2B5EF4-FFF2-40B4-BE49-F238E27FC236}">
                <a16:creationId xmlns:a16="http://schemas.microsoft.com/office/drawing/2014/main" id="{919BF130-4532-4AEF-B081-1238EAE30307}"/>
              </a:ext>
            </a:extLst>
          </p:cNvPr>
          <p:cNvPicPr>
            <a:picLocks noChangeAspect="1"/>
          </p:cNvPicPr>
          <p:nvPr/>
        </p:nvPicPr>
        <p:blipFill>
          <a:blip r:embed="rId4"/>
          <a:stretch>
            <a:fillRect/>
          </a:stretch>
        </p:blipFill>
        <p:spPr>
          <a:xfrm>
            <a:off x="980424" y="959070"/>
            <a:ext cx="9850271" cy="4660531"/>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14 August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1BE58752-1DD3-49D5-9D9C-9259EAD64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069" y="707208"/>
            <a:ext cx="7307037" cy="5166360"/>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11</a:t>
            </a:r>
            <a:r>
              <a:rPr lang="en-GB" altLang="en-US" sz="2000" baseline="30000" dirty="0">
                <a:solidFill>
                  <a:prstClr val="black"/>
                </a:solidFill>
              </a:rPr>
              <a:t>th</a:t>
            </a:r>
            <a:r>
              <a:rPr lang="en-GB" altLang="en-US" sz="2000" dirty="0">
                <a:solidFill>
                  <a:prstClr val="black"/>
                </a:solidFill>
              </a:rPr>
              <a:t> outbreak: </a:t>
            </a:r>
            <a:r>
              <a:rPr lang="en-GB" altLang="en-US" sz="2000">
                <a:solidFill>
                  <a:prstClr val="black"/>
                </a:solidFill>
              </a:rPr>
              <a:t>Ebola virus </a:t>
            </a:r>
            <a:r>
              <a:rPr lang="en-GB" altLang="en-US" sz="2000" dirty="0">
                <a:solidFill>
                  <a:prstClr val="black"/>
                </a:solidFill>
              </a:rPr>
              <a:t>d</a:t>
            </a:r>
            <a:r>
              <a:rPr lang="en-GB" altLang="en-US" sz="2000">
                <a:solidFill>
                  <a:prstClr val="black"/>
                </a:solidFill>
              </a:rPr>
              <a:t>isease </a:t>
            </a:r>
            <a:r>
              <a:rPr lang="en-GB" altLang="en-US" sz="2000" dirty="0">
                <a:solidFill>
                  <a:prstClr val="black"/>
                </a:solidFill>
              </a:rPr>
              <a:t>case distribution in Equateur Province, Democratic Republic of the Congo, as of 11 August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5D706176-FF33-48C7-A6CF-EA56F7F39E82}"/>
              </a:ext>
            </a:extLst>
          </p:cNvPr>
          <p:cNvPicPr>
            <a:picLocks noChangeAspect="1"/>
          </p:cNvPicPr>
          <p:nvPr/>
        </p:nvPicPr>
        <p:blipFill>
          <a:blip r:embed="rId2"/>
          <a:stretch>
            <a:fillRect/>
          </a:stretch>
        </p:blipFill>
        <p:spPr>
          <a:xfrm>
            <a:off x="0" y="2072640"/>
            <a:ext cx="12192000" cy="2712720"/>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11</a:t>
            </a:r>
            <a:r>
              <a:rPr lang="en-GB" sz="2000" baseline="30000" dirty="0">
                <a:solidFill>
                  <a:prstClr val="black"/>
                </a:solidFill>
              </a:rPr>
              <a:t>th</a:t>
            </a:r>
            <a:r>
              <a:rPr lang="en-GB" sz="2000" dirty="0">
                <a:solidFill>
                  <a:prstClr val="black"/>
                </a:solidFill>
              </a:rPr>
              <a:t> outbreak: </a:t>
            </a:r>
            <a:r>
              <a:rPr lang="en-GB" sz="2000" dirty="0">
                <a:solidFill>
                  <a:prstClr val="black"/>
                </a:solidFill>
              </a:rPr>
              <a:t>d</a:t>
            </a:r>
            <a:r>
              <a:rPr lang="en-GB" sz="2000" dirty="0" smtClean="0">
                <a:solidFill>
                  <a:prstClr val="black"/>
                </a:solidFill>
              </a:rPr>
              <a:t>istribution </a:t>
            </a:r>
            <a:r>
              <a:rPr lang="en-GB" sz="2000" dirty="0">
                <a:solidFill>
                  <a:prstClr val="black"/>
                </a:solidFill>
              </a:rPr>
              <a:t>of confirmed and probable cases of Ebola virus disease by week of reporting in Equateur Province, Democratic Republic of the Congo, as of 11 August 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7" name="Content Placeholder 6">
            <a:extLst>
              <a:ext uri="{FF2B5EF4-FFF2-40B4-BE49-F238E27FC236}">
                <a16:creationId xmlns:a16="http://schemas.microsoft.com/office/drawing/2014/main" id="{31E0916B-9498-4D09-83C2-CDD89760AA98}"/>
              </a:ext>
            </a:extLst>
          </p:cNvPr>
          <p:cNvPicPr>
            <a:picLocks noGrp="1" noChangeAspect="1"/>
          </p:cNvPicPr>
          <p:nvPr>
            <p:ph idx="1"/>
          </p:nvPr>
        </p:nvPicPr>
        <p:blipFill>
          <a:blip r:embed="rId2"/>
          <a:stretch>
            <a:fillRect/>
          </a:stretch>
        </p:blipFill>
        <p:spPr>
          <a:xfrm>
            <a:off x="1994045" y="1673061"/>
            <a:ext cx="8203910" cy="4291641"/>
          </a:xfr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7624"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11</a:t>
            </a:r>
            <a:r>
              <a:rPr lang="en-GB" sz="2000" baseline="30000" dirty="0"/>
              <a:t>th</a:t>
            </a:r>
            <a:r>
              <a:rPr lang="en-GB" sz="2000" dirty="0"/>
              <a:t> outbreak: </a:t>
            </a:r>
            <a:r>
              <a:rPr lang="en-GB" sz="2000" dirty="0" smtClean="0"/>
              <a:t>geographical </a:t>
            </a:r>
            <a:r>
              <a:rPr lang="en-GB" sz="2000" dirty="0"/>
              <a:t>distribution of confirmed and probable cases of Ebola virus disease, Equateur Province, Democratic Republic of the Congo, </a:t>
            </a:r>
          </a:p>
          <a:p>
            <a:pPr algn="ctr" fontAlgn="base">
              <a:spcAft>
                <a:spcPct val="0"/>
              </a:spcAft>
            </a:pPr>
            <a:r>
              <a:rPr lang="en-GB" sz="2000" dirty="0"/>
              <a:t>as of 11 August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a:extLst>
              <a:ext uri="{FF2B5EF4-FFF2-40B4-BE49-F238E27FC236}">
                <a16:creationId xmlns:a16="http://schemas.microsoft.com/office/drawing/2014/main" id="{B2AB11EA-1EE2-46D0-AB3F-5788F9771340}"/>
              </a:ext>
            </a:extLst>
          </p:cNvPr>
          <p:cNvPicPr>
            <a:picLocks noChangeAspect="1"/>
          </p:cNvPicPr>
          <p:nvPr/>
        </p:nvPicPr>
        <p:blipFill>
          <a:blip r:embed="rId2"/>
          <a:stretch>
            <a:fillRect/>
          </a:stretch>
        </p:blipFill>
        <p:spPr>
          <a:xfrm>
            <a:off x="2263382" y="1041075"/>
            <a:ext cx="7269096" cy="5617029"/>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the EU/EEA countries and EU neighbouring countries, as of </a:t>
            </a:r>
            <a:r>
              <a:rPr lang="en-GB" sz="2000" dirty="0" smtClean="0"/>
              <a:t>13 </a:t>
            </a:r>
            <a:r>
              <a:rPr lang="en-GB" sz="2000" dirty="0"/>
              <a:t>August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487" y="899882"/>
            <a:ext cx="7895477" cy="5575660"/>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purl.org/dc/terms/"/>
    <ds:schemaRef ds:uri="http://schemas.microsoft.com/office/2006/metadata/properties"/>
    <ds:schemaRef ds:uri="d23a570b-d7a9-49ca-a34c-8afb8206b4bf"/>
    <ds:schemaRef ds:uri="http://schemas.microsoft.com/office/2006/documentManagement/types"/>
    <ds:schemaRef ds:uri="http://schemas.microsoft.com/sharepoint/v3"/>
    <ds:schemaRef ds:uri="http://purl.org/dc/elements/1.1/"/>
    <ds:schemaRef ds:uri="http://schemas.microsoft.com/office/infopath/2007/PartnerControls"/>
    <ds:schemaRef ds:uri="http://schemas.openxmlformats.org/package/2006/metadata/core-properties"/>
    <ds:schemaRef ds:uri="376727eb-354b-45e4-998d-f84ea07947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25026</TotalTime>
  <Words>958</Words>
  <Application>Microsoft Office PowerPoint</Application>
  <PresentationFormat>Widescreen</PresentationFormat>
  <Paragraphs>39</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Tahoma</vt:lpstr>
      <vt:lpstr>Theme_ECDC</vt:lpstr>
      <vt:lpstr>Reusable maps and graphs from ECDC Communicable Disease Threats Report   Week 33, 2020 </vt:lpstr>
      <vt:lpstr>Distribution of COVID-19 cases*, ¥ in accordance with the applied case definitions in the affected countries, as of 14 August 2020</vt:lpstr>
      <vt:lpstr>Distribution of COVID-19 deaths*,#,¥,§,° worldwide, as of 14 August 2020 </vt:lpstr>
      <vt:lpstr>Distribution of laboratory-confirmed cases*, COVID-19 in EU/EEA and the UK, as of 14 August 2020</vt:lpstr>
      <vt:lpstr>Geographic distribution of 14-day cumulative number of reported COVID-19 cases per 100 000 population, worldwide, as of 14 August 2020</vt:lpstr>
      <vt:lpstr>11th outbreak: Ebola virus disease case distribution in Equateur Province, Democratic Republic of the Congo, as of 11 August 2020</vt:lpstr>
      <vt:lpstr>11th outbreak: distribution of confirmed and probable cases of Ebola virus disease by week of reporting in Equateur Province, Democratic Republic of the Congo, as of 11 August 2020</vt:lpstr>
      <vt:lpstr>PowerPoint Presentation</vt:lpstr>
      <vt:lpstr>PowerPoint Presentation</vt:lpstr>
      <vt:lpstr>Distribution of West Nile virus infections in humans by affected areas in the EU/EEA countries and EU neighbouring countries, as of 13 August 2020</vt:lpstr>
      <vt:lpstr>PowerPoint Presentation</vt:lpstr>
      <vt:lpstr>Distribution of West Nile virus infections among humans and outbreaks among equids and/or birds in the EU, as of 13 August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1999</cp:revision>
  <cp:lastPrinted>2017-03-24T07:50:18Z</cp:lastPrinted>
  <dcterms:created xsi:type="dcterms:W3CDTF">2015-11-05T13:02:54Z</dcterms:created>
  <dcterms:modified xsi:type="dcterms:W3CDTF">2020-08-14T13:14:53Z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