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3"/>
  </p:notesMasterIdLst>
  <p:handoutMasterIdLst>
    <p:handoutMasterId r:id="rId14"/>
  </p:handoutMasterIdLst>
  <p:sldIdLst>
    <p:sldId id="256" r:id="rId7"/>
    <p:sldId id="322" r:id="rId8"/>
    <p:sldId id="323" r:id="rId9"/>
    <p:sldId id="324" r:id="rId10"/>
    <p:sldId id="325" r:id="rId11"/>
    <p:sldId id="326" r:id="rId12"/>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103" d="100"/>
          <a:sy n="103" d="100"/>
        </p:scale>
        <p:origin x="115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11/12/2020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50,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a:t>
            </a:r>
            <a:r>
              <a:rPr lang="en-GB" sz="1800"/>
              <a:t>of 11 </a:t>
            </a:r>
            <a:r>
              <a:rPr lang="en-GB" sz="1800" dirty="0"/>
              <a:t>December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1172629"/>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9" name="Picture 8">
            <a:extLst>
              <a:ext uri="{FF2B5EF4-FFF2-40B4-BE49-F238E27FC236}">
                <a16:creationId xmlns:a16="http://schemas.microsoft.com/office/drawing/2014/main" id="{91AC5D40-9AD6-4F0C-AA37-F12BA69C8A38}"/>
              </a:ext>
            </a:extLst>
          </p:cNvPr>
          <p:cNvPicPr>
            <a:picLocks noChangeAspect="1"/>
          </p:cNvPicPr>
          <p:nvPr/>
        </p:nvPicPr>
        <p:blipFill>
          <a:blip r:embed="rId2"/>
          <a:stretch>
            <a:fillRect/>
          </a:stretch>
        </p:blipFill>
        <p:spPr>
          <a:xfrm>
            <a:off x="513521" y="994391"/>
            <a:ext cx="10395757" cy="4687951"/>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a:t>
            </a:r>
            <a:r>
              <a:rPr lang="en-GB" sz="1800"/>
              <a:t>of 11 </a:t>
            </a:r>
            <a:r>
              <a:rPr lang="en-GB" sz="1800" dirty="0"/>
              <a:t>December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70940" y="5086975"/>
            <a:ext cx="11524754" cy="397032"/>
          </a:xfrm>
          <a:prstGeom prst="rect">
            <a:avLst/>
          </a:prstGeom>
        </p:spPr>
        <p:txBody>
          <a:bodyPr wrap="square">
            <a:spAutoFit/>
          </a:bodyPr>
          <a:lstStyle/>
          <a:p>
            <a:r>
              <a:rPr lang="en-GB" sz="1100" dirty="0"/>
              <a:t>*According to media reports,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70940" y="5427006"/>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the end of August 2020, Swedish authorities have been performing daily data consolidation leading to data retro-corrections. From week 38, the Swedish Public Health Agency update COVID-19 daily data four times per week, Tuesday to Friday. This can result in a decrease of cumulative figures (cases or deaths) and related outputs. </a:t>
            </a:r>
            <a:endParaRPr lang="en-GB" sz="1050" dirty="0"/>
          </a:p>
          <a:p>
            <a:endParaRPr lang="en-GB" sz="2800" dirty="0"/>
          </a:p>
        </p:txBody>
      </p:sp>
      <p:sp>
        <p:nvSpPr>
          <p:cNvPr id="8" name="TextBox 7"/>
          <p:cNvSpPr txBox="1"/>
          <p:nvPr/>
        </p:nvSpPr>
        <p:spPr>
          <a:xfrm>
            <a:off x="70940" y="6207592"/>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70940" y="6414840"/>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that were previously not reported.</a:t>
            </a:r>
          </a:p>
          <a:p>
            <a:endParaRPr lang="en-GB" sz="1200" dirty="0"/>
          </a:p>
        </p:txBody>
      </p:sp>
      <p:pic>
        <p:nvPicPr>
          <p:cNvPr id="11" name="Picture 10">
            <a:extLst>
              <a:ext uri="{FF2B5EF4-FFF2-40B4-BE49-F238E27FC236}">
                <a16:creationId xmlns:a16="http://schemas.microsoft.com/office/drawing/2014/main" id="{0787AD61-A721-4B83-8212-FA1B61A25BA9}"/>
              </a:ext>
            </a:extLst>
          </p:cNvPr>
          <p:cNvPicPr>
            <a:picLocks noChangeAspect="1"/>
          </p:cNvPicPr>
          <p:nvPr/>
        </p:nvPicPr>
        <p:blipFill>
          <a:blip r:embed="rId7"/>
          <a:stretch>
            <a:fillRect/>
          </a:stretch>
        </p:blipFill>
        <p:spPr>
          <a:xfrm>
            <a:off x="900332" y="810314"/>
            <a:ext cx="9412121" cy="4244383"/>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and the UK, as </a:t>
            </a:r>
            <a:r>
              <a:rPr lang="en-GB" sz="1800"/>
              <a:t>of 11 </a:t>
            </a:r>
            <a:r>
              <a:rPr lang="en-GB" sz="1800" dirty="0"/>
              <a:t>December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0" y="5632597"/>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seven days with available data at the time of data collection. On 12 August 2020, Spain retro-corrected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have updated COVID-19 daily data four times per week, Tuesdays to Fridays. This can result in a decrease of cumulative figures (cases or deaths) and related outputs. </a:t>
            </a:r>
          </a:p>
          <a:p>
            <a:endParaRPr lang="en-GB" sz="1100" dirty="0"/>
          </a:p>
          <a:p>
            <a:endParaRPr lang="en-GB" sz="1100" dirty="0"/>
          </a:p>
        </p:txBody>
      </p:sp>
      <p:pic>
        <p:nvPicPr>
          <p:cNvPr id="8" name="Picture 7">
            <a:extLst>
              <a:ext uri="{FF2B5EF4-FFF2-40B4-BE49-F238E27FC236}">
                <a16:creationId xmlns:a16="http://schemas.microsoft.com/office/drawing/2014/main" id="{93A9116E-3F66-4D3B-809E-F81B6B7E9D2E}"/>
              </a:ext>
            </a:extLst>
          </p:cNvPr>
          <p:cNvPicPr>
            <a:picLocks noChangeAspect="1"/>
          </p:cNvPicPr>
          <p:nvPr/>
        </p:nvPicPr>
        <p:blipFill>
          <a:blip r:embed="rId4"/>
          <a:stretch>
            <a:fillRect/>
          </a:stretch>
        </p:blipFill>
        <p:spPr>
          <a:xfrm>
            <a:off x="465221" y="855385"/>
            <a:ext cx="10365160" cy="4674154"/>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a:t>
            </a:r>
            <a:r>
              <a:rPr lang="en-GB" sz="1800"/>
              <a:t>of 11 December 2020</a:t>
            </a:r>
            <a:endParaRPr lang="en-GB" sz="1800" dirty="0"/>
          </a:p>
        </p:txBody>
      </p:sp>
      <p:sp>
        <p:nvSpPr>
          <p:cNvPr id="6" name="Rectangle 5"/>
          <p:cNvSpPr/>
          <p:nvPr/>
        </p:nvSpPr>
        <p:spPr>
          <a:xfrm>
            <a:off x="0" y="6074226"/>
            <a:ext cx="11709399" cy="535531"/>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8" name="Picture 7">
            <a:extLst>
              <a:ext uri="{FF2B5EF4-FFF2-40B4-BE49-F238E27FC236}">
                <a16:creationId xmlns:a16="http://schemas.microsoft.com/office/drawing/2014/main" id="{04977356-76AC-4B98-8036-C72FF1C44588}"/>
              </a:ext>
            </a:extLst>
          </p:cNvPr>
          <p:cNvPicPr>
            <a:picLocks noChangeAspect="1"/>
          </p:cNvPicPr>
          <p:nvPr/>
        </p:nvPicPr>
        <p:blipFill>
          <a:blip r:embed="rId2"/>
          <a:stretch>
            <a:fillRect/>
          </a:stretch>
        </p:blipFill>
        <p:spPr>
          <a:xfrm>
            <a:off x="2283090" y="770021"/>
            <a:ext cx="7368410" cy="5201231"/>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Seasonality of measles cases reported by month and year, </a:t>
            </a:r>
            <a:br>
              <a:rPr lang="en-GB"/>
            </a:br>
            <a:r>
              <a:rPr lang="en-GB"/>
              <a:t>January 2019–October 2020, EU/EEA and the UK </a:t>
            </a:r>
          </a:p>
        </p:txBody>
      </p:sp>
      <p:pic>
        <p:nvPicPr>
          <p:cNvPr id="5" name="Content Placeholder 4"/>
          <p:cNvPicPr>
            <a:picLocks noGrp="1" noChangeAspect="1"/>
          </p:cNvPicPr>
          <p:nvPr>
            <p:ph idx="1"/>
          </p:nvPr>
        </p:nvPicPr>
        <p:blipFill>
          <a:blip r:embed="rId2"/>
          <a:stretch>
            <a:fillRect/>
          </a:stretch>
        </p:blipFill>
        <p:spPr>
          <a:xfrm>
            <a:off x="2331507" y="1175658"/>
            <a:ext cx="7639211" cy="5361077"/>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spTree>
    <p:extLst>
      <p:ext uri="{BB962C8B-B14F-4D97-AF65-F5344CB8AC3E}">
        <p14:creationId xmlns:p14="http://schemas.microsoft.com/office/powerpoint/2010/main" val="2352736987"/>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schemas.openxmlformats.org/package/2006/metadata/core-properties"/>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www.w3.org/XML/1998/namespace"/>
    <ds:schemaRef ds:uri="376727eb-354b-45e4-998d-f84ea079474e"/>
    <ds:schemaRef ds:uri="d23a570b-d7a9-49ca-a34c-8afb8206b4bf"/>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25762</TotalTime>
  <Words>835</Words>
  <Application>Microsoft Office PowerPoint</Application>
  <PresentationFormat>Widescreen</PresentationFormat>
  <Paragraphs>26</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Helvetica</vt:lpstr>
      <vt:lpstr>Tahoma</vt:lpstr>
      <vt:lpstr>Theme_ECDC</vt:lpstr>
      <vt:lpstr>Reusable maps and graphs from ECDC Communicable Disease Threats Report   Week 50, 2020 </vt:lpstr>
      <vt:lpstr>Distribution of COVID-19 cases* in accordance with the applied case definitions in the affected countries, as of 11 December 2020</vt:lpstr>
      <vt:lpstr>Distribution of COVID-19 deaths* worldwide, as of 11 December 2020 </vt:lpstr>
      <vt:lpstr>Distribution of laboratory-confirmed cases* of COVID-19 in the EU/EEA and the UK, as of 11 December 2020</vt:lpstr>
      <vt:lpstr>Geographic distribution of 14-day cumulative number of reported COVID-19 cases per 100 000 population, worldwide, as of 11 December 2020</vt:lpstr>
      <vt:lpstr>Seasonality of measles cases reported by month and year,  January 2019–October 2020, EU/EEA and the UK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2098</cp:revision>
  <cp:lastPrinted>2017-03-24T07:50:18Z</cp:lastPrinted>
  <dcterms:created xsi:type="dcterms:W3CDTF">2015-11-05T13:02:54Z</dcterms:created>
  <dcterms:modified xsi:type="dcterms:W3CDTF">2020-12-11T11:02:12Z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