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9"/>
  </p:notesMasterIdLst>
  <p:handoutMasterIdLst>
    <p:handoutMasterId r:id="rId20"/>
  </p:handoutMasterIdLst>
  <p:sldIdLst>
    <p:sldId id="256" r:id="rId7"/>
    <p:sldId id="322" r:id="rId8"/>
    <p:sldId id="323" r:id="rId9"/>
    <p:sldId id="324" r:id="rId10"/>
    <p:sldId id="325" r:id="rId11"/>
    <p:sldId id="313" r:id="rId12"/>
    <p:sldId id="318" r:id="rId13"/>
    <p:sldId id="268" r:id="rId14"/>
    <p:sldId id="311" r:id="rId15"/>
    <p:sldId id="320" r:id="rId16"/>
    <p:sldId id="312" r:id="rId17"/>
    <p:sldId id="321" r:id="rId18"/>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5118" autoAdjust="0"/>
  </p:normalViewPr>
  <p:slideViewPr>
    <p:cSldViewPr snapToGrid="0">
      <p:cViewPr varScale="1">
        <p:scale>
          <a:sx n="104" d="100"/>
          <a:sy n="104" d="100"/>
        </p:scale>
        <p:origin x="112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18/09/2020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38,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06897"/>
            <a:ext cx="10354188" cy="951722"/>
          </a:xfrm>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17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3" name="Picture 2">
            <a:extLst>
              <a:ext uri="{FF2B5EF4-FFF2-40B4-BE49-F238E27FC236}">
                <a16:creationId xmlns:a16="http://schemas.microsoft.com/office/drawing/2014/main" id="{910547D2-8523-4B45-8941-B0B58BEB7772}"/>
              </a:ext>
            </a:extLst>
          </p:cNvPr>
          <p:cNvPicPr>
            <a:picLocks noChangeAspect="1"/>
          </p:cNvPicPr>
          <p:nvPr/>
        </p:nvPicPr>
        <p:blipFill>
          <a:blip r:embed="rId2"/>
          <a:stretch>
            <a:fillRect/>
          </a:stretch>
        </p:blipFill>
        <p:spPr>
          <a:xfrm>
            <a:off x="2121637" y="1158619"/>
            <a:ext cx="7215090" cy="5092205"/>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411481" y="311797"/>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17 September 2020</a:t>
            </a:r>
            <a:br>
              <a:rPr lang="en-GB" sz="2000" dirty="0">
                <a:solidFill>
                  <a:srgbClr val="002060"/>
                </a:solidFill>
              </a:rPr>
            </a:br>
            <a:endParaRPr lang="en-GB" sz="2000" dirty="0">
              <a:solidFill>
                <a:srgbClr val="002060"/>
              </a:solidFill>
            </a:endParaRPr>
          </a:p>
        </p:txBody>
      </p:sp>
      <p:pic>
        <p:nvPicPr>
          <p:cNvPr id="4" name="Picture 3">
            <a:extLst>
              <a:ext uri="{FF2B5EF4-FFF2-40B4-BE49-F238E27FC236}">
                <a16:creationId xmlns:a16="http://schemas.microsoft.com/office/drawing/2014/main" id="{FC6EB014-30FF-475A-A403-87E63CAEF459}"/>
              </a:ext>
            </a:extLst>
          </p:cNvPr>
          <p:cNvPicPr>
            <a:picLocks noChangeAspect="1"/>
          </p:cNvPicPr>
          <p:nvPr/>
        </p:nvPicPr>
        <p:blipFill>
          <a:blip r:embed="rId2"/>
          <a:stretch>
            <a:fillRect/>
          </a:stretch>
        </p:blipFill>
        <p:spPr>
          <a:xfrm>
            <a:off x="1688124" y="979441"/>
            <a:ext cx="7620467" cy="5378310"/>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5567"/>
            <a:ext cx="10354188" cy="951722"/>
          </a:xfrm>
        </p:spPr>
        <p:txBody>
          <a:bodyPr>
            <a:normAutofit/>
          </a:bodyPr>
          <a:lstStyle/>
          <a:p>
            <a:pPr algn="ctr"/>
            <a:r>
              <a:rPr lang="en-GB" sz="2000" dirty="0"/>
              <a:t>Distribution of West Nile virus infections among humans and outbreaks among equids and/or birds in the EU, as of 17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3" name="Picture 2">
            <a:extLst>
              <a:ext uri="{FF2B5EF4-FFF2-40B4-BE49-F238E27FC236}">
                <a16:creationId xmlns:a16="http://schemas.microsoft.com/office/drawing/2014/main" id="{60ACCA7E-607B-4CBA-ACB0-26F5DD295542}"/>
              </a:ext>
            </a:extLst>
          </p:cNvPr>
          <p:cNvPicPr>
            <a:picLocks noChangeAspect="1"/>
          </p:cNvPicPr>
          <p:nvPr/>
        </p:nvPicPr>
        <p:blipFill>
          <a:blip r:embed="rId2"/>
          <a:stretch>
            <a:fillRect/>
          </a:stretch>
        </p:blipFill>
        <p:spPr>
          <a:xfrm>
            <a:off x="1899139" y="878289"/>
            <a:ext cx="7733010" cy="5457740"/>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a:t>
            </a:r>
            <a:r>
              <a:rPr lang="en-GB" sz="1800"/>
              <a:t>of 18 </a:t>
            </a:r>
            <a:r>
              <a:rPr lang="en-GB" sz="1800" dirty="0"/>
              <a:t>September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867930"/>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496338" y="1264732"/>
            <a:ext cx="11199323" cy="4328535"/>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a:t>
            </a:r>
            <a:r>
              <a:rPr lang="en-GB" sz="1800"/>
              <a:t>of 18 </a:t>
            </a:r>
            <a:r>
              <a:rPr lang="en-GB" sz="1800" dirty="0"/>
              <a:t>September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2" y="4783383"/>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2" y="5196006"/>
            <a:ext cx="11196731" cy="563231"/>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2800" dirty="0"/>
          </a:p>
        </p:txBody>
      </p:sp>
      <p:sp>
        <p:nvSpPr>
          <p:cNvPr id="8" name="TextBox 7"/>
          <p:cNvSpPr txBox="1"/>
          <p:nvPr/>
        </p:nvSpPr>
        <p:spPr>
          <a:xfrm>
            <a:off x="454392" y="5710328"/>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5934030"/>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3" name="Picture 2"/>
          <p:cNvPicPr>
            <a:picLocks noChangeAspect="1"/>
          </p:cNvPicPr>
          <p:nvPr/>
        </p:nvPicPr>
        <p:blipFill>
          <a:blip r:embed="rId7"/>
          <a:stretch>
            <a:fillRect/>
          </a:stretch>
        </p:blipFill>
        <p:spPr>
          <a:xfrm>
            <a:off x="392697" y="1444580"/>
            <a:ext cx="11406605" cy="3968840"/>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EU/EEA and the UK, as </a:t>
            </a:r>
            <a:r>
              <a:rPr lang="en-GB" sz="1800"/>
              <a:t>of 18 </a:t>
            </a:r>
            <a:r>
              <a:rPr lang="en-GB" sz="1800" dirty="0"/>
              <a:t>September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729337" y="5503783"/>
            <a:ext cx="10582052" cy="909480"/>
          </a:xfrm>
          <a:prstGeom prst="rect">
            <a:avLst/>
          </a:prstGeom>
          <a:noFill/>
        </p:spPr>
        <p:txBody>
          <a:bodyPr wrap="square" rtlCol="0">
            <a:spAutoFit/>
          </a:bodyPr>
          <a:lstStyle/>
          <a:p>
            <a:r>
              <a:rPr lang="en-GB" sz="1100" dirty="0"/>
              <a:t>*</a:t>
            </a:r>
            <a:r>
              <a:rPr lang="en-GB" sz="1200" dirty="0"/>
              <a:t>Spain: Since 11 May, the frequency of reporting from regional level to national level has </a:t>
            </a:r>
            <a:r>
              <a:rPr lang="en-GB" sz="1200" dirty="0">
                <a:hlinkClick r:id="rId3" tooltip="https://www.mscbs.gob.es/profesionales/saludpublica/ccayes/alertasactual/ncov-china/documentos/actualizacion_116_covid-19.pdf"/>
              </a:rPr>
              <a:t>changed</a:t>
            </a:r>
            <a:r>
              <a:rPr lang="en-GB" sz="12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1100" dirty="0"/>
          </a:p>
          <a:p>
            <a:endParaRPr lang="en-GB" sz="1100" dirty="0"/>
          </a:p>
        </p:txBody>
      </p:sp>
      <p:pic>
        <p:nvPicPr>
          <p:cNvPr id="3" name="Picture 2"/>
          <p:cNvPicPr>
            <a:picLocks noChangeAspect="1"/>
          </p:cNvPicPr>
          <p:nvPr/>
        </p:nvPicPr>
        <p:blipFill>
          <a:blip r:embed="rId4"/>
          <a:stretch>
            <a:fillRect/>
          </a:stretch>
        </p:blipFill>
        <p:spPr>
          <a:xfrm>
            <a:off x="316491" y="1374470"/>
            <a:ext cx="11559018" cy="4109060"/>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a:t>
            </a:r>
            <a:r>
              <a:rPr lang="en-GB" sz="1800"/>
              <a:t>of 18 </a:t>
            </a:r>
            <a:r>
              <a:rPr lang="en-GB" sz="1800" dirty="0"/>
              <a:t>September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273" y="710788"/>
            <a:ext cx="7488936" cy="5294970"/>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15 September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p:cNvPicPr>
            <a:picLocks noChangeAspect="1"/>
          </p:cNvPicPr>
          <p:nvPr/>
        </p:nvPicPr>
        <p:blipFill>
          <a:blip r:embed="rId2"/>
          <a:stretch>
            <a:fillRect/>
          </a:stretch>
        </p:blipFill>
        <p:spPr>
          <a:xfrm>
            <a:off x="471487" y="1504950"/>
            <a:ext cx="11249025" cy="3848100"/>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15 September 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7" name="Content Placeholder 6"/>
          <p:cNvPicPr>
            <a:picLocks noGrp="1" noChangeAspect="1"/>
          </p:cNvPicPr>
          <p:nvPr>
            <p:ph idx="1"/>
          </p:nvPr>
        </p:nvPicPr>
        <p:blipFill>
          <a:blip r:embed="rId2"/>
          <a:stretch>
            <a:fillRect/>
          </a:stretch>
        </p:blipFill>
        <p:spPr>
          <a:xfrm>
            <a:off x="1628330" y="1480457"/>
            <a:ext cx="7900548" cy="4136571"/>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15 September 2020</a:t>
            </a:r>
            <a:br>
              <a:rPr lang="en-GB" sz="2000" dirty="0">
                <a:solidFill>
                  <a:srgbClr val="002060"/>
                </a:solidFill>
              </a:rPr>
            </a:br>
            <a:endParaRPr lang="en-GB" sz="2000"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0328" y="1045030"/>
            <a:ext cx="7201034" cy="5564436"/>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EU/EEA countries and EU neighbouring countries, as of 17 September 2020</a:t>
            </a:r>
            <a:br>
              <a:rPr lang="en-GB" sz="2000" dirty="0">
                <a:solidFill>
                  <a:srgbClr val="002060"/>
                </a:solidFill>
              </a:rPr>
            </a:br>
            <a:endParaRPr lang="en-GB" sz="2000" dirty="0">
              <a:solidFill>
                <a:srgbClr val="002060"/>
              </a:solidFill>
            </a:endParaRPr>
          </a:p>
        </p:txBody>
      </p:sp>
      <p:pic>
        <p:nvPicPr>
          <p:cNvPr id="2" name="Picture 1">
            <a:extLst>
              <a:ext uri="{FF2B5EF4-FFF2-40B4-BE49-F238E27FC236}">
                <a16:creationId xmlns:a16="http://schemas.microsoft.com/office/drawing/2014/main" id="{5789EC1E-11E6-4B0B-989E-5A5DBB8B7528}"/>
              </a:ext>
            </a:extLst>
          </p:cNvPr>
          <p:cNvPicPr>
            <a:picLocks noChangeAspect="1"/>
          </p:cNvPicPr>
          <p:nvPr/>
        </p:nvPicPr>
        <p:blipFill>
          <a:blip r:embed="rId2"/>
          <a:stretch>
            <a:fillRect/>
          </a:stretch>
        </p:blipFill>
        <p:spPr>
          <a:xfrm>
            <a:off x="1941340" y="898659"/>
            <a:ext cx="7901823" cy="5576883"/>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schemas.microsoft.com/office/infopath/2007/PartnerControls"/>
    <ds:schemaRef ds:uri="http://schemas.microsoft.com/sharepoint/v3"/>
    <ds:schemaRef ds:uri="http://www.w3.org/XML/1998/namespace"/>
    <ds:schemaRef ds:uri="http://purl.org/dc/elements/1.1/"/>
    <ds:schemaRef ds:uri="376727eb-354b-45e4-998d-f84ea079474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 ds:uri="d23a570b-d7a9-49ca-a34c-8afb8206b4bf"/>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25328</TotalTime>
  <Words>806</Words>
  <Application>Microsoft Office PowerPoint</Application>
  <PresentationFormat>Widescreen</PresentationFormat>
  <Paragraphs>36</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Tahoma</vt:lpstr>
      <vt:lpstr>Theme_ECDC</vt:lpstr>
      <vt:lpstr>Reusable maps and graphs from ECDC Communicable Disease Threats Report   Week 38, 2020 </vt:lpstr>
      <vt:lpstr>Distribution of COVID-19 cases* in accordance with the applied case definitions in the affected countries, as of 18 September 2020</vt:lpstr>
      <vt:lpstr>Distribution of COVID-19 deaths* worldwide, as of 18 September 2020 </vt:lpstr>
      <vt:lpstr>Distribution of laboratory-confirmed cases* of COVID-19 in EU/EEA and the UK, as of 18 September 2020</vt:lpstr>
      <vt:lpstr>Geographic distribution of 14-day cumulative number of reported COVID-19 cases per 100 000 population, worldwide, as of 18 September 2020</vt:lpstr>
      <vt:lpstr>Ebola virus disease case distribution in Equateur Province,  Democratic Republic of the Congo, as of 15 September 2020</vt:lpstr>
      <vt:lpstr>Distribution of confirmed and probable cases of Ebola virus disease by week of reporting in Equateur Province, Democratic Republic of the Congo,  as of 15 September 2020</vt:lpstr>
      <vt:lpstr>PowerPoint Presentation</vt:lpstr>
      <vt:lpstr>PowerPoint Presentation</vt:lpstr>
      <vt:lpstr>Distribution of West Nile virus infections in humans by affected areas in the EU/EEA countries and EU neighbouring countries, as of 17 September 2020</vt:lpstr>
      <vt:lpstr>PowerPoint Presentation</vt:lpstr>
      <vt:lpstr>Distribution of West Nile virus infections among humans and outbreaks among equids and/or birds in the EU, as of 17 September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2029</cp:revision>
  <cp:lastPrinted>2017-03-24T07:50:18Z</cp:lastPrinted>
  <dcterms:created xsi:type="dcterms:W3CDTF">2015-11-05T13:02:54Z</dcterms:created>
  <dcterms:modified xsi:type="dcterms:W3CDTF">2020-09-18T09:54:00Z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