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9"/>
  </p:notesMasterIdLst>
  <p:handoutMasterIdLst>
    <p:handoutMasterId r:id="rId20"/>
  </p:handoutMasterIdLst>
  <p:sldIdLst>
    <p:sldId id="256" r:id="rId7"/>
    <p:sldId id="322" r:id="rId8"/>
    <p:sldId id="323" r:id="rId9"/>
    <p:sldId id="324" r:id="rId10"/>
    <p:sldId id="325" r:id="rId11"/>
    <p:sldId id="313" r:id="rId12"/>
    <p:sldId id="318" r:id="rId13"/>
    <p:sldId id="268" r:id="rId14"/>
    <p:sldId id="311" r:id="rId15"/>
    <p:sldId id="320" r:id="rId16"/>
    <p:sldId id="312" r:id="rId17"/>
    <p:sldId id="321" r:id="rId18"/>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5118" autoAdjust="0"/>
  </p:normalViewPr>
  <p:slideViewPr>
    <p:cSldViewPr snapToGrid="0">
      <p:cViewPr varScale="1">
        <p:scale>
          <a:sx n="97" d="100"/>
          <a:sy n="97" d="100"/>
        </p:scale>
        <p:origin x="81"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28/08/2020</a:t>
            </a:fld>
            <a:r>
              <a:rPr lang="en-GB" sz="1200" kern="0">
                <a:solidFill>
                  <a:prstClr val="white"/>
                </a:solidFill>
                <a:ea typeface="+mn-ea"/>
              </a:rPr>
              <a:t>Week </a:t>
            </a:r>
            <a:r>
              <a:rPr lang="en-GB" sz="1200" kern="0" dirty="0">
                <a:solidFill>
                  <a:prstClr val="white"/>
                </a:solidFill>
                <a:ea typeface="+mn-ea"/>
              </a:rPr>
              <a:t>39, 2018</a:t>
            </a:r>
            <a:r>
              <a:rPr lang="en-GB" sz="1200" b="0" kern="0" dirty="0">
                <a:solidFill>
                  <a:prstClr val="white"/>
                </a:solidFill>
                <a:ea typeface="+mn-ea"/>
              </a:rPr>
              <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r>
              <a:rPr lang="en-GB" sz="1600" kern="0" dirty="0">
                <a:solidFill>
                  <a:prstClr val="white"/>
                </a:solidFill>
                <a:ea typeface="Tahoma" panose="020B0604030504040204" pitchFamily="34" charset="0"/>
                <a:cs typeface="Tahoma" panose="020B0604030504040204" pitchFamily="34" charset="0"/>
              </a:rPr>
              <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mesofindia.indiatimes.com/india/2k-more-covid-deaths-cases-rise-to-3-5-lakh/articleshow/76415524.cms"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me/RshKRCOV/6840" TargetMode="External"/><Relationship Id="rId5" Type="http://schemas.openxmlformats.org/officeDocument/2006/relationships/hyperlink" Target="https://www.web24.news/u/2020/07/due-to-a-change-in-the-records-the-death-toll-soared.html" TargetMode="External"/><Relationship Id="rId4" Type="http://schemas.openxmlformats.org/officeDocument/2006/relationships/hyperlink" Target="https://www.mscbs.gob.es/profesionales/saludPublica/ccayes/alertasActual/nCov-China/documentos/Actualizacion_116_COVID-19.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Week </a:t>
            </a:r>
            <a:r>
              <a:rPr lang="en-GB" sz="1800" kern="0" dirty="0" smtClean="0">
                <a:solidFill>
                  <a:prstClr val="white"/>
                </a:solidFill>
                <a:ea typeface="+mn-ea"/>
              </a:rPr>
              <a:t>35, </a:t>
            </a:r>
            <a:r>
              <a:rPr lang="en-GB" sz="1800" kern="0" dirty="0">
                <a:solidFill>
                  <a:prstClr val="white"/>
                </a:solidFill>
                <a:ea typeface="+mn-ea"/>
              </a:rPr>
              <a:t>2020</a:t>
            </a:r>
            <a:r>
              <a:rPr lang="en-GB" sz="1800" b="0" kern="0" dirty="0">
                <a:solidFill>
                  <a:prstClr val="white"/>
                </a:solidFill>
                <a:ea typeface="+mn-ea"/>
              </a:rPr>
              <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t/>
            </a: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06897"/>
            <a:ext cx="10354188" cy="951722"/>
          </a:xfrm>
        </p:spPr>
        <p:txBody>
          <a:bodyPr>
            <a:normAutofit fontScale="90000"/>
          </a:bodyPr>
          <a:lstStyle/>
          <a:p>
            <a:pPr algn="ctr"/>
            <a:r>
              <a:rPr lang="en-GB" sz="2200" dirty="0"/>
              <a:t>Distribution</a:t>
            </a:r>
            <a:r>
              <a:rPr lang="en-GB" dirty="0"/>
              <a:t> </a:t>
            </a:r>
            <a:r>
              <a:rPr lang="en-GB" sz="2200" dirty="0"/>
              <a:t>of West Nile virus infections in humans by affected areas in the EU/EEA countries and EU neighbouring countries, as of </a:t>
            </a:r>
            <a:r>
              <a:rPr lang="en-GB" sz="2200" dirty="0" smtClean="0"/>
              <a:t>27 </a:t>
            </a:r>
            <a:r>
              <a:rPr lang="en-GB" sz="2200" dirty="0"/>
              <a:t>August 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10</a:t>
            </a:fld>
            <a:endParaRPr lang="en-GB" dirty="0"/>
          </a:p>
        </p:txBody>
      </p:sp>
      <p:pic>
        <p:nvPicPr>
          <p:cNvPr id="3" name="Picture 2"/>
          <p:cNvPicPr>
            <a:picLocks noChangeAspect="1"/>
          </p:cNvPicPr>
          <p:nvPr/>
        </p:nvPicPr>
        <p:blipFill>
          <a:blip r:embed="rId2"/>
          <a:stretch>
            <a:fillRect/>
          </a:stretch>
        </p:blipFill>
        <p:spPr>
          <a:xfrm>
            <a:off x="2033260" y="1039529"/>
            <a:ext cx="7870965" cy="5555104"/>
          </a:xfrm>
          <a:prstGeom prst="rect">
            <a:avLst/>
          </a:prstGeom>
        </p:spPr>
      </p:pic>
    </p:spTree>
    <p:extLst>
      <p:ext uri="{BB962C8B-B14F-4D97-AF65-F5344CB8AC3E}">
        <p14:creationId xmlns:p14="http://schemas.microsoft.com/office/powerpoint/2010/main" val="314416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11</a:t>
            </a:fld>
            <a:endParaRPr lang="en-GB" dirty="0"/>
          </a:p>
        </p:txBody>
      </p:sp>
      <p:sp>
        <p:nvSpPr>
          <p:cNvPr id="6" name="Title 1"/>
          <p:cNvSpPr txBox="1">
            <a:spLocks/>
          </p:cNvSpPr>
          <p:nvPr/>
        </p:nvSpPr>
        <p:spPr>
          <a:xfrm>
            <a:off x="411481" y="311797"/>
            <a:ext cx="10505902"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sz="2000" dirty="0"/>
              <a:t>Distribution of West Nile virus infection outbreaks among equids and/or birds in the EU, as of </a:t>
            </a:r>
            <a:r>
              <a:rPr lang="en-GB" sz="2000" dirty="0" smtClean="0"/>
              <a:t>27 </a:t>
            </a:r>
            <a:r>
              <a:rPr lang="en-GB" sz="2000" dirty="0"/>
              <a:t>August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2" name="Picture 1"/>
          <p:cNvPicPr>
            <a:picLocks noChangeAspect="1"/>
          </p:cNvPicPr>
          <p:nvPr/>
        </p:nvPicPr>
        <p:blipFill>
          <a:blip r:embed="rId2"/>
          <a:stretch>
            <a:fillRect/>
          </a:stretch>
        </p:blipFill>
        <p:spPr>
          <a:xfrm>
            <a:off x="1857628" y="959960"/>
            <a:ext cx="7888255" cy="5567307"/>
          </a:xfrm>
          <a:prstGeom prst="rect">
            <a:avLst/>
          </a:prstGeom>
        </p:spPr>
      </p:pic>
    </p:spTree>
    <p:extLst>
      <p:ext uri="{BB962C8B-B14F-4D97-AF65-F5344CB8AC3E}">
        <p14:creationId xmlns:p14="http://schemas.microsoft.com/office/powerpoint/2010/main" val="423186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65567"/>
            <a:ext cx="10354188" cy="951722"/>
          </a:xfrm>
        </p:spPr>
        <p:txBody>
          <a:bodyPr>
            <a:normAutofit/>
          </a:bodyPr>
          <a:lstStyle/>
          <a:p>
            <a:pPr algn="ctr"/>
            <a:r>
              <a:rPr lang="en-GB" sz="2000" dirty="0"/>
              <a:t>Distribution of West Nile virus infections among humans and outbreaks among equids and/or birds in the EU, as of </a:t>
            </a:r>
            <a:r>
              <a:rPr lang="en-GB" sz="2000" dirty="0" smtClean="0"/>
              <a:t>27 </a:t>
            </a:r>
            <a:r>
              <a:rPr lang="en-GB" sz="2000" dirty="0"/>
              <a:t>August 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12</a:t>
            </a:fld>
            <a:endParaRPr lang="en-GB" dirty="0"/>
          </a:p>
        </p:txBody>
      </p:sp>
      <p:pic>
        <p:nvPicPr>
          <p:cNvPr id="3" name="Picture 2"/>
          <p:cNvPicPr>
            <a:picLocks noChangeAspect="1"/>
          </p:cNvPicPr>
          <p:nvPr/>
        </p:nvPicPr>
        <p:blipFill>
          <a:blip r:embed="rId2"/>
          <a:stretch>
            <a:fillRect/>
          </a:stretch>
        </p:blipFill>
        <p:spPr>
          <a:xfrm>
            <a:off x="2107095" y="874342"/>
            <a:ext cx="8021891" cy="5661623"/>
          </a:xfrm>
          <a:prstGeom prst="rect">
            <a:avLst/>
          </a:prstGeom>
        </p:spPr>
      </p:pic>
    </p:spTree>
    <p:extLst>
      <p:ext uri="{BB962C8B-B14F-4D97-AF65-F5344CB8AC3E}">
        <p14:creationId xmlns:p14="http://schemas.microsoft.com/office/powerpoint/2010/main" val="406559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a:t>
            </a:r>
            <a:r>
              <a:rPr lang="en-GB" sz="1800" dirty="0" smtClean="0"/>
              <a:t>* </a:t>
            </a:r>
            <a:r>
              <a:rPr lang="en-GB" sz="1800" dirty="0"/>
              <a:t>in accordance with the applied case definitions in the affected countries, as of </a:t>
            </a:r>
            <a:r>
              <a:rPr lang="en-GB" sz="1800" dirty="0" smtClean="0"/>
              <a:t>28 </a:t>
            </a:r>
            <a:r>
              <a:rPr lang="en-GB" sz="1800" dirty="0"/>
              <a:t>August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846457" y="5590630"/>
            <a:ext cx="8851725" cy="867930"/>
          </a:xfrm>
          <a:prstGeom prst="rect">
            <a:avLst/>
          </a:prstGeom>
          <a:noFill/>
        </p:spPr>
        <p:txBody>
          <a:bodyPr wrap="square" rtlCol="0">
            <a:spAutoFit/>
          </a:bodyPr>
          <a:lstStyle/>
          <a:p>
            <a:r>
              <a:rPr lang="en-GB" sz="1100" dirty="0"/>
              <a:t>*Spain: Since 11 May, the frequency of reporting from regional level to national level has changed. This may lead to possible discrepancies in cases and death numbers due to data validation. This discrepancy could persist for several days. The cases reported in this table for Spain include cases from the previous </a:t>
            </a:r>
            <a:r>
              <a:rPr lang="en-GB" sz="1100" dirty="0" smtClean="0"/>
              <a:t>seven </a:t>
            </a:r>
            <a:r>
              <a:rPr lang="en-GB" sz="1100" dirty="0"/>
              <a:t>days with available data at the time of data collection.</a:t>
            </a:r>
          </a:p>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Picture 6"/>
          <p:cNvPicPr>
            <a:picLocks noChangeAspect="1"/>
          </p:cNvPicPr>
          <p:nvPr/>
        </p:nvPicPr>
        <p:blipFill>
          <a:blip r:embed="rId2"/>
          <a:stretch>
            <a:fillRect/>
          </a:stretch>
        </p:blipFill>
        <p:spPr>
          <a:xfrm>
            <a:off x="77217" y="1372410"/>
            <a:ext cx="12037565" cy="4113179"/>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dirty="0" smtClean="0"/>
              <a:t>*</a:t>
            </a:r>
            <a:r>
              <a:rPr lang="en-GB" sz="1800" baseline="30000" dirty="0"/>
              <a:t>, </a:t>
            </a:r>
            <a:r>
              <a:rPr lang="en-GB" sz="1800" baseline="30000" dirty="0" smtClean="0"/>
              <a:t>§,¥,ƚ</a:t>
            </a:r>
            <a:r>
              <a:rPr lang="en-GB" sz="1800" dirty="0" smtClean="0"/>
              <a:t> </a:t>
            </a:r>
            <a:r>
              <a:rPr lang="en-GB" sz="1800" dirty="0"/>
              <a:t>worldwide, as of </a:t>
            </a:r>
            <a:r>
              <a:rPr lang="en-GB" sz="1800" dirty="0" smtClean="0"/>
              <a:t>28 </a:t>
            </a:r>
            <a:r>
              <a:rPr lang="en-GB" sz="1800" dirty="0"/>
              <a:t>August 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sp>
        <p:nvSpPr>
          <p:cNvPr id="7" name="Rectangle 6"/>
          <p:cNvSpPr/>
          <p:nvPr/>
        </p:nvSpPr>
        <p:spPr>
          <a:xfrm>
            <a:off x="454392" y="4783383"/>
            <a:ext cx="11524754" cy="397032"/>
          </a:xfrm>
          <a:prstGeom prst="rect">
            <a:avLst/>
          </a:prstGeom>
        </p:spPr>
        <p:txBody>
          <a:bodyPr wrap="square">
            <a:spAutoFit/>
          </a:bodyPr>
          <a:lstStyle/>
          <a:p>
            <a:r>
              <a:rPr lang="en-GB" sz="1100" dirty="0"/>
              <a:t>*According to media, the increase in deaths in Asia on 17 June is attributable to an increase in India as a result of a data reconciliation process in several states. </a:t>
            </a:r>
            <a:r>
              <a:rPr lang="en-GB" sz="1100" u="sng" dirty="0">
                <a:hlinkClick r:id="rId3"/>
              </a:rPr>
              <a:t>https://timesofindia.indiatimes.com/india/2k-more-covid-deaths-cases-rise-to-3-5-lakh/articleshow/76415524.cms</a:t>
            </a:r>
            <a:endParaRPr lang="en-GB" sz="1100" dirty="0"/>
          </a:p>
        </p:txBody>
      </p:sp>
      <p:sp>
        <p:nvSpPr>
          <p:cNvPr id="6" name="TextBox 5"/>
          <p:cNvSpPr txBox="1"/>
          <p:nvPr/>
        </p:nvSpPr>
        <p:spPr>
          <a:xfrm>
            <a:off x="454392" y="5196006"/>
            <a:ext cx="11196731" cy="563231"/>
          </a:xfrm>
          <a:prstGeom prst="rect">
            <a:avLst/>
          </a:prstGeom>
          <a:noFill/>
        </p:spPr>
        <p:txBody>
          <a:bodyPr wrap="square" rtlCol="0">
            <a:spAutoFit/>
          </a:bodyPr>
          <a:lstStyle/>
          <a:p>
            <a:r>
              <a:rPr lang="en-GB" sz="1100" baseline="30000" dirty="0" smtClean="0"/>
              <a:t>§</a:t>
            </a:r>
            <a:r>
              <a:rPr lang="en-GB" sz="1100" dirty="0" smtClean="0"/>
              <a:t>Spain</a:t>
            </a:r>
            <a:r>
              <a:rPr lang="en-GB" sz="1100" dirty="0"/>
              <a:t>: Since 11 May, the frequency of reporting from regional level to national level has </a:t>
            </a:r>
            <a:r>
              <a:rPr lang="en-GB" sz="1100" dirty="0">
                <a:hlinkClick r:id="rId4"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7 days with available data at the time of data collection. On 12 August 2020, Spain retro corrected the cumulative number of deaths leading to a negative increase of deaths.</a:t>
            </a:r>
            <a:endParaRPr lang="en-GB" sz="2800" dirty="0"/>
          </a:p>
        </p:txBody>
      </p:sp>
      <p:sp>
        <p:nvSpPr>
          <p:cNvPr id="8" name="TextBox 7"/>
          <p:cNvSpPr txBox="1"/>
          <p:nvPr/>
        </p:nvSpPr>
        <p:spPr>
          <a:xfrm>
            <a:off x="454392" y="5710328"/>
            <a:ext cx="11196731" cy="258532"/>
          </a:xfrm>
          <a:prstGeom prst="rect">
            <a:avLst/>
          </a:prstGeom>
          <a:noFill/>
        </p:spPr>
        <p:txBody>
          <a:bodyPr wrap="square" rtlCol="0">
            <a:spAutoFit/>
          </a:bodyPr>
          <a:lstStyle/>
          <a:p>
            <a:r>
              <a:rPr lang="en-GB" sz="1100" baseline="30000" dirty="0" smtClean="0"/>
              <a:t>¥</a:t>
            </a:r>
            <a:r>
              <a:rPr lang="en-GB" sz="1100" dirty="0" smtClean="0"/>
              <a:t>On </a:t>
            </a:r>
            <a:r>
              <a:rPr lang="en-GB" sz="1100" dirty="0"/>
              <a:t>18 July, the increase in deaths is partly attributable to changes in the reporting system for </a:t>
            </a:r>
            <a:r>
              <a:rPr lang="en-GB" sz="1100" dirty="0">
                <a:hlinkClick r:id="rId5"/>
              </a:rPr>
              <a:t>Chile</a:t>
            </a:r>
            <a:r>
              <a:rPr lang="en-GB" sz="1100" dirty="0"/>
              <a:t> and </a:t>
            </a:r>
            <a:r>
              <a:rPr lang="en-GB" sz="1100" dirty="0">
                <a:hlinkClick r:id="rId6"/>
              </a:rPr>
              <a:t>Kyrgyzstan</a:t>
            </a:r>
            <a:r>
              <a:rPr lang="en-GB" sz="1200" dirty="0"/>
              <a:t>.</a:t>
            </a:r>
          </a:p>
        </p:txBody>
      </p:sp>
      <p:sp>
        <p:nvSpPr>
          <p:cNvPr id="10" name="TextBox 9"/>
          <p:cNvSpPr txBox="1"/>
          <p:nvPr/>
        </p:nvSpPr>
        <p:spPr>
          <a:xfrm>
            <a:off x="454392" y="5934030"/>
            <a:ext cx="11443778" cy="410882"/>
          </a:xfrm>
          <a:prstGeom prst="rect">
            <a:avLst/>
          </a:prstGeom>
          <a:noFill/>
        </p:spPr>
        <p:txBody>
          <a:bodyPr wrap="square" rtlCol="0">
            <a:spAutoFit/>
          </a:bodyPr>
          <a:lstStyle/>
          <a:p>
            <a:r>
              <a:rPr lang="en-GB" sz="1100" baseline="30000" dirty="0"/>
              <a:t>ƚ </a:t>
            </a:r>
            <a:r>
              <a:rPr lang="en-GB" sz="1100" dirty="0" smtClean="0"/>
              <a:t>On </a:t>
            </a:r>
            <a:r>
              <a:rPr lang="en-GB" sz="1100" dirty="0"/>
              <a:t>24 July, the increase in deaths is partly attributable to the inclusion of deaths by Peru (from March to the end of June) which were previously not reported.</a:t>
            </a:r>
          </a:p>
          <a:p>
            <a:endParaRPr lang="en-GB" sz="1200" dirty="0"/>
          </a:p>
        </p:txBody>
      </p:sp>
      <p:pic>
        <p:nvPicPr>
          <p:cNvPr id="3" name="Picture 2"/>
          <p:cNvPicPr>
            <a:picLocks noChangeAspect="1"/>
          </p:cNvPicPr>
          <p:nvPr/>
        </p:nvPicPr>
        <p:blipFill>
          <a:blip r:embed="rId7"/>
          <a:stretch>
            <a:fillRect/>
          </a:stretch>
        </p:blipFill>
        <p:spPr>
          <a:xfrm>
            <a:off x="987209" y="912636"/>
            <a:ext cx="10546994" cy="3676207"/>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a:t>
            </a:r>
            <a:r>
              <a:rPr lang="en-GB" sz="1800" dirty="0" smtClean="0"/>
              <a:t>* </a:t>
            </a:r>
            <a:r>
              <a:rPr lang="en-GB" sz="1800" dirty="0"/>
              <a:t>of COVID-19 in EU/EEA and the UK, as of </a:t>
            </a:r>
            <a:r>
              <a:rPr lang="en-GB" sz="1800" dirty="0" smtClean="0"/>
              <a:t>28 </a:t>
            </a:r>
            <a:r>
              <a:rPr lang="en-GB" sz="1800" dirty="0"/>
              <a:t>August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extBox 5"/>
          <p:cNvSpPr txBox="1"/>
          <p:nvPr/>
        </p:nvSpPr>
        <p:spPr>
          <a:xfrm>
            <a:off x="729337" y="5503783"/>
            <a:ext cx="10582052" cy="909480"/>
          </a:xfrm>
          <a:prstGeom prst="rect">
            <a:avLst/>
          </a:prstGeom>
          <a:noFill/>
        </p:spPr>
        <p:txBody>
          <a:bodyPr wrap="square" rtlCol="0">
            <a:spAutoFit/>
          </a:bodyPr>
          <a:lstStyle/>
          <a:p>
            <a:r>
              <a:rPr lang="en-GB" sz="1100" dirty="0"/>
              <a:t>*</a:t>
            </a:r>
            <a:r>
              <a:rPr lang="en-GB" sz="1200" dirty="0"/>
              <a:t>Spain: Since 11 May, the frequency of reporting from regional level to national level has </a:t>
            </a:r>
            <a:r>
              <a:rPr lang="en-GB" sz="1200" dirty="0">
                <a:hlinkClick r:id="rId3" tooltip="https://www.mscbs.gob.es/profesionales/saludpublica/ccayes/alertasactual/ncov-china/documentos/actualizacion_116_covid-19.pdf"/>
              </a:rPr>
              <a:t>changed</a:t>
            </a:r>
            <a:r>
              <a:rPr lang="en-GB" sz="1200" dirty="0"/>
              <a:t>. This may lead to possible discrepancies in cases and death numbers due to data validation. This discrepancy could persist for several days. The cases reported in this table for Spain include cases from the previous 7 days with available data at the time of data collection. On 12 August 2020, Spain retro corrected the cumulative number of deaths leading to a negative increase of deaths.</a:t>
            </a:r>
            <a:endParaRPr lang="en-GB" sz="1100" dirty="0"/>
          </a:p>
          <a:p>
            <a:endParaRPr lang="en-GB" sz="1100" dirty="0"/>
          </a:p>
        </p:txBody>
      </p:sp>
      <p:pic>
        <p:nvPicPr>
          <p:cNvPr id="3" name="Picture 2"/>
          <p:cNvPicPr>
            <a:picLocks noChangeAspect="1"/>
          </p:cNvPicPr>
          <p:nvPr/>
        </p:nvPicPr>
        <p:blipFill>
          <a:blip r:embed="rId4"/>
          <a:stretch>
            <a:fillRect/>
          </a:stretch>
        </p:blipFill>
        <p:spPr>
          <a:xfrm>
            <a:off x="1060883" y="1184098"/>
            <a:ext cx="9724493" cy="4286963"/>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a:t>
            </a:r>
            <a:r>
              <a:rPr lang="en-GB" sz="1800" dirty="0" smtClean="0"/>
              <a:t>28 </a:t>
            </a:r>
            <a:r>
              <a:rPr lang="en-GB" sz="1800" dirty="0"/>
              <a:t>August 2020</a:t>
            </a:r>
          </a:p>
        </p:txBody>
      </p:sp>
      <p:sp>
        <p:nvSpPr>
          <p:cNvPr id="6" name="Rectangle 5"/>
          <p:cNvSpPr/>
          <p:nvPr/>
        </p:nvSpPr>
        <p:spPr>
          <a:xfrm>
            <a:off x="0" y="6074226"/>
            <a:ext cx="11709399" cy="584775"/>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numbers of reported cases can have a big impact on the notification rate. In addition,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2" name="Picture 1"/>
          <p:cNvPicPr>
            <a:picLocks noChangeAspect="1"/>
          </p:cNvPicPr>
          <p:nvPr/>
        </p:nvPicPr>
        <p:blipFill>
          <a:blip r:embed="rId2"/>
          <a:stretch>
            <a:fillRect/>
          </a:stretch>
        </p:blipFill>
        <p:spPr>
          <a:xfrm>
            <a:off x="2143513" y="866978"/>
            <a:ext cx="7102908" cy="5025582"/>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altLang="en-US" sz="2000" dirty="0" smtClean="0">
                <a:solidFill>
                  <a:prstClr val="black"/>
                </a:solidFill>
              </a:rPr>
              <a:t>Ebola </a:t>
            </a:r>
            <a:r>
              <a:rPr lang="en-GB" altLang="en-US" sz="2000" dirty="0">
                <a:solidFill>
                  <a:prstClr val="black"/>
                </a:solidFill>
              </a:rPr>
              <a:t>virus disease case distribution in Equateur Province, </a:t>
            </a:r>
            <a:r>
              <a:rPr lang="en-GB" altLang="en-US" sz="2000" dirty="0" smtClean="0">
                <a:solidFill>
                  <a:prstClr val="black"/>
                </a:solidFill>
              </a:rPr>
              <a:t/>
            </a:r>
            <a:br>
              <a:rPr lang="en-GB" altLang="en-US" sz="2000" dirty="0" smtClean="0">
                <a:solidFill>
                  <a:prstClr val="black"/>
                </a:solidFill>
              </a:rPr>
            </a:br>
            <a:r>
              <a:rPr lang="en-GB" altLang="en-US" sz="2000" dirty="0" smtClean="0">
                <a:solidFill>
                  <a:prstClr val="black"/>
                </a:solidFill>
              </a:rPr>
              <a:t>Democratic </a:t>
            </a:r>
            <a:r>
              <a:rPr lang="en-GB" altLang="en-US" sz="2000" dirty="0">
                <a:solidFill>
                  <a:prstClr val="black"/>
                </a:solidFill>
              </a:rPr>
              <a:t>Republic of the Congo, as of </a:t>
            </a:r>
            <a:r>
              <a:rPr lang="en-GB" altLang="en-US" sz="2000" dirty="0" smtClean="0">
                <a:solidFill>
                  <a:prstClr val="black"/>
                </a:solidFill>
              </a:rPr>
              <a:t>25 </a:t>
            </a:r>
            <a:r>
              <a:rPr lang="en-GB" altLang="en-US" sz="2000" dirty="0">
                <a:solidFill>
                  <a:prstClr val="black"/>
                </a:solidFill>
              </a:rPr>
              <a:t>August 2020</a:t>
            </a:r>
            <a:endParaRPr lang="en-GB" sz="2000" dirty="0">
              <a:solidFill>
                <a:prstClr val="black"/>
              </a:solidFill>
            </a:endParaRPr>
          </a:p>
        </p:txBody>
      </p:sp>
      <p:sp>
        <p:nvSpPr>
          <p:cNvPr id="4" name="Slide Number Placeholder 3"/>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3" name="Picture 2"/>
          <p:cNvPicPr>
            <a:picLocks noChangeAspect="1"/>
          </p:cNvPicPr>
          <p:nvPr/>
        </p:nvPicPr>
        <p:blipFill>
          <a:blip r:embed="rId2"/>
          <a:stretch>
            <a:fillRect/>
          </a:stretch>
        </p:blipFill>
        <p:spPr>
          <a:xfrm>
            <a:off x="257174" y="1944420"/>
            <a:ext cx="11382375" cy="2946667"/>
          </a:xfrm>
          <a:prstGeom prst="rect">
            <a:avLst/>
          </a:prstGeom>
        </p:spPr>
      </p:pic>
    </p:spTree>
    <p:extLst>
      <p:ext uri="{BB962C8B-B14F-4D97-AF65-F5344CB8AC3E}">
        <p14:creationId xmlns:p14="http://schemas.microsoft.com/office/powerpoint/2010/main" val="280932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000" dirty="0" smtClean="0">
                <a:solidFill>
                  <a:prstClr val="black"/>
                </a:solidFill>
              </a:rPr>
              <a:t>Distribution </a:t>
            </a:r>
            <a:r>
              <a:rPr lang="en-GB" sz="2000" dirty="0">
                <a:solidFill>
                  <a:prstClr val="black"/>
                </a:solidFill>
              </a:rPr>
              <a:t>of confirmed and probable cases of Ebola virus disease by week of reporting in Equateur Province, Democratic Republic of the Congo, </a:t>
            </a:r>
            <a:r>
              <a:rPr lang="en-GB" sz="2000" dirty="0" smtClean="0">
                <a:solidFill>
                  <a:prstClr val="black"/>
                </a:solidFill>
              </a:rPr>
              <a:t/>
            </a:r>
            <a:br>
              <a:rPr lang="en-GB" sz="2000" dirty="0" smtClean="0">
                <a:solidFill>
                  <a:prstClr val="black"/>
                </a:solidFill>
              </a:rPr>
            </a:br>
            <a:r>
              <a:rPr lang="en-GB" sz="2000" dirty="0" smtClean="0">
                <a:solidFill>
                  <a:prstClr val="black"/>
                </a:solidFill>
              </a:rPr>
              <a:t>as </a:t>
            </a:r>
            <a:r>
              <a:rPr lang="en-GB" sz="2000" dirty="0">
                <a:solidFill>
                  <a:prstClr val="black"/>
                </a:solidFill>
              </a:rPr>
              <a:t>of </a:t>
            </a:r>
            <a:r>
              <a:rPr lang="en-GB" sz="2000" dirty="0" smtClean="0">
                <a:solidFill>
                  <a:prstClr val="black"/>
                </a:solidFill>
              </a:rPr>
              <a:t>25 </a:t>
            </a:r>
            <a:r>
              <a:rPr lang="en-GB" sz="2000" dirty="0">
                <a:solidFill>
                  <a:prstClr val="black"/>
                </a:solidFill>
              </a:rPr>
              <a:t>August 2020</a:t>
            </a:r>
            <a:endParaRPr lang="en-GB" sz="2000"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5" name="Content Placeholder 4"/>
          <p:cNvPicPr>
            <a:picLocks noGrp="1" noChangeAspect="1"/>
          </p:cNvPicPr>
          <p:nvPr>
            <p:ph idx="1"/>
          </p:nvPr>
        </p:nvPicPr>
        <p:blipFill>
          <a:blip r:embed="rId2"/>
          <a:stretch>
            <a:fillRect/>
          </a:stretch>
        </p:blipFill>
        <p:spPr>
          <a:xfrm>
            <a:off x="1610723" y="1336347"/>
            <a:ext cx="8640748" cy="4524125"/>
          </a:xfrm>
          <a:prstGeom prst="rect">
            <a:avLst/>
          </a:prstGeom>
        </p:spPr>
      </p:pic>
    </p:spTree>
    <p:extLst>
      <p:ext uri="{BB962C8B-B14F-4D97-AF65-F5344CB8AC3E}">
        <p14:creationId xmlns:p14="http://schemas.microsoft.com/office/powerpoint/2010/main" val="21485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sp>
        <p:nvSpPr>
          <p:cNvPr id="6" name="Title 1"/>
          <p:cNvSpPr txBox="1">
            <a:spLocks/>
          </p:cNvSpPr>
          <p:nvPr/>
        </p:nvSpPr>
        <p:spPr>
          <a:xfrm>
            <a:off x="562708" y="300446"/>
            <a:ext cx="10512963"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smtClean="0"/>
              <a:t>Geographical </a:t>
            </a:r>
            <a:r>
              <a:rPr lang="en-GB" sz="2000" dirty="0"/>
              <a:t>distribution of confirmed and probable cases of Ebola virus disease, Equateur Province, Democratic Republic of the Congo, </a:t>
            </a:r>
          </a:p>
          <a:p>
            <a:pPr algn="ctr" fontAlgn="base">
              <a:spcAft>
                <a:spcPct val="0"/>
              </a:spcAft>
            </a:pPr>
            <a:r>
              <a:rPr lang="en-GB" sz="2000" dirty="0"/>
              <a:t>as of </a:t>
            </a:r>
            <a:r>
              <a:rPr lang="en-GB" sz="2000" dirty="0" smtClean="0"/>
              <a:t>25 </a:t>
            </a:r>
            <a:r>
              <a:rPr lang="en-GB" sz="2000" dirty="0"/>
              <a:t>August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5560" y="1051767"/>
            <a:ext cx="7263857" cy="5612980"/>
          </a:xfrm>
          <a:prstGeom prst="rect">
            <a:avLst/>
          </a:prstGeom>
        </p:spPr>
      </p:pic>
    </p:spTree>
    <p:extLst>
      <p:ext uri="{BB962C8B-B14F-4D97-AF65-F5344CB8AC3E}">
        <p14:creationId xmlns:p14="http://schemas.microsoft.com/office/powerpoint/2010/main" val="427260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9</a:t>
            </a:fld>
            <a:endParaRPr lang="en-GB" dirty="0"/>
          </a:p>
        </p:txBody>
      </p:sp>
      <p:sp>
        <p:nvSpPr>
          <p:cNvPr id="6" name="Title 1"/>
          <p:cNvSpPr txBox="1">
            <a:spLocks/>
          </p:cNvSpPr>
          <p:nvPr/>
        </p:nvSpPr>
        <p:spPr>
          <a:xfrm>
            <a:off x="106680" y="209005"/>
            <a:ext cx="10968991"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Distribution of West Nile virus infections in humans by affected areas in the EU/EEA countries and EU neighbouring countries, as of </a:t>
            </a:r>
            <a:r>
              <a:rPr lang="en-GB" sz="2000" dirty="0" smtClean="0"/>
              <a:t>27 </a:t>
            </a:r>
            <a:r>
              <a:rPr lang="en-GB" sz="2000" dirty="0"/>
              <a:t>August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2" name="Picture 1"/>
          <p:cNvPicPr>
            <a:picLocks noChangeAspect="1"/>
          </p:cNvPicPr>
          <p:nvPr/>
        </p:nvPicPr>
        <p:blipFill>
          <a:blip r:embed="rId2"/>
          <a:stretch>
            <a:fillRect/>
          </a:stretch>
        </p:blipFill>
        <p:spPr>
          <a:xfrm>
            <a:off x="2001974" y="884593"/>
            <a:ext cx="8019481" cy="5659922"/>
          </a:xfrm>
          <a:prstGeom prst="rect">
            <a:avLst/>
          </a:prstGeom>
        </p:spPr>
      </p:pic>
    </p:spTree>
    <p:extLst>
      <p:ext uri="{BB962C8B-B14F-4D97-AF65-F5344CB8AC3E}">
        <p14:creationId xmlns:p14="http://schemas.microsoft.com/office/powerpoint/2010/main" val="1892343196"/>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8013DF-7568-4DE1-A15A-B72D0DA1D637}">
  <ds:schemaRefs>
    <ds:schemaRef ds:uri="http://schemas.microsoft.com/office/infopath/2007/PartnerControls"/>
    <ds:schemaRef ds:uri="http://purl.org/dc/elements/1.1/"/>
    <ds:schemaRef ds:uri="http://schemas.microsoft.com/office/2006/metadata/properties"/>
    <ds:schemaRef ds:uri="d23a570b-d7a9-49ca-a34c-8afb8206b4bf"/>
    <ds:schemaRef ds:uri="http://schemas.microsoft.com/sharepoint/v3"/>
    <ds:schemaRef ds:uri="http://purl.org/dc/terms/"/>
    <ds:schemaRef ds:uri="http://schemas.microsoft.com/office/2006/documentManagement/types"/>
    <ds:schemaRef ds:uri="http://purl.org/dc/dcmitype/"/>
    <ds:schemaRef ds:uri="http://schemas.openxmlformats.org/package/2006/metadata/core-properties"/>
    <ds:schemaRef ds:uri="376727eb-354b-45e4-998d-f84ea079474e"/>
    <ds:schemaRef ds:uri="http://www.w3.org/XML/1998/namespace"/>
  </ds:schemaRefs>
</ds:datastoreItem>
</file>

<file path=customXml/itemProps3.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25126</TotalTime>
  <Words>788</Words>
  <Application>Microsoft Office PowerPoint</Application>
  <PresentationFormat>Widescreen</PresentationFormat>
  <Paragraphs>36</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Helvetica</vt:lpstr>
      <vt:lpstr>Tahoma</vt:lpstr>
      <vt:lpstr>Theme_ECDC</vt:lpstr>
      <vt:lpstr>Reusable maps and graphs from ECDC Communicable Disease Threats Report   Week 35, 2020 </vt:lpstr>
      <vt:lpstr>Distribution of COVID-19 cases* in accordance with the applied case definitions in the affected countries, as of 28 August 2020</vt:lpstr>
      <vt:lpstr>Distribution of COVID-19 deaths*, §,¥,ƚ worldwide, as of 28 August 2020 </vt:lpstr>
      <vt:lpstr>Distribution of laboratory-confirmed cases* of COVID-19 in EU/EEA and the UK, as of 28 August 2020</vt:lpstr>
      <vt:lpstr>Geographic distribution of 14-day cumulative number of reported COVID-19 cases per 100 000 population, worldwide, as of 28 August 2020</vt:lpstr>
      <vt:lpstr>Ebola virus disease case distribution in Equateur Province,  Democratic Republic of the Congo, as of 25 August 2020</vt:lpstr>
      <vt:lpstr>Distribution of confirmed and probable cases of Ebola virus disease by week of reporting in Equateur Province, Democratic Republic of the Congo,  as of 25 August 2020</vt:lpstr>
      <vt:lpstr>PowerPoint Presentation</vt:lpstr>
      <vt:lpstr>PowerPoint Presentation</vt:lpstr>
      <vt:lpstr>Distribution of West Nile virus infections in humans by affected areas in the EU/EEA countries and EU neighbouring countries, as of 27 August 2020</vt:lpstr>
      <vt:lpstr>PowerPoint Presentation</vt:lpstr>
      <vt:lpstr>Distribution of West Nile virus infections among humans and outbreaks among equids and/or birds in the EU, as of 27 August 2020</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Samantha Wilson</cp:lastModifiedBy>
  <cp:revision>2011</cp:revision>
  <cp:lastPrinted>2017-03-24T07:50:18Z</cp:lastPrinted>
  <dcterms:created xsi:type="dcterms:W3CDTF">2015-11-05T13:02:54Z</dcterms:created>
  <dcterms:modified xsi:type="dcterms:W3CDTF">2020-08-28T11:40:41Z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