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9"/>
  </p:notesMasterIdLst>
  <p:handoutMasterIdLst>
    <p:handoutMasterId r:id="rId20"/>
  </p:handoutMasterIdLst>
  <p:sldIdLst>
    <p:sldId id="256" r:id="rId7"/>
    <p:sldId id="310" r:id="rId8"/>
    <p:sldId id="319" r:id="rId9"/>
    <p:sldId id="307" r:id="rId10"/>
    <p:sldId id="306" r:id="rId11"/>
    <p:sldId id="313" r:id="rId12"/>
    <p:sldId id="318" r:id="rId13"/>
    <p:sldId id="268" r:id="rId14"/>
    <p:sldId id="311" r:id="rId15"/>
    <p:sldId id="312" r:id="rId16"/>
    <p:sldId id="316" r:id="rId17"/>
    <p:sldId id="317" r:id="rId18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5118" autoAdjust="0"/>
  </p:normalViewPr>
  <p:slideViewPr>
    <p:cSldViewPr snapToGrid="0">
      <p:cViewPr varScale="1">
        <p:scale>
          <a:sx n="55" d="100"/>
          <a:sy n="55" d="100"/>
        </p:scale>
        <p:origin x="10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18/07/2020</a:t>
            </a:fld>
            <a:r>
              <a:rPr lang="en-GB" sz="12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scbs.gob.es/profesionales/saludPublica/ccayes/alertasActual/nCov-China/documentos/Actualizacion_116_COVID-1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116_COVID-19.pdf" TargetMode="External"/><Relationship Id="rId2" Type="http://schemas.openxmlformats.org/officeDocument/2006/relationships/hyperlink" Target="https://www.cdc.gov/coronavirus/2019-ncov/cases-updates/cases-in-us.html#2019coronavirus-summ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116_COVID-19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29,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182879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2000" dirty="0"/>
              <a:t>Distribution of West Nile virus infections among humans and outbreaks among equids and/or birds in the EU, as of </a:t>
            </a:r>
            <a:r>
              <a:rPr lang="en-GB" sz="2000" dirty="0" smtClean="0"/>
              <a:t>16 </a:t>
            </a:r>
            <a:r>
              <a:rPr lang="en-GB" sz="2000" dirty="0"/>
              <a:t>July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0BBEDD-FA67-4F84-A7AA-A2E998E3A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75" y="908754"/>
            <a:ext cx="8076055" cy="56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589818" y="5527964"/>
            <a:ext cx="1662546" cy="31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559" y="254633"/>
            <a:ext cx="7882364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dirty="0"/>
              <a:t>Geographical distribution of chikungunya cases reported </a:t>
            </a:r>
            <a:r>
              <a:rPr lang="en-GB" sz="2700" dirty="0" smtClean="0"/>
              <a:t>worldwide, January to July 2020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39" y="1206355"/>
            <a:ext cx="9047275" cy="52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078" y="193311"/>
            <a:ext cx="7042013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/>
              <a:t>Geographical distribution of </a:t>
            </a:r>
            <a:r>
              <a:rPr lang="en-GB" sz="2400" dirty="0" smtClean="0"/>
              <a:t>dengue </a:t>
            </a:r>
            <a:r>
              <a:rPr lang="en-GB" sz="2400" dirty="0"/>
              <a:t>cases reported </a:t>
            </a:r>
            <a:r>
              <a:rPr lang="en-GB" sz="2400" dirty="0" smtClean="0"/>
              <a:t>worldwide January </a:t>
            </a:r>
            <a:r>
              <a:rPr lang="en-GB" sz="2400" dirty="0"/>
              <a:t>to </a:t>
            </a:r>
            <a:r>
              <a:rPr lang="en-GB" sz="2400" dirty="0" smtClean="0"/>
              <a:t>July 2020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589818" y="5527964"/>
            <a:ext cx="1662546" cy="31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88" y="885371"/>
            <a:ext cx="9339742" cy="55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293" y="17333"/>
            <a:ext cx="8583413" cy="951722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Geographic distribution of 14-day cumulative number of reported COVID-19 cases per 100 000 population, worldwide, as of </a:t>
            </a:r>
            <a:r>
              <a:rPr lang="en-GB" sz="1800" dirty="0" smtClean="0"/>
              <a:t>17 </a:t>
            </a:r>
            <a:r>
              <a:rPr lang="en-GB" sz="1800" dirty="0"/>
              <a:t>July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63915" y="1363948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b="1" dirty="0">
                <a:solidFill>
                  <a:srgbClr val="595959"/>
                </a:solidFill>
              </a:rPr>
              <a:t>Disclaimer</a:t>
            </a:r>
            <a:r>
              <a:rPr lang="en-GB" sz="900" dirty="0">
                <a:solidFill>
                  <a:srgbClr val="595959"/>
                </a:solidFill>
              </a:rPr>
              <a:t>: Due to a recent reclassification and retro-correction of COVID cases from the UK, we do not display any value for the UK in the 14-day notification rate map</a:t>
            </a:r>
            <a:endParaRPr lang="en-GB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6" y="951722"/>
            <a:ext cx="8503620" cy="53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08" y="172760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1800" dirty="0"/>
              <a:t>Distribution of COVID-19 cases</a:t>
            </a:r>
            <a:r>
              <a:rPr lang="en-GB" sz="1800" dirty="0" smtClean="0"/>
              <a:t>*</a:t>
            </a:r>
            <a:r>
              <a:rPr lang="en-GB" sz="1800" baseline="30000" dirty="0" smtClean="0"/>
              <a:t>,</a:t>
            </a:r>
            <a:r>
              <a:rPr lang="en-GB" sz="1800" dirty="0" smtClean="0"/>
              <a:t>** </a:t>
            </a:r>
            <a:r>
              <a:rPr lang="en-GB" sz="1800" dirty="0" smtClean="0"/>
              <a:t>in accordance </a:t>
            </a:r>
            <a:r>
              <a:rPr lang="en-GB" sz="1800" dirty="0"/>
              <a:t>with the applied case definitions in the affected countries, </a:t>
            </a:r>
            <a:r>
              <a:rPr lang="en-GB" sz="1800" dirty="0"/>
              <a:t>by country and region, as of 17 July </a:t>
            </a:r>
            <a:r>
              <a:rPr lang="en-GB" sz="1800" dirty="0" smtClean="0"/>
              <a:t>2020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0804" y="6375460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3889" y="5688530"/>
            <a:ext cx="885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*Spain: Since 11 May, the frequency of reporting from regional level to national level has </a:t>
            </a:r>
            <a:r>
              <a:rPr lang="en-GB" sz="1200" dirty="0">
                <a:hlinkClick r:id="rId2"/>
              </a:rPr>
              <a:t>changed</a:t>
            </a:r>
            <a:r>
              <a:rPr lang="en-GB" sz="1200" dirty="0"/>
              <a:t>. This may lead to possible discrepancies in cases and death numbers due to data validation. This discrepancy could persist for several days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**UK: On 3 July the UK announced a revision of historical data that lead to a negative number of new cases and </a:t>
            </a:r>
            <a:r>
              <a:rPr lang="en-GB" sz="1200" dirty="0" smtClean="0"/>
              <a:t>an </a:t>
            </a:r>
            <a:r>
              <a:rPr lang="en-GB" sz="1200" dirty="0"/>
              <a:t>overall decrease in cases for the UK. In the displayed graph the revision of data is not considered as the change in reported cases would result in a negative number of cases for Europe overall.</a:t>
            </a:r>
          </a:p>
          <a:p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5967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" y="1248939"/>
            <a:ext cx="11495198" cy="42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/>
              <a:t>Distribution of COVID-19 deaths (in accordance with the applied case definition in the country) by country and region, as of </a:t>
            </a:r>
            <a:r>
              <a:rPr lang="en-GB" sz="1800" dirty="0" smtClean="0"/>
              <a:t>17 </a:t>
            </a:r>
            <a:r>
              <a:rPr lang="en-GB" sz="1800" dirty="0"/>
              <a:t>July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634" y="5477806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/>
              <a:t> </a:t>
            </a:r>
            <a:r>
              <a:rPr lang="en-GB" sz="1200" dirty="0">
                <a:hlinkClick r:id="rId2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E69A4-7D97-4678-B348-F4654DD7D870}"/>
              </a:ext>
            </a:extLst>
          </p:cNvPr>
          <p:cNvSpPr txBox="1"/>
          <p:nvPr/>
        </p:nvSpPr>
        <p:spPr>
          <a:xfrm>
            <a:off x="497634" y="5894508"/>
            <a:ext cx="1119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** 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3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In the displayed graph no new deaths are reported for Spain from the 25 of May as the change in reported deaths would result in a negative number of deaths for Europe overall. 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2" y="982222"/>
            <a:ext cx="12119898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(according to the applied case definition in the country) in EU/EEA and the UK, as of </a:t>
            </a:r>
            <a:r>
              <a:rPr lang="en-GB" sz="1800" dirty="0" smtClean="0"/>
              <a:t>17 </a:t>
            </a:r>
            <a:r>
              <a:rPr lang="en-GB" sz="1800" dirty="0"/>
              <a:t>July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99" y="1065078"/>
            <a:ext cx="9649993" cy="4759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170" y="5825004"/>
            <a:ext cx="10582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*Spain: Since 11 May, the frequency of reporting from regional level to national level has </a:t>
            </a:r>
            <a:r>
              <a:rPr lang="en-GB" sz="1200" dirty="0">
                <a:hlinkClick r:id="rId3"/>
              </a:rPr>
              <a:t>changed</a:t>
            </a:r>
            <a:r>
              <a:rPr lang="en-GB" sz="1200" dirty="0"/>
              <a:t>. This may lead to possible discrepancies in cases and death numbers due to data validation. This discrepancy could persist for several days</a:t>
            </a:r>
            <a:r>
              <a:rPr lang="en-GB" sz="1200" dirty="0" smtClean="0"/>
              <a:t>.</a:t>
            </a:r>
          </a:p>
          <a:p>
            <a:r>
              <a:rPr lang="en-GB" sz="1200" dirty="0" smtClean="0"/>
              <a:t>**UK: On 3 July the UK announced an ongoing revision of historical data that may lead to a decreased number of cases. Data will be retro-corrected accordingly.  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GB" altLang="en-US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outbreak: Ebola Virus Disease cases distribution in Equateur Province, Democratic Republic of the Congo, as of </a:t>
            </a: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July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5" y="2487086"/>
            <a:ext cx="11010330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11</a:t>
            </a:r>
            <a:r>
              <a:rPr lang="en-GB" baseline="30000" dirty="0" smtClean="0">
                <a:solidFill>
                  <a:prstClr val="black"/>
                </a:solidFill>
              </a:rPr>
              <a:t>th</a:t>
            </a:r>
            <a:r>
              <a:rPr lang="en-GB" dirty="0" smtClean="0">
                <a:solidFill>
                  <a:prstClr val="black"/>
                </a:solidFill>
              </a:rPr>
              <a:t> outbreak: Distribution </a:t>
            </a:r>
            <a:r>
              <a:rPr lang="en-GB" dirty="0">
                <a:solidFill>
                  <a:prstClr val="black"/>
                </a:solidFill>
              </a:rPr>
              <a:t>of confirmed and probable cases of Ebola virus disease by week of </a:t>
            </a:r>
            <a:r>
              <a:rPr lang="en-GB" dirty="0" smtClean="0">
                <a:solidFill>
                  <a:prstClr val="black"/>
                </a:solidFill>
              </a:rPr>
              <a:t>reporting in Equateur </a:t>
            </a:r>
            <a:r>
              <a:rPr lang="en-GB" dirty="0">
                <a:solidFill>
                  <a:prstClr val="black"/>
                </a:solidFill>
              </a:rPr>
              <a:t>Province, Democratic Republic of the Congo as of 14 July 2020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663" y="2164295"/>
            <a:ext cx="7013618" cy="36789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55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300446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11</a:t>
            </a:r>
            <a:r>
              <a:rPr lang="en-GB" sz="2000" baseline="30000" dirty="0"/>
              <a:t>th</a:t>
            </a:r>
            <a:r>
              <a:rPr lang="en-GB" sz="2000" dirty="0"/>
              <a:t> outbreak: Geographical distribution of confirmed and probable cases of Ebola virus disease, Equateur Province, Democratic Republic of the Congo, </a:t>
            </a:r>
          </a:p>
          <a:p>
            <a:pPr algn="ctr" fontAlgn="base">
              <a:spcAft>
                <a:spcPct val="0"/>
              </a:spcAft>
            </a:pPr>
            <a:r>
              <a:rPr lang="en-GB" sz="2000" dirty="0"/>
              <a:t>as of </a:t>
            </a:r>
            <a:r>
              <a:rPr lang="en-GB" sz="2000" dirty="0" smtClean="0"/>
              <a:t>14 </a:t>
            </a:r>
            <a:r>
              <a:rPr lang="en-GB" sz="2000" dirty="0"/>
              <a:t>July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43" y="1240971"/>
            <a:ext cx="6778097" cy="52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209005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West Nile virus infections in humans by affected areas in the EU/EEA countries and EU neighbouring countries, as of </a:t>
            </a:r>
            <a:r>
              <a:rPr lang="en-GB" sz="2000" dirty="0" smtClean="0"/>
              <a:t>16 </a:t>
            </a:r>
            <a:r>
              <a:rPr lang="en-GB" sz="2000" dirty="0"/>
              <a:t>July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A92DC-4469-43CD-A52E-9FB4106E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54" y="980863"/>
            <a:ext cx="7785349" cy="54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31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23529</TotalTime>
  <Words>644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Theme_ECDC</vt:lpstr>
      <vt:lpstr>Reusable maps and graphs from ECDC Communicable Disease Threats Report   Week 29, 2020 </vt:lpstr>
      <vt:lpstr>Geographic distribution of 14-day cumulative number of reported COVID-19 cases per 100 000 population, worldwide, as of 17 July 2020</vt:lpstr>
      <vt:lpstr>Distribution of COVID-19 cases*,** in accordance with the applied case definitions in the affected countries, by country and region, as of 17 July 2020</vt:lpstr>
      <vt:lpstr>PowerPoint Presentation</vt:lpstr>
      <vt:lpstr>Distribution of COVID-19 cases* (according to the applied case definition in the country) in EU/EEA and the UK, as of 17 July 2020</vt:lpstr>
      <vt:lpstr>11th outbreak: Ebola Virus Disease cases distribution in Equateur Province, Democratic Republic of the Congo, as of 14 July 2020</vt:lpstr>
      <vt:lpstr>11th outbreak: Distribution of confirmed and probable cases of Ebola virus disease by week of reporting in Equateur Province, Democratic Republic of the Congo as of 14 July 2020</vt:lpstr>
      <vt:lpstr>PowerPoint Presentation</vt:lpstr>
      <vt:lpstr>PowerPoint Presentation</vt:lpstr>
      <vt:lpstr>PowerPoint Presentation</vt:lpstr>
      <vt:lpstr>Geographical distribution of chikungunya cases reported worldwide, January to July 2020 </vt:lpstr>
      <vt:lpstr>Geographical distribution of dengue cases reported worldwide January to July 2020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1964</cp:revision>
  <cp:lastPrinted>2017-03-24T07:50:18Z</cp:lastPrinted>
  <dcterms:created xsi:type="dcterms:W3CDTF">2015-11-05T13:02:54Z</dcterms:created>
  <dcterms:modified xsi:type="dcterms:W3CDTF">2020-07-18T07:14:35Z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