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326" r:id="rId12"/>
    <p:sldId id="327" r:id="rId13"/>
    <p:sldId id="261" r:id="rId14"/>
    <p:sldId id="328" r:id="rId15"/>
    <p:sldId id="329" r:id="rId16"/>
    <p:sldId id="330"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2083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29,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EFA2-5429-4636-B7B4-630B12490A21}"/>
              </a:ext>
            </a:extLst>
          </p:cNvPr>
          <p:cNvSpPr>
            <a:spLocks noGrp="1"/>
          </p:cNvSpPr>
          <p:nvPr>
            <p:ph type="title"/>
          </p:nvPr>
        </p:nvSpPr>
        <p:spPr/>
        <p:txBody>
          <a:bodyPr>
            <a:normAutofit fontScale="90000"/>
          </a:bodyPr>
          <a:lstStyle/>
          <a:p>
            <a:r>
              <a:rPr lang="en-GB" dirty="0">
                <a:effectLst/>
              </a:rPr>
              <a:t>Geographical distribution of cholera cases reported worldwide as of July 2021</a:t>
            </a:r>
            <a:endParaRPr lang="en-GB" dirty="0"/>
          </a:p>
        </p:txBody>
      </p:sp>
      <p:sp>
        <p:nvSpPr>
          <p:cNvPr id="3" name="Footer Placeholder 2">
            <a:extLst>
              <a:ext uri="{FF2B5EF4-FFF2-40B4-BE49-F238E27FC236}">
                <a16:creationId xmlns:a16="http://schemas.microsoft.com/office/drawing/2014/main" id="{7C49513D-2BB9-4BE0-BEE8-590FCF77B44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123091F-BA12-452F-81FF-20BE369B2A6D}"/>
              </a:ext>
            </a:extLst>
          </p:cNvPr>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8" name="Picture 7">
            <a:extLst>
              <a:ext uri="{FF2B5EF4-FFF2-40B4-BE49-F238E27FC236}">
                <a16:creationId xmlns:a16="http://schemas.microsoft.com/office/drawing/2014/main" id="{B5FA6397-03CF-4843-9854-FB3B0921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9035" y="1281953"/>
            <a:ext cx="6813176" cy="5047128"/>
          </a:xfrm>
          <a:prstGeom prst="rect">
            <a:avLst/>
          </a:prstGeom>
        </p:spPr>
      </p:pic>
    </p:spTree>
    <p:extLst>
      <p:ext uri="{BB962C8B-B14F-4D97-AF65-F5344CB8AC3E}">
        <p14:creationId xmlns:p14="http://schemas.microsoft.com/office/powerpoint/2010/main" val="121170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8D8-0621-44FD-8434-B8D95BE91F36}"/>
              </a:ext>
            </a:extLst>
          </p:cNvPr>
          <p:cNvSpPr>
            <a:spLocks noGrp="1"/>
          </p:cNvSpPr>
          <p:nvPr>
            <p:ph type="title"/>
          </p:nvPr>
        </p:nvSpPr>
        <p:spPr/>
        <p:txBody>
          <a:bodyPr>
            <a:normAutofit fontScale="90000"/>
          </a:bodyPr>
          <a:lstStyle/>
          <a:p>
            <a:r>
              <a:rPr lang="en-GB" dirty="0">
                <a:effectLst/>
              </a:rPr>
              <a:t>Geographical distribution of cholera cases reported worldwide from May to July 2021 </a:t>
            </a:r>
            <a:endParaRPr lang="en-GB" dirty="0"/>
          </a:p>
        </p:txBody>
      </p:sp>
      <p:sp>
        <p:nvSpPr>
          <p:cNvPr id="3" name="Footer Placeholder 2">
            <a:extLst>
              <a:ext uri="{FF2B5EF4-FFF2-40B4-BE49-F238E27FC236}">
                <a16:creationId xmlns:a16="http://schemas.microsoft.com/office/drawing/2014/main" id="{6EA02FB9-3D00-48A1-97E2-F131E6BF0B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CC9CDE5-D5E0-4EF5-9525-DB8AAEC49E1C}"/>
              </a:ext>
            </a:extLst>
          </p:cNvPr>
          <p:cNvSpPr>
            <a:spLocks noGrp="1"/>
          </p:cNvSpPr>
          <p:nvPr>
            <p:ph type="sldNum" sz="quarter" idx="12"/>
          </p:nvPr>
        </p:nvSpPr>
        <p:spPr/>
        <p:txBody>
          <a:bodyPr/>
          <a:lstStyle/>
          <a:p>
            <a:fld id="{F9E29A8E-A0F1-419A-8E8B-A78BF9C70DE8}" type="slidenum">
              <a:rPr lang="en-GB" smtClean="0"/>
              <a:pPr/>
              <a:t>11</a:t>
            </a:fld>
            <a:endParaRPr lang="en-GB" dirty="0"/>
          </a:p>
        </p:txBody>
      </p:sp>
      <p:pic>
        <p:nvPicPr>
          <p:cNvPr id="8" name="Picture 7">
            <a:extLst>
              <a:ext uri="{FF2B5EF4-FFF2-40B4-BE49-F238E27FC236}">
                <a16:creationId xmlns:a16="http://schemas.microsoft.com/office/drawing/2014/main" id="{AD6F9E7A-5695-48CE-B6F7-53391A92F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016" y="1225965"/>
            <a:ext cx="6728466" cy="5199269"/>
          </a:xfrm>
          <a:prstGeom prst="rect">
            <a:avLst/>
          </a:prstGeom>
        </p:spPr>
      </p:pic>
    </p:spTree>
    <p:extLst>
      <p:ext uri="{BB962C8B-B14F-4D97-AF65-F5344CB8AC3E}">
        <p14:creationId xmlns:p14="http://schemas.microsoft.com/office/powerpoint/2010/main" val="219350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28,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F6845338-09CF-4CFB-A8A6-37D369398792}"/>
              </a:ext>
            </a:extLst>
          </p:cNvPr>
          <p:cNvPicPr>
            <a:picLocks noChangeAspect="1"/>
          </p:cNvPicPr>
          <p:nvPr/>
        </p:nvPicPr>
        <p:blipFill>
          <a:blip r:embed="rId3"/>
          <a:stretch>
            <a:fillRect/>
          </a:stretch>
        </p:blipFill>
        <p:spPr>
          <a:xfrm>
            <a:off x="426232" y="1121272"/>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28,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4" name="Picture 3">
            <a:extLst>
              <a:ext uri="{FF2B5EF4-FFF2-40B4-BE49-F238E27FC236}">
                <a16:creationId xmlns:a16="http://schemas.microsoft.com/office/drawing/2014/main" id="{C45408AE-829C-4AEA-953D-48FBD85EB9E1}"/>
              </a:ext>
            </a:extLst>
          </p:cNvPr>
          <p:cNvPicPr>
            <a:picLocks noChangeAspect="1"/>
          </p:cNvPicPr>
          <p:nvPr/>
        </p:nvPicPr>
        <p:blipFill>
          <a:blip r:embed="rId4"/>
          <a:stretch>
            <a:fillRect/>
          </a:stretch>
        </p:blipFill>
        <p:spPr>
          <a:xfrm>
            <a:off x="424327" y="1169069"/>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28,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4" name="Picture 3">
            <a:extLst>
              <a:ext uri="{FF2B5EF4-FFF2-40B4-BE49-F238E27FC236}">
                <a16:creationId xmlns:a16="http://schemas.microsoft.com/office/drawing/2014/main" id="{4171C5B8-E65C-4339-93E7-305B18DAB1EC}"/>
              </a:ext>
            </a:extLst>
          </p:cNvPr>
          <p:cNvPicPr>
            <a:picLocks noChangeAspect="1"/>
          </p:cNvPicPr>
          <p:nvPr/>
        </p:nvPicPr>
        <p:blipFill>
          <a:blip r:embed="rId4"/>
          <a:stretch>
            <a:fillRect/>
          </a:stretch>
        </p:blipFill>
        <p:spPr>
          <a:xfrm>
            <a:off x="386227" y="1102394"/>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2021-w27 to 2021-w28</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2223B9AF-C05C-47DF-BAA9-103493AF188D}"/>
              </a:ext>
            </a:extLst>
          </p:cNvPr>
          <p:cNvPicPr>
            <a:picLocks noChangeAspect="1"/>
          </p:cNvPicPr>
          <p:nvPr/>
        </p:nvPicPr>
        <p:blipFill>
          <a:blip r:embed="rId3"/>
          <a:stretch>
            <a:fillRect/>
          </a:stretch>
        </p:blipFill>
        <p:spPr>
          <a:xfrm>
            <a:off x="2080751" y="863752"/>
            <a:ext cx="7566557" cy="5341099"/>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2" name="Picture 1">
            <a:extLst>
              <a:ext uri="{FF2B5EF4-FFF2-40B4-BE49-F238E27FC236}">
                <a16:creationId xmlns:a16="http://schemas.microsoft.com/office/drawing/2014/main" id="{880827D9-56F1-4C41-ABFE-56544A647928}"/>
              </a:ext>
            </a:extLst>
          </p:cNvPr>
          <p:cNvPicPr>
            <a:picLocks noChangeAspect="1"/>
          </p:cNvPicPr>
          <p:nvPr/>
        </p:nvPicPr>
        <p:blipFill>
          <a:blip r:embed="rId2"/>
          <a:stretch>
            <a:fillRect/>
          </a:stretch>
        </p:blipFill>
        <p:spPr>
          <a:xfrm>
            <a:off x="2009692" y="611498"/>
            <a:ext cx="8172615" cy="5771371"/>
          </a:xfrm>
          <a:prstGeom prst="rect">
            <a:avLst/>
          </a:prstGeom>
        </p:spPr>
      </p:pic>
    </p:spTree>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0B8B0-FA4F-44B5-8A95-23452F6F8DF0}"/>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2" name="Picture 1">
            <a:extLst>
              <a:ext uri="{FF2B5EF4-FFF2-40B4-BE49-F238E27FC236}">
                <a16:creationId xmlns:a16="http://schemas.microsoft.com/office/drawing/2014/main" id="{69B0C95E-76A0-4853-BCE8-7176CEDE6074}"/>
              </a:ext>
            </a:extLst>
          </p:cNvPr>
          <p:cNvPicPr>
            <a:picLocks noChangeAspect="1"/>
          </p:cNvPicPr>
          <p:nvPr/>
        </p:nvPicPr>
        <p:blipFill>
          <a:blip r:embed="rId2"/>
          <a:stretch>
            <a:fillRect/>
          </a:stretch>
        </p:blipFill>
        <p:spPr>
          <a:xfrm>
            <a:off x="2361745" y="829079"/>
            <a:ext cx="7801035" cy="5508967"/>
          </a:xfrm>
          <a:prstGeom prst="rect">
            <a:avLst/>
          </a:prstGeom>
        </p:spPr>
      </p:pic>
    </p:spTree>
    <p:extLst>
      <p:ext uri="{BB962C8B-B14F-4D97-AF65-F5344CB8AC3E}">
        <p14:creationId xmlns:p14="http://schemas.microsoft.com/office/powerpoint/2010/main" val="190035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21BB-2E8C-4C93-AB93-AD2E7DF9B099}"/>
              </a:ext>
            </a:extLst>
          </p:cNvPr>
          <p:cNvSpPr>
            <a:spLocks noGrp="1"/>
          </p:cNvSpPr>
          <p:nvPr>
            <p:ph type="title"/>
          </p:nvPr>
        </p:nvSpPr>
        <p:spPr/>
        <p:txBody>
          <a:bodyPr>
            <a:normAutofit fontScale="90000"/>
          </a:bodyPr>
          <a:lstStyle/>
          <a:p>
            <a:r>
              <a:rPr lang="en-GB" dirty="0"/>
              <a:t>Geographical distribution of human cases with avian influenza A(H5N6</a:t>
            </a:r>
            <a:r>
              <a:rPr lang="en-GB"/>
              <a:t>) infection </a:t>
            </a:r>
            <a:endParaRPr lang="en-GB" dirty="0"/>
          </a:p>
        </p:txBody>
      </p:sp>
      <p:sp>
        <p:nvSpPr>
          <p:cNvPr id="4" name="Slide Number Placeholder 3">
            <a:extLst>
              <a:ext uri="{FF2B5EF4-FFF2-40B4-BE49-F238E27FC236}">
                <a16:creationId xmlns:a16="http://schemas.microsoft.com/office/drawing/2014/main" id="{96EAFCAA-64B0-46B1-9DB8-C239FEADD1EF}"/>
              </a:ext>
            </a:extLst>
          </p:cNvPr>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6" name="Picture 5">
            <a:extLst>
              <a:ext uri="{FF2B5EF4-FFF2-40B4-BE49-F238E27FC236}">
                <a16:creationId xmlns:a16="http://schemas.microsoft.com/office/drawing/2014/main" id="{6B9A9744-AB31-42DC-B3E1-C28B76E0398A}"/>
              </a:ext>
            </a:extLst>
          </p:cNvPr>
          <p:cNvPicPr>
            <a:picLocks noChangeAspect="1"/>
          </p:cNvPicPr>
          <p:nvPr/>
        </p:nvPicPr>
        <p:blipFill>
          <a:blip r:embed="rId2"/>
          <a:stretch>
            <a:fillRect/>
          </a:stretch>
        </p:blipFill>
        <p:spPr>
          <a:xfrm>
            <a:off x="2501153" y="1220944"/>
            <a:ext cx="6741459" cy="5209309"/>
          </a:xfrm>
          <a:prstGeom prst="rect">
            <a:avLst/>
          </a:prstGeom>
        </p:spPr>
      </p:pic>
    </p:spTree>
    <p:extLst>
      <p:ext uri="{BB962C8B-B14F-4D97-AF65-F5344CB8AC3E}">
        <p14:creationId xmlns:p14="http://schemas.microsoft.com/office/powerpoint/2010/main" val="43682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F37D-37BE-4931-A68A-CCE15502EA4E}"/>
              </a:ext>
            </a:extLst>
          </p:cNvPr>
          <p:cNvSpPr>
            <a:spLocks noGrp="1"/>
          </p:cNvSpPr>
          <p:nvPr>
            <p:ph type="title"/>
          </p:nvPr>
        </p:nvSpPr>
        <p:spPr/>
        <p:txBody>
          <a:bodyPr>
            <a:normAutofit fontScale="90000"/>
          </a:bodyPr>
          <a:lstStyle/>
          <a:p>
            <a:r>
              <a:rPr lang="en-GB" dirty="0"/>
              <a:t>Distribution of confirmed human cases of A(H5N1) by year and reporting country from 2003 to 21 July 2021</a:t>
            </a:r>
          </a:p>
        </p:txBody>
      </p:sp>
      <p:sp>
        <p:nvSpPr>
          <p:cNvPr id="3" name="Footer Placeholder 2">
            <a:extLst>
              <a:ext uri="{FF2B5EF4-FFF2-40B4-BE49-F238E27FC236}">
                <a16:creationId xmlns:a16="http://schemas.microsoft.com/office/drawing/2014/main" id="{C59C993C-769E-4FD9-92B5-F8AF0D67299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43516F8-1068-4FE8-9EB3-1D5C41601551}"/>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7" name="Content Placeholder 5">
            <a:extLst>
              <a:ext uri="{FF2B5EF4-FFF2-40B4-BE49-F238E27FC236}">
                <a16:creationId xmlns:a16="http://schemas.microsoft.com/office/drawing/2014/main" id="{19ABCAF0-FFDD-4AE4-B9CB-9455F32668D9}"/>
              </a:ext>
            </a:extLst>
          </p:cNvPr>
          <p:cNvPicPr>
            <a:picLocks noChangeAspect="1"/>
          </p:cNvPicPr>
          <p:nvPr/>
        </p:nvPicPr>
        <p:blipFill>
          <a:blip r:embed="rId2"/>
          <a:stretch>
            <a:fillRect/>
          </a:stretch>
        </p:blipFill>
        <p:spPr>
          <a:xfrm>
            <a:off x="1033002" y="1175658"/>
            <a:ext cx="8625172" cy="5299884"/>
          </a:xfrm>
          <a:prstGeom prst="rect">
            <a:avLst/>
          </a:prstGeom>
        </p:spPr>
      </p:pic>
    </p:spTree>
    <p:extLst>
      <p:ext uri="{BB962C8B-B14F-4D97-AF65-F5344CB8AC3E}">
        <p14:creationId xmlns:p14="http://schemas.microsoft.com/office/powerpoint/2010/main" val="1846377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purl.org/dc/dcmitype/"/>
    <ds:schemaRef ds:uri="376727eb-354b-45e4-998d-f84ea079474e"/>
    <ds:schemaRef ds:uri="http://www.w3.org/XML/1998/namespace"/>
    <ds:schemaRef ds:uri="http://schemas.microsoft.com/office/2006/documentManagement/types"/>
    <ds:schemaRef ds:uri="http://purl.org/dc/terms/"/>
    <ds:schemaRef ds:uri="d23a570b-d7a9-49ca-a34c-8afb8206b4bf"/>
    <ds:schemaRef ds:uri="http://schemas.openxmlformats.org/package/2006/metadata/core-properties"/>
    <ds:schemaRef ds:uri="http://purl.org/dc/elements/1.1/"/>
    <ds:schemaRef ds:uri="http://schemas.microsoft.com/sharepoint/v3"/>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27759</TotalTime>
  <Words>330</Words>
  <Application>Microsoft Office PowerPoint</Application>
  <PresentationFormat>Widescreen</PresentationFormat>
  <Paragraphs>25</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29, 2021 </vt:lpstr>
      <vt:lpstr>Distribution of COVID-19 cases worldwide in accordance with the applied case definitions in the affected countries, as of Week 28, 2021</vt:lpstr>
      <vt:lpstr>Distribution of COVID-19 deaths worldwide, as of Week 28, 2021 </vt:lpstr>
      <vt:lpstr>Distribution of laboratory-confirmed cases of COVID-19 in the EU/EEA, as of Week 28, 2021</vt:lpstr>
      <vt:lpstr>Geographic distribution of 14-day cumulative number of reported COVID-19 cases per 100 000 population, worldwide, from 2021-w27 to 2021-w28</vt:lpstr>
      <vt:lpstr>PowerPoint Presentation</vt:lpstr>
      <vt:lpstr>PowerPoint Presentation</vt:lpstr>
      <vt:lpstr>Geographical distribution of human cases with avian influenza A(H5N6) infection </vt:lpstr>
      <vt:lpstr>Distribution of confirmed human cases of A(H5N1) by year and reporting country from 2003 to 21 July 2021</vt:lpstr>
      <vt:lpstr>Geographical distribution of cholera cases reported worldwide as of July 2021</vt:lpstr>
      <vt:lpstr>Geographical distribution of cholera cases reported worldwide from May to July 2021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2174</cp:revision>
  <cp:lastPrinted>2017-03-24T07:50:18Z</cp:lastPrinted>
  <dcterms:created xsi:type="dcterms:W3CDTF">2015-11-05T13:02:54Z</dcterms:created>
  <dcterms:modified xsi:type="dcterms:W3CDTF">2021-07-23T13:32:57Z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