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0"/>
  </p:notesMasterIdLst>
  <p:handoutMasterIdLst>
    <p:handoutMasterId r:id="rId21"/>
  </p:handoutMasterIdLst>
  <p:sldIdLst>
    <p:sldId id="256" r:id="rId7"/>
    <p:sldId id="310" r:id="rId8"/>
    <p:sldId id="300" r:id="rId9"/>
    <p:sldId id="307" r:id="rId10"/>
    <p:sldId id="306" r:id="rId11"/>
    <p:sldId id="313" r:id="rId12"/>
    <p:sldId id="268" r:id="rId13"/>
    <p:sldId id="316" r:id="rId14"/>
    <p:sldId id="315" r:id="rId15"/>
    <p:sldId id="317" r:id="rId16"/>
    <p:sldId id="311" r:id="rId17"/>
    <p:sldId id="312" r:id="rId18"/>
    <p:sldId id="314" r:id="rId19"/>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5118" autoAdjust="0"/>
  </p:normalViewPr>
  <p:slideViewPr>
    <p:cSldViewPr snapToGrid="0">
      <p:cViewPr varScale="1">
        <p:scale>
          <a:sx n="97" d="100"/>
          <a:sy n="97" d="100"/>
        </p:scale>
        <p:origin x="81"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26/06/2020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hyperlink" Target="https://www.cdc.gov/coronavirus/2019-ncov/cases-updates/cases-in-us.html#2019coronavirus-summar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25,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8" y="223936"/>
            <a:ext cx="10354188" cy="1223124"/>
          </a:xfrm>
        </p:spPr>
        <p:txBody>
          <a:bodyPr>
            <a:noAutofit/>
          </a:bodyPr>
          <a:lstStyle/>
          <a:p>
            <a:pPr fontAlgn="base">
              <a:spcAft>
                <a:spcPct val="0"/>
              </a:spcAft>
            </a:pPr>
            <a:r>
              <a:rPr lang="en-GB" sz="2400" dirty="0" smtClean="0">
                <a:solidFill>
                  <a:prstClr val="black"/>
                </a:solidFill>
              </a:rPr>
              <a:t>10</a:t>
            </a:r>
            <a:r>
              <a:rPr lang="en-GB" sz="2400" baseline="30000" dirty="0" smtClean="0">
                <a:solidFill>
                  <a:prstClr val="black"/>
                </a:solidFill>
              </a:rPr>
              <a:t>th</a:t>
            </a:r>
            <a:r>
              <a:rPr lang="en-GB" sz="2400" dirty="0" smtClean="0">
                <a:solidFill>
                  <a:prstClr val="black"/>
                </a:solidFill>
              </a:rPr>
              <a:t> outbreak: Geographical </a:t>
            </a:r>
            <a:r>
              <a:rPr lang="en-GB" sz="2400" dirty="0">
                <a:solidFill>
                  <a:prstClr val="black"/>
                </a:solidFill>
              </a:rPr>
              <a:t>distribution of confirmed and probable cases of Ebola virus disease, </a:t>
            </a:r>
            <a:r>
              <a:rPr lang="en-GB" sz="2400" dirty="0" smtClean="0">
                <a:solidFill>
                  <a:prstClr val="black"/>
                </a:solidFill>
              </a:rPr>
              <a:t>North-Kivu, South-Kivu and </a:t>
            </a:r>
            <a:r>
              <a:rPr lang="en-GB" sz="2400" dirty="0" err="1" smtClean="0">
                <a:solidFill>
                  <a:prstClr val="black"/>
                </a:solidFill>
              </a:rPr>
              <a:t>Ituri</a:t>
            </a:r>
            <a:r>
              <a:rPr lang="en-GB" sz="2400" dirty="0" smtClean="0">
                <a:solidFill>
                  <a:prstClr val="black"/>
                </a:solidFill>
              </a:rPr>
              <a:t> Provinces, Democratic </a:t>
            </a:r>
            <a:r>
              <a:rPr lang="en-GB" sz="2400" dirty="0">
                <a:solidFill>
                  <a:prstClr val="black"/>
                </a:solidFill>
              </a:rPr>
              <a:t>Republic of the </a:t>
            </a:r>
            <a:r>
              <a:rPr lang="en-GB" sz="2400" dirty="0" smtClean="0">
                <a:solidFill>
                  <a:prstClr val="black"/>
                </a:solidFill>
              </a:rPr>
              <a:t>Congo, as </a:t>
            </a:r>
            <a:r>
              <a:rPr lang="en-GB" sz="2400" dirty="0">
                <a:solidFill>
                  <a:prstClr val="black"/>
                </a:solidFill>
              </a:rPr>
              <a:t>of </a:t>
            </a:r>
            <a:r>
              <a:rPr lang="en-GB" sz="2400" dirty="0" smtClean="0">
                <a:solidFill>
                  <a:prstClr val="black"/>
                </a:solidFill>
              </a:rPr>
              <a:t>25 June 2020</a:t>
            </a:r>
            <a:endParaRPr lang="en-GB" sz="2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242" y="1178902"/>
            <a:ext cx="7090731" cy="5479202"/>
          </a:xfrm>
        </p:spPr>
      </p:pic>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spTree>
    <p:extLst>
      <p:ext uri="{BB962C8B-B14F-4D97-AF65-F5344CB8AC3E}">
        <p14:creationId xmlns:p14="http://schemas.microsoft.com/office/powerpoint/2010/main" val="304312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the EU/EEA countries and EU neighbouring countries, as of </a:t>
            </a:r>
            <a:r>
              <a:rPr lang="en-GB" sz="2000" dirty="0" smtClean="0"/>
              <a:t>25 </a:t>
            </a:r>
            <a:r>
              <a:rPr lang="en-GB" sz="2000" dirty="0"/>
              <a:t>June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8527" b="1552"/>
          <a:stretch/>
        </p:blipFill>
        <p:spPr>
          <a:xfrm>
            <a:off x="1492250" y="867102"/>
            <a:ext cx="8912997" cy="5659821"/>
          </a:xfrm>
          <a:prstGeom prst="rect">
            <a:avLst/>
          </a:prstGeom>
        </p:spPr>
      </p:pic>
    </p:spTree>
    <p:extLst>
      <p:ext uri="{BB962C8B-B14F-4D97-AF65-F5344CB8AC3E}">
        <p14:creationId xmlns:p14="http://schemas.microsoft.com/office/powerpoint/2010/main" val="189234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12</a:t>
            </a:fld>
            <a:endParaRPr lang="en-GB" dirty="0"/>
          </a:p>
        </p:txBody>
      </p:sp>
      <p:sp>
        <p:nvSpPr>
          <p:cNvPr id="6" name="Title 1"/>
          <p:cNvSpPr txBox="1">
            <a:spLocks/>
          </p:cNvSpPr>
          <p:nvPr/>
        </p:nvSpPr>
        <p:spPr>
          <a:xfrm>
            <a:off x="106680" y="182879"/>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infections among humans and outbreaks among equids and/or birds in the EU, as </a:t>
            </a:r>
            <a:r>
              <a:rPr lang="en-GB" sz="2000"/>
              <a:t>of </a:t>
            </a:r>
            <a:r>
              <a:rPr lang="en-GB" sz="2000" smtClean="0"/>
              <a:t>25 </a:t>
            </a:r>
            <a:r>
              <a:rPr lang="en-GB" sz="2000" dirty="0"/>
              <a:t>June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8"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584" b="1512"/>
          <a:stretch/>
        </p:blipFill>
        <p:spPr>
          <a:xfrm>
            <a:off x="1354055" y="851338"/>
            <a:ext cx="8972362" cy="5696404"/>
          </a:xfrm>
        </p:spPr>
      </p:pic>
    </p:spTree>
    <p:extLst>
      <p:ext uri="{BB962C8B-B14F-4D97-AF65-F5344CB8AC3E}">
        <p14:creationId xmlns:p14="http://schemas.microsoft.com/office/powerpoint/2010/main" val="423186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Geographical distribution of new cholera cases reported worldwide in 2020 </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13</a:t>
            </a:fld>
            <a:endParaRPr lang="en-GB" dirty="0"/>
          </a:p>
        </p:txBody>
      </p:sp>
      <p:pic>
        <p:nvPicPr>
          <p:cNvPr id="5" name="Content Placeholder 4"/>
          <p:cNvPicPr>
            <a:picLocks noGrp="1" noChangeAspect="1"/>
          </p:cNvPicPr>
          <p:nvPr>
            <p:ph idx="1"/>
          </p:nvPr>
        </p:nvPicPr>
        <p:blipFill>
          <a:blip r:embed="rId2"/>
          <a:stretch>
            <a:fillRect/>
          </a:stretch>
        </p:blipFill>
        <p:spPr>
          <a:xfrm>
            <a:off x="1729374" y="1175658"/>
            <a:ext cx="8471699" cy="5364739"/>
          </a:xfrm>
          <a:prstGeom prst="rect">
            <a:avLst/>
          </a:prstGeom>
        </p:spPr>
      </p:pic>
    </p:spTree>
    <p:extLst>
      <p:ext uri="{BB962C8B-B14F-4D97-AF65-F5344CB8AC3E}">
        <p14:creationId xmlns:p14="http://schemas.microsoft.com/office/powerpoint/2010/main" val="382612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293" y="17333"/>
            <a:ext cx="8583413" cy="951722"/>
          </a:xfrm>
        </p:spPr>
        <p:txBody>
          <a:bodyPr>
            <a:normAutofit/>
          </a:bodyPr>
          <a:lstStyle/>
          <a:p>
            <a:pPr algn="ctr"/>
            <a:r>
              <a:rPr lang="en-GB" sz="1800" dirty="0"/>
              <a:t>Geographic distribution of 14-day cumulative number of reported COVID-19 cases per 100 000 population, worldwide, as </a:t>
            </a:r>
            <a:r>
              <a:rPr lang="en-GB" sz="1800"/>
              <a:t>of 26 </a:t>
            </a:r>
            <a:r>
              <a:rPr lang="en-GB" sz="1800" dirty="0"/>
              <a:t>June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2</a:t>
            </a:fld>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4177" y="969055"/>
            <a:ext cx="7389280" cy="5224509"/>
          </a:xfrm>
          <a:prstGeom prst="rect">
            <a:avLst/>
          </a:prstGeom>
        </p:spPr>
      </p:pic>
    </p:spTree>
    <p:extLst>
      <p:ext uri="{BB962C8B-B14F-4D97-AF65-F5344CB8AC3E}">
        <p14:creationId xmlns:p14="http://schemas.microsoft.com/office/powerpoint/2010/main" val="114086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313" y="243793"/>
            <a:ext cx="9331372" cy="937082"/>
          </a:xfrm>
        </p:spPr>
        <p:txBody>
          <a:bodyPr vert="horz" lIns="91440" tIns="45720" rIns="91440" bIns="45720" rtlCol="0" anchor="ctr">
            <a:noAutofit/>
          </a:bodyPr>
          <a:lstStyle/>
          <a:p>
            <a:pPr algn="ctr"/>
            <a:r>
              <a:rPr lang="en-GB" sz="1800" dirty="0"/>
              <a:t>Distribution of COVID-19 cases* (in accordance with the applied case definition in the country) by country and region, as </a:t>
            </a:r>
            <a:r>
              <a:rPr lang="en-GB" sz="1800"/>
              <a:t>of 26 </a:t>
            </a:r>
            <a:r>
              <a:rPr lang="en-GB" sz="1800" dirty="0"/>
              <a:t>June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3</a:t>
            </a:fld>
            <a:endParaRPr lang="en-GB" dirty="0"/>
          </a:p>
        </p:txBody>
      </p:sp>
      <p:sp>
        <p:nvSpPr>
          <p:cNvPr id="6" name="TextBox 5">
            <a:extLst>
              <a:ext uri="{FF2B5EF4-FFF2-40B4-BE49-F238E27FC236}">
                <a16:creationId xmlns:a16="http://schemas.microsoft.com/office/drawing/2014/main" id="{1A7F4821-756F-443F-AD4C-125D49A8C220}"/>
              </a:ext>
            </a:extLst>
          </p:cNvPr>
          <p:cNvSpPr txBox="1"/>
          <p:nvPr/>
        </p:nvSpPr>
        <p:spPr>
          <a:xfrm>
            <a:off x="831686" y="6006129"/>
            <a:ext cx="8851725" cy="461665"/>
          </a:xfrm>
          <a:prstGeom prst="rect">
            <a:avLst/>
          </a:prstGeom>
          <a:noFill/>
        </p:spPr>
        <p:txBody>
          <a:bodyPr wrap="square" rtlCol="0">
            <a:spAutoFit/>
          </a:bodyPr>
          <a:lstStyle/>
          <a:p>
            <a:pPr fontAlgn="auto">
              <a:lnSpc>
                <a:spcPct val="100000"/>
              </a:lnSpc>
              <a:spcBef>
                <a:spcPts val="0"/>
              </a:spcBef>
              <a:spcAft>
                <a:spcPts val="0"/>
              </a:spcAft>
            </a:pPr>
            <a:r>
              <a:rPr lang="en-GB" sz="1200" dirty="0">
                <a:solidFill>
                  <a:prstClr val="black"/>
                </a:solidFill>
                <a:latin typeface="Tahoma"/>
              </a:rPr>
              <a:t>*Spain: Since 11 May, the frequency of reporting from regional level to national level has </a:t>
            </a:r>
            <a:r>
              <a:rPr lang="en-GB" sz="1200" dirty="0">
                <a:solidFill>
                  <a:prstClr val="black"/>
                </a:solidFill>
                <a:latin typeface="Tahoma"/>
                <a:hlinkClick r:id="rId2"/>
              </a:rPr>
              <a:t>changed</a:t>
            </a:r>
            <a:r>
              <a:rPr lang="en-GB" sz="1200" dirty="0">
                <a:solidFill>
                  <a:prstClr val="black"/>
                </a:solidFill>
                <a:latin typeface="Tahoma"/>
              </a:rPr>
              <a:t>. This may lead to possible discrepancies in cases and death numbers due to data validation. This discrepancy could persist for several days.</a:t>
            </a:r>
          </a:p>
        </p:txBody>
      </p:sp>
      <p:pic>
        <p:nvPicPr>
          <p:cNvPr id="8" name="Picture 7"/>
          <p:cNvPicPr>
            <a:picLocks noChangeAspect="1"/>
          </p:cNvPicPr>
          <p:nvPr/>
        </p:nvPicPr>
        <p:blipFill>
          <a:blip r:embed="rId3"/>
          <a:stretch>
            <a:fillRect/>
          </a:stretch>
        </p:blipFill>
        <p:spPr>
          <a:xfrm>
            <a:off x="165045" y="1282650"/>
            <a:ext cx="11099114" cy="3975619"/>
          </a:xfrm>
          <a:prstGeom prst="rect">
            <a:avLst/>
          </a:prstGeom>
        </p:spPr>
      </p:pic>
    </p:spTree>
    <p:extLst>
      <p:ext uri="{BB962C8B-B14F-4D97-AF65-F5344CB8AC3E}">
        <p14:creationId xmlns:p14="http://schemas.microsoft.com/office/powerpoint/2010/main" val="185257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itle 1"/>
          <p:cNvSpPr txBox="1">
            <a:spLocks/>
          </p:cNvSpPr>
          <p:nvPr/>
        </p:nvSpPr>
        <p:spPr>
          <a:xfrm>
            <a:off x="1586709" y="212279"/>
            <a:ext cx="8373394" cy="937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auto">
              <a:spcAft>
                <a:spcPts val="0"/>
              </a:spcAft>
            </a:pPr>
            <a:r>
              <a:rPr lang="en-GB" sz="1800" dirty="0"/>
              <a:t>Distribution of COVID-19 deaths (in accordance with the applied case definition in the country) by country and region, as </a:t>
            </a:r>
            <a:r>
              <a:rPr lang="en-GB" sz="1800"/>
              <a:t>of 26 </a:t>
            </a:r>
            <a:r>
              <a:rPr lang="en-GB" sz="1800" dirty="0"/>
              <a:t>June 2020</a:t>
            </a:r>
          </a:p>
        </p:txBody>
      </p:sp>
      <p:sp>
        <p:nvSpPr>
          <p:cNvPr id="7" name="Rectangle 6"/>
          <p:cNvSpPr/>
          <p:nvPr/>
        </p:nvSpPr>
        <p:spPr>
          <a:xfrm>
            <a:off x="497634" y="5477806"/>
            <a:ext cx="9371540" cy="461665"/>
          </a:xfrm>
          <a:prstGeom prst="rect">
            <a:avLst/>
          </a:prstGeom>
        </p:spPr>
        <p:txBody>
          <a:bodyPr wrap="none">
            <a:spAutoFit/>
          </a:bodyPr>
          <a:lstStyle/>
          <a:p>
            <a:r>
              <a:rPr lang="en-GB" sz="1200" dirty="0"/>
              <a:t>* Increase of deaths in America is attributable to the US, which since 14 April 2020 includes confirmed and probable cases and deaths:</a:t>
            </a:r>
          </a:p>
          <a:p>
            <a:r>
              <a:rPr lang="en-GB" sz="1200" dirty="0"/>
              <a:t> </a:t>
            </a:r>
            <a:r>
              <a:rPr lang="en-GB" sz="1200" dirty="0">
                <a:hlinkClick r:id="rId2"/>
              </a:rPr>
              <a:t>https://www.cdc.gov/coronavirus/2019-ncov/cases-updates/cases-in-us.html#2019coronavirus-summary</a:t>
            </a:r>
            <a:endParaRPr lang="en-GB" sz="1200" dirty="0"/>
          </a:p>
        </p:txBody>
      </p:sp>
      <p:sp>
        <p:nvSpPr>
          <p:cNvPr id="5" name="Rectangle 4"/>
          <p:cNvSpPr/>
          <p:nvPr/>
        </p:nvSpPr>
        <p:spPr>
          <a:xfrm>
            <a:off x="9234963" y="1696667"/>
            <a:ext cx="268022" cy="258532"/>
          </a:xfrm>
          <a:prstGeom prst="rect">
            <a:avLst/>
          </a:prstGeom>
        </p:spPr>
        <p:txBody>
          <a:bodyPr wrap="none">
            <a:spAutoFit/>
          </a:bodyPr>
          <a:lstStyle/>
          <a:p>
            <a:r>
              <a:rPr lang="en-GB" sz="1200" dirty="0"/>
              <a:t>*</a:t>
            </a:r>
          </a:p>
        </p:txBody>
      </p:sp>
      <p:sp>
        <p:nvSpPr>
          <p:cNvPr id="8" name="TextBox 7">
            <a:extLst>
              <a:ext uri="{FF2B5EF4-FFF2-40B4-BE49-F238E27FC236}">
                <a16:creationId xmlns:a16="http://schemas.microsoft.com/office/drawing/2014/main" id="{CB0E69A4-7D97-4678-B348-F4654DD7D870}"/>
              </a:ext>
            </a:extLst>
          </p:cNvPr>
          <p:cNvSpPr txBox="1"/>
          <p:nvPr/>
        </p:nvSpPr>
        <p:spPr>
          <a:xfrm>
            <a:off x="497634" y="5894508"/>
            <a:ext cx="11196731" cy="1015663"/>
          </a:xfrm>
          <a:prstGeom prst="rect">
            <a:avLst/>
          </a:prstGeom>
          <a:noFill/>
        </p:spPr>
        <p:txBody>
          <a:bodyPr wrap="square" rtlCol="0">
            <a:spAutoFit/>
          </a:bodyPr>
          <a:lstStyle/>
          <a:p>
            <a:pPr fontAlgn="auto">
              <a:lnSpc>
                <a:spcPct val="100000"/>
              </a:lnSpc>
              <a:spcBef>
                <a:spcPts val="0"/>
              </a:spcBef>
              <a:spcAft>
                <a:spcPts val="0"/>
              </a:spcAft>
            </a:pPr>
            <a:r>
              <a:rPr lang="en-GB" sz="1200" dirty="0">
                <a:solidFill>
                  <a:prstClr val="black"/>
                </a:solidFill>
                <a:latin typeface="Tahoma"/>
              </a:rPr>
              <a:t>** Spain: Since 11 May, the frequency of reporting from regional level to national level has </a:t>
            </a:r>
            <a:r>
              <a:rPr lang="en-GB" sz="1200" dirty="0">
                <a:solidFill>
                  <a:prstClr val="black"/>
                </a:solidFill>
                <a:latin typeface="Tahoma"/>
                <a:hlinkClick r:id="rId3"/>
              </a:rPr>
              <a:t>changed</a:t>
            </a:r>
            <a:r>
              <a:rPr lang="en-GB" sz="1200" dirty="0">
                <a:solidFill>
                  <a:prstClr val="black"/>
                </a:solidFill>
                <a:latin typeface="Tahoma"/>
              </a:rPr>
              <a:t>. This may lead to possible discrepancies in cases and death numbers due to data validation. This discrepancy could persist for several days.</a:t>
            </a:r>
          </a:p>
          <a:p>
            <a:pPr fontAlgn="auto">
              <a:lnSpc>
                <a:spcPct val="100000"/>
              </a:lnSpc>
              <a:spcBef>
                <a:spcPts val="0"/>
              </a:spcBef>
              <a:spcAft>
                <a:spcPts val="0"/>
              </a:spcAft>
            </a:pPr>
            <a:r>
              <a:rPr lang="en-GB" sz="1200" dirty="0">
                <a:solidFill>
                  <a:prstClr val="black"/>
                </a:solidFill>
                <a:latin typeface="Tahoma"/>
              </a:rPr>
              <a:t>In the displayed graph no new deaths are reported for Spain from the 25 of May as the change in reported deaths would result in a negative number of deaths for Europe overall. </a:t>
            </a:r>
          </a:p>
          <a:p>
            <a:pPr fontAlgn="auto">
              <a:lnSpc>
                <a:spcPct val="100000"/>
              </a:lnSpc>
              <a:spcBef>
                <a:spcPts val="0"/>
              </a:spcBef>
              <a:spcAft>
                <a:spcPts val="0"/>
              </a:spcAft>
            </a:pPr>
            <a:endParaRPr lang="en-GB" sz="1200" dirty="0">
              <a:solidFill>
                <a:prstClr val="black"/>
              </a:solidFill>
              <a:latin typeface="Tahoma"/>
            </a:endParaRPr>
          </a:p>
        </p:txBody>
      </p:sp>
      <p:pic>
        <p:nvPicPr>
          <p:cNvPr id="10" name="Picture 9"/>
          <p:cNvPicPr>
            <a:picLocks noChangeAspect="1"/>
          </p:cNvPicPr>
          <p:nvPr/>
        </p:nvPicPr>
        <p:blipFill>
          <a:blip r:embed="rId4"/>
          <a:stretch>
            <a:fillRect/>
          </a:stretch>
        </p:blipFill>
        <p:spPr>
          <a:xfrm>
            <a:off x="797223" y="1166530"/>
            <a:ext cx="10283154" cy="3799364"/>
          </a:xfrm>
          <a:prstGeom prst="rect">
            <a:avLst/>
          </a:prstGeom>
        </p:spPr>
      </p:pic>
    </p:spTree>
    <p:extLst>
      <p:ext uri="{BB962C8B-B14F-4D97-AF65-F5344CB8AC3E}">
        <p14:creationId xmlns:p14="http://schemas.microsoft.com/office/powerpoint/2010/main" val="360571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5</a:t>
            </a:fld>
            <a:endParaRPr lang="en-GB" dirty="0"/>
          </a:p>
        </p:txBody>
      </p:sp>
      <p:sp>
        <p:nvSpPr>
          <p:cNvPr id="7" name="Title 1"/>
          <p:cNvSpPr>
            <a:spLocks noGrp="1"/>
          </p:cNvSpPr>
          <p:nvPr>
            <p:ph type="title"/>
          </p:nvPr>
        </p:nvSpPr>
        <p:spPr>
          <a:xfrm>
            <a:off x="1964843" y="241223"/>
            <a:ext cx="8250174" cy="937082"/>
          </a:xfrm>
        </p:spPr>
        <p:txBody>
          <a:bodyPr vert="horz" lIns="91440" tIns="45720" rIns="91440" bIns="45720" rtlCol="0" anchor="ctr">
            <a:noAutofit/>
          </a:bodyPr>
          <a:lstStyle/>
          <a:p>
            <a:pPr algn="ctr"/>
            <a:r>
              <a:rPr lang="en-GB" sz="1800" dirty="0"/>
              <a:t>Distribution of COVID-19 cases* (according to the applied case definition in the country) in EU/EEA and the UK, as </a:t>
            </a:r>
            <a:r>
              <a:rPr lang="en-GB" sz="1800"/>
              <a:t>of 26 </a:t>
            </a:r>
            <a:r>
              <a:rPr lang="en-GB" sz="1800" dirty="0"/>
              <a:t>June 2020</a:t>
            </a:r>
          </a:p>
        </p:txBody>
      </p:sp>
      <p:sp>
        <p:nvSpPr>
          <p:cNvPr id="8" name="TextBox 7">
            <a:extLst>
              <a:ext uri="{FF2B5EF4-FFF2-40B4-BE49-F238E27FC236}">
                <a16:creationId xmlns:a16="http://schemas.microsoft.com/office/drawing/2014/main" id="{A416C43B-E3D4-41B7-8662-9A6217798226}"/>
              </a:ext>
            </a:extLst>
          </p:cNvPr>
          <p:cNvSpPr txBox="1"/>
          <p:nvPr/>
        </p:nvSpPr>
        <p:spPr>
          <a:xfrm>
            <a:off x="954039" y="6155112"/>
            <a:ext cx="8851725" cy="461665"/>
          </a:xfrm>
          <a:prstGeom prst="rect">
            <a:avLst/>
          </a:prstGeom>
          <a:noFill/>
        </p:spPr>
        <p:txBody>
          <a:bodyPr wrap="square" rtlCol="0">
            <a:spAutoFit/>
          </a:bodyPr>
          <a:lstStyle/>
          <a:p>
            <a:pPr fontAlgn="auto">
              <a:lnSpc>
                <a:spcPct val="100000"/>
              </a:lnSpc>
              <a:spcBef>
                <a:spcPts val="0"/>
              </a:spcBef>
              <a:spcAft>
                <a:spcPts val="0"/>
              </a:spcAft>
            </a:pPr>
            <a:r>
              <a:rPr lang="en-GB" sz="1200" dirty="0">
                <a:solidFill>
                  <a:prstClr val="black"/>
                </a:solidFill>
                <a:latin typeface="Tahoma"/>
              </a:rPr>
              <a:t>*Spain: Since 11 May, the frequency of reporting from regional level to national level has </a:t>
            </a:r>
            <a:r>
              <a:rPr lang="en-GB" sz="1200" dirty="0">
                <a:solidFill>
                  <a:prstClr val="black"/>
                </a:solidFill>
                <a:latin typeface="Tahoma"/>
                <a:hlinkClick r:id="rId2"/>
              </a:rPr>
              <a:t>changed</a:t>
            </a:r>
            <a:r>
              <a:rPr lang="en-GB" sz="1200" dirty="0">
                <a:solidFill>
                  <a:prstClr val="black"/>
                </a:solidFill>
                <a:latin typeface="Tahoma"/>
              </a:rPr>
              <a:t>. This may lead to possible discrepancies in cases and death numbers due to data validation. This discrepancy could persist for several days.</a:t>
            </a:r>
          </a:p>
        </p:txBody>
      </p:sp>
      <p:pic>
        <p:nvPicPr>
          <p:cNvPr id="9" name="Picture 8"/>
          <p:cNvPicPr>
            <a:picLocks noChangeAspect="1"/>
          </p:cNvPicPr>
          <p:nvPr/>
        </p:nvPicPr>
        <p:blipFill>
          <a:blip r:embed="rId3"/>
          <a:stretch>
            <a:fillRect/>
          </a:stretch>
        </p:blipFill>
        <p:spPr>
          <a:xfrm>
            <a:off x="1793882" y="1369296"/>
            <a:ext cx="8082587" cy="4404670"/>
          </a:xfrm>
          <a:prstGeom prst="rect">
            <a:avLst/>
          </a:prstGeom>
        </p:spPr>
      </p:pic>
    </p:spTree>
    <p:extLst>
      <p:ext uri="{BB962C8B-B14F-4D97-AF65-F5344CB8AC3E}">
        <p14:creationId xmlns:p14="http://schemas.microsoft.com/office/powerpoint/2010/main" val="47884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latin typeface="Arial" panose="020B0604020202020204" pitchFamily="34" charset="0"/>
                <a:ea typeface="Calibri" panose="020F0502020204030204" pitchFamily="34" charset="0"/>
                <a:cs typeface="Arial" panose="020B0604020202020204" pitchFamily="34" charset="0"/>
              </a:rPr>
              <a:t>11</a:t>
            </a:r>
            <a:r>
              <a:rPr lang="en-GB" altLang="en-US" baseline="30000" dirty="0" smtClean="0">
                <a:latin typeface="Arial" panose="020B0604020202020204" pitchFamily="34" charset="0"/>
                <a:ea typeface="Calibri" panose="020F0502020204030204" pitchFamily="34" charset="0"/>
                <a:cs typeface="Arial" panose="020B0604020202020204" pitchFamily="34" charset="0"/>
              </a:rPr>
              <a:t>th</a:t>
            </a:r>
            <a:r>
              <a:rPr lang="en-GB" altLang="en-US" dirty="0" smtClean="0">
                <a:latin typeface="Arial" panose="020B0604020202020204" pitchFamily="34" charset="0"/>
                <a:ea typeface="Calibri" panose="020F0502020204030204" pitchFamily="34" charset="0"/>
                <a:cs typeface="Arial" panose="020B0604020202020204" pitchFamily="34" charset="0"/>
              </a:rPr>
              <a:t> outbreak: Ebola </a:t>
            </a:r>
            <a:r>
              <a:rPr lang="en-GB" altLang="en-US" dirty="0">
                <a:latin typeface="Arial" panose="020B0604020202020204" pitchFamily="34" charset="0"/>
                <a:ea typeface="Calibri" panose="020F0502020204030204" pitchFamily="34" charset="0"/>
                <a:cs typeface="Arial" panose="020B0604020202020204" pitchFamily="34" charset="0"/>
              </a:rPr>
              <a:t>Virus Disease cases distribution in Equateur Province, Democratic Republic of the Congo, as of </a:t>
            </a:r>
            <a:r>
              <a:rPr lang="en-GB" altLang="en-US" dirty="0" smtClean="0">
                <a:latin typeface="Arial" panose="020B0604020202020204" pitchFamily="34" charset="0"/>
                <a:ea typeface="Calibri" panose="020F0502020204030204" pitchFamily="34" charset="0"/>
                <a:cs typeface="Arial" panose="020B0604020202020204" pitchFamily="34" charset="0"/>
              </a:rPr>
              <a:t>21 </a:t>
            </a:r>
            <a:r>
              <a:rPr lang="en-GB" altLang="en-US" dirty="0">
                <a:latin typeface="Arial" panose="020B0604020202020204" pitchFamily="34" charset="0"/>
                <a:ea typeface="Calibri" panose="020F0502020204030204" pitchFamily="34" charset="0"/>
                <a:cs typeface="Arial" panose="020B0604020202020204" pitchFamily="34" charset="0"/>
              </a:rPr>
              <a:t>June 2020</a:t>
            </a:r>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Content Placeholder 4"/>
          <p:cNvPicPr>
            <a:picLocks noGrp="1" noChangeAspect="1"/>
          </p:cNvPicPr>
          <p:nvPr>
            <p:ph idx="1"/>
          </p:nvPr>
        </p:nvPicPr>
        <p:blipFill rotWithShape="1">
          <a:blip r:embed="rId2"/>
          <a:srcRect r="571"/>
          <a:stretch/>
        </p:blipFill>
        <p:spPr>
          <a:xfrm>
            <a:off x="509093" y="1474331"/>
            <a:ext cx="11111777" cy="2138881"/>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7</a:t>
            </a:fld>
            <a:endParaRPr lang="en-GB" dirty="0"/>
          </a:p>
        </p:txBody>
      </p:sp>
      <p:sp>
        <p:nvSpPr>
          <p:cNvPr id="6" name="Title 1"/>
          <p:cNvSpPr txBox="1">
            <a:spLocks/>
          </p:cNvSpPr>
          <p:nvPr/>
        </p:nvSpPr>
        <p:spPr>
          <a:xfrm>
            <a:off x="106680" y="300446"/>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smtClean="0"/>
              <a:t>11</a:t>
            </a:r>
            <a:r>
              <a:rPr lang="en-GB" sz="2000" baseline="30000" dirty="0" smtClean="0"/>
              <a:t>th</a:t>
            </a:r>
            <a:r>
              <a:rPr lang="en-GB" sz="2000" dirty="0" smtClean="0"/>
              <a:t> outbreak: Geographical </a:t>
            </a:r>
            <a:r>
              <a:rPr lang="en-GB" sz="2000" dirty="0"/>
              <a:t>distribution of confirmed and probable cases of Ebola virus disease, Equateur Province, Democratic Republic of the Congo, </a:t>
            </a:r>
            <a:endParaRPr lang="en-GB" sz="2000" dirty="0" smtClean="0"/>
          </a:p>
          <a:p>
            <a:pPr algn="ctr" fontAlgn="base">
              <a:spcAft>
                <a:spcPct val="0"/>
              </a:spcAft>
            </a:pPr>
            <a:r>
              <a:rPr lang="en-GB" sz="2000" dirty="0" smtClean="0"/>
              <a:t>as </a:t>
            </a:r>
            <a:r>
              <a:rPr lang="en-GB" sz="2000" dirty="0"/>
              <a:t>of </a:t>
            </a:r>
            <a:r>
              <a:rPr lang="en-GB" sz="2000" dirty="0" smtClean="0"/>
              <a:t>21 </a:t>
            </a:r>
            <a:r>
              <a:rPr lang="en-GB" sz="2000" dirty="0"/>
              <a:t>June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305" y="1118586"/>
            <a:ext cx="6932531" cy="5356956"/>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latin typeface="Arial" panose="020B0604020202020204" pitchFamily="34" charset="0"/>
                <a:ea typeface="Calibri" panose="020F0502020204030204" pitchFamily="34" charset="0"/>
                <a:cs typeface="Arial" panose="020B0604020202020204" pitchFamily="34" charset="0"/>
              </a:rPr>
              <a:t>10</a:t>
            </a:r>
            <a:r>
              <a:rPr lang="en-GB" altLang="en-US" baseline="30000" dirty="0" smtClean="0">
                <a:latin typeface="Arial" panose="020B0604020202020204" pitchFamily="34" charset="0"/>
                <a:ea typeface="Calibri" panose="020F0502020204030204" pitchFamily="34" charset="0"/>
                <a:cs typeface="Arial" panose="020B0604020202020204" pitchFamily="34" charset="0"/>
              </a:rPr>
              <a:t>th</a:t>
            </a:r>
            <a:r>
              <a:rPr lang="en-GB" altLang="en-US" dirty="0" smtClean="0">
                <a:latin typeface="Arial" panose="020B0604020202020204" pitchFamily="34" charset="0"/>
                <a:ea typeface="Calibri" panose="020F0502020204030204" pitchFamily="34" charset="0"/>
                <a:cs typeface="Arial" panose="020B0604020202020204" pitchFamily="34" charset="0"/>
              </a:rPr>
              <a:t> outbreak: Ebola </a:t>
            </a:r>
            <a:r>
              <a:rPr lang="en-GB" altLang="en-US" dirty="0">
                <a:latin typeface="Arial" panose="020B0604020202020204" pitchFamily="34" charset="0"/>
                <a:ea typeface="Calibri" panose="020F0502020204030204" pitchFamily="34" charset="0"/>
                <a:cs typeface="Arial" panose="020B0604020202020204" pitchFamily="34" charset="0"/>
              </a:rPr>
              <a:t>Virus Disease cases distribution in </a:t>
            </a:r>
            <a:r>
              <a:rPr lang="en-GB" dirty="0">
                <a:latin typeface="Arial" panose="020B0604020202020204" pitchFamily="34" charset="0"/>
                <a:ea typeface="Calibri" panose="020F0502020204030204" pitchFamily="34" charset="0"/>
                <a:cs typeface="Arial" panose="020B0604020202020204" pitchFamily="34" charset="0"/>
              </a:rPr>
              <a:t>North Kivu, South Kivu, </a:t>
            </a:r>
            <a:r>
              <a:rPr lang="en-GB" dirty="0" err="1">
                <a:latin typeface="Arial" panose="020B0604020202020204" pitchFamily="34" charset="0"/>
                <a:ea typeface="Calibri" panose="020F0502020204030204" pitchFamily="34" charset="0"/>
                <a:cs typeface="Arial" panose="020B0604020202020204" pitchFamily="34" charset="0"/>
              </a:rPr>
              <a:t>Ituri</a:t>
            </a:r>
            <a:r>
              <a:rPr lang="en-GB" dirty="0">
                <a:latin typeface="Arial" panose="020B0604020202020204" pitchFamily="34" charset="0"/>
                <a:ea typeface="Calibri" panose="020F0502020204030204" pitchFamily="34" charset="0"/>
                <a:cs typeface="Arial" panose="020B0604020202020204" pitchFamily="34" charset="0"/>
              </a:rPr>
              <a:t> Provinces, </a:t>
            </a:r>
            <a:r>
              <a:rPr lang="en-GB" altLang="en-US" dirty="0">
                <a:latin typeface="Arial" panose="020B0604020202020204" pitchFamily="34" charset="0"/>
                <a:ea typeface="Calibri" panose="020F0502020204030204" pitchFamily="34" charset="0"/>
                <a:cs typeface="Arial" panose="020B0604020202020204" pitchFamily="34" charset="0"/>
              </a:rPr>
              <a:t>DRC, as of 25 June 2020</a:t>
            </a: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5" name="Content Placeholder 4"/>
          <p:cNvPicPr>
            <a:picLocks noGrp="1" noChangeAspect="1"/>
          </p:cNvPicPr>
          <p:nvPr>
            <p:ph idx="1"/>
          </p:nvPr>
        </p:nvPicPr>
        <p:blipFill rotWithShape="1">
          <a:blip r:embed="rId2"/>
          <a:srcRect r="365"/>
          <a:stretch/>
        </p:blipFill>
        <p:spPr>
          <a:xfrm>
            <a:off x="549035" y="1175658"/>
            <a:ext cx="7281069" cy="5403433"/>
          </a:xfrm>
          <a:prstGeom prst="rect">
            <a:avLst/>
          </a:prstGeom>
        </p:spPr>
      </p:pic>
      <p:sp>
        <p:nvSpPr>
          <p:cNvPr id="4" name="Slide Number Placeholder 3"/>
          <p:cNvSpPr>
            <a:spLocks noGrp="1"/>
          </p:cNvSpPr>
          <p:nvPr>
            <p:ph type="sldNum" sz="quarter" idx="12"/>
          </p:nvPr>
        </p:nvSpPr>
        <p:spPr/>
        <p:txBody>
          <a:bodyPr/>
          <a:lstStyle/>
          <a:p>
            <a:fld id="{F9E29A8E-A0F1-419A-8E8B-A78BF9C70DE8}" type="slidenum">
              <a:rPr lang="en-GB" smtClean="0"/>
              <a:pPr/>
              <a:t>8</a:t>
            </a:fld>
            <a:endParaRPr lang="en-GB" dirty="0"/>
          </a:p>
        </p:txBody>
      </p:sp>
    </p:spTree>
    <p:extLst>
      <p:ext uri="{BB962C8B-B14F-4D97-AF65-F5344CB8AC3E}">
        <p14:creationId xmlns:p14="http://schemas.microsoft.com/office/powerpoint/2010/main" val="2320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solidFill>
                  <a:prstClr val="black"/>
                </a:solidFill>
              </a:rPr>
              <a:t>10</a:t>
            </a:r>
            <a:r>
              <a:rPr lang="en-GB" sz="2000" baseline="30000" dirty="0" smtClean="0">
                <a:solidFill>
                  <a:prstClr val="black"/>
                </a:solidFill>
              </a:rPr>
              <a:t>th</a:t>
            </a:r>
            <a:r>
              <a:rPr lang="en-GB" sz="2000" dirty="0" smtClean="0">
                <a:solidFill>
                  <a:prstClr val="black"/>
                </a:solidFill>
              </a:rPr>
              <a:t> outbreak: Distribution </a:t>
            </a:r>
            <a:r>
              <a:rPr lang="en-GB" sz="2000" dirty="0">
                <a:solidFill>
                  <a:prstClr val="black"/>
                </a:solidFill>
              </a:rPr>
              <a:t>of confirmed and probable cases of Ebola virus disease by week of reporting, </a:t>
            </a:r>
            <a:r>
              <a:rPr lang="en-GB" sz="2000" dirty="0" smtClean="0">
                <a:solidFill>
                  <a:prstClr val="black"/>
                </a:solidFill>
              </a:rPr>
              <a:t>North Kivu, South Kivu and </a:t>
            </a:r>
            <a:r>
              <a:rPr lang="en-GB" sz="2000" dirty="0" err="1" smtClean="0">
                <a:solidFill>
                  <a:prstClr val="black"/>
                </a:solidFill>
              </a:rPr>
              <a:t>Ituri</a:t>
            </a:r>
            <a:r>
              <a:rPr lang="en-GB" sz="2000" dirty="0" smtClean="0">
                <a:solidFill>
                  <a:prstClr val="black"/>
                </a:solidFill>
              </a:rPr>
              <a:t> Provinces, Democratic </a:t>
            </a:r>
            <a:r>
              <a:rPr lang="en-GB" sz="2000" dirty="0">
                <a:solidFill>
                  <a:prstClr val="black"/>
                </a:solidFill>
              </a:rPr>
              <a:t>Republic of the Congo </a:t>
            </a:r>
            <a:r>
              <a:rPr lang="en-GB" sz="2000" dirty="0" smtClean="0">
                <a:solidFill>
                  <a:prstClr val="black"/>
                </a:solidFill>
              </a:rPr>
              <a:t>as </a:t>
            </a:r>
            <a:r>
              <a:rPr lang="en-GB" sz="2000" dirty="0">
                <a:solidFill>
                  <a:prstClr val="black"/>
                </a:solidFill>
              </a:rPr>
              <a:t>of </a:t>
            </a:r>
            <a:r>
              <a:rPr lang="en-GB" sz="2000" dirty="0" smtClean="0">
                <a:solidFill>
                  <a:prstClr val="black"/>
                </a:solidFill>
              </a:rPr>
              <a:t>25 June 2020</a:t>
            </a:r>
            <a:endParaRPr lang="en-GB" sz="2000" dirty="0"/>
          </a:p>
        </p:txBody>
      </p:sp>
      <p:pic>
        <p:nvPicPr>
          <p:cNvPr id="5" name="Content Placeholder 4"/>
          <p:cNvPicPr>
            <a:picLocks noGrp="1" noChangeAspect="1"/>
          </p:cNvPicPr>
          <p:nvPr>
            <p:ph idx="1"/>
          </p:nvPr>
        </p:nvPicPr>
        <p:blipFill rotWithShape="1">
          <a:blip r:embed="rId2"/>
          <a:srcRect l="1325" t="2070" r="5921" b="6228"/>
          <a:stretch/>
        </p:blipFill>
        <p:spPr>
          <a:xfrm>
            <a:off x="692458" y="1180730"/>
            <a:ext cx="7847860" cy="5060272"/>
          </a:xfrm>
          <a:prstGeom prst="rect">
            <a:avLst/>
          </a:prstGeom>
        </p:spPr>
      </p:pic>
      <p:sp>
        <p:nvSpPr>
          <p:cNvPr id="4" name="Slide Number Placeholder 3"/>
          <p:cNvSpPr>
            <a:spLocks noGrp="1"/>
          </p:cNvSpPr>
          <p:nvPr>
            <p:ph type="sldNum" sz="quarter" idx="12"/>
          </p:nvPr>
        </p:nvSpPr>
        <p:spPr/>
        <p:txBody>
          <a:bodyPr/>
          <a:lstStyle/>
          <a:p>
            <a:fld id="{F9E29A8E-A0F1-419A-8E8B-A78BF9C70DE8}" type="slidenum">
              <a:rPr lang="en-GB" smtClean="0"/>
              <a:pPr/>
              <a:t>9</a:t>
            </a:fld>
            <a:endParaRPr lang="en-GB" dirty="0"/>
          </a:p>
        </p:txBody>
      </p:sp>
    </p:spTree>
    <p:extLst>
      <p:ext uri="{BB962C8B-B14F-4D97-AF65-F5344CB8AC3E}">
        <p14:creationId xmlns:p14="http://schemas.microsoft.com/office/powerpoint/2010/main" val="3905271570"/>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schemas.microsoft.com/office/infopath/2007/PartnerControls"/>
    <ds:schemaRef ds:uri="http://purl.org/dc/elements/1.1/"/>
    <ds:schemaRef ds:uri="d23a570b-d7a9-49ca-a34c-8afb8206b4bf"/>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sharepoint/v3"/>
    <ds:schemaRef ds:uri="376727eb-354b-45e4-998d-f84ea079474e"/>
    <ds:schemaRef ds:uri="http://www.w3.org/XML/1998/namespace"/>
    <ds:schemaRef ds:uri="http://purl.org/dc/dcmitype/"/>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22722</TotalTime>
  <Words>569</Words>
  <Application>Microsoft Office PowerPoint</Application>
  <PresentationFormat>Widescreen</PresentationFormat>
  <Paragraphs>35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Tahoma</vt:lpstr>
      <vt:lpstr>Theme_ECDC</vt:lpstr>
      <vt:lpstr>Reusable maps and graphs from ECDC Communicable Disease Threats Report   Week 25, 2020 </vt:lpstr>
      <vt:lpstr>Geographic distribution of 14-day cumulative number of reported COVID-19 cases per 100 000 population, worldwide, as of 26 June 2020</vt:lpstr>
      <vt:lpstr>Distribution of COVID-19 cases* (in accordance with the applied case definition in the country) by country and region, as of 26 June 2020</vt:lpstr>
      <vt:lpstr>PowerPoint Presentation</vt:lpstr>
      <vt:lpstr>Distribution of COVID-19 cases* (according to the applied case definition in the country) in EU/EEA and the UK, as of 26 June 2020</vt:lpstr>
      <vt:lpstr>11th outbreak: Ebola Virus Disease cases distribution in Equateur Province, Democratic Republic of the Congo, as of 21 June 2020</vt:lpstr>
      <vt:lpstr>PowerPoint Presentation</vt:lpstr>
      <vt:lpstr>10th outbreak: Ebola Virus Disease cases distribution in North Kivu, South Kivu, Ituri Provinces, DRC, as of 25 June 2020</vt:lpstr>
      <vt:lpstr>10th outbreak: Distribution of confirmed and probable cases of Ebola virus disease by week of reporting, North Kivu, South Kivu and Ituri Provinces, Democratic Republic of the Congo as of 25 June 2020</vt:lpstr>
      <vt:lpstr>10th outbreak: Geographical distribution of confirmed and probable cases of Ebola virus disease, North-Kivu, South-Kivu and Ituri Provinces, Democratic Republic of the Congo, as of 25 June 2020</vt:lpstr>
      <vt:lpstr>PowerPoint Presentation</vt:lpstr>
      <vt:lpstr>PowerPoint Presentation</vt:lpstr>
      <vt:lpstr>Geographical distribution of new cholera cases reported worldwide in 2020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1937</cp:revision>
  <cp:lastPrinted>2017-03-24T07:50:18Z</cp:lastPrinted>
  <dcterms:created xsi:type="dcterms:W3CDTF">2015-11-05T13:02:54Z</dcterms:created>
  <dcterms:modified xsi:type="dcterms:W3CDTF">2020-06-26T11:50:28Z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