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6" r:id="rId12"/>
    <p:sldId id="327" r:id="rId13"/>
    <p:sldId id="328" r:id="rId14"/>
    <p:sldId id="329" r:id="rId15"/>
    <p:sldId id="332" r:id="rId16"/>
    <p:sldId id="331"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8" d="100"/>
          <a:sy n="68" d="100"/>
        </p:scale>
        <p:origin x="99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16,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C8E9-A546-4707-BF31-BCEACE11E84A}"/>
              </a:ext>
            </a:extLst>
          </p:cNvPr>
          <p:cNvSpPr>
            <a:spLocks noGrp="1"/>
          </p:cNvSpPr>
          <p:nvPr>
            <p:ph type="title"/>
          </p:nvPr>
        </p:nvSpPr>
        <p:spPr>
          <a:xfrm>
            <a:off x="432000" y="283984"/>
            <a:ext cx="10354188" cy="951722"/>
          </a:xfrm>
        </p:spPr>
        <p:txBody>
          <a:bodyPr/>
          <a:lstStyle/>
          <a:p>
            <a:pPr algn="ctr"/>
            <a:r>
              <a:rPr lang="en-GB" dirty="0"/>
              <a:t>Geographical distribution of dengue cases reported worldwide, February to April 2021</a:t>
            </a:r>
          </a:p>
        </p:txBody>
      </p:sp>
      <p:sp>
        <p:nvSpPr>
          <p:cNvPr id="4" name="Slide Number Placeholder 3">
            <a:extLst>
              <a:ext uri="{FF2B5EF4-FFF2-40B4-BE49-F238E27FC236}">
                <a16:creationId xmlns:a16="http://schemas.microsoft.com/office/drawing/2014/main" id="{68E971AA-8B7A-44D3-8047-209E89118656}"/>
              </a:ext>
            </a:extLst>
          </p:cNvPr>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8" name="Content Placeholder 7">
            <a:extLst>
              <a:ext uri="{FF2B5EF4-FFF2-40B4-BE49-F238E27FC236}">
                <a16:creationId xmlns:a16="http://schemas.microsoft.com/office/drawing/2014/main" id="{60BBD177-67CF-4D7E-9AD3-6B483C942F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529" b="20071"/>
          <a:stretch/>
        </p:blipFill>
        <p:spPr>
          <a:xfrm>
            <a:off x="1672161" y="1235705"/>
            <a:ext cx="9114027" cy="5098897"/>
          </a:xfrm>
        </p:spPr>
      </p:pic>
    </p:spTree>
    <p:extLst>
      <p:ext uri="{BB962C8B-B14F-4D97-AF65-F5344CB8AC3E}">
        <p14:creationId xmlns:p14="http://schemas.microsoft.com/office/powerpoint/2010/main" val="211059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E217-1DF4-4277-91E9-1F4FF4BF7553}"/>
              </a:ext>
            </a:extLst>
          </p:cNvPr>
          <p:cNvSpPr>
            <a:spLocks noGrp="1"/>
          </p:cNvSpPr>
          <p:nvPr>
            <p:ph type="title"/>
          </p:nvPr>
        </p:nvSpPr>
        <p:spPr/>
        <p:txBody>
          <a:bodyPr/>
          <a:lstStyle/>
          <a:p>
            <a:pPr algn="ctr"/>
            <a:r>
              <a:rPr lang="en-GB" dirty="0"/>
              <a:t>Geographical distribution of dengue cases reported worldwide in 2021</a:t>
            </a:r>
          </a:p>
        </p:txBody>
      </p:sp>
      <p:sp>
        <p:nvSpPr>
          <p:cNvPr id="4" name="Slide Number Placeholder 3">
            <a:extLst>
              <a:ext uri="{FF2B5EF4-FFF2-40B4-BE49-F238E27FC236}">
                <a16:creationId xmlns:a16="http://schemas.microsoft.com/office/drawing/2014/main" id="{753100C9-E222-413A-BA81-A33677DF6F68}"/>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8" name="Content Placeholder 7">
            <a:extLst>
              <a:ext uri="{FF2B5EF4-FFF2-40B4-BE49-F238E27FC236}">
                <a16:creationId xmlns:a16="http://schemas.microsoft.com/office/drawing/2014/main" id="{1966F02F-A010-438B-A842-24BDDF1979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06" t="7837" r="1006" b="19219"/>
          <a:stretch/>
        </p:blipFill>
        <p:spPr>
          <a:xfrm>
            <a:off x="1615894" y="1241164"/>
            <a:ext cx="9170294" cy="5168871"/>
          </a:xfrm>
        </p:spPr>
      </p:pic>
    </p:spTree>
    <p:extLst>
      <p:ext uri="{BB962C8B-B14F-4D97-AF65-F5344CB8AC3E}">
        <p14:creationId xmlns:p14="http://schemas.microsoft.com/office/powerpoint/2010/main" val="221607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15,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F4E95DF4-7AEA-47BF-8DCA-93A1E31312C2}"/>
              </a:ext>
            </a:extLst>
          </p:cNvPr>
          <p:cNvPicPr>
            <a:picLocks/>
          </p:cNvPicPr>
          <p:nvPr/>
        </p:nvPicPr>
        <p:blipFill>
          <a:blip r:embed="rId3" cstate="print"/>
          <a:stretch>
            <a:fillRect/>
          </a:stretch>
        </p:blipFill>
        <p:spPr>
          <a:xfrm>
            <a:off x="246530" y="1263792"/>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15,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F859D92C-75CE-41CA-89B7-DC5669F8F6BB}"/>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15,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A6DEF07F-506F-419A-837D-DCB20BE438A0}"/>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2021-w14 to 19 April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0C45BE2-83C8-4DD3-BCB9-61830C58A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376" y="727463"/>
            <a:ext cx="7641835" cy="5403074"/>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19 April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5542E328-19A9-4DF7-8F50-9FB5BD82C8B2}"/>
              </a:ext>
            </a:extLst>
          </p:cNvPr>
          <p:cNvPicPr>
            <a:picLocks noChangeAspect="1"/>
          </p:cNvPicPr>
          <p:nvPr/>
        </p:nvPicPr>
        <p:blipFill>
          <a:blip r:embed="rId3"/>
          <a:stretch>
            <a:fillRect/>
          </a:stretch>
        </p:blipFill>
        <p:spPr>
          <a:xfrm>
            <a:off x="2140064" y="972328"/>
            <a:ext cx="7911871" cy="5594002"/>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a:xfrm>
            <a:off x="432000" y="223936"/>
            <a:ext cx="10354188" cy="630619"/>
          </a:xfrm>
        </p:spPr>
        <p:txBody>
          <a:bodyPr>
            <a:normAutofit/>
          </a:bodyPr>
          <a:lstStyle/>
          <a:p>
            <a:r>
              <a:rPr lang="en-GB" sz="1800" dirty="0"/>
              <a:t>Geographic distribution of Ebola virus disease in Guinea in 2021, as of 20 April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C2A9E9CE-94C3-4FF7-9888-068B0249B984}"/>
              </a:ext>
            </a:extLst>
          </p:cNvPr>
          <p:cNvPicPr>
            <a:picLocks noChangeAspect="1"/>
          </p:cNvPicPr>
          <p:nvPr/>
        </p:nvPicPr>
        <p:blipFill>
          <a:blip r:embed="rId4"/>
          <a:stretch>
            <a:fillRect/>
          </a:stretch>
        </p:blipFill>
        <p:spPr>
          <a:xfrm>
            <a:off x="1449177" y="723825"/>
            <a:ext cx="8319834" cy="5882447"/>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C8E9-A546-4707-BF31-BCEACE11E84A}"/>
              </a:ext>
            </a:extLst>
          </p:cNvPr>
          <p:cNvSpPr>
            <a:spLocks noGrp="1"/>
          </p:cNvSpPr>
          <p:nvPr>
            <p:ph type="title"/>
          </p:nvPr>
        </p:nvSpPr>
        <p:spPr>
          <a:xfrm>
            <a:off x="432000" y="283984"/>
            <a:ext cx="10354188" cy="951722"/>
          </a:xfrm>
        </p:spPr>
        <p:txBody>
          <a:bodyPr/>
          <a:lstStyle/>
          <a:p>
            <a:pPr algn="ctr"/>
            <a:r>
              <a:rPr lang="en-GB" dirty="0"/>
              <a:t>Geographical distribution of chikungunya virus disease cases reported worldwide, February to April 2021</a:t>
            </a:r>
          </a:p>
        </p:txBody>
      </p:sp>
      <p:pic>
        <p:nvPicPr>
          <p:cNvPr id="6" name="Content Placeholder 5">
            <a:extLst>
              <a:ext uri="{FF2B5EF4-FFF2-40B4-BE49-F238E27FC236}">
                <a16:creationId xmlns:a16="http://schemas.microsoft.com/office/drawing/2014/main" id="{6A7AC523-EA01-4506-9F81-E9AAF77331E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320"/>
          <a:stretch/>
        </p:blipFill>
        <p:spPr>
          <a:xfrm>
            <a:off x="1739827" y="1331599"/>
            <a:ext cx="8408910" cy="5242417"/>
          </a:xfrm>
        </p:spPr>
      </p:pic>
      <p:sp>
        <p:nvSpPr>
          <p:cNvPr id="4" name="Slide Number Placeholder 3">
            <a:extLst>
              <a:ext uri="{FF2B5EF4-FFF2-40B4-BE49-F238E27FC236}">
                <a16:creationId xmlns:a16="http://schemas.microsoft.com/office/drawing/2014/main" id="{68E971AA-8B7A-44D3-8047-209E89118656}"/>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12553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E217-1DF4-4277-91E9-1F4FF4BF7553}"/>
              </a:ext>
            </a:extLst>
          </p:cNvPr>
          <p:cNvSpPr>
            <a:spLocks noGrp="1"/>
          </p:cNvSpPr>
          <p:nvPr>
            <p:ph type="title"/>
          </p:nvPr>
        </p:nvSpPr>
        <p:spPr/>
        <p:txBody>
          <a:bodyPr/>
          <a:lstStyle/>
          <a:p>
            <a:pPr algn="ctr"/>
            <a:r>
              <a:rPr lang="en-GB" dirty="0"/>
              <a:t>Geographical distribution of chikungunya virus disease cases reported worldwide in 2021</a:t>
            </a:r>
          </a:p>
        </p:txBody>
      </p:sp>
      <p:pic>
        <p:nvPicPr>
          <p:cNvPr id="6" name="Content Placeholder 5">
            <a:extLst>
              <a:ext uri="{FF2B5EF4-FFF2-40B4-BE49-F238E27FC236}">
                <a16:creationId xmlns:a16="http://schemas.microsoft.com/office/drawing/2014/main" id="{4C9C46F5-ACE0-4147-BB7C-4DCE4A55065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074"/>
          <a:stretch/>
        </p:blipFill>
        <p:spPr>
          <a:xfrm>
            <a:off x="1690104" y="1175658"/>
            <a:ext cx="8475327" cy="5299884"/>
          </a:xfrm>
        </p:spPr>
      </p:pic>
      <p:sp>
        <p:nvSpPr>
          <p:cNvPr id="4" name="Slide Number Placeholder 3">
            <a:extLst>
              <a:ext uri="{FF2B5EF4-FFF2-40B4-BE49-F238E27FC236}">
                <a16:creationId xmlns:a16="http://schemas.microsoft.com/office/drawing/2014/main" id="{753100C9-E222-413A-BA81-A33677DF6F68}"/>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Tree>
    <p:extLst>
      <p:ext uri="{BB962C8B-B14F-4D97-AF65-F5344CB8AC3E}">
        <p14:creationId xmlns:p14="http://schemas.microsoft.com/office/powerpoint/2010/main" val="683983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376727eb-354b-45e4-998d-f84ea079474e"/>
    <ds:schemaRef ds:uri="http://schemas.microsoft.com/office/2006/documentManagement/types"/>
    <ds:schemaRef ds:uri="http://schemas.microsoft.com/sharepoint/v3"/>
    <ds:schemaRef ds:uri="http://www.w3.org/XML/1998/namespace"/>
    <ds:schemaRef ds:uri="d23a570b-d7a9-49ca-a34c-8afb8206b4bf"/>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27396</TotalTime>
  <Words>359</Words>
  <Application>Microsoft Office PowerPoint</Application>
  <PresentationFormat>Widescreen</PresentationFormat>
  <Paragraphs>28</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16, 2021 </vt:lpstr>
      <vt:lpstr>Distribution of COVID-19 cases worldwide in accordance with the applied case definitions in the affected countries, as of week 15, 2021</vt:lpstr>
      <vt:lpstr>Distribution of COVID-19 deaths worldwide, as of Week 15, 2021 </vt:lpstr>
      <vt:lpstr>Distribution of laboratory-confirmed cases of COVID-19 in the EU/EEA, as of Week 15, 2021</vt:lpstr>
      <vt:lpstr>Geographic distribution of 14-day cumulative number of reported COVID-19 cases per 100 000 population, worldwide, from 2021-w14 to 19 April 2021</vt:lpstr>
      <vt:lpstr>Geographic distribution of Ebola virus disease in the Democratic Republic of the Congo in 2021, as of 19 April 2021</vt:lpstr>
      <vt:lpstr>Geographic distribution of Ebola virus disease in Guinea in 2021, as of 20 April 2021</vt:lpstr>
      <vt:lpstr>Geographical distribution of chikungunya virus disease cases reported worldwide, February to April 2021</vt:lpstr>
      <vt:lpstr>Geographical distribution of chikungunya virus disease cases reported worldwide in 2021</vt:lpstr>
      <vt:lpstr>Geographical distribution of dengue cases reported worldwide, February to April 2021</vt:lpstr>
      <vt:lpstr>Geographical distribution of dengue cases reported worldwide in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Jordi Borrell</cp:lastModifiedBy>
  <cp:revision>2159</cp:revision>
  <cp:lastPrinted>2017-03-24T07:50:18Z</cp:lastPrinted>
  <dcterms:created xsi:type="dcterms:W3CDTF">2015-11-05T13:02:54Z</dcterms:created>
  <dcterms:modified xsi:type="dcterms:W3CDTF">2021-04-23T08:47:49Z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