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326" r:id="rId12"/>
    <p:sldId id="327" r:id="rId13"/>
    <p:sldId id="328" r:id="rId14"/>
    <p:sldId id="329" r:id="rId15"/>
    <p:sldId id="330" r:id="rId16"/>
    <p:sldId id="331"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9,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0F13-0B72-406B-B58C-697C5037A11A}"/>
              </a:ext>
            </a:extLst>
          </p:cNvPr>
          <p:cNvSpPr>
            <a:spLocks noGrp="1"/>
          </p:cNvSpPr>
          <p:nvPr>
            <p:ph type="title"/>
          </p:nvPr>
        </p:nvSpPr>
        <p:spPr/>
        <p:txBody>
          <a:bodyPr>
            <a:normAutofit/>
          </a:bodyPr>
          <a:lstStyle/>
          <a:p>
            <a:r>
              <a:rPr lang="en-GB" sz="1800" dirty="0"/>
              <a:t>Geographical distribution of confirmed MERS-</a:t>
            </a:r>
            <a:r>
              <a:rPr lang="en-GB" sz="1800" dirty="0" err="1"/>
              <a:t>CoV</a:t>
            </a:r>
            <a:r>
              <a:rPr lang="en-GB" sz="1800" dirty="0"/>
              <a:t> cases by probable region of infection and exposure, from 1 January 2021 to 1 March 2021</a:t>
            </a:r>
          </a:p>
        </p:txBody>
      </p:sp>
      <p:pic>
        <p:nvPicPr>
          <p:cNvPr id="5" name="Content Placeholder 4">
            <a:extLst>
              <a:ext uri="{FF2B5EF4-FFF2-40B4-BE49-F238E27FC236}">
                <a16:creationId xmlns:a16="http://schemas.microsoft.com/office/drawing/2014/main" id="{1341DCEA-B3DE-472B-B775-B10911DA6F82}"/>
              </a:ext>
            </a:extLst>
          </p:cNvPr>
          <p:cNvPicPr>
            <a:picLocks noGrp="1" noChangeAspect="1"/>
          </p:cNvPicPr>
          <p:nvPr>
            <p:ph idx="1"/>
          </p:nvPr>
        </p:nvPicPr>
        <p:blipFill>
          <a:blip r:embed="rId3"/>
          <a:stretch>
            <a:fillRect/>
          </a:stretch>
        </p:blipFill>
        <p:spPr>
          <a:xfrm>
            <a:off x="2604304" y="1156996"/>
            <a:ext cx="6983391" cy="5395215"/>
          </a:xfrm>
          <a:prstGeom prst="rect">
            <a:avLst/>
          </a:prstGeom>
        </p:spPr>
      </p:pic>
      <p:sp>
        <p:nvSpPr>
          <p:cNvPr id="4" name="Slide Number Placeholder 3">
            <a:extLst>
              <a:ext uri="{FF2B5EF4-FFF2-40B4-BE49-F238E27FC236}">
                <a16:creationId xmlns:a16="http://schemas.microsoft.com/office/drawing/2014/main" id="{78EF7FD3-0347-47E5-9854-628556633102}"/>
              </a:ext>
            </a:extLst>
          </p:cNvPr>
          <p:cNvSpPr>
            <a:spLocks noGrp="1"/>
          </p:cNvSpPr>
          <p:nvPr>
            <p:ph type="sldNum" sz="quarter" idx="12"/>
          </p:nvPr>
        </p:nvSpPr>
        <p:spPr/>
        <p:txBody>
          <a:bodyPr/>
          <a:lstStyle/>
          <a:p>
            <a:fld id="{F9E29A8E-A0F1-419A-8E8B-A78BF9C70DE8}" type="slidenum">
              <a:rPr lang="en-GB" smtClean="0"/>
              <a:pPr/>
              <a:t>10</a:t>
            </a:fld>
            <a:endParaRPr lang="en-GB" dirty="0"/>
          </a:p>
        </p:txBody>
      </p:sp>
    </p:spTree>
    <p:custDataLst>
      <p:tags r:id="rId1"/>
    </p:custDataLst>
    <p:extLst>
      <p:ext uri="{BB962C8B-B14F-4D97-AF65-F5344CB8AC3E}">
        <p14:creationId xmlns:p14="http://schemas.microsoft.com/office/powerpoint/2010/main" val="52748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F3EA-2770-45AF-8368-032D8C5C744C}"/>
              </a:ext>
            </a:extLst>
          </p:cNvPr>
          <p:cNvSpPr>
            <a:spLocks noGrp="1"/>
          </p:cNvSpPr>
          <p:nvPr>
            <p:ph type="title"/>
          </p:nvPr>
        </p:nvSpPr>
        <p:spPr/>
        <p:txBody>
          <a:bodyPr>
            <a:normAutofit/>
          </a:bodyPr>
          <a:lstStyle/>
          <a:p>
            <a:r>
              <a:rPr lang="en-GB" sz="2000" dirty="0"/>
              <a:t>Geographical distribution of confirmed MERS-</a:t>
            </a:r>
            <a:r>
              <a:rPr lang="en-GB" sz="2000" dirty="0" err="1"/>
              <a:t>CoV</a:t>
            </a:r>
            <a:r>
              <a:rPr lang="en-GB" sz="2000" dirty="0"/>
              <a:t> cases by country of infection and year, from April 2012 to 1 March 2021</a:t>
            </a:r>
            <a:endParaRPr lang="en-GB" dirty="0"/>
          </a:p>
        </p:txBody>
      </p:sp>
      <p:pic>
        <p:nvPicPr>
          <p:cNvPr id="5" name="Content Placeholder 4">
            <a:extLst>
              <a:ext uri="{FF2B5EF4-FFF2-40B4-BE49-F238E27FC236}">
                <a16:creationId xmlns:a16="http://schemas.microsoft.com/office/drawing/2014/main" id="{4B94A2CA-A9F1-4126-A93F-4A0F20B14129}"/>
              </a:ext>
            </a:extLst>
          </p:cNvPr>
          <p:cNvPicPr>
            <a:picLocks noGrp="1" noChangeAspect="1"/>
          </p:cNvPicPr>
          <p:nvPr>
            <p:ph idx="1"/>
          </p:nvPr>
        </p:nvPicPr>
        <p:blipFill>
          <a:blip r:embed="rId3"/>
          <a:stretch>
            <a:fillRect/>
          </a:stretch>
        </p:blipFill>
        <p:spPr>
          <a:xfrm>
            <a:off x="2572758" y="1122120"/>
            <a:ext cx="6817821" cy="5269348"/>
          </a:xfrm>
          <a:prstGeom prst="rect">
            <a:avLst/>
          </a:prstGeom>
        </p:spPr>
      </p:pic>
      <p:sp>
        <p:nvSpPr>
          <p:cNvPr id="4" name="Slide Number Placeholder 3">
            <a:extLst>
              <a:ext uri="{FF2B5EF4-FFF2-40B4-BE49-F238E27FC236}">
                <a16:creationId xmlns:a16="http://schemas.microsoft.com/office/drawing/2014/main" id="{1AADAA73-74BD-4235-BEC0-72A19CCFCD52}"/>
              </a:ext>
            </a:extLst>
          </p:cNvPr>
          <p:cNvSpPr>
            <a:spLocks noGrp="1"/>
          </p:cNvSpPr>
          <p:nvPr>
            <p:ph type="sldNum" sz="quarter" idx="12"/>
          </p:nvPr>
        </p:nvSpPr>
        <p:spPr/>
        <p:txBody>
          <a:bodyPr/>
          <a:lstStyle/>
          <a:p>
            <a:fld id="{F9E29A8E-A0F1-419A-8E8B-A78BF9C70DE8}" type="slidenum">
              <a:rPr lang="en-GB" smtClean="0"/>
              <a:pPr/>
              <a:t>11</a:t>
            </a:fld>
            <a:endParaRPr lang="en-GB" dirty="0"/>
          </a:p>
        </p:txBody>
      </p:sp>
    </p:spTree>
    <p:custDataLst>
      <p:tags r:id="rId1"/>
    </p:custDataLst>
    <p:extLst>
      <p:ext uri="{BB962C8B-B14F-4D97-AF65-F5344CB8AC3E}">
        <p14:creationId xmlns:p14="http://schemas.microsoft.com/office/powerpoint/2010/main" val="150791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8,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9" name="Picture 8">
            <a:extLst>
              <a:ext uri="{FF2B5EF4-FFF2-40B4-BE49-F238E27FC236}">
                <a16:creationId xmlns:a16="http://schemas.microsoft.com/office/drawing/2014/main" id="{19E74568-FE30-42EB-BFB2-D2C61D249A3E}"/>
              </a:ext>
            </a:extLst>
          </p:cNvPr>
          <p:cNvPicPr>
            <a:picLocks noChangeAspect="1"/>
          </p:cNvPicPr>
          <p:nvPr/>
        </p:nvPicPr>
        <p:blipFill>
          <a:blip r:embed="rId3"/>
          <a:stretch>
            <a:fillRect/>
          </a:stretch>
        </p:blipFill>
        <p:spPr>
          <a:xfrm>
            <a:off x="187083" y="1162030"/>
            <a:ext cx="11561031" cy="521343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8,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Picture 6">
            <a:extLst>
              <a:ext uri="{FF2B5EF4-FFF2-40B4-BE49-F238E27FC236}">
                <a16:creationId xmlns:a16="http://schemas.microsoft.com/office/drawing/2014/main" id="{25F259A5-32F5-44E5-A3B8-1120A1800B99}"/>
              </a:ext>
            </a:extLst>
          </p:cNvPr>
          <p:cNvPicPr>
            <a:picLocks noChangeAspect="1"/>
          </p:cNvPicPr>
          <p:nvPr/>
        </p:nvPicPr>
        <p:blipFill>
          <a:blip r:embed="rId4"/>
          <a:stretch>
            <a:fillRect/>
          </a:stretch>
        </p:blipFill>
        <p:spPr>
          <a:xfrm>
            <a:off x="471952" y="892844"/>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8,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8" name="Picture 7">
            <a:extLst>
              <a:ext uri="{FF2B5EF4-FFF2-40B4-BE49-F238E27FC236}">
                <a16:creationId xmlns:a16="http://schemas.microsoft.com/office/drawing/2014/main" id="{758B7DE9-CDA0-4F49-8B73-7F2576BABBB2}"/>
              </a:ext>
            </a:extLst>
          </p:cNvPr>
          <p:cNvPicPr>
            <a:picLocks noChangeAspect="1"/>
          </p:cNvPicPr>
          <p:nvPr/>
        </p:nvPicPr>
        <p:blipFill>
          <a:blip r:embed="rId4"/>
          <a:stretch>
            <a:fillRect/>
          </a:stretch>
        </p:blipFill>
        <p:spPr>
          <a:xfrm>
            <a:off x="465883" y="1239059"/>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8,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1ED324F4-210C-4715-B96C-A56BACAA89FA}"/>
              </a:ext>
            </a:extLst>
          </p:cNvPr>
          <p:cNvPicPr>
            <a:picLocks noChangeAspect="1"/>
          </p:cNvPicPr>
          <p:nvPr/>
        </p:nvPicPr>
        <p:blipFill>
          <a:blip r:embed="rId3"/>
          <a:stretch>
            <a:fillRect/>
          </a:stretch>
        </p:blipFill>
        <p:spPr>
          <a:xfrm>
            <a:off x="2010465" y="711104"/>
            <a:ext cx="7773074" cy="5486876"/>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3 March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85A06B98-FAD0-40A0-9B8E-731E31703DD0}"/>
              </a:ext>
            </a:extLst>
          </p:cNvPr>
          <p:cNvPicPr>
            <a:picLocks noChangeAspect="1"/>
          </p:cNvPicPr>
          <p:nvPr/>
        </p:nvPicPr>
        <p:blipFill>
          <a:blip r:embed="rId3"/>
          <a:stretch>
            <a:fillRect/>
          </a:stretch>
        </p:blipFill>
        <p:spPr>
          <a:xfrm>
            <a:off x="2198417" y="1023963"/>
            <a:ext cx="7795165" cy="5511486"/>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p:txBody>
          <a:bodyPr>
            <a:normAutofit/>
          </a:bodyPr>
          <a:lstStyle/>
          <a:p>
            <a:r>
              <a:rPr lang="en-GB" sz="1800" dirty="0"/>
              <a:t>Geographic distribution of Ebola virus disease in Guinea in 2021, as of 3 March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B51397ED-489B-48BE-8E52-0AB4ED6F5F4D}"/>
              </a:ext>
            </a:extLst>
          </p:cNvPr>
          <p:cNvPicPr>
            <a:picLocks noChangeAspect="1"/>
          </p:cNvPicPr>
          <p:nvPr/>
        </p:nvPicPr>
        <p:blipFill>
          <a:blip r:embed="rId4"/>
          <a:stretch>
            <a:fillRect/>
          </a:stretch>
        </p:blipFill>
        <p:spPr>
          <a:xfrm>
            <a:off x="2108255" y="881385"/>
            <a:ext cx="7975489" cy="5638982"/>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283A-40FB-4B85-B577-454EBFFB399D}"/>
              </a:ext>
            </a:extLst>
          </p:cNvPr>
          <p:cNvSpPr>
            <a:spLocks noGrp="1"/>
          </p:cNvSpPr>
          <p:nvPr>
            <p:ph type="title"/>
          </p:nvPr>
        </p:nvSpPr>
        <p:spPr/>
        <p:txBody>
          <a:bodyPr>
            <a:normAutofit/>
          </a:bodyPr>
          <a:lstStyle/>
          <a:p>
            <a:r>
              <a:rPr lang="en-GB" sz="1800" dirty="0"/>
              <a:t>Distribution of confirmed human cases of avian influenza A(H9N2) virus infection by year of onset and country, 1998-2021</a:t>
            </a:r>
          </a:p>
        </p:txBody>
      </p:sp>
      <p:pic>
        <p:nvPicPr>
          <p:cNvPr id="5" name="Content Placeholder 4">
            <a:extLst>
              <a:ext uri="{FF2B5EF4-FFF2-40B4-BE49-F238E27FC236}">
                <a16:creationId xmlns:a16="http://schemas.microsoft.com/office/drawing/2014/main" id="{CD22A786-F991-49CC-97D8-433D61C2592E}"/>
              </a:ext>
            </a:extLst>
          </p:cNvPr>
          <p:cNvPicPr>
            <a:picLocks noGrp="1" noChangeAspect="1"/>
          </p:cNvPicPr>
          <p:nvPr>
            <p:ph idx="1"/>
          </p:nvPr>
        </p:nvPicPr>
        <p:blipFill>
          <a:blip r:embed="rId3"/>
          <a:stretch>
            <a:fillRect/>
          </a:stretch>
        </p:blipFill>
        <p:spPr>
          <a:xfrm>
            <a:off x="1107985" y="1111636"/>
            <a:ext cx="9976030" cy="5186528"/>
          </a:xfrm>
          <a:prstGeom prst="rect">
            <a:avLst/>
          </a:prstGeom>
        </p:spPr>
      </p:pic>
      <p:sp>
        <p:nvSpPr>
          <p:cNvPr id="4" name="Slide Number Placeholder 3">
            <a:extLst>
              <a:ext uri="{FF2B5EF4-FFF2-40B4-BE49-F238E27FC236}">
                <a16:creationId xmlns:a16="http://schemas.microsoft.com/office/drawing/2014/main" id="{EC168ACF-33D1-43B4-9005-5511D2C26ED6}"/>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Tree>
    <p:custDataLst>
      <p:tags r:id="rId1"/>
    </p:custDataLst>
    <p:extLst>
      <p:ext uri="{BB962C8B-B14F-4D97-AF65-F5344CB8AC3E}">
        <p14:creationId xmlns:p14="http://schemas.microsoft.com/office/powerpoint/2010/main" val="149633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A82C-0A57-497B-B833-D37981A88269}"/>
              </a:ext>
            </a:extLst>
          </p:cNvPr>
          <p:cNvSpPr>
            <a:spLocks noGrp="1"/>
          </p:cNvSpPr>
          <p:nvPr>
            <p:ph type="title"/>
          </p:nvPr>
        </p:nvSpPr>
        <p:spPr/>
        <p:txBody>
          <a:bodyPr>
            <a:normAutofit/>
          </a:bodyPr>
          <a:lstStyle/>
          <a:p>
            <a:r>
              <a:rPr lang="en-GB" sz="1800" dirty="0"/>
              <a:t>Geographic distribution of confirmed human cases of avian influenza A(H9N2) virus infection, 1998-2021</a:t>
            </a:r>
          </a:p>
        </p:txBody>
      </p:sp>
      <p:pic>
        <p:nvPicPr>
          <p:cNvPr id="5" name="Content Placeholder 4">
            <a:extLst>
              <a:ext uri="{FF2B5EF4-FFF2-40B4-BE49-F238E27FC236}">
                <a16:creationId xmlns:a16="http://schemas.microsoft.com/office/drawing/2014/main" id="{65439C13-656C-459C-BA4A-963BE1467B41}"/>
              </a:ext>
            </a:extLst>
          </p:cNvPr>
          <p:cNvPicPr>
            <a:picLocks noGrp="1" noChangeAspect="1"/>
          </p:cNvPicPr>
          <p:nvPr>
            <p:ph idx="1"/>
          </p:nvPr>
        </p:nvPicPr>
        <p:blipFill>
          <a:blip r:embed="rId3"/>
          <a:stretch>
            <a:fillRect/>
          </a:stretch>
        </p:blipFill>
        <p:spPr>
          <a:xfrm>
            <a:off x="2141566" y="1275157"/>
            <a:ext cx="6935056" cy="5358907"/>
          </a:xfrm>
          <a:prstGeom prst="rect">
            <a:avLst/>
          </a:prstGeom>
        </p:spPr>
      </p:pic>
      <p:sp>
        <p:nvSpPr>
          <p:cNvPr id="4" name="Slide Number Placeholder 3">
            <a:extLst>
              <a:ext uri="{FF2B5EF4-FFF2-40B4-BE49-F238E27FC236}">
                <a16:creationId xmlns:a16="http://schemas.microsoft.com/office/drawing/2014/main" id="{29722E7D-1A96-4CCD-97D4-DCE774D66AA8}"/>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Tree>
    <p:custDataLst>
      <p:tags r:id="rId1"/>
    </p:custDataLst>
    <p:extLst>
      <p:ext uri="{BB962C8B-B14F-4D97-AF65-F5344CB8AC3E}">
        <p14:creationId xmlns:p14="http://schemas.microsoft.com/office/powerpoint/2010/main" val="948597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schemas.microsoft.com/office/2006/documentManagement/types"/>
    <ds:schemaRef ds:uri="http://www.w3.org/XML/1998/namespace"/>
    <ds:schemaRef ds:uri="http://purl.org/dc/elements/1.1/"/>
    <ds:schemaRef ds:uri="376727eb-354b-45e4-998d-f84ea079474e"/>
    <ds:schemaRef ds:uri="http://schemas.microsoft.com/office/infopath/2007/PartnerControls"/>
    <ds:schemaRef ds:uri="http://schemas.microsoft.com/office/2006/metadata/properties"/>
    <ds:schemaRef ds:uri="http://purl.org/dc/terms/"/>
    <ds:schemaRef ds:uri="http://schemas.microsoft.com/sharepoint/v3"/>
    <ds:schemaRef ds:uri="http://schemas.openxmlformats.org/package/2006/metadata/core-properties"/>
    <ds:schemaRef ds:uri="d23a570b-d7a9-49ca-a34c-8afb8206b4bf"/>
    <ds:schemaRef ds:uri="http://purl.org/dc/dcmitype/"/>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27196</TotalTime>
  <Words>394</Words>
  <Application>Microsoft Office PowerPoint</Application>
  <PresentationFormat>Widescreen</PresentationFormat>
  <Paragraphs>28</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9, 2021 </vt:lpstr>
      <vt:lpstr>Distribution of COVID-19 cases worldwide in accordance with the applied case definitions in the affected countries, as of week 8, 2021</vt:lpstr>
      <vt:lpstr>Distribution of COVID-19 deaths worldwide, as of Week 8, 2021 </vt:lpstr>
      <vt:lpstr>Distribution of laboratory-confirmed cases of COVID-19 in the EU/EEA, as of Week 8, 2021</vt:lpstr>
      <vt:lpstr>Geographic distribution of 14-day cumulative number of reported COVID-19 cases per 100 000 population, worldwide, as of Week 8, 2021</vt:lpstr>
      <vt:lpstr>Geographic distribution of Ebola virus disease in the Democratic Republic of the Congo in 2021, as of 3 March 2021</vt:lpstr>
      <vt:lpstr>Geographic distribution of Ebola virus disease in Guinea in 2021, as of 3 March 2021</vt:lpstr>
      <vt:lpstr>Distribution of confirmed human cases of avian influenza A(H9N2) virus infection by year of onset and country, 1998-2021</vt:lpstr>
      <vt:lpstr>Geographic distribution of confirmed human cases of avian influenza A(H9N2) virus infection, 1998-2021</vt:lpstr>
      <vt:lpstr>Geographical distribution of confirmed MERS-CoV cases by probable region of infection and exposure, from 1 January 2021 to 1 March 2021</vt:lpstr>
      <vt:lpstr>Geographical distribution of confirmed MERS-CoV cases by country of infection and year, from April 2012 to 1 March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2149</cp:revision>
  <cp:lastPrinted>2017-03-24T07:50:18Z</cp:lastPrinted>
  <dcterms:created xsi:type="dcterms:W3CDTF">2015-11-05T13:02:54Z</dcterms:created>
  <dcterms:modified xsi:type="dcterms:W3CDTF">2021-03-05T11:01:10Z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